
<file path=[Content_Types].xml><?xml version="1.0" encoding="utf-8"?>
<Types xmlns="http://schemas.openxmlformats.org/package/2006/content-types">
  <Override ContentType="application/vnd.openxmlformats-officedocument.presentationml.slideMaster+xml" PartName="/ppt/slideMasters/slideMaster3.xml"/>
  <Override ContentType="application/vnd.openxmlformats-officedocument.presentationml.slide+xml" PartName="/ppt/slides/slide29.xml"/>
  <Override ContentType="application/vnd.openxmlformats-officedocument.presentationml.slide+xml" PartName="/ppt/slides/slide47.xml"/>
  <Override ContentType="application/vnd.openxmlformats-officedocument.presentationml.notesSlide+xml" PartName="/ppt/notesSlides/notesSlide2.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6.xml"/>
  <Override ContentType="application/vnd.openxmlformats-officedocument.presentationml.slideLayout+xml" PartName="/ppt/slideLayouts/slideLayout6.xml"/>
  <Override ContentType="application/vnd.openxmlformats-officedocument.presentationml.slideLayout+xml" PartName="/ppt/slideLayouts/slideLayout17.xml"/>
  <Override ContentType="application/vnd.openxmlformats-officedocument.presentationml.slideLayout+xml" PartName="/ppt/slideLayouts/slideLayout28.xml"/>
  <Override ContentType="application/vnd.openxmlformats-officedocument.presentationml.notesSlide+xml" PartName="/ppt/notesSlides/notesSlide38.xml"/>
  <Override ContentType="application/vnd.openxmlformats-officedocument.presentationml.notesSlide+xml" PartName="/ppt/notesSlides/notesSlide49.xml"/>
  <Override ContentType="application/vnd.openxmlformats-officedocument.presentationml.slide+xml" PartName="/ppt/slides/slide25.xml"/>
  <Override ContentType="application/vnd.openxmlformats-officedocument.presentationml.slide+xml" PartName="/ppt/slides/slide43.xml"/>
  <Override ContentType="application/vnd.openxmlformats-officedocument.theme+xml" PartName="/ppt/theme/theme1.xml"/>
  <Override ContentType="application/vnd.openxmlformats-officedocument.presentationml.slideLayout+xml" PartName="/ppt/slideLayouts/slideLayout2.xml"/>
  <Override ContentType="application/vnd.openxmlformats-officedocument.presentationml.slideLayout+xml" PartName="/ppt/slideLayouts/slideLayout35.xml"/>
  <Override ContentType="application/vnd.openxmlformats-officedocument.presentationml.notesSlide+xml" PartName="/ppt/notesSlides/notesSlide27.xml"/>
  <Override ContentType="application/vnd.openxmlformats-officedocument.presentationml.notesSlide+xml" PartName="/ppt/notesSlides/notesSlide45.xml"/>
  <Default ContentType="application/xml" Extension="xml"/>
  <Override ContentType="application/vnd.openxmlformats-officedocument.presentationml.slide+xml" PartName="/ppt/slides/slide14.xml"/>
  <Override ContentType="application/vnd.openxmlformats-officedocument.presentationml.slide+xml" PartName="/ppt/slides/slide32.xml"/>
  <Override ContentType="application/vnd.openxmlformats-officedocument.presentationml.notesMaster+xml" PartName="/ppt/notesMasters/notesMaster1.xml"/>
  <Override ContentType="application/vnd.openxmlformats-officedocument.presentationml.slideLayout+xml" PartName="/ppt/slideLayouts/slideLayout13.xml"/>
  <Override ContentType="application/vnd.openxmlformats-officedocument.presentationml.slideLayout+xml" PartName="/ppt/slideLayouts/slideLayout24.xml"/>
  <Override ContentType="application/vnd.openxmlformats-officedocument.presentationml.notesSlide+xml" PartName="/ppt/notesSlides/notesSlide16.xml"/>
  <Override ContentType="application/vnd.openxmlformats-officedocument.themeOverride+xml" PartName="/ppt/theme/themeOverride1.xml"/>
  <Override ContentType="application/vnd.openxmlformats-officedocument.presentationml.notesSlide+xml" PartName="/ppt/notesSlides/notesSlide34.xml"/>
  <Override ContentType="application/vnd.openxmlformats-officedocument.presentationml.slide+xml" PartName="/ppt/slides/slide1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slideLayout+xml" PartName="/ppt/slideLayouts/slideLayout20.xml"/>
  <Override ContentType="application/vnd.openxmlformats-officedocument.presentationml.slideLayout+xml" PartName="/ppt/slideLayouts/slideLayout31.xml"/>
  <Override ContentType="application/vnd.openxmlformats-officedocument.presentationml.notesSlide+xml" PartName="/ppt/notesSlides/notesSlide23.xml"/>
  <Override ContentType="application/vnd.openxmlformats-officedocument.presentationml.notesSlide+xml" PartName="/ppt/notesSlides/notesSlide41.xml"/>
  <Override ContentType="application/vnd.openxmlformats-officedocument.presentationml.notesSlide+xml" PartName="/ppt/notesSlides/notesSlide12.xml"/>
  <Override ContentType="application/vnd.openxmlformats-officedocument.presentationml.notesSlide+xml" PartName="/ppt/notesSlides/notesSlide30.xml"/>
  <Override ContentType="application/vnd.openxmlformats-officedocument.presentationml.notesSlide+xml" PartName="/ppt/notesSlides/notesSlide7.xml"/>
  <Override ContentType="application/vnd.openxmlformats-officedocument.drawingml.chart+xml" PartName="/ppt/charts/chart3.xml"/>
  <Default ContentType="application/vnd.openxmlformats-officedocument.spreadsheetml.sheet" Extension="xlsx"/>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xml" PartName="/ppt/slides/slide48.xml"/>
  <Override ContentType="application/vnd.openxmlformats-officedocument.presentationml.slideLayout+xml" PartName="/ppt/slideLayouts/slideLayout7.xml"/>
  <Override ContentType="application/vnd.openxmlformats-officedocument.presentationml.slideLayout+xml" PartName="/ppt/slideLayouts/slideLayout29.xml"/>
  <Default ContentType="image/png" Extension="png"/>
  <Override ContentType="application/vnd.openxmlformats-officedocument.presentationml.notesSlide+xml" PartName="/ppt/notesSlides/notesSlide3.xml"/>
  <Default ContentType="application/vnd.openxmlformats-officedocument.oleObject" Extension="bin"/>
  <Override ContentType="application/vnd.openxmlformats-officedocument.presentationml.slide+xml" PartName="/ppt/slides/slide26.xml"/>
  <Override ContentType="application/vnd.openxmlformats-officedocument.presentationml.slide+xml" PartName="/ppt/slides/slide37.xml"/>
  <Override ContentType="application/vnd.openxmlformats-officedocument.presentationml.presProps+xml" PartName="/ppt/presProps.xml"/>
  <Override ContentType="application/vnd.openxmlformats-officedocument.presentationml.slideLayout+xml" PartName="/ppt/slideLayouts/slideLayout18.xml"/>
  <Override ContentType="application/vnd.openxmlformats-officedocument.theme+xml" PartName="/ppt/theme/theme2.xml"/>
  <Override ContentType="application/vnd.openxmlformats-officedocument.presentationml.slideLayout+xml" PartName="/ppt/slideLayouts/slideLayout36.xml"/>
  <Override ContentType="application/vnd.openxmlformats-officedocument.presentationml.notesSlide+xml" PartName="/ppt/notesSlides/notesSlide39.xml"/>
  <Override ContentType="application/vnd.openxmlformats-officedocument.presentationml.slide+xml" PartName="/ppt/slides/slide1.xml"/>
  <Override ContentType="application/vnd.openxmlformats-officedocument.presentationml.slide+xml" PartName="/ppt/slides/slide15.xml"/>
  <Override ContentType="application/vnd.openxmlformats-officedocument.presentationml.slide+xml" PartName="/ppt/slides/slide33.xml"/>
  <Override ContentType="application/vnd.openxmlformats-officedocument.presentationml.slide+xml" PartName="/ppt/slides/slide44.xml"/>
  <Override ContentType="application/vnd.openxmlformats-officedocument.presentationml.slideLayout+xml" PartName="/ppt/slideLayouts/slideLayout3.xml"/>
  <Override ContentType="application/vnd.openxmlformats-officedocument.presentationml.slideLayout+xml" PartName="/ppt/slideLayouts/slideLayout25.xml"/>
  <Default ContentType="image/x-emf" Extension="emf"/>
  <Override ContentType="application/vnd.openxmlformats-officedocument.presentationml.notesSlide+xml" PartName="/ppt/notesSlides/notesSlide17.xml"/>
  <Override ContentType="application/vnd.openxmlformats-officedocument.presentationml.notesSlide+xml" PartName="/ppt/notesSlides/notesSlide28.xml"/>
  <Override ContentType="application/vnd.openxmlformats-officedocument.presentationml.notesSlide+xml" PartName="/ppt/notesSlides/notesSlide46.xml"/>
  <Override ContentType="application/vnd.openxmlformats-officedocument.presentationml.presentation.main+xml" PartName="/ppt/presentation.xml"/>
  <Override ContentType="application/vnd.openxmlformats-officedocument.presentationml.slide+xml" PartName="/ppt/slides/slide22.xml"/>
  <Override ContentType="application/vnd.openxmlformats-officedocument.presentationml.slideLayout+xml" PartName="/ppt/slideLayouts/slideLayout14.xml"/>
  <Override ContentType="application/vnd.openxmlformats-officedocument.presentationml.slideLayout+xml" PartName="/ppt/slideLayouts/slideLayout32.xml"/>
  <Override ContentType="application/vnd.openxmlformats-officedocument.presentationml.notesSlide+xml" PartName="/ppt/notesSlides/notesSlide24.xml"/>
  <Override ContentType="application/vnd.openxmlformats-officedocument.presentationml.notesSlide+xml" PartName="/ppt/notesSlides/notesSlide35.xml"/>
  <Override ContentType="application/vnd.openxmlformats-officedocument.themeOverride+xml" PartName="/ppt/theme/themeOverride2.xml"/>
  <Override ContentType="application/vnd.openxmlformats-officedocument.extended-properties+xml" PartName="/docProps/app.xml"/>
  <Override ContentType="application/vnd.openxmlformats-officedocument.presentationml.slide+xml" PartName="/ppt/slides/slide11.xml"/>
  <Override ContentType="application/vnd.openxmlformats-officedocument.presentationml.slide+xml" PartName="/ppt/slides/slide20.xml"/>
  <Override ContentType="application/vnd.openxmlformats-officedocument.presentationml.slide+xml" PartName="/ppt/slides/slide40.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notesSlide+xml" PartName="/ppt/notesSlides/notesSlide13.xml"/>
  <Override ContentType="application/vnd.openxmlformats-officedocument.presentationml.notesSlide+xml" PartName="/ppt/notesSlides/notesSlide22.xml"/>
  <Override ContentType="application/vnd.openxmlformats-officedocument.presentationml.notesSlide+xml" PartName="/ppt/notesSlides/notesSlide33.xml"/>
  <Override ContentType="application/vnd.openxmlformats-officedocument.presentationml.notesSlide+xml" PartName="/ppt/notesSlides/notesSlide42.xml"/>
  <Override ContentType="application/vnd.openxmlformats-officedocument.presentationml.slideLayout+xml" PartName="/ppt/slideLayouts/slideLayout10.xml"/>
  <Override ContentType="application/vnd.openxmlformats-officedocument.presentationml.notesSlide+xml" PartName="/ppt/notesSlides/notesSlide8.xml"/>
  <Default ContentType="application/vnd.openxmlformats-officedocument.vmlDrawing" Extension="vml"/>
  <Override ContentType="application/vnd.openxmlformats-officedocument.presentationml.notesSlide+xml" PartName="/ppt/notesSlides/notesSlide11.xml"/>
  <Override ContentType="application/vnd.openxmlformats-officedocument.presentationml.notesSlide+xml" PartName="/ppt/notesSlides/notesSlide20.xml"/>
  <Override ContentType="application/vnd.openxmlformats-officedocument.presentationml.notesSlide+xml" PartName="/ppt/notesSlides/notesSlide31.xml"/>
  <Default ContentType="image/gif" Extension="gif"/>
  <Override ContentType="application/vnd.openxmlformats-officedocument.presentationml.notesSlide+xml" PartName="/ppt/notesSlides/notesSlide40.xml"/>
  <Override ContentType="application/vnd.openxmlformats-officedocument.drawingml.chart+xml" PartName="/ppt/charts/chart6.xml"/>
  <Override ContentType="application/vnd.openxmlformats-officedocument.presentationml.notesSlide+xml" PartName="/ppt/notesSlides/notesSlide6.xml"/>
  <Override ContentType="application/vnd.openxmlformats-officedocument.drawingml.chart+xml" PartName="/ppt/charts/chart4.xml"/>
  <Override ContentType="application/vnd.openxmlformats-officedocument.presentationml.slide+xml" PartName="/ppt/slides/slide8.xml"/>
  <Override ContentType="application/vnd.openxmlformats-officedocument.presentationml.slide+xml" PartName="/ppt/slides/slide49.xml"/>
  <Override ContentType="application/vnd.openxmlformats-officedocument.presentationml.notesSlide+xml" PartName="/ppt/notesSlides/notesSlide4.xml"/>
  <Override ContentType="application/vnd.openxmlformats-officedocument.drawingml.chart+xml" PartName="/ppt/charts/chart2.xml"/>
  <Override ContentType="application/vnd.openxmlformats-package.core-properties+xml" PartName="/docProps/core.xml"/>
  <Override ContentType="application/vnd.openxmlformats-officedocument.presentationml.slide+xml" PartName="/ppt/slides/slide6.xml"/>
  <Override ContentType="application/vnd.openxmlformats-officedocument.presentationml.slide+xml" PartName="/ppt/slides/slide38.xml"/>
  <Override ContentType="application/vnd.openxmlformats-officedocument.presentationml.slideLayout+xml" PartName="/ppt/slideLayouts/slideLayout8.xml"/>
  <Override ContentType="application/vnd.openxmlformats-officedocument.presentationml.slideLayout+xml" PartName="/ppt/slideLayouts/slideLayout19.xml"/>
  <Override ContentType="application/vnd.openxmlformats-officedocument.presentationml.slideMaster+xml" PartName="/ppt/slideMasters/slideMaster1.xml"/>
  <Override ContentType="application/vnd.openxmlformats-officedocument.presentationml.slide+xml" PartName="/ppt/slides/slide27.xml"/>
  <Override ContentType="application/vnd.openxmlformats-officedocument.presentationml.slide+xml" PartName="/ppt/slides/slide45.xml"/>
  <Override ContentType="application/vnd.openxmlformats-officedocument.presentationml.slideLayout+xml" PartName="/ppt/slideLayouts/slideLayout4.xml"/>
  <Override ContentType="application/vnd.openxmlformats-officedocument.theme+xml" PartName="/ppt/theme/theme3.xml"/>
  <Override ContentType="application/vnd.openxmlformats-officedocument.presentationml.notesSlide+xml" PartName="/ppt/notesSlides/notesSlide29.xml"/>
  <Override ContentType="application/vnd.openxmlformats-officedocument.presentationml.notesSlide+xml" PartName="/ppt/notesSlides/notesSlide47.xml"/>
  <Override ContentType="application/vnd.openxmlformats-officedocument.presentationml.slide+xml" PartName="/ppt/slides/slide2.xml"/>
  <Override ContentType="application/vnd.openxmlformats-officedocument.presentationml.slide+xml" PartName="/ppt/slides/slide16.xml"/>
  <Override ContentType="application/vnd.openxmlformats-officedocument.presentationml.slide+xml" PartName="/ppt/slides/slide34.xml"/>
  <Override ContentType="application/vnd.openxmlformats-officedocument.presentationml.slideLayout+xml" PartName="/ppt/slideLayouts/slideLayout15.xml"/>
  <Override ContentType="application/vnd.openxmlformats-officedocument.presentationml.slideLayout+xml" PartName="/ppt/slideLayouts/slideLayout26.xml"/>
  <Default ContentType="image/x-wmf" Extension="wmf"/>
  <Override ContentType="application/vnd.openxmlformats-officedocument.presentationml.notesSlide+xml" PartName="/ppt/notesSlides/notesSlide18.xml"/>
  <Override ContentType="application/vnd.openxmlformats-officedocument.presentationml.notesSlide+xml" PartName="/ppt/notesSlides/notesSlide36.xml"/>
  <Default ContentType="application/vnd.openxmlformats-package.relationships+xml" Extension="rels"/>
  <Override ContentType="application/vnd.openxmlformats-officedocument.presentationml.slide+xml" PartName="/ppt/slides/slide23.xml"/>
  <Override ContentType="application/vnd.openxmlformats-officedocument.presentationml.slide+xml" PartName="/ppt/slides/slide41.xml"/>
  <Override ContentType="application/vnd.openxmlformats-officedocument.presentationml.slideLayout+xml" PartName="/ppt/slideLayouts/slideLayout22.xml"/>
  <Override ContentType="application/vnd.openxmlformats-officedocument.presentationml.slideLayout+xml" PartName="/ppt/slideLayouts/slideLayout33.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slide+xml" PartName="/ppt/slides/slide12.xml"/>
  <Override ContentType="application/vnd.openxmlformats-officedocument.presentationml.slide+xml" PartName="/ppt/slides/slide30.xml"/>
  <Override ContentType="application/vnd.openxmlformats-officedocument.presentationml.slideLayout+xml" PartName="/ppt/slideLayouts/slideLayout11.xml"/>
  <Override ContentType="application/vnd.openxmlformats-officedocument.presentationml.notesSlide+xml" PartName="/ppt/notesSlides/notesSlide14.xml"/>
  <Override ContentType="application/vnd.openxmlformats-officedocument.presentationml.notesSlide+xml" PartName="/ppt/notesSlides/notesSlide32.xml"/>
  <Override ContentType="application/vnd.openxmlformats-officedocument.presentationml.notesSlide+xml" PartName="/ppt/notesSlides/notesSlide9.xml"/>
  <Override ContentType="application/vnd.openxmlformats-officedocument.presentationml.notesSlide+xml" PartName="/ppt/notesSlides/notesSlide21.xml"/>
  <Override ContentType="application/vnd.openxmlformats-officedocument.presentationml.notesSlide+xml" PartName="/ppt/notesSlides/notesSlide10.xml"/>
  <Override ContentType="application/vnd.openxmlformats-officedocument.drawingml.chart+xml" PartName="/ppt/charts/chart5.xml"/>
  <Override ContentType="application/vnd.openxmlformats-officedocument.presentationml.slide+xml" PartName="/ppt/slides/slide7.xml"/>
  <Override ContentType="application/vnd.openxmlformats-officedocument.presentationml.slideLayout+xml" PartName="/ppt/slideLayouts/slideLayout9.xml"/>
  <Override ContentType="application/vnd.openxmlformats-officedocument.presentationml.notesSlide+xml" PartName="/ppt/notesSlides/notesSlide5.xml"/>
  <Override ContentType="application/vnd.openxmlformats-officedocument.drawingml.chart+xml" PartName="/ppt/charts/chart1.xml"/>
  <Override ContentType="application/vnd.openxmlformats-officedocument.presentationml.slideMaster+xml" PartName="/ppt/slideMasters/slideMaster2.xml"/>
  <Override ContentType="application/vnd.openxmlformats-officedocument.presentationml.slide+xml" PartName="/ppt/slides/slide28.xml"/>
  <Override ContentType="application/vnd.openxmlformats-officedocument.presentationml.slide+xml" PartName="/ppt/slides/slide39.xml"/>
  <Override ContentType="application/vnd.openxmlformats-officedocument.theme+xml" PartName="/ppt/theme/theme4.xml"/>
  <Override ContentType="application/vnd.openxmlformats-officedocument.presentationml.notesSlide+xml" PartName="/ppt/notesSlides/notesSlide1.xml"/>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46.xml"/>
  <Override ContentType="application/vnd.openxmlformats-officedocument.presentationml.slideLayout+xml" PartName="/ppt/slideLayouts/slideLayout5.xml"/>
  <Override ContentType="application/vnd.openxmlformats-officedocument.presentationml.slideLayout+xml" PartName="/ppt/slideLayouts/slideLayout27.xml"/>
  <Override ContentType="application/vnd.openxmlformats-officedocument.presentationml.notesSlide+xml" PartName="/ppt/notesSlides/notesSlide19.xml"/>
  <Override ContentType="application/vnd.openxmlformats-officedocument.drawingml.chartshapes+xml" PartName="/ppt/drawings/drawing1.xml"/>
  <Override ContentType="application/vnd.openxmlformats-officedocument.presentationml.notesSlide+xml" PartName="/ppt/notesSlides/notesSlide48.xml"/>
  <Override ContentType="application/vnd.openxmlformats-officedocument.presentationml.slide+xml" PartName="/ppt/slides/slide24.xml"/>
  <Override ContentType="application/vnd.openxmlformats-officedocument.presentationml.slide+xml" PartName="/ppt/slides/slide35.xml"/>
  <Override ContentType="application/vnd.openxmlformats-officedocument.presentationml.slideLayout+xml" PartName="/ppt/slideLayouts/slideLayout16.xml"/>
  <Default ContentType="image/jpeg" Extension="jpeg"/>
  <Override ContentType="application/vnd.openxmlformats-officedocument.presentationml.slideLayout+xml" PartName="/ppt/slideLayouts/slideLayout34.xml"/>
  <Override ContentType="application/vnd.openxmlformats-officedocument.presentationml.notesSlide+xml" PartName="/ppt/notesSlides/notesSlide37.xml"/>
  <Override ContentType="application/vnd.openxmlformats-officedocument.presentationml.slide+xml" PartName="/ppt/slides/slide13.xml"/>
  <Override ContentType="application/vnd.openxmlformats-officedocument.presentationml.slide+xml" PartName="/ppt/slides/slide31.xml"/>
  <Override ContentType="application/vnd.openxmlformats-officedocument.presentationml.slide+xml" PartName="/ppt/slides/slide42.xml"/>
  <Override ContentType="application/vnd.openxmlformats-officedocument.presentationml.slideLayout+xml" PartName="/ppt/slideLayouts/slideLayout1.xml"/>
  <Override ContentType="application/vnd.openxmlformats-officedocument.presentationml.slideLayout+xml" PartName="/ppt/slideLayouts/slideLayout23.xml"/>
  <Override ContentType="application/vnd.openxmlformats-officedocument.presentationml.notesSlide+xml" PartName="/ppt/notesSlides/notesSlide15.xml"/>
  <Override ContentType="application/vnd.openxmlformats-officedocument.presentationml.notesSlide+xml" PartName="/ppt/notesSlides/notesSlide26.xml"/>
  <Override ContentType="application/vnd.openxmlformats-officedocument.presentationml.notesSlide+xml" PartName="/ppt/notesSlides/notesSlide44.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1" r:id="rId2"/>
    <p:sldMasterId id="2147483707" r:id="rId3"/>
  </p:sldMasterIdLst>
  <p:notesMasterIdLst>
    <p:notesMasterId r:id="rId53"/>
  </p:notesMasterIdLst>
  <p:sldIdLst>
    <p:sldId id="278" r:id="rId4"/>
    <p:sldId id="281" r:id="rId5"/>
    <p:sldId id="478" r:id="rId6"/>
    <p:sldId id="282" r:id="rId7"/>
    <p:sldId id="479" r:id="rId8"/>
    <p:sldId id="472" r:id="rId9"/>
    <p:sldId id="481" r:id="rId10"/>
    <p:sldId id="284" r:id="rId11"/>
    <p:sldId id="524" r:id="rId12"/>
    <p:sldId id="525" r:id="rId13"/>
    <p:sldId id="461" r:id="rId14"/>
    <p:sldId id="422" r:id="rId15"/>
    <p:sldId id="469" r:id="rId16"/>
    <p:sldId id="508" r:id="rId17"/>
    <p:sldId id="520" r:id="rId18"/>
    <p:sldId id="463" r:id="rId19"/>
    <p:sldId id="522" r:id="rId20"/>
    <p:sldId id="528" r:id="rId21"/>
    <p:sldId id="527" r:id="rId22"/>
    <p:sldId id="526" r:id="rId23"/>
    <p:sldId id="458" r:id="rId24"/>
    <p:sldId id="482" r:id="rId25"/>
    <p:sldId id="305" r:id="rId26"/>
    <p:sldId id="523" r:id="rId27"/>
    <p:sldId id="412" r:id="rId28"/>
    <p:sldId id="507" r:id="rId29"/>
    <p:sldId id="484" r:id="rId30"/>
    <p:sldId id="486" r:id="rId31"/>
    <p:sldId id="464" r:id="rId32"/>
    <p:sldId id="427" r:id="rId33"/>
    <p:sldId id="324" r:id="rId34"/>
    <p:sldId id="529" r:id="rId35"/>
    <p:sldId id="477" r:id="rId36"/>
    <p:sldId id="490" r:id="rId37"/>
    <p:sldId id="530" r:id="rId38"/>
    <p:sldId id="509" r:id="rId39"/>
    <p:sldId id="510" r:id="rId40"/>
    <p:sldId id="511" r:id="rId41"/>
    <p:sldId id="512" r:id="rId42"/>
    <p:sldId id="513" r:id="rId43"/>
    <p:sldId id="514" r:id="rId44"/>
    <p:sldId id="515" r:id="rId45"/>
    <p:sldId id="516" r:id="rId46"/>
    <p:sldId id="517" r:id="rId47"/>
    <p:sldId id="518" r:id="rId48"/>
    <p:sldId id="519" r:id="rId49"/>
    <p:sldId id="489" r:id="rId50"/>
    <p:sldId id="531" r:id="rId51"/>
    <p:sldId id="488" r:id="rId52"/>
  </p:sldIdLst>
  <p:sldSz cx="9144000" cy="6858000" type="screen4x3"/>
  <p:notesSz cx="7102475" cy="9388475"/>
  <p:defaultTextStyle>
    <a:defPPr>
      <a:defRPr lang="es-E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83883C"/>
    <a:srgbClr val="FFB03B"/>
    <a:srgbClr val="CA6B02"/>
    <a:srgbClr val="FD4184"/>
    <a:srgbClr val="FF6600"/>
    <a:srgbClr val="CC3300"/>
    <a:srgbClr val="99FFCC"/>
    <a:srgbClr val="CCECFF"/>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p:cViewPr>
        <p:scale>
          <a:sx n="66" d="100"/>
          <a:sy n="66" d="100"/>
        </p:scale>
        <p:origin x="-1194"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E:\CAPITULO%20APROMSA%202009\NUCAG_MUN.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GAIA-SIG\GEOBDGAIA\BDSRD\NUCLEOS_AGRARIO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MX"/>
  <c:chart>
    <c:title>
      <c:tx>
        <c:rich>
          <a:bodyPr/>
          <a:lstStyle/>
          <a:p>
            <a:pPr>
              <a:defRPr lang="es-ES" sz="1200">
                <a:latin typeface="+mj-lt"/>
              </a:defRPr>
            </a:pPr>
            <a:r>
              <a:rPr lang="es-ES" sz="1200" dirty="0">
                <a:latin typeface="+mj-lt"/>
              </a:rPr>
              <a:t>Distribución</a:t>
            </a:r>
            <a:r>
              <a:rPr lang="es-ES" sz="1200" baseline="0" dirty="0">
                <a:latin typeface="+mj-lt"/>
              </a:rPr>
              <a:t> de la población por núcleo </a:t>
            </a:r>
            <a:r>
              <a:rPr lang="es-ES" sz="1200" baseline="0" dirty="0" smtClean="0">
                <a:latin typeface="+mj-lt"/>
              </a:rPr>
              <a:t>de propiedad. </a:t>
            </a:r>
            <a:r>
              <a:rPr lang="es-ES" sz="1200" baseline="0" dirty="0">
                <a:latin typeface="+mj-lt"/>
              </a:rPr>
              <a:t>Conteo 2005, INEGI</a:t>
            </a:r>
            <a:endParaRPr lang="es-ES" sz="1200" dirty="0">
              <a:latin typeface="+mj-lt"/>
            </a:endParaRPr>
          </a:p>
        </c:rich>
      </c:tx>
      <c:layout>
        <c:manualLayout>
          <c:xMode val="edge"/>
          <c:yMode val="edge"/>
          <c:x val="0.15389674227887573"/>
          <c:y val="3.2323129489765422E-2"/>
        </c:manualLayout>
      </c:layout>
    </c:title>
    <c:view3D>
      <c:rAngAx val="1"/>
    </c:view3D>
    <c:plotArea>
      <c:layout/>
      <c:bar3DChart>
        <c:barDir val="bar"/>
        <c:grouping val="clustered"/>
        <c:ser>
          <c:idx val="0"/>
          <c:order val="0"/>
          <c:spPr>
            <a:solidFill>
              <a:srgbClr val="C0504D">
                <a:lumMod val="75000"/>
              </a:srgbClr>
            </a:solidFill>
            <a:scene3d>
              <a:camera prst="orthographicFront"/>
              <a:lightRig rig="threePt" dir="t"/>
            </a:scene3d>
            <a:sp3d prstMaterial="matte"/>
          </c:spPr>
          <c:cat>
            <c:strRef>
              <c:f>'NUCLEOS AGRARIOS'!$B$2:$B$54</c:f>
              <c:strCache>
                <c:ptCount val="53"/>
                <c:pt idx="0">
                  <c:v>AMPLIACION SAN SEBASTIAN</c:v>
                </c:pt>
                <c:pt idx="1">
                  <c:v>BENITO JUAREZ</c:v>
                </c:pt>
                <c:pt idx="2">
                  <c:v>CANDELARIA LOXICHA</c:v>
                </c:pt>
                <c:pt idx="3">
                  <c:v>CANDELARIA LOXICHA</c:v>
                </c:pt>
                <c:pt idx="4">
                  <c:v>CONFLICTO</c:v>
                </c:pt>
                <c:pt idx="5">
                  <c:v>EL MIRADOR</c:v>
                </c:pt>
                <c:pt idx="6">
                  <c:v>FONATUR</c:v>
                </c:pt>
                <c:pt idx="7">
                  <c:v>LA FABRICA</c:v>
                </c:pt>
                <c:pt idx="8">
                  <c:v>LA MERCED DEL POTRERO</c:v>
                </c:pt>
                <c:pt idx="9">
                  <c:v>LLANO NOPAL</c:v>
                </c:pt>
                <c:pt idx="10">
                  <c:v>MAJAHUAL</c:v>
                </c:pt>
                <c:pt idx="11">
                  <c:v>PLUMA HIDALGO</c:v>
                </c:pt>
                <c:pt idx="12">
                  <c:v>SAN AGUSTIN LOXICHA</c:v>
                </c:pt>
                <c:pt idx="13">
                  <c:v>SAN AGUSTIN LOXICHA</c:v>
                </c:pt>
                <c:pt idx="14">
                  <c:v>SAN ANDRES LOVENE</c:v>
                </c:pt>
                <c:pt idx="15">
                  <c:v>SAN ANTONIO OZOLOTEPEC</c:v>
                </c:pt>
                <c:pt idx="16">
                  <c:v>SAN BERN/RIO SAN JOSE</c:v>
                </c:pt>
                <c:pt idx="17">
                  <c:v>SAN BERNARDO</c:v>
                </c:pt>
                <c:pt idx="18">
                  <c:v>SAN CRISTOBAL</c:v>
                </c:pt>
                <c:pt idx="19">
                  <c:v>SAN FELIPE CIENEGUILLA</c:v>
                </c:pt>
                <c:pt idx="20">
                  <c:v>SAN FELIPE LACHILLO</c:v>
                </c:pt>
                <c:pt idx="21">
                  <c:v>SAN FRANCISCO OZOLOTEPEC</c:v>
                </c:pt>
                <c:pt idx="22">
                  <c:v>SAN ISIDRO CHACALAPA</c:v>
                </c:pt>
                <c:pt idx="23">
                  <c:v>SAN JOSE CIENEGUILLA</c:v>
                </c:pt>
                <c:pt idx="24">
                  <c:v>SAN JOSE DEL PACIFICO</c:v>
                </c:pt>
                <c:pt idx="25">
                  <c:v>SAN JOSE OZOLOTEPEC</c:v>
                </c:pt>
                <c:pt idx="26">
                  <c:v>SAN JUAN GUIVINI</c:v>
                </c:pt>
                <c:pt idx="27">
                  <c:v>SAN JUAN MIXTEPEC</c:v>
                </c:pt>
                <c:pt idx="28">
                  <c:v>SAN JUAN OZOLOTEPEC</c:v>
                </c:pt>
                <c:pt idx="29">
                  <c:v>SAN MARCIAL OZOLOTEPEC</c:v>
                </c:pt>
                <c:pt idx="30">
                  <c:v>SAN MARIA HUATULCO</c:v>
                </c:pt>
                <c:pt idx="31">
                  <c:v>SAN MATEO PIÐAS</c:v>
                </c:pt>
                <c:pt idx="32">
                  <c:v>SAN MATEO RIO HONDO</c:v>
                </c:pt>
                <c:pt idx="33">
                  <c:v>SAN MIGUEL CHONGOS</c:v>
                </c:pt>
                <c:pt idx="34">
                  <c:v>SAN MIGUEL DEL PUERTO</c:v>
                </c:pt>
                <c:pt idx="35">
                  <c:v>SAN MIGUEL SUCHIXTEPEC</c:v>
                </c:pt>
                <c:pt idx="36">
                  <c:v>SAN PABLO TOPILTEPEC</c:v>
                </c:pt>
                <c:pt idx="37">
                  <c:v>SAN PEDRO EL ALTO</c:v>
                </c:pt>
                <c:pt idx="38">
                  <c:v>SAN PEDRO EL ALTO</c:v>
                </c:pt>
                <c:pt idx="39">
                  <c:v>SAN PEDRO POCHUTLA</c:v>
                </c:pt>
                <c:pt idx="40">
                  <c:v>SAN PEDRO SOSOLTEPEC</c:v>
                </c:pt>
                <c:pt idx="41">
                  <c:v>SAN SEBASTIAN RIO HONDO</c:v>
                </c:pt>
                <c:pt idx="42">
                  <c:v>SANTA CATARINA JAMIXTEPEC</c:v>
                </c:pt>
                <c:pt idx="43">
                  <c:v>SANTA CATARINA XANAGUIA</c:v>
                </c:pt>
                <c:pt idx="44">
                  <c:v>SANTA CRUZ OZOLOTEPEC</c:v>
                </c:pt>
                <c:pt idx="45">
                  <c:v>SANTA MARIA HUATULCO</c:v>
                </c:pt>
                <c:pt idx="46">
                  <c:v>SANTA MARIA XADANI</c:v>
                </c:pt>
                <c:pt idx="47">
                  <c:v>SANTA MARIA XADANI</c:v>
                </c:pt>
                <c:pt idx="48">
                  <c:v>SANTA MARIA XADANI PRIV</c:v>
                </c:pt>
                <c:pt idx="49">
                  <c:v>SANTIAGO LAPAGUIA</c:v>
                </c:pt>
                <c:pt idx="50">
                  <c:v>SANTIAGO XANICA</c:v>
                </c:pt>
                <c:pt idx="51">
                  <c:v>SANTO DOMINGO OZOLOTEPEC</c:v>
                </c:pt>
                <c:pt idx="52">
                  <c:v>STA MARIA OZOLOTEPEC</c:v>
                </c:pt>
              </c:strCache>
            </c:strRef>
          </c:cat>
          <c:val>
            <c:numRef>
              <c:f>'NUCLEOS AGRARIOS'!$W$2:$W$54</c:f>
              <c:numCache>
                <c:formatCode>General</c:formatCode>
                <c:ptCount val="53"/>
                <c:pt idx="0">
                  <c:v>856</c:v>
                </c:pt>
                <c:pt idx="1">
                  <c:v>1714</c:v>
                </c:pt>
                <c:pt idx="2">
                  <c:v>100</c:v>
                </c:pt>
                <c:pt idx="3">
                  <c:v>80</c:v>
                </c:pt>
                <c:pt idx="4">
                  <c:v>0</c:v>
                </c:pt>
                <c:pt idx="5">
                  <c:v>977</c:v>
                </c:pt>
                <c:pt idx="6">
                  <c:v>19099</c:v>
                </c:pt>
                <c:pt idx="7">
                  <c:v>58</c:v>
                </c:pt>
                <c:pt idx="8">
                  <c:v>2350</c:v>
                </c:pt>
                <c:pt idx="9">
                  <c:v>0</c:v>
                </c:pt>
                <c:pt idx="10">
                  <c:v>0</c:v>
                </c:pt>
                <c:pt idx="11">
                  <c:v>1215</c:v>
                </c:pt>
                <c:pt idx="12">
                  <c:v>911</c:v>
                </c:pt>
                <c:pt idx="13">
                  <c:v>0</c:v>
                </c:pt>
                <c:pt idx="14">
                  <c:v>807</c:v>
                </c:pt>
                <c:pt idx="15">
                  <c:v>366</c:v>
                </c:pt>
                <c:pt idx="16">
                  <c:v>30</c:v>
                </c:pt>
                <c:pt idx="17">
                  <c:v>291</c:v>
                </c:pt>
                <c:pt idx="18">
                  <c:v>18</c:v>
                </c:pt>
                <c:pt idx="19">
                  <c:v>273</c:v>
                </c:pt>
                <c:pt idx="20">
                  <c:v>863</c:v>
                </c:pt>
                <c:pt idx="21">
                  <c:v>826</c:v>
                </c:pt>
                <c:pt idx="22">
                  <c:v>308</c:v>
                </c:pt>
                <c:pt idx="23">
                  <c:v>774</c:v>
                </c:pt>
                <c:pt idx="24">
                  <c:v>370</c:v>
                </c:pt>
                <c:pt idx="25">
                  <c:v>412</c:v>
                </c:pt>
                <c:pt idx="26">
                  <c:v>597</c:v>
                </c:pt>
                <c:pt idx="27">
                  <c:v>0</c:v>
                </c:pt>
                <c:pt idx="28">
                  <c:v>701</c:v>
                </c:pt>
                <c:pt idx="29">
                  <c:v>1389</c:v>
                </c:pt>
                <c:pt idx="30">
                  <c:v>36</c:v>
                </c:pt>
                <c:pt idx="31">
                  <c:v>2624</c:v>
                </c:pt>
                <c:pt idx="32">
                  <c:v>2320</c:v>
                </c:pt>
                <c:pt idx="33">
                  <c:v>417</c:v>
                </c:pt>
                <c:pt idx="34">
                  <c:v>1664</c:v>
                </c:pt>
                <c:pt idx="35">
                  <c:v>2720</c:v>
                </c:pt>
                <c:pt idx="36">
                  <c:v>451</c:v>
                </c:pt>
                <c:pt idx="37">
                  <c:v>0</c:v>
                </c:pt>
                <c:pt idx="38">
                  <c:v>3941</c:v>
                </c:pt>
                <c:pt idx="39">
                  <c:v>2880</c:v>
                </c:pt>
                <c:pt idx="40">
                  <c:v>0</c:v>
                </c:pt>
                <c:pt idx="41">
                  <c:v>113</c:v>
                </c:pt>
                <c:pt idx="42">
                  <c:v>261</c:v>
                </c:pt>
                <c:pt idx="43">
                  <c:v>709</c:v>
                </c:pt>
                <c:pt idx="44">
                  <c:v>1118</c:v>
                </c:pt>
                <c:pt idx="45">
                  <c:v>13565</c:v>
                </c:pt>
                <c:pt idx="46">
                  <c:v>2742</c:v>
                </c:pt>
                <c:pt idx="47">
                  <c:v>549</c:v>
                </c:pt>
                <c:pt idx="48">
                  <c:v>48</c:v>
                </c:pt>
                <c:pt idx="49">
                  <c:v>547</c:v>
                </c:pt>
                <c:pt idx="50">
                  <c:v>1577</c:v>
                </c:pt>
                <c:pt idx="51">
                  <c:v>962</c:v>
                </c:pt>
                <c:pt idx="52">
                  <c:v>2935</c:v>
                </c:pt>
              </c:numCache>
            </c:numRef>
          </c:val>
        </c:ser>
        <c:gapWidth val="43"/>
        <c:gapDepth val="27"/>
        <c:shape val="box"/>
        <c:axId val="77721984"/>
        <c:axId val="77723520"/>
        <c:axId val="0"/>
      </c:bar3DChart>
      <c:catAx>
        <c:axId val="77721984"/>
        <c:scaling>
          <c:orientation val="minMax"/>
        </c:scaling>
        <c:axPos val="l"/>
        <c:majorTickMark val="none"/>
        <c:tickLblPos val="nextTo"/>
        <c:txPr>
          <a:bodyPr/>
          <a:lstStyle/>
          <a:p>
            <a:pPr>
              <a:defRPr lang="es-ES" sz="500" b="1" i="0" cap="none" baseline="0">
                <a:effectLst>
                  <a:outerShdw blurRad="38100" dist="38100" dir="2700000" algn="tl">
                    <a:srgbClr val="000000">
                      <a:alpha val="43137"/>
                    </a:srgbClr>
                  </a:outerShdw>
                </a:effectLst>
                <a:latin typeface="Calibri" pitchFamily="34" charset="0"/>
              </a:defRPr>
            </a:pPr>
            <a:endParaRPr lang="es-MX"/>
          </a:p>
        </c:txPr>
        <c:crossAx val="77723520"/>
        <c:crosses val="autoZero"/>
        <c:auto val="1"/>
        <c:lblAlgn val="ctr"/>
        <c:lblOffset val="100"/>
      </c:catAx>
      <c:valAx>
        <c:axId val="77723520"/>
        <c:scaling>
          <c:orientation val="minMax"/>
        </c:scaling>
        <c:axPos val="b"/>
        <c:majorGridlines/>
        <c:numFmt formatCode="General" sourceLinked="1"/>
        <c:majorTickMark val="none"/>
        <c:tickLblPos val="nextTo"/>
        <c:txPr>
          <a:bodyPr/>
          <a:lstStyle/>
          <a:p>
            <a:pPr>
              <a:defRPr lang="es-ES" sz="900"/>
            </a:pPr>
            <a:endParaRPr lang="es-MX"/>
          </a:p>
        </c:txPr>
        <c:crossAx val="77721984"/>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MX"/>
  <c:chart>
    <c:title>
      <c:tx>
        <c:rich>
          <a:bodyPr/>
          <a:lstStyle/>
          <a:p>
            <a:pPr>
              <a:defRPr lang="es-ES" sz="1400">
                <a:latin typeface="+mj-lt"/>
              </a:defRPr>
            </a:pPr>
            <a:r>
              <a:rPr lang="en-US" sz="1400">
                <a:latin typeface="+mj-lt"/>
              </a:rPr>
              <a:t>Distribución</a:t>
            </a:r>
            <a:r>
              <a:rPr lang="en-US" sz="1400" baseline="0">
                <a:latin typeface="+mj-lt"/>
              </a:rPr>
              <a:t> del territorio por tipo de propiedad</a:t>
            </a:r>
            <a:endParaRPr lang="en-US" sz="1400">
              <a:latin typeface="+mj-lt"/>
            </a:endParaRPr>
          </a:p>
        </c:rich>
      </c:tx>
      <c:layout/>
    </c:title>
    <c:view3D>
      <c:rAngAx val="1"/>
    </c:view3D>
    <c:floor>
      <c:spPr>
        <a:solidFill>
          <a:srgbClr val="9BBB59">
            <a:lumMod val="40000"/>
            <a:lumOff val="60000"/>
          </a:srgbClr>
        </a:solidFill>
      </c:spPr>
    </c:floor>
    <c:sideWall>
      <c:spPr>
        <a:solidFill>
          <a:schemeClr val="accent3">
            <a:lumMod val="40000"/>
            <a:lumOff val="60000"/>
          </a:schemeClr>
        </a:solidFill>
        <a:ln w="3175">
          <a:noFill/>
        </a:ln>
      </c:spPr>
    </c:sideWall>
    <c:backWall>
      <c:spPr>
        <a:solidFill>
          <a:schemeClr val="accent3">
            <a:lumMod val="40000"/>
            <a:lumOff val="60000"/>
          </a:schemeClr>
        </a:solidFill>
        <a:ln w="3175">
          <a:noFill/>
        </a:ln>
      </c:spPr>
    </c:backWall>
    <c:plotArea>
      <c:layout/>
      <c:bar3DChart>
        <c:barDir val="col"/>
        <c:grouping val="clustered"/>
        <c:varyColors val="1"/>
        <c:ser>
          <c:idx val="0"/>
          <c:order val="0"/>
          <c:tx>
            <c:strRef>
              <c:f>Hoja1!$B$1</c:f>
              <c:strCache>
                <c:ptCount val="1"/>
                <c:pt idx="0">
                  <c:v>SUPERFICIE</c:v>
                </c:pt>
              </c:strCache>
            </c:strRef>
          </c:tx>
          <c:dPt>
            <c:idx val="0"/>
            <c:spPr>
              <a:solidFill>
                <a:srgbClr val="FD4184"/>
              </a:solidFill>
            </c:spPr>
          </c:dPt>
          <c:dPt>
            <c:idx val="1"/>
            <c:spPr>
              <a:solidFill>
                <a:srgbClr val="7030A0"/>
              </a:solidFill>
            </c:spPr>
          </c:dPt>
          <c:dPt>
            <c:idx val="2"/>
            <c:spPr>
              <a:solidFill>
                <a:srgbClr val="FFC000"/>
              </a:solidFill>
            </c:spPr>
          </c:dPt>
          <c:dPt>
            <c:idx val="3"/>
            <c:spPr>
              <a:solidFill>
                <a:srgbClr val="FF6600"/>
              </a:solidFill>
            </c:spPr>
          </c:dPt>
          <c:dPt>
            <c:idx val="4"/>
            <c:spPr>
              <a:solidFill>
                <a:srgbClr val="83883C"/>
              </a:solidFill>
            </c:spPr>
          </c:dPt>
          <c:dPt>
            <c:idx val="5"/>
            <c:spPr>
              <a:solidFill>
                <a:srgbClr val="00B0F0"/>
              </a:solidFill>
            </c:spPr>
          </c:dPt>
          <c:cat>
            <c:strRef>
              <c:f>Hoja1!$A$2:$A$7</c:f>
              <c:strCache>
                <c:ptCount val="6"/>
                <c:pt idx="0">
                  <c:v>CONFLICTO</c:v>
                </c:pt>
                <c:pt idx="1">
                  <c:v>EJIDO</c:v>
                </c:pt>
                <c:pt idx="2">
                  <c:v>PEQUEÑA PROPIEDAD</c:v>
                </c:pt>
                <c:pt idx="3">
                  <c:v>PROPIEDAD PRIVADA</c:v>
                </c:pt>
                <c:pt idx="4">
                  <c:v>BIENES COMUNALES</c:v>
                </c:pt>
                <c:pt idx="5">
                  <c:v>PROPIEDAD FEDERAL</c:v>
                </c:pt>
              </c:strCache>
            </c:strRef>
          </c:cat>
          <c:val>
            <c:numRef>
              <c:f>Hoja1!$B$2:$B$7</c:f>
              <c:numCache>
                <c:formatCode>General</c:formatCode>
                <c:ptCount val="6"/>
                <c:pt idx="0">
                  <c:v>6494.3640000000014</c:v>
                </c:pt>
                <c:pt idx="1">
                  <c:v>931.78099999999995</c:v>
                </c:pt>
                <c:pt idx="2">
                  <c:v>64738.896000000001</c:v>
                </c:pt>
                <c:pt idx="3">
                  <c:v>22127.314999999897</c:v>
                </c:pt>
                <c:pt idx="4">
                  <c:v>161321.071</c:v>
                </c:pt>
                <c:pt idx="5">
                  <c:v>21250.081999999999</c:v>
                </c:pt>
              </c:numCache>
            </c:numRef>
          </c:val>
        </c:ser>
        <c:shape val="box"/>
        <c:axId val="79217792"/>
        <c:axId val="79219328"/>
        <c:axId val="0"/>
      </c:bar3DChart>
      <c:catAx>
        <c:axId val="79217792"/>
        <c:scaling>
          <c:orientation val="minMax"/>
        </c:scaling>
        <c:axPos val="b"/>
        <c:majorTickMark val="none"/>
        <c:tickLblPos val="nextTo"/>
        <c:txPr>
          <a:bodyPr/>
          <a:lstStyle/>
          <a:p>
            <a:pPr>
              <a:defRPr lang="es-ES" sz="800" b="1">
                <a:effectLst>
                  <a:outerShdw blurRad="38100" dist="38100" dir="2700000" algn="tl">
                    <a:srgbClr val="000000">
                      <a:alpha val="43137"/>
                    </a:srgbClr>
                  </a:outerShdw>
                </a:effectLst>
                <a:latin typeface="+mj-lt"/>
              </a:defRPr>
            </a:pPr>
            <a:endParaRPr lang="es-MX"/>
          </a:p>
        </c:txPr>
        <c:crossAx val="79219328"/>
        <c:crosses val="autoZero"/>
        <c:auto val="1"/>
        <c:lblAlgn val="ctr"/>
        <c:lblOffset val="100"/>
      </c:catAx>
      <c:valAx>
        <c:axId val="79219328"/>
        <c:scaling>
          <c:orientation val="minMax"/>
        </c:scaling>
        <c:axPos val="l"/>
        <c:majorGridlines/>
        <c:numFmt formatCode="General" sourceLinked="1"/>
        <c:majorTickMark val="none"/>
        <c:tickLblPos val="nextTo"/>
        <c:txPr>
          <a:bodyPr/>
          <a:lstStyle/>
          <a:p>
            <a:pPr>
              <a:defRPr lang="es-ES" sz="1000" b="1">
                <a:latin typeface="+mj-lt"/>
              </a:defRPr>
            </a:pPr>
            <a:endParaRPr lang="es-MX"/>
          </a:p>
        </c:txPr>
        <c:crossAx val="79217792"/>
        <c:crosses val="autoZero"/>
        <c:crossBetween val="between"/>
      </c:valAx>
    </c:plotArea>
    <c:plotVisOnly val="1"/>
  </c:chart>
  <c:spPr>
    <a:no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MX"/>
  <c:style val="40"/>
  <c:chart>
    <c:view3D>
      <c:rotX val="30"/>
      <c:perspective val="30"/>
    </c:view3D>
    <c:plotArea>
      <c:layout>
        <c:manualLayout>
          <c:layoutTarget val="inner"/>
          <c:xMode val="edge"/>
          <c:yMode val="edge"/>
          <c:x val="0.20106138219711395"/>
          <c:y val="0.17568029802726279"/>
          <c:w val="0.5967694094000332"/>
          <c:h val="0.81365937762178586"/>
        </c:manualLayout>
      </c:layout>
      <c:pie3DChart>
        <c:varyColors val="1"/>
        <c:ser>
          <c:idx val="0"/>
          <c:order val="0"/>
          <c:spPr>
            <a:solidFill>
              <a:srgbClr val="C00000"/>
            </a:solidFill>
          </c:spPr>
          <c:explosion val="25"/>
          <c:dPt>
            <c:idx val="0"/>
            <c:spPr>
              <a:solidFill>
                <a:schemeClr val="accent6">
                  <a:lumMod val="60000"/>
                  <a:lumOff val="40000"/>
                </a:schemeClr>
              </a:solidFill>
            </c:spPr>
          </c:dPt>
          <c:dPt>
            <c:idx val="1"/>
            <c:spPr>
              <a:solidFill>
                <a:schemeClr val="accent5">
                  <a:lumMod val="50000"/>
                </a:schemeClr>
              </a:solidFill>
            </c:spPr>
          </c:dPt>
          <c:dPt>
            <c:idx val="3"/>
            <c:spPr>
              <a:solidFill>
                <a:srgbClr val="0070C0"/>
              </a:solidFill>
            </c:spPr>
          </c:dPt>
          <c:dLbls>
            <c:dLbl>
              <c:idx val="1"/>
              <c:spPr>
                <a:noFill/>
              </c:spPr>
              <c:txPr>
                <a:bodyPr/>
                <a:lstStyle/>
                <a:p>
                  <a:pPr>
                    <a:defRPr>
                      <a:latin typeface="+mj-lt"/>
                    </a:defRPr>
                  </a:pPr>
                  <a:endParaRPr lang="es-MX"/>
                </a:p>
              </c:txPr>
            </c:dLbl>
            <c:txPr>
              <a:bodyPr/>
              <a:lstStyle/>
              <a:p>
                <a:pPr>
                  <a:defRPr>
                    <a:latin typeface="+mj-lt"/>
                  </a:defRPr>
                </a:pPr>
                <a:endParaRPr lang="es-MX"/>
              </a:p>
            </c:txPr>
            <c:showPercent val="1"/>
            <c:showLeaderLines val="1"/>
          </c:dLbls>
          <c:cat>
            <c:strRef>
              <c:f>Hoja1!$C$1:$F$1</c:f>
              <c:strCache>
                <c:ptCount val="4"/>
                <c:pt idx="0">
                  <c:v>   Conservación</c:v>
                </c:pt>
                <c:pt idx="1">
                  <c:v>  Protección</c:v>
                </c:pt>
                <c:pt idx="2">
                  <c:v>Aprovechamiento</c:v>
                </c:pt>
                <c:pt idx="3">
                  <c:v>  Restauración</c:v>
                </c:pt>
              </c:strCache>
            </c:strRef>
          </c:cat>
          <c:val>
            <c:numRef>
              <c:f>Hoja1!$C$2:$F$2</c:f>
              <c:numCache>
                <c:formatCode>_-* #,##0_-;\-* #,##0_-;_-* "-"??_-;_-@_-</c:formatCode>
                <c:ptCount val="4"/>
                <c:pt idx="0">
                  <c:v>28.187073428400673</c:v>
                </c:pt>
                <c:pt idx="1">
                  <c:v>27.651043071162377</c:v>
                </c:pt>
                <c:pt idx="2">
                  <c:v>38.030803668271091</c:v>
                </c:pt>
                <c:pt idx="3">
                  <c:v>6.1320939847668194</c:v>
                </c:pt>
              </c:numCache>
            </c:numRef>
          </c:val>
        </c:ser>
      </c:pie3DChart>
    </c:plotArea>
    <c:legend>
      <c:legendPos val="b"/>
      <c:layout/>
      <c:txPr>
        <a:bodyPr/>
        <a:lstStyle/>
        <a:p>
          <a:pPr>
            <a:defRPr sz="1600">
              <a:latin typeface="+mj-lt"/>
            </a:defRPr>
          </a:pPr>
          <a:endParaRPr lang="es-MX"/>
        </a:p>
      </c:txPr>
    </c:legend>
    <c:plotVisOnly val="1"/>
  </c:chart>
  <c:spPr>
    <a:ln>
      <a:noFill/>
    </a:ln>
  </c:spPr>
  <c:txPr>
    <a:bodyPr/>
    <a:lstStyle/>
    <a:p>
      <a:pPr>
        <a:defRPr sz="1800"/>
      </a:pPr>
      <a:endParaRPr lang="es-MX"/>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MX"/>
  <c:style val="40"/>
  <c:chart>
    <c:title>
      <c:tx>
        <c:rich>
          <a:bodyPr/>
          <a:lstStyle/>
          <a:p>
            <a:pPr>
              <a:defRPr/>
            </a:pPr>
            <a:r>
              <a:rPr lang="es-MX"/>
              <a:t>Superficie Forestal Arbolada en México</a:t>
            </a:r>
          </a:p>
        </c:rich>
      </c:tx>
      <c:layout>
        <c:manualLayout>
          <c:xMode val="edge"/>
          <c:yMode val="edge"/>
          <c:x val="0.23180273678604621"/>
          <c:y val="1.8390680317603703E-2"/>
        </c:manualLayout>
      </c:layout>
    </c:title>
    <c:view3D>
      <c:perspective val="0"/>
    </c:view3D>
    <c:plotArea>
      <c:layout/>
      <c:pie3DChart>
        <c:varyColors val="1"/>
        <c:ser>
          <c:idx val="0"/>
          <c:order val="0"/>
          <c:explosion val="25"/>
          <c:dPt>
            <c:idx val="0"/>
            <c:spPr>
              <a:solidFill>
                <a:srgbClr val="C00000"/>
              </a:solidFill>
            </c:spPr>
          </c:dPt>
          <c:dLbls>
            <c:numFmt formatCode="0%" sourceLinked="0"/>
            <c:dLblPos val="ctr"/>
            <c:showPercent val="1"/>
            <c:showLeaderLines val="1"/>
          </c:dLbls>
          <c:cat>
            <c:strRef>
              <c:f>Hoja1!$A$2:$A$3</c:f>
              <c:strCache>
                <c:ptCount val="2"/>
                <c:pt idx="0">
                  <c:v>Con Regulación</c:v>
                </c:pt>
                <c:pt idx="1">
                  <c:v>Sin Regulación</c:v>
                </c:pt>
              </c:strCache>
            </c:strRef>
          </c:cat>
          <c:val>
            <c:numRef>
              <c:f>Hoja1!$B$2:$B$3</c:f>
              <c:numCache>
                <c:formatCode>General</c:formatCode>
                <c:ptCount val="2"/>
                <c:pt idx="0">
                  <c:v>50.2</c:v>
                </c:pt>
                <c:pt idx="1">
                  <c:v>91.6</c:v>
                </c:pt>
              </c:numCache>
            </c:numRef>
          </c:val>
        </c:ser>
        <c:dLbls>
          <c:showPercent val="1"/>
        </c:dLbls>
      </c:pie3DChart>
    </c:plotArea>
    <c:legend>
      <c:legendPos val="t"/>
      <c:layout/>
    </c:legend>
    <c:plotVisOnly val="1"/>
    <c:dispBlanksAs val="zero"/>
  </c:chart>
  <c:txPr>
    <a:bodyPr/>
    <a:lstStyle/>
    <a:p>
      <a:pPr>
        <a:defRPr sz="1800"/>
      </a:pPr>
      <a:endParaRPr lang="es-MX"/>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MX"/>
  <c:chart>
    <c:title>
      <c:tx>
        <c:rich>
          <a:bodyPr/>
          <a:lstStyle/>
          <a:p>
            <a:pPr>
              <a:defRPr sz="1600" b="1" i="0" u="none" strike="noStrike" baseline="0">
                <a:solidFill>
                  <a:srgbClr val="000000"/>
                </a:solidFill>
                <a:latin typeface="Albertus Extra Bold"/>
                <a:ea typeface="Albertus Extra Bold"/>
                <a:cs typeface="Albertus Extra Bold"/>
              </a:defRPr>
            </a:pPr>
            <a:r>
              <a:rPr lang="es-MX" sz="1600"/>
              <a:t>Distribución porcentual según tipo de propiedad</a:t>
            </a:r>
          </a:p>
        </c:rich>
      </c:tx>
      <c:layout>
        <c:manualLayout>
          <c:xMode val="edge"/>
          <c:yMode val="edge"/>
          <c:x val="0.21670564852874721"/>
          <c:y val="3.4922205921595798E-2"/>
        </c:manualLayout>
      </c:layout>
      <c:spPr>
        <a:noFill/>
        <a:ln w="25400">
          <a:noFill/>
        </a:ln>
      </c:spPr>
    </c:title>
    <c:plotArea>
      <c:layout>
        <c:manualLayout>
          <c:layoutTarget val="inner"/>
          <c:xMode val="edge"/>
          <c:yMode val="edge"/>
          <c:x val="0.11984282907662101"/>
          <c:y val="0.18631178707224397"/>
          <c:w val="0.83693516699410664"/>
          <c:h val="0.58935361216730042"/>
        </c:manualLayout>
      </c:layout>
      <c:barChart>
        <c:barDir val="bar"/>
        <c:grouping val="clustered"/>
        <c:ser>
          <c:idx val="0"/>
          <c:order val="0"/>
          <c:spPr>
            <a:gradFill rotWithShape="0">
              <a:gsLst>
                <a:gs pos="0">
                  <a:srgbClr val="9999FF">
                    <a:gamma/>
                    <a:shade val="15686"/>
                    <a:invGamma/>
                  </a:srgbClr>
                </a:gs>
                <a:gs pos="50000">
                  <a:srgbClr val="9999FF"/>
                </a:gs>
                <a:gs pos="100000">
                  <a:srgbClr val="9999FF">
                    <a:gamma/>
                    <a:shade val="15686"/>
                    <a:invGamma/>
                  </a:srgbClr>
                </a:gs>
              </a:gsLst>
              <a:lin ang="5400000" scaled="1"/>
            </a:gradFill>
            <a:ln w="12700">
              <a:solidFill>
                <a:srgbClr val="000000"/>
              </a:solidFill>
              <a:prstDash val="solid"/>
            </a:ln>
          </c:spPr>
          <c:dLbls>
            <c:spPr>
              <a:noFill/>
              <a:ln w="25400">
                <a:noFill/>
              </a:ln>
            </c:spPr>
            <c:txPr>
              <a:bodyPr/>
              <a:lstStyle/>
              <a:p>
                <a:pPr>
                  <a:defRPr sz="950" b="0" i="0" u="none" strike="noStrike" baseline="0">
                    <a:solidFill>
                      <a:srgbClr val="000000"/>
                    </a:solidFill>
                    <a:latin typeface="Arial"/>
                    <a:ea typeface="Arial"/>
                    <a:cs typeface="Arial"/>
                  </a:defRPr>
                </a:pPr>
                <a:endParaRPr lang="es-MX"/>
              </a:p>
            </c:txPr>
            <c:showVal val="1"/>
          </c:dLbls>
          <c:cat>
            <c:strRef>
              <c:f>Hoja1!$A$2:$A$5</c:f>
              <c:strCache>
                <c:ptCount val="4"/>
                <c:pt idx="0">
                  <c:v>Social</c:v>
                </c:pt>
                <c:pt idx="1">
                  <c:v>Privada</c:v>
                </c:pt>
                <c:pt idx="2">
                  <c:v>Pública</c:v>
                </c:pt>
                <c:pt idx="3">
                  <c:v>Total</c:v>
                </c:pt>
              </c:strCache>
            </c:strRef>
          </c:cat>
          <c:val>
            <c:numRef>
              <c:f>Hoja1!$B$2:$B$5</c:f>
              <c:numCache>
                <c:formatCode>General</c:formatCode>
                <c:ptCount val="4"/>
                <c:pt idx="0">
                  <c:v>51.6</c:v>
                </c:pt>
                <c:pt idx="1">
                  <c:v>38.200000000000003</c:v>
                </c:pt>
                <c:pt idx="2">
                  <c:v>10.200000000000001</c:v>
                </c:pt>
                <c:pt idx="3">
                  <c:v>100</c:v>
                </c:pt>
              </c:numCache>
            </c:numRef>
          </c:val>
        </c:ser>
        <c:dLbls>
          <c:showVal val="1"/>
        </c:dLbls>
        <c:axId val="353656832"/>
        <c:axId val="353658368"/>
      </c:barChart>
      <c:catAx>
        <c:axId val="353656832"/>
        <c:scaling>
          <c:orientation val="minMax"/>
        </c:scaling>
        <c:axPos val="l"/>
        <c:minorGridlines>
          <c:spPr>
            <a:ln w="3175">
              <a:solidFill>
                <a:srgbClr val="000000"/>
              </a:solidFill>
              <a:prstDash val="solid"/>
            </a:ln>
          </c:spPr>
        </c:minorGridlines>
        <c:numFmt formatCode="General" sourceLinked="1"/>
        <c:tickLblPos val="nextTo"/>
        <c:spPr>
          <a:ln w="3175">
            <a:solidFill>
              <a:srgbClr val="000000"/>
            </a:solidFill>
            <a:prstDash val="solid"/>
          </a:ln>
        </c:spPr>
        <c:txPr>
          <a:bodyPr rot="0" vert="horz"/>
          <a:lstStyle/>
          <a:p>
            <a:pPr>
              <a:defRPr sz="1000" b="1" i="0" u="none" strike="noStrike" baseline="0">
                <a:solidFill>
                  <a:srgbClr val="000000"/>
                </a:solidFill>
                <a:latin typeface="Albertus Medium"/>
                <a:ea typeface="Albertus Medium"/>
                <a:cs typeface="Albertus Medium"/>
              </a:defRPr>
            </a:pPr>
            <a:endParaRPr lang="es-MX"/>
          </a:p>
        </c:txPr>
        <c:crossAx val="353658368"/>
        <c:crosses val="autoZero"/>
        <c:auto val="1"/>
        <c:lblAlgn val="ctr"/>
        <c:lblOffset val="100"/>
        <c:tickLblSkip val="1"/>
        <c:tickMarkSkip val="1"/>
      </c:catAx>
      <c:valAx>
        <c:axId val="353658368"/>
        <c:scaling>
          <c:orientation val="minMax"/>
        </c:scaling>
        <c:axPos val="b"/>
        <c:majorGridlines>
          <c:spPr>
            <a:ln w="3175">
              <a:solidFill>
                <a:srgbClr val="000000"/>
              </a:solidFill>
              <a:prstDash val="solid"/>
            </a:ln>
          </c:spPr>
        </c:majorGridlines>
        <c:title>
          <c:tx>
            <c:rich>
              <a:bodyPr/>
              <a:lstStyle/>
              <a:p>
                <a:pPr>
                  <a:defRPr sz="1000" b="1" i="0" u="none" strike="noStrike" baseline="0">
                    <a:solidFill>
                      <a:srgbClr val="000000"/>
                    </a:solidFill>
                    <a:latin typeface="Albertus Medium"/>
                    <a:ea typeface="Albertus Medium"/>
                    <a:cs typeface="Albertus Medium"/>
                  </a:defRPr>
                </a:pPr>
                <a:r>
                  <a:rPr lang="es-MX" sz="1000"/>
                  <a:t>porcentaje</a:t>
                </a:r>
              </a:p>
            </c:rich>
          </c:tx>
          <c:layout>
            <c:manualLayout>
              <c:xMode val="edge"/>
              <c:yMode val="edge"/>
              <c:x val="0.47740667976424578"/>
              <c:y val="0.8783269961977187"/>
            </c:manualLayout>
          </c:layout>
          <c:spPr>
            <a:noFill/>
            <a:ln w="25400">
              <a:noFill/>
            </a:ln>
          </c:spPr>
        </c:title>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lbertus Extra Bold"/>
                <a:ea typeface="Albertus Extra Bold"/>
                <a:cs typeface="Albertus Extra Bold"/>
              </a:defRPr>
            </a:pPr>
            <a:endParaRPr lang="es-MX"/>
          </a:p>
        </c:txPr>
        <c:crossAx val="353656832"/>
        <c:crosses val="autoZero"/>
        <c:crossBetween val="between"/>
      </c:valAx>
      <c:spPr>
        <a:solidFill>
          <a:srgbClr val="C0C0C0"/>
        </a:solid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950" b="0" i="0" u="none" strike="noStrike" baseline="0">
          <a:solidFill>
            <a:srgbClr val="000000"/>
          </a:solidFill>
          <a:latin typeface="Arial"/>
          <a:ea typeface="Arial"/>
          <a:cs typeface="Arial"/>
        </a:defRPr>
      </a:pPr>
      <a:endParaRPr lang="es-MX"/>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MX"/>
  <c:chart>
    <c:title>
      <c:tx>
        <c:rich>
          <a:bodyPr/>
          <a:lstStyle/>
          <a:p>
            <a:pPr>
              <a:defRPr sz="1600" b="1" i="0" u="none" strike="noStrike" baseline="0">
                <a:solidFill>
                  <a:srgbClr val="000000"/>
                </a:solidFill>
                <a:latin typeface="Albertus" pitchFamily="34" charset="0"/>
                <a:ea typeface="Arial"/>
                <a:cs typeface="Arial"/>
              </a:defRPr>
            </a:pPr>
            <a:r>
              <a:rPr lang="es-MX" sz="1600">
                <a:latin typeface="Albertus" pitchFamily="34" charset="0"/>
              </a:rPr>
              <a:t>Distribución porcental según tipo de propiedad en México</a:t>
            </a:r>
          </a:p>
        </c:rich>
      </c:tx>
      <c:layout>
        <c:manualLayout>
          <c:xMode val="edge"/>
          <c:yMode val="edge"/>
          <c:x val="2.7832827916115108E-2"/>
          <c:y val="1.5877055653813109E-2"/>
        </c:manualLayout>
      </c:layout>
      <c:spPr>
        <a:noFill/>
        <a:ln w="25400">
          <a:noFill/>
        </a:ln>
      </c:spPr>
    </c:title>
    <c:plotArea>
      <c:layout>
        <c:manualLayout>
          <c:layoutTarget val="inner"/>
          <c:xMode val="edge"/>
          <c:yMode val="edge"/>
          <c:x val="0.46113074204946997"/>
          <c:y val="0.15853658536585374"/>
          <c:w val="0.50706713780918733"/>
          <c:h val="0.66158536585365857"/>
        </c:manualLayout>
      </c:layout>
      <c:barChart>
        <c:barDir val="bar"/>
        <c:grouping val="clustered"/>
        <c:ser>
          <c:idx val="0"/>
          <c:order val="0"/>
          <c:spPr>
            <a:gradFill rotWithShape="0">
              <a:gsLst>
                <a:gs pos="0">
                  <a:srgbClr val="9999FF">
                    <a:gamma/>
                    <a:shade val="9412"/>
                    <a:invGamma/>
                  </a:srgbClr>
                </a:gs>
                <a:gs pos="50000">
                  <a:srgbClr val="9999FF"/>
                </a:gs>
                <a:gs pos="100000">
                  <a:srgbClr val="9999FF">
                    <a:gamma/>
                    <a:shade val="9412"/>
                    <a:invGamma/>
                  </a:srgbClr>
                </a:gs>
              </a:gsLst>
              <a:lin ang="5400000" scaled="1"/>
            </a:gradFill>
            <a:ln w="12700">
              <a:solidFill>
                <a:srgbClr val="000000"/>
              </a:solidFill>
              <a:prstDash val="solid"/>
            </a:ln>
          </c:spPr>
          <c:dLbls>
            <c:spPr>
              <a:noFill/>
              <a:ln w="25400">
                <a:noFill/>
              </a:ln>
            </c:spPr>
            <c:txPr>
              <a:bodyPr/>
              <a:lstStyle/>
              <a:p>
                <a:pPr>
                  <a:defRPr sz="1000" b="1" i="0" u="none" strike="noStrike" baseline="0">
                    <a:solidFill>
                      <a:srgbClr val="000000"/>
                    </a:solidFill>
                    <a:latin typeface="Arial"/>
                    <a:ea typeface="Arial"/>
                    <a:cs typeface="Arial"/>
                  </a:defRPr>
                </a:pPr>
                <a:endParaRPr lang="es-MX"/>
              </a:p>
            </c:txPr>
            <c:showVal val="1"/>
          </c:dLbls>
          <c:cat>
            <c:strRef>
              <c:f>Hoja1!$A$7:$A$17</c:f>
              <c:strCache>
                <c:ptCount val="11"/>
                <c:pt idx="0">
                  <c:v>Ejido</c:v>
                </c:pt>
                <c:pt idx="1">
                  <c:v>Comunidad</c:v>
                </c:pt>
                <c:pt idx="2">
                  <c:v>Colonias agricolas y ganaderas</c:v>
                </c:pt>
                <c:pt idx="3">
                  <c:v>Pequeña propiedad</c:v>
                </c:pt>
                <c:pt idx="4">
                  <c:v>Predios urbanos</c:v>
                </c:pt>
                <c:pt idx="5">
                  <c:v>Terrenos baldíos, nacionales, estatales o municipales</c:v>
                </c:pt>
                <c:pt idx="6">
                  <c:v>Aguas interiores</c:v>
                </c:pt>
                <c:pt idx="7">
                  <c:v>Ribera o zona federal de las corrientes de aguas</c:v>
                </c:pt>
                <c:pt idx="8">
                  <c:v>Corrientes de agua</c:v>
                </c:pt>
                <c:pt idx="9">
                  <c:v>Islas de propiedad nacional</c:v>
                </c:pt>
                <c:pt idx="10">
                  <c:v>Zona federal maritimo terrestre</c:v>
                </c:pt>
              </c:strCache>
            </c:strRef>
          </c:cat>
          <c:val>
            <c:numRef>
              <c:f>Hoja1!$B$7:$B$17</c:f>
              <c:numCache>
                <c:formatCode>General</c:formatCode>
                <c:ptCount val="11"/>
                <c:pt idx="0">
                  <c:v>42.9</c:v>
                </c:pt>
                <c:pt idx="1">
                  <c:v>8.7000000000000011</c:v>
                </c:pt>
                <c:pt idx="2">
                  <c:v>2.5</c:v>
                </c:pt>
                <c:pt idx="3">
                  <c:v>33.5</c:v>
                </c:pt>
                <c:pt idx="4">
                  <c:v>2.2000000000000002</c:v>
                </c:pt>
                <c:pt idx="5">
                  <c:v>7.87</c:v>
                </c:pt>
                <c:pt idx="6">
                  <c:v>1.42</c:v>
                </c:pt>
                <c:pt idx="7">
                  <c:v>0.52</c:v>
                </c:pt>
                <c:pt idx="8">
                  <c:v>0.24000000000000021</c:v>
                </c:pt>
                <c:pt idx="9">
                  <c:v>0.13</c:v>
                </c:pt>
                <c:pt idx="10">
                  <c:v>1.0000000000000005E-2</c:v>
                </c:pt>
              </c:numCache>
            </c:numRef>
          </c:val>
        </c:ser>
        <c:dLbls>
          <c:showVal val="1"/>
        </c:dLbls>
        <c:gapWidth val="38"/>
        <c:axId val="353696000"/>
        <c:axId val="368906240"/>
      </c:barChart>
      <c:catAx>
        <c:axId val="353696000"/>
        <c:scaling>
          <c:orientation val="minMax"/>
        </c:scaling>
        <c:axPos val="l"/>
        <c:numFmt formatCode="General" sourceLinked="1"/>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s-MX"/>
          </a:p>
        </c:txPr>
        <c:crossAx val="368906240"/>
        <c:crosses val="autoZero"/>
        <c:auto val="1"/>
        <c:lblAlgn val="ctr"/>
        <c:lblOffset val="100"/>
        <c:tickLblSkip val="1"/>
        <c:tickMarkSkip val="1"/>
      </c:catAx>
      <c:valAx>
        <c:axId val="368906240"/>
        <c:scaling>
          <c:orientation val="minMax"/>
        </c:scaling>
        <c:axPos val="b"/>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s-MX" sz="1000"/>
                  <a:t>porcentaje</a:t>
                </a:r>
              </a:p>
            </c:rich>
          </c:tx>
          <c:layout>
            <c:manualLayout>
              <c:xMode val="edge"/>
              <c:yMode val="edge"/>
              <c:x val="0.6590106007067138"/>
              <c:y val="0.90243902439024359"/>
            </c:manualLayout>
          </c:layout>
          <c:spPr>
            <a:noFill/>
            <a:ln w="25400">
              <a:noFill/>
            </a:ln>
          </c:spPr>
        </c:title>
        <c:numFmt formatCode="General" sourceLinked="1"/>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s-MX"/>
          </a:p>
        </c:txPr>
        <c:crossAx val="353696000"/>
        <c:crosses val="autoZero"/>
        <c:crossBetween val="between"/>
      </c:valAx>
      <c:spPr>
        <a:noFill/>
        <a:ln w="25400">
          <a:noFill/>
        </a:ln>
      </c:spPr>
    </c:plotArea>
    <c:plotVisOnly val="1"/>
    <c:dispBlanksAs val="gap"/>
  </c:chart>
  <c:spPr>
    <a:solidFill>
      <a:srgbClr val="FFFFFF"/>
    </a:solidFill>
    <a:ln w="3175">
      <a:solidFill>
        <a:srgbClr val="000000"/>
      </a:solidFill>
      <a:prstDash val="solid"/>
    </a:ln>
  </c:spPr>
  <c:txPr>
    <a:bodyPr/>
    <a:lstStyle/>
    <a:p>
      <a:pPr>
        <a:defRPr sz="1125" b="0" i="0" u="none" strike="noStrike" baseline="0">
          <a:solidFill>
            <a:srgbClr val="000000"/>
          </a:solidFill>
          <a:latin typeface="Arial"/>
          <a:ea typeface="Arial"/>
          <a:cs typeface="Arial"/>
        </a:defRPr>
      </a:pPr>
      <a:endParaRPr lang="es-MX"/>
    </a:p>
  </c:txPr>
  <c:externalData r:id="rId1"/>
</c:chartSpace>
</file>

<file path=ppt/drawings/_rels/vmlDrawing1.vml.rels><?xml version="1.0" encoding="UTF-8" standalone="yes" ?><Relationships xmlns="http://schemas.openxmlformats.org/package/2006/relationships"><Relationship Id="rId1" Target="../media/image40.jpeg" Type="http://schemas.openxmlformats.org/officeDocument/2006/relationships/image"/></Relationships>
</file>

<file path=ppt/drawings/drawing1.xml><?xml version="1.0" encoding="utf-8"?>
<c:userShapes xmlns:c="http://schemas.openxmlformats.org/drawingml/2006/chart">
  <cdr:relSizeAnchor xmlns:cdr="http://schemas.openxmlformats.org/drawingml/2006/chartDrawing">
    <cdr:from>
      <cdr:x>0.08736</cdr:x>
      <cdr:y>0.03563</cdr:y>
    </cdr:from>
    <cdr:to>
      <cdr:x>0.93866</cdr:x>
      <cdr:y>0.19062</cdr:y>
    </cdr:to>
    <cdr:sp macro="" textlink="">
      <cdr:nvSpPr>
        <cdr:cNvPr id="2" name="1 CuadroTexto"/>
        <cdr:cNvSpPr txBox="1"/>
      </cdr:nvSpPr>
      <cdr:spPr>
        <a:xfrm xmlns:a="http://schemas.openxmlformats.org/drawingml/2006/main">
          <a:off x="447675" y="115726"/>
          <a:ext cx="4362449" cy="503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s-MX" sz="2000" b="1" u="none" dirty="0">
              <a:latin typeface="+mj-lt"/>
            </a:rPr>
            <a:t>Porcentaje de la cobertura por política</a:t>
          </a:r>
          <a:r>
            <a:rPr lang="es-MX" sz="2000" b="1" u="none" baseline="0" dirty="0">
              <a:latin typeface="+mj-lt"/>
            </a:rPr>
            <a:t> de uso del suelo </a:t>
          </a:r>
          <a:r>
            <a:rPr lang="es-MX" sz="2000" b="1" u="none" baseline="0" dirty="0" smtClean="0">
              <a:latin typeface="+mj-lt"/>
            </a:rPr>
            <a:t>según </a:t>
          </a:r>
          <a:endParaRPr lang="es-MX" sz="2000" b="1" u="none" baseline="0" dirty="0">
            <a:latin typeface="+mj-lt"/>
          </a:endParaRPr>
        </a:p>
        <a:p xmlns:a="http://schemas.openxmlformats.org/drawingml/2006/main">
          <a:pPr algn="ctr"/>
          <a:r>
            <a:rPr lang="es-MX" sz="2000" b="1" u="none" baseline="0" dirty="0">
              <a:latin typeface="+mj-lt"/>
            </a:rPr>
            <a:t>ordenamientos comunitarios del territorio</a:t>
          </a:r>
          <a:endParaRPr lang="es-MX" sz="2000" b="1" u="none" dirty="0">
            <a:latin typeface="+mj-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s-ES"/>
          </a:p>
        </p:txBody>
      </p:sp>
      <p:sp>
        <p:nvSpPr>
          <p:cNvPr id="98307" name="Rectangle 3"/>
          <p:cNvSpPr>
            <a:spLocks noGrp="1" noChangeArrowheads="1"/>
          </p:cNvSpPr>
          <p:nvPr>
            <p:ph type="dt" idx="1"/>
          </p:nvPr>
        </p:nvSpPr>
        <p:spPr bwMode="auto">
          <a:xfrm>
            <a:off x="4022725" y="0"/>
            <a:ext cx="3078163"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s-ES"/>
          </a:p>
        </p:txBody>
      </p:sp>
      <p:sp>
        <p:nvSpPr>
          <p:cNvPr id="39940"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p:spPr>
      </p:sp>
      <p:sp>
        <p:nvSpPr>
          <p:cNvPr id="98309" name="Rectangle 5"/>
          <p:cNvSpPr>
            <a:spLocks noGrp="1" noChangeArrowheads="1"/>
          </p:cNvSpPr>
          <p:nvPr>
            <p:ph type="body" sz="quarter" idx="3"/>
          </p:nvPr>
        </p:nvSpPr>
        <p:spPr bwMode="auto">
          <a:xfrm>
            <a:off x="709613" y="4459288"/>
            <a:ext cx="5683250" cy="4224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98310" name="Rectangle 6"/>
          <p:cNvSpPr>
            <a:spLocks noGrp="1" noChangeArrowheads="1"/>
          </p:cNvSpPr>
          <p:nvPr>
            <p:ph type="ftr" sz="quarter" idx="4"/>
          </p:nvPr>
        </p:nvSpPr>
        <p:spPr bwMode="auto">
          <a:xfrm>
            <a:off x="0" y="8916988"/>
            <a:ext cx="3078163"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s-ES"/>
          </a:p>
        </p:txBody>
      </p:sp>
      <p:sp>
        <p:nvSpPr>
          <p:cNvPr id="98311" name="Rectangle 7"/>
          <p:cNvSpPr>
            <a:spLocks noGrp="1" noChangeArrowheads="1"/>
          </p:cNvSpPr>
          <p:nvPr>
            <p:ph type="sldNum" sz="quarter" idx="5"/>
          </p:nvPr>
        </p:nvSpPr>
        <p:spPr bwMode="auto">
          <a:xfrm>
            <a:off x="4022725" y="8916988"/>
            <a:ext cx="3078163"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5A13CF82-B5EC-4990-AECB-3B123F189556}"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6FF869F0-13E8-4A8A-9EA5-2E2B79066AFB}" type="slidenum">
              <a:rPr lang="es-ES" smtClean="0"/>
              <a:pPr/>
              <a:t>1</a:t>
            </a:fld>
            <a:endParaRPr lang="es-E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614EA928-BE90-4D70-8999-CB7875C5877D}" type="slidenum">
              <a:rPr lang="es-MX" smtClean="0"/>
              <a:t>10</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5A13CF82-B5EC-4990-AECB-3B123F189556}" type="slidenum">
              <a:rPr lang="es-ES" smtClean="0"/>
              <a:pPr>
                <a:defRPr/>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37E294C-B1AE-4D2C-9C52-49088F0FDB76}" type="slidenum">
              <a:rPr lang="es-ES" smtClean="0"/>
              <a:pPr/>
              <a:t>12</a:t>
            </a:fld>
            <a:endParaRPr lang="es-E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5A13CF82-B5EC-4990-AECB-3B123F189556}" type="slidenum">
              <a:rPr lang="es-ES" smtClean="0"/>
              <a:pPr>
                <a:defRPr/>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CB699136-46B5-4C74-A429-86B199F18969}" type="slidenum">
              <a:rPr lang="es-MX" smtClean="0"/>
              <a:pPr/>
              <a:t>14</a:t>
            </a:fld>
            <a:endParaRPr 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5A13CF82-B5EC-4990-AECB-3B123F189556}" type="slidenum">
              <a:rPr lang="es-ES" smtClean="0"/>
              <a:pPr>
                <a:defRPr/>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4022725" y="8916988"/>
            <a:ext cx="3078163" cy="469900"/>
          </a:xfrm>
          <a:prstGeom prst="rect">
            <a:avLst/>
          </a:prstGeom>
          <a:noFill/>
          <a:ln w="9525">
            <a:noFill/>
            <a:miter lim="800000"/>
            <a:headEnd/>
            <a:tailEnd/>
          </a:ln>
        </p:spPr>
        <p:txBody>
          <a:bodyPr anchor="b"/>
          <a:lstStyle/>
          <a:p>
            <a:pPr algn="r"/>
            <a:fld id="{0E94030B-7485-4AD1-BB98-971EE9D0A8B1}" type="slidenum">
              <a:rPr lang="es-ES" sz="1200" b="0"/>
              <a:pPr algn="r"/>
              <a:t>16</a:t>
            </a:fld>
            <a:endParaRPr lang="es-ES" sz="1200" b="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5A13CF82-B5EC-4990-AECB-3B123F189556}" type="slidenum">
              <a:rPr lang="es-ES" smtClean="0"/>
              <a:pPr>
                <a:defRPr/>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02864C4-E114-43A4-89FD-54A549E7464F}" type="slidenum">
              <a:rPr lang="en-US" smtClean="0"/>
              <a:pPr/>
              <a:t>18</a:t>
            </a:fld>
            <a:endParaRPr lang="en-US" smtClean="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t>Many NRM practices operate over both long timeframes and large spatial scales. Consequently, both PR and CA institutions are often crucial for their success.  This framework helps to identify technologies and practices that are appropriate in a given context and the potential constraining or enabling aspects of CA and PR. Can be also used to design appropriate institutional guidelines. Example: practices that operate at at a landscape scale may be more appropriate where traditions of cooperation are strong, while those that take a long time to produce may be more successful in a context of secure tenure.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C0139AC-B96C-4367-97D4-26ED5E61E822}" type="slidenum">
              <a:rPr lang="es-ES" smtClean="0"/>
              <a:pPr/>
              <a:t>19</a:t>
            </a:fld>
            <a:endParaRPr lang="es-E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3BC8177-9CCE-4EB6-8BE7-EABD0B612C56}" type="slidenum">
              <a:rPr lang="es-ES" smtClean="0"/>
              <a:pPr/>
              <a:t>2</a:t>
            </a:fld>
            <a:endParaRPr lang="es-E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7BAC007-C16B-4133-BE3F-A14E5097F6BC}" type="slidenum">
              <a:rPr lang="es-ES" smtClean="0"/>
              <a:pPr/>
              <a:t>20</a:t>
            </a:fld>
            <a:endParaRPr lang="es-E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E3FDD6A-716F-401B-939D-3B75A6B3C706}" type="slidenum">
              <a:rPr lang="es-ES" smtClean="0"/>
              <a:pPr/>
              <a:t>21</a:t>
            </a:fld>
            <a:endParaRPr lang="es-E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C4EC886-DF09-475B-A4EA-885E18DC2538}" type="slidenum">
              <a:rPr lang="es-ES" smtClean="0"/>
              <a:pPr/>
              <a:t>22</a:t>
            </a:fld>
            <a:endParaRPr lang="es-E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1DDFC4D-DACF-4526-9B8F-770A6ADE5832}" type="slidenum">
              <a:rPr lang="es-ES" smtClean="0"/>
              <a:pPr/>
              <a:t>23</a:t>
            </a:fld>
            <a:endParaRPr lang="es-E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D95D858-E4AF-49CE-AEDE-6CC2A335C027}" type="slidenum">
              <a:rPr lang="es-ES" smtClean="0"/>
              <a:pPr/>
              <a:t>24</a:t>
            </a:fld>
            <a:endParaRPr lang="es-E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DC52E3B-8D5F-4F95-9BE4-237C1D797D11}" type="slidenum">
              <a:rPr lang="es-ES" smtClean="0"/>
              <a:pPr/>
              <a:t>25</a:t>
            </a:fld>
            <a:endParaRPr lang="es-E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5A13CF82-B5EC-4990-AECB-3B123F189556}" type="slidenum">
              <a:rPr lang="es-ES" smtClean="0"/>
              <a:pPr>
                <a:defRPr/>
              </a:pPr>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9AB08A3-7F26-4FC4-939B-A8BD12FBF074}" type="slidenum">
              <a:rPr lang="es-MX" smtClean="0"/>
              <a:pPr/>
              <a:t>27</a:t>
            </a:fld>
            <a:endParaRPr lang="es-MX"/>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5A13CF82-B5EC-4990-AECB-3B123F189556}" type="slidenum">
              <a:rPr lang="es-ES" smtClean="0"/>
              <a:pPr>
                <a:defRPr/>
              </a:pPr>
              <a:t>28</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5A13CF82-B5EC-4990-AECB-3B123F189556}" type="slidenum">
              <a:rPr lang="es-ES" smtClean="0"/>
              <a:pPr>
                <a:defRPr/>
              </a:pPr>
              <a:t>29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5A13CF82-B5EC-4990-AECB-3B123F189556}" type="slidenum">
              <a:rPr lang="es-ES" smtClean="0"/>
              <a:pPr>
                <a:defRPr/>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2F62CDC-4D65-4D94-88E7-C8724925D3BC}" type="slidenum">
              <a:rPr lang="es-ES" smtClean="0"/>
              <a:pPr/>
              <a:t>30</a:t>
            </a:fld>
            <a:endParaRPr lang="es-E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3148783-EED1-44CC-8A30-6C5A24AB5E8F}" type="slidenum">
              <a:rPr lang="es-ES" smtClean="0"/>
              <a:pPr/>
              <a:t>31</a:t>
            </a:fld>
            <a:endParaRPr lang="es-E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02864C4-E114-43A4-89FD-54A549E7464F}" type="slidenum">
              <a:rPr lang="en-US" smtClean="0"/>
              <a:pPr/>
              <a:t>32</a:t>
            </a:fld>
            <a:endParaRPr lang="en-US" smtClean="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t>Many NRM practices operate over both long timeframes and large spatial scales. Consequently, both PR and CA institutions are often crucial for their success.  This framework helps to identify technologies and practices that are appropriate in a given context and the potential constraining or enabling aspects of CA and PR. Can be also used to design appropriate institutional guidelines. Example: practices that operate at at a landscape scale may be more appropriate where traditions of cooperation are strong, while those that take a long time to produce may be more successful in a context of secure tenure.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5A13CF82-B5EC-4990-AECB-3B123F189556}" type="slidenum">
              <a:rPr lang="es-ES" smtClean="0"/>
              <a:pPr>
                <a:defRPr/>
              </a:pPr>
              <a:t>33</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a:ln/>
        </p:spPr>
      </p:sp>
      <p:sp>
        <p:nvSpPr>
          <p:cNvPr id="88067" name="2 Marcador de notas"/>
          <p:cNvSpPr>
            <a:spLocks noGrp="1"/>
          </p:cNvSpPr>
          <p:nvPr>
            <p:ph type="body" idx="1"/>
          </p:nvPr>
        </p:nvSpPr>
        <p:spPr>
          <a:noFill/>
          <a:ln/>
        </p:spPr>
        <p:txBody>
          <a:bodyPr/>
          <a:lstStyle/>
          <a:p>
            <a:pPr eaLnBrk="1" hangingPunct="1"/>
            <a:endParaRPr lang="es-MX" smtClean="0">
              <a:latin typeface="Arial" charset="0"/>
            </a:endParaRPr>
          </a:p>
        </p:txBody>
      </p:sp>
      <p:sp>
        <p:nvSpPr>
          <p:cNvPr id="88068" name="3 Marcador de número de diapositiva"/>
          <p:cNvSpPr>
            <a:spLocks noGrp="1"/>
          </p:cNvSpPr>
          <p:nvPr>
            <p:ph type="sldNum" sz="quarter" idx="5"/>
          </p:nvPr>
        </p:nvSpPr>
        <p:spPr>
          <a:noFill/>
        </p:spPr>
        <p:txBody>
          <a:bodyPr/>
          <a:lstStyle/>
          <a:p>
            <a:fld id="{2BFFB5E4-A478-4756-894C-1EE4E17B6735}" type="slidenum">
              <a:rPr lang="es-ES">
                <a:latin typeface="Arial" charset="0"/>
              </a:rPr>
              <a:pPr/>
              <a:t>34</a:t>
            </a:fld>
            <a:endParaRPr lang="es-ES">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5A13CF82-B5EC-4990-AECB-3B123F189556}" type="slidenum">
              <a:rPr lang="es-ES" smtClean="0"/>
              <a:pPr>
                <a:defRPr/>
              </a:pPr>
              <a:t>35</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a:ln/>
        </p:spPr>
      </p:sp>
      <p:sp>
        <p:nvSpPr>
          <p:cNvPr id="59395" name="2 Marcador de notas"/>
          <p:cNvSpPr>
            <a:spLocks noGrp="1"/>
          </p:cNvSpPr>
          <p:nvPr>
            <p:ph type="body" idx="1"/>
          </p:nvPr>
        </p:nvSpPr>
        <p:spPr>
          <a:noFill/>
          <a:ln/>
        </p:spPr>
        <p:txBody>
          <a:bodyPr/>
          <a:lstStyle/>
          <a:p>
            <a:pPr eaLnBrk="1" hangingPunct="1"/>
            <a:endParaRPr lang="es-MX" smtClean="0">
              <a:latin typeface="Arial" charset="0"/>
            </a:endParaRPr>
          </a:p>
        </p:txBody>
      </p:sp>
      <p:sp>
        <p:nvSpPr>
          <p:cNvPr id="59396" name="3 Marcador de número de diapositiva"/>
          <p:cNvSpPr>
            <a:spLocks noGrp="1"/>
          </p:cNvSpPr>
          <p:nvPr>
            <p:ph type="sldNum" sz="quarter" idx="5"/>
          </p:nvPr>
        </p:nvSpPr>
        <p:spPr>
          <a:noFill/>
        </p:spPr>
        <p:txBody>
          <a:bodyPr/>
          <a:lstStyle/>
          <a:p>
            <a:fld id="{3D1152CD-73B0-4D1F-98FD-566C707BBF9E}" type="slidenum">
              <a:rPr lang="es-ES">
                <a:latin typeface="Arial" charset="0"/>
              </a:rPr>
              <a:pPr/>
              <a:t>36</a:t>
            </a:fld>
            <a:endParaRPr lang="es-ES">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a:ln/>
        </p:spPr>
      </p:sp>
      <p:sp>
        <p:nvSpPr>
          <p:cNvPr id="61443" name="2 Marcador de notas"/>
          <p:cNvSpPr>
            <a:spLocks noGrp="1"/>
          </p:cNvSpPr>
          <p:nvPr>
            <p:ph type="body" idx="1"/>
          </p:nvPr>
        </p:nvSpPr>
        <p:spPr>
          <a:noFill/>
          <a:ln/>
        </p:spPr>
        <p:txBody>
          <a:bodyPr/>
          <a:lstStyle/>
          <a:p>
            <a:pPr eaLnBrk="1" hangingPunct="1"/>
            <a:endParaRPr lang="es-MX" smtClean="0">
              <a:latin typeface="Arial" charset="0"/>
            </a:endParaRPr>
          </a:p>
        </p:txBody>
      </p:sp>
      <p:sp>
        <p:nvSpPr>
          <p:cNvPr id="61444" name="3 Marcador de número de diapositiva"/>
          <p:cNvSpPr>
            <a:spLocks noGrp="1"/>
          </p:cNvSpPr>
          <p:nvPr>
            <p:ph type="sldNum" sz="quarter" idx="5"/>
          </p:nvPr>
        </p:nvSpPr>
        <p:spPr>
          <a:noFill/>
        </p:spPr>
        <p:txBody>
          <a:bodyPr/>
          <a:lstStyle/>
          <a:p>
            <a:fld id="{CCA4C96E-2A99-4D8D-A762-257F594D0CAC}" type="slidenum">
              <a:rPr lang="es-ES">
                <a:latin typeface="Arial" charset="0"/>
              </a:rPr>
              <a:pPr/>
              <a:t>37</a:t>
            </a:fld>
            <a:endParaRPr lang="es-ES">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89A22495-E6E7-43B3-83B7-F7AF0A16CD82}" type="slidenum">
              <a:rPr lang="es-ES" smtClean="0"/>
              <a:pPr>
                <a:defRPr/>
              </a:pPr>
              <a:t>38</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a:ln/>
        </p:spPr>
      </p:sp>
      <p:sp>
        <p:nvSpPr>
          <p:cNvPr id="63491" name="2 Marcador de notas"/>
          <p:cNvSpPr>
            <a:spLocks noGrp="1"/>
          </p:cNvSpPr>
          <p:nvPr>
            <p:ph type="body" idx="1"/>
          </p:nvPr>
        </p:nvSpPr>
        <p:spPr>
          <a:noFill/>
          <a:ln/>
        </p:spPr>
        <p:txBody>
          <a:bodyPr/>
          <a:lstStyle/>
          <a:p>
            <a:pPr eaLnBrk="1" hangingPunct="1"/>
            <a:endParaRPr lang="es-MX" smtClean="0">
              <a:latin typeface="Arial" charset="0"/>
            </a:endParaRPr>
          </a:p>
        </p:txBody>
      </p:sp>
      <p:sp>
        <p:nvSpPr>
          <p:cNvPr id="63492" name="3 Marcador de número de diapositiva"/>
          <p:cNvSpPr>
            <a:spLocks noGrp="1"/>
          </p:cNvSpPr>
          <p:nvPr>
            <p:ph type="sldNum" sz="quarter" idx="5"/>
          </p:nvPr>
        </p:nvSpPr>
        <p:spPr>
          <a:noFill/>
        </p:spPr>
        <p:txBody>
          <a:bodyPr/>
          <a:lstStyle/>
          <a:p>
            <a:fld id="{6DEFD146-8618-4ED2-BCAF-0BDEFCF8B621}" type="slidenum">
              <a:rPr lang="es-ES">
                <a:latin typeface="Arial" charset="0"/>
              </a:rPr>
              <a:pPr/>
              <a:t>39</a:t>
            </a:fld>
            <a:endParaRPr lang="es-E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71DE816-155C-4E73-B797-8FAB82EF38AE}" type="slidenum">
              <a:rPr lang="es-ES" smtClean="0"/>
              <a:pPr/>
              <a:t>4</a:t>
            </a:fld>
            <a:endParaRPr lang="es-E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D9E5402-516B-49F0-8B3C-8E990C468527}" type="slidenum">
              <a:rPr lang="es-ES">
                <a:latin typeface="Arial" charset="0"/>
              </a:rPr>
              <a:pPr/>
              <a:t>40</a:t>
            </a:fld>
            <a:endParaRPr lang="es-ES">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46997" y="4459526"/>
            <a:ext cx="5208482" cy="4224814"/>
          </a:xfrm>
          <a:noFill/>
          <a:ln/>
        </p:spPr>
        <p:txBody>
          <a:bodyPr/>
          <a:lstStyle/>
          <a:p>
            <a:pPr eaLnBrk="1" hangingPunct="1"/>
            <a:endParaRPr lang="es-MX"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a:ln/>
        </p:spPr>
      </p:sp>
      <p:sp>
        <p:nvSpPr>
          <p:cNvPr id="67587" name="2 Marcador de notas"/>
          <p:cNvSpPr>
            <a:spLocks noGrp="1"/>
          </p:cNvSpPr>
          <p:nvPr>
            <p:ph type="body" idx="1"/>
          </p:nvPr>
        </p:nvSpPr>
        <p:spPr>
          <a:noFill/>
          <a:ln/>
        </p:spPr>
        <p:txBody>
          <a:bodyPr/>
          <a:lstStyle/>
          <a:p>
            <a:pPr eaLnBrk="1" hangingPunct="1"/>
            <a:endParaRPr lang="es-MX" smtClean="0">
              <a:latin typeface="Arial" charset="0"/>
            </a:endParaRPr>
          </a:p>
        </p:txBody>
      </p:sp>
      <p:sp>
        <p:nvSpPr>
          <p:cNvPr id="67588" name="3 Marcador de número de diapositiva"/>
          <p:cNvSpPr>
            <a:spLocks noGrp="1"/>
          </p:cNvSpPr>
          <p:nvPr>
            <p:ph type="sldNum" sz="quarter" idx="5"/>
          </p:nvPr>
        </p:nvSpPr>
        <p:spPr>
          <a:noFill/>
        </p:spPr>
        <p:txBody>
          <a:bodyPr/>
          <a:lstStyle/>
          <a:p>
            <a:fld id="{3F340382-11A7-4F9A-B0C1-96734FF5B5AD}" type="slidenum">
              <a:rPr lang="es-ES">
                <a:latin typeface="Arial" charset="0"/>
              </a:rPr>
              <a:pPr/>
              <a:t>41</a:t>
            </a:fld>
            <a:endParaRPr lang="es-ES">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a:ln/>
        </p:spPr>
      </p:sp>
      <p:sp>
        <p:nvSpPr>
          <p:cNvPr id="68611" name="2 Marcador de notas"/>
          <p:cNvSpPr>
            <a:spLocks noGrp="1"/>
          </p:cNvSpPr>
          <p:nvPr>
            <p:ph type="body" idx="1"/>
          </p:nvPr>
        </p:nvSpPr>
        <p:spPr>
          <a:noFill/>
          <a:ln/>
        </p:spPr>
        <p:txBody>
          <a:bodyPr/>
          <a:lstStyle/>
          <a:p>
            <a:pPr eaLnBrk="1" hangingPunct="1"/>
            <a:endParaRPr lang="es-MX" smtClean="0">
              <a:latin typeface="Arial" charset="0"/>
            </a:endParaRPr>
          </a:p>
        </p:txBody>
      </p:sp>
      <p:sp>
        <p:nvSpPr>
          <p:cNvPr id="68612" name="3 Marcador de número de diapositiva"/>
          <p:cNvSpPr>
            <a:spLocks noGrp="1"/>
          </p:cNvSpPr>
          <p:nvPr>
            <p:ph type="sldNum" sz="quarter" idx="5"/>
          </p:nvPr>
        </p:nvSpPr>
        <p:spPr>
          <a:noFill/>
        </p:spPr>
        <p:txBody>
          <a:bodyPr/>
          <a:lstStyle/>
          <a:p>
            <a:fld id="{33A31467-C9F8-4DEF-8C70-EC653F2FCF22}" type="slidenum">
              <a:rPr lang="es-ES">
                <a:latin typeface="Arial" charset="0"/>
              </a:rPr>
              <a:pPr/>
              <a:t>42</a:t>
            </a:fld>
            <a:endParaRPr lang="es-ES">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pPr eaLnBrk="1" hangingPunct="1"/>
            <a:endParaRPr lang="es-MX" smtClean="0">
              <a:latin typeface="Arial" charset="0"/>
            </a:endParaRPr>
          </a:p>
        </p:txBody>
      </p:sp>
      <p:sp>
        <p:nvSpPr>
          <p:cNvPr id="69636" name="3 Marcador de número de diapositiva"/>
          <p:cNvSpPr>
            <a:spLocks noGrp="1"/>
          </p:cNvSpPr>
          <p:nvPr>
            <p:ph type="sldNum" sz="quarter" idx="5"/>
          </p:nvPr>
        </p:nvSpPr>
        <p:spPr>
          <a:noFill/>
        </p:spPr>
        <p:txBody>
          <a:bodyPr/>
          <a:lstStyle/>
          <a:p>
            <a:fld id="{207C9891-7E45-4DAE-819C-BE2C7A3608A1}" type="slidenum">
              <a:rPr lang="es-ES">
                <a:latin typeface="Arial" charset="0"/>
              </a:rPr>
              <a:pPr/>
              <a:t>43</a:t>
            </a:fld>
            <a:endParaRPr lang="es-ES">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093E8AF8-87AC-4126-95BC-4FB46E79660D}" type="slidenum">
              <a:rPr lang="es-ES">
                <a:latin typeface="Arial" charset="0"/>
              </a:rPr>
              <a:pPr/>
              <a:t>44</a:t>
            </a:fld>
            <a:endParaRPr lang="es-ES">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946997" y="4459526"/>
            <a:ext cx="5208482" cy="4224814"/>
          </a:xfrm>
          <a:noFill/>
          <a:ln/>
        </p:spPr>
        <p:txBody>
          <a:bodyPr/>
          <a:lstStyle/>
          <a:p>
            <a:pPr eaLnBrk="1" hangingPunct="1"/>
            <a:endParaRPr lang="es-MX"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a:ln/>
        </p:spPr>
      </p:sp>
      <p:sp>
        <p:nvSpPr>
          <p:cNvPr id="73731" name="2 Marcador de notas"/>
          <p:cNvSpPr>
            <a:spLocks noGrp="1"/>
          </p:cNvSpPr>
          <p:nvPr>
            <p:ph type="body" idx="1"/>
          </p:nvPr>
        </p:nvSpPr>
        <p:spPr>
          <a:noFill/>
          <a:ln/>
        </p:spPr>
        <p:txBody>
          <a:bodyPr/>
          <a:lstStyle/>
          <a:p>
            <a:pPr eaLnBrk="1" hangingPunct="1"/>
            <a:endParaRPr lang="es-MX" smtClean="0">
              <a:latin typeface="Arial" charset="0"/>
            </a:endParaRPr>
          </a:p>
        </p:txBody>
      </p:sp>
      <p:sp>
        <p:nvSpPr>
          <p:cNvPr id="73732" name="3 Marcador de número de diapositiva"/>
          <p:cNvSpPr>
            <a:spLocks noGrp="1"/>
          </p:cNvSpPr>
          <p:nvPr>
            <p:ph type="sldNum" sz="quarter" idx="5"/>
          </p:nvPr>
        </p:nvSpPr>
        <p:spPr>
          <a:noFill/>
        </p:spPr>
        <p:txBody>
          <a:bodyPr/>
          <a:lstStyle/>
          <a:p>
            <a:fld id="{31D16977-57B9-4B3A-9C56-1E63B01B3699}" type="slidenum">
              <a:rPr lang="es-ES">
                <a:latin typeface="Arial" charset="0"/>
              </a:rPr>
              <a:pPr/>
              <a:t>45</a:t>
            </a:fld>
            <a:endParaRPr lang="es-ES">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a:ln/>
        </p:spPr>
      </p:sp>
      <p:sp>
        <p:nvSpPr>
          <p:cNvPr id="74755" name="2 Marcador de notas"/>
          <p:cNvSpPr>
            <a:spLocks noGrp="1"/>
          </p:cNvSpPr>
          <p:nvPr>
            <p:ph type="body" idx="1"/>
          </p:nvPr>
        </p:nvSpPr>
        <p:spPr>
          <a:noFill/>
          <a:ln/>
        </p:spPr>
        <p:txBody>
          <a:bodyPr/>
          <a:lstStyle/>
          <a:p>
            <a:pPr eaLnBrk="1" hangingPunct="1"/>
            <a:endParaRPr lang="es-MX" smtClean="0">
              <a:latin typeface="Arial" charset="0"/>
            </a:endParaRPr>
          </a:p>
        </p:txBody>
      </p:sp>
      <p:sp>
        <p:nvSpPr>
          <p:cNvPr id="74756" name="3 Marcador de número de diapositiva"/>
          <p:cNvSpPr>
            <a:spLocks noGrp="1"/>
          </p:cNvSpPr>
          <p:nvPr>
            <p:ph type="sldNum" sz="quarter" idx="5"/>
          </p:nvPr>
        </p:nvSpPr>
        <p:spPr>
          <a:noFill/>
        </p:spPr>
        <p:txBody>
          <a:bodyPr/>
          <a:lstStyle/>
          <a:p>
            <a:fld id="{433D226E-3886-4B24-968A-B8A066C420B9}" type="slidenum">
              <a:rPr lang="es-ES">
                <a:latin typeface="Arial" charset="0"/>
              </a:rPr>
              <a:pPr/>
              <a:t>46</a:t>
            </a:fld>
            <a:endParaRPr lang="es-ES">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a:ln/>
        </p:spPr>
      </p:sp>
      <p:sp>
        <p:nvSpPr>
          <p:cNvPr id="78851" name="2 Marcador de notas"/>
          <p:cNvSpPr>
            <a:spLocks noGrp="1"/>
          </p:cNvSpPr>
          <p:nvPr>
            <p:ph type="body" idx="1"/>
          </p:nvPr>
        </p:nvSpPr>
        <p:spPr>
          <a:noFill/>
          <a:ln/>
        </p:spPr>
        <p:txBody>
          <a:bodyPr/>
          <a:lstStyle/>
          <a:p>
            <a:pPr eaLnBrk="1" hangingPunct="1"/>
            <a:endParaRPr lang="es-MX" smtClean="0">
              <a:latin typeface="Arial" charset="0"/>
            </a:endParaRPr>
          </a:p>
        </p:txBody>
      </p:sp>
      <p:sp>
        <p:nvSpPr>
          <p:cNvPr id="78852" name="3 Marcador de número de diapositiva"/>
          <p:cNvSpPr>
            <a:spLocks noGrp="1"/>
          </p:cNvSpPr>
          <p:nvPr>
            <p:ph type="sldNum" sz="quarter" idx="5"/>
          </p:nvPr>
        </p:nvSpPr>
        <p:spPr>
          <a:noFill/>
        </p:spPr>
        <p:txBody>
          <a:bodyPr/>
          <a:lstStyle/>
          <a:p>
            <a:fld id="{62535FF7-A2E7-4648-B65D-C2E2C4DA0979}" type="slidenum">
              <a:rPr lang="es-ES">
                <a:latin typeface="Arial" charset="0"/>
              </a:rPr>
              <a:pPr/>
              <a:t>47</a:t>
            </a:fld>
            <a:endParaRPr lang="es-ES">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5A13CF82-B5EC-4990-AECB-3B123F189556}" type="slidenum">
              <a:rPr lang="es-ES" smtClean="0"/>
              <a:pPr>
                <a:defRPr/>
              </a:pPr>
              <a:t>48</a:t>
            </a:fld>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42C8BD8D-AB42-44C6-A7E0-BA405DB6806F}" type="slidenum">
              <a:rPr lang="es-ES" smtClean="0"/>
              <a:pPr>
                <a:defRPr/>
              </a:pPr>
              <a:t>49</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7A39567-8EE6-488F-BD91-A16CC3BE55E7}" type="slidenum">
              <a:rPr lang="es-MX" smtClean="0"/>
              <a:pPr/>
              <a:t>5</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5A13CF82-B5EC-4990-AECB-3B123F189556}" type="slidenum">
              <a:rPr lang="es-ES" smtClean="0"/>
              <a:pPr>
                <a:defRPr/>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7A39567-8EE6-488F-BD91-A16CC3BE55E7}" type="slidenum">
              <a:rPr lang="es-MX" smtClean="0"/>
              <a:pPr/>
              <a:t>7</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C0139AC-B96C-4367-97D4-26ED5E61E822}" type="slidenum">
              <a:rPr lang="es-ES" smtClean="0"/>
              <a:pPr/>
              <a:t>8</a:t>
            </a:fld>
            <a:endParaRPr lang="es-E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614EA928-BE90-4D70-8999-CB7875C5877D}" type="slidenum">
              <a:rPr lang="es-MX" smtClean="0"/>
              <a:t>9</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Rectangle 4"/>
          <p:cNvSpPr>
            <a:spLocks noGrp="1" noChangeArrowheads="1"/>
          </p:cNvSpPr>
          <p:nvPr>
            <p:ph type="dt" sz="half" idx="10"/>
          </p:nvPr>
        </p:nvSpPr>
        <p:spPr>
          <a:ln/>
        </p:spPr>
        <p:txBody>
          <a:bodyPr/>
          <a:lstStyle>
            <a:lvl1pPr>
              <a:defRPr/>
            </a:lvl1pPr>
          </a:lstStyle>
          <a:p>
            <a:pPr>
              <a:defRPr/>
            </a:pPr>
            <a:fld id="{69827A65-DAE3-4380-8591-F3BA77AED1FC}" type="datetimeFigureOut">
              <a:rPr lang="es-ES"/>
              <a:pPr>
                <a:defRPr/>
              </a:pPr>
              <a:t>20/07/2010</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F44D8BF-4D9F-477C-B90C-DEDAD9AC0B6F}"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fld id="{C466539D-8A79-4B37-8B3B-BCBF359C712B}" type="datetimeFigureOut">
              <a:rPr lang="es-ES"/>
              <a:pPr>
                <a:defRPr/>
              </a:pPr>
              <a:t>20/07/2010</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3201E94-5ADD-4B95-B56C-B76591FC29D4}"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fld id="{12729F3D-0887-47B3-AF5F-7BEE71F826D5}" type="datetimeFigureOut">
              <a:rPr lang="es-ES"/>
              <a:pPr>
                <a:defRPr/>
              </a:pPr>
              <a:t>20/07/2010</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A166EC5-2B02-4187-AA3D-C537224F1E18}"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26978" name="Rectangle 2"/>
          <p:cNvSpPr>
            <a:spLocks noGrp="1" noChangeArrowheads="1"/>
          </p:cNvSpPr>
          <p:nvPr>
            <p:ph type="ctrTitle" sz="quarter"/>
          </p:nvPr>
        </p:nvSpPr>
        <p:spPr>
          <a:xfrm>
            <a:off x="685800" y="1676400"/>
            <a:ext cx="7772400" cy="1828800"/>
          </a:xfrm>
        </p:spPr>
        <p:txBody>
          <a:bodyPr/>
          <a:lstStyle>
            <a:lvl1pPr>
              <a:defRPr/>
            </a:lvl1pPr>
          </a:lstStyle>
          <a:p>
            <a:r>
              <a:rPr lang="es-ES"/>
              <a:t>Haga clic para cambiar el estilo de título	</a:t>
            </a:r>
          </a:p>
        </p:txBody>
      </p:sp>
      <p:sp>
        <p:nvSpPr>
          <p:cNvPr id="12697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4" name="Rectangle 4"/>
          <p:cNvSpPr>
            <a:spLocks noGrp="1" noChangeArrowheads="1"/>
          </p:cNvSpPr>
          <p:nvPr>
            <p:ph type="dt" sz="half" idx="10"/>
          </p:nvPr>
        </p:nvSpPr>
        <p:spPr>
          <a:ln/>
        </p:spPr>
        <p:txBody>
          <a:bodyPr/>
          <a:lstStyle>
            <a:lvl1pPr>
              <a:defRPr/>
            </a:lvl1pPr>
          </a:lstStyle>
          <a:p>
            <a:pPr>
              <a:defRPr/>
            </a:pPr>
            <a:fld id="{DB8A374A-E1D9-4C94-B204-ED605E6A89F5}" type="datetimeFigureOut">
              <a:rPr lang="es-ES"/>
              <a:pPr>
                <a:defRPr/>
              </a:pPr>
              <a:t>20/07/2010</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8D716A2-0857-4397-8BE8-607BA7630E7C}"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fld id="{65ED818F-1DB7-4DB4-A04E-8F3A637D0D2B}" type="datetimeFigureOut">
              <a:rPr lang="es-ES"/>
              <a:pPr>
                <a:defRPr/>
              </a:pPr>
              <a:t>20/07/2010</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10C5C36-6B66-434D-A7C9-89FB4234EB99}"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CC92A48A-CC36-4DE5-AC7C-A927ACF4FD02}" type="datetimeFigureOut">
              <a:rPr lang="es-ES"/>
              <a:pPr>
                <a:defRPr/>
              </a:pPr>
              <a:t>20/07/2010</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E7A538D-9A43-4726-BC20-3E8803702970}"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4"/>
          <p:cNvSpPr>
            <a:spLocks noGrp="1" noChangeArrowheads="1"/>
          </p:cNvSpPr>
          <p:nvPr>
            <p:ph type="dt" sz="half" idx="10"/>
          </p:nvPr>
        </p:nvSpPr>
        <p:spPr>
          <a:ln/>
        </p:spPr>
        <p:txBody>
          <a:bodyPr/>
          <a:lstStyle>
            <a:lvl1pPr>
              <a:defRPr/>
            </a:lvl1pPr>
          </a:lstStyle>
          <a:p>
            <a:pPr>
              <a:defRPr/>
            </a:pPr>
            <a:fld id="{A4F5E355-A930-4C80-A172-FADD2C5CC0B3}" type="datetimeFigureOut">
              <a:rPr lang="es-ES"/>
              <a:pPr>
                <a:defRPr/>
              </a:pPr>
              <a:t>20/07/2010</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DF17C2E-2893-46B9-A1AA-A9EBAE0142CD}"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Rectangle 4"/>
          <p:cNvSpPr>
            <a:spLocks noGrp="1" noChangeArrowheads="1"/>
          </p:cNvSpPr>
          <p:nvPr>
            <p:ph type="dt" sz="half" idx="10"/>
          </p:nvPr>
        </p:nvSpPr>
        <p:spPr>
          <a:ln/>
        </p:spPr>
        <p:txBody>
          <a:bodyPr/>
          <a:lstStyle>
            <a:lvl1pPr>
              <a:defRPr/>
            </a:lvl1pPr>
          </a:lstStyle>
          <a:p>
            <a:pPr>
              <a:defRPr/>
            </a:pPr>
            <a:fld id="{56690449-17A6-4BB8-952F-11A5B19E15DE}" type="datetimeFigureOut">
              <a:rPr lang="es-ES"/>
              <a:pPr>
                <a:defRPr/>
              </a:pPr>
              <a:t>20/07/2010</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B1704A0C-157A-4F76-B45F-5AF980B0EE5F}"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Rectangle 4"/>
          <p:cNvSpPr>
            <a:spLocks noGrp="1" noChangeArrowheads="1"/>
          </p:cNvSpPr>
          <p:nvPr>
            <p:ph type="dt" sz="half" idx="10"/>
          </p:nvPr>
        </p:nvSpPr>
        <p:spPr>
          <a:ln/>
        </p:spPr>
        <p:txBody>
          <a:bodyPr/>
          <a:lstStyle>
            <a:lvl1pPr>
              <a:defRPr/>
            </a:lvl1pPr>
          </a:lstStyle>
          <a:p>
            <a:pPr>
              <a:defRPr/>
            </a:pPr>
            <a:fld id="{2B252D62-16F3-40CB-BBEA-D52D74E50275}" type="datetimeFigureOut">
              <a:rPr lang="es-ES"/>
              <a:pPr>
                <a:defRPr/>
              </a:pPr>
              <a:t>20/07/2010</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54C617B8-DD31-40FB-A4DD-765E77D7BB53}"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20A71A6-4FB6-465C-BBDA-828BE2BC1914}" type="datetimeFigureOut">
              <a:rPr lang="es-ES"/>
              <a:pPr>
                <a:defRPr/>
              </a:pPr>
              <a:t>20/07/2010</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C8587318-64AF-443B-A4FC-FF7E89136BC8}"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BD9BA051-2B75-441E-AFED-5297475AB822}" type="datetimeFigureOut">
              <a:rPr lang="es-ES"/>
              <a:pPr>
                <a:defRPr/>
              </a:pPr>
              <a:t>20/07/2010</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692FB0A-88B0-462E-B45B-5EB276347550}"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fld id="{3604C653-2D69-4963-9E4F-8DB4812F9C04}" type="datetimeFigureOut">
              <a:rPr lang="es-ES"/>
              <a:pPr>
                <a:defRPr/>
              </a:pPr>
              <a:t>20/07/2010</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21379B6-C009-4439-9EE0-1832470A7BCF}" type="slidenum">
              <a:rPr lang="es-ES"/>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BCF4498F-D6E6-48EC-B61D-09D16D6724D7}" type="datetimeFigureOut">
              <a:rPr lang="es-ES"/>
              <a:pPr>
                <a:defRPr/>
              </a:pPr>
              <a:t>20/07/2010</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1124A40-AD79-40FF-8E93-87665A8CD226}"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fld id="{C620BB23-5062-4B38-A93C-52CBD13AE79B}" type="datetimeFigureOut">
              <a:rPr lang="es-ES"/>
              <a:pPr>
                <a:defRPr/>
              </a:pPr>
              <a:t>20/07/2010</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F1F7404-C4EE-4B19-B3C3-95ACCE44F579}"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381000"/>
            <a:ext cx="2057400" cy="57150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381000"/>
            <a:ext cx="6019800" cy="57150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fld id="{7C9D7BCB-8E6C-40C0-9F1F-CF3C806D7EB6}" type="datetimeFigureOut">
              <a:rPr lang="es-ES"/>
              <a:pPr>
                <a:defRPr/>
              </a:pPr>
              <a:t>20/07/2010</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D218639-F762-4C3C-946C-BB853AEA729C}" type="slidenum">
              <a:rPr lang="es-ES"/>
              <a:pPr>
                <a:defRPr/>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pPr>
              <a:defRPr/>
            </a:pPr>
            <a:endParaRPr lang="es-ES"/>
          </a:p>
        </p:txBody>
      </p:sp>
      <p:sp>
        <p:nvSpPr>
          <p:cNvPr id="19" name="18 Marcador de pie de página"/>
          <p:cNvSpPr>
            <a:spLocks noGrp="1"/>
          </p:cNvSpPr>
          <p:nvPr>
            <p:ph type="ftr" sz="quarter" idx="11"/>
          </p:nvPr>
        </p:nvSpPr>
        <p:spPr/>
        <p:txBody>
          <a:bodyPr/>
          <a:lstStyle/>
          <a:p>
            <a:pPr>
              <a:defRPr/>
            </a:pPr>
            <a:endParaRPr lang="es-ES"/>
          </a:p>
        </p:txBody>
      </p:sp>
      <p:sp>
        <p:nvSpPr>
          <p:cNvPr id="27" name="26 Marcador de número de diapositiva"/>
          <p:cNvSpPr>
            <a:spLocks noGrp="1"/>
          </p:cNvSpPr>
          <p:nvPr>
            <p:ph type="sldNum" sz="quarter" idx="12"/>
          </p:nvPr>
        </p:nvSpPr>
        <p:spPr/>
        <p:txBody>
          <a:bodyPr/>
          <a:lstStyle/>
          <a:p>
            <a:pPr>
              <a:defRPr/>
            </a:pPr>
            <a:fld id="{FE1C32CB-A402-4D91-A652-1049C6D4CCC8}" type="slidenum">
              <a:rPr lang="es-ES" smtClean="0"/>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C7ADF36F-0395-46F2-A9DD-02B77608C3FE}" type="slidenum">
              <a:rPr lang="es-ES" smtClean="0"/>
              <a:pPr>
                <a:defRPr/>
              </a:pPr>
              <a:t>‹Nº›</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7F57EB77-F770-454F-B44D-FDE9BB5BA464}" type="slidenum">
              <a:rPr lang="es-ES" smtClean="0"/>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59996748-FF02-487A-93F0-55F89318188D}" type="slidenum">
              <a:rPr lang="es-ES" smtClean="0"/>
              <a:pPr>
                <a:defRPr/>
              </a:pPr>
              <a:t>‹Nº›</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pPr>
              <a:defRPr/>
            </a:pPr>
            <a:endParaRPr lang="es-ES"/>
          </a:p>
        </p:txBody>
      </p:sp>
      <p:sp>
        <p:nvSpPr>
          <p:cNvPr id="8" name="7 Marcador de pie de página"/>
          <p:cNvSpPr>
            <a:spLocks noGrp="1"/>
          </p:cNvSpPr>
          <p:nvPr>
            <p:ph type="ftr" sz="quarter" idx="11"/>
          </p:nvPr>
        </p:nvSpPr>
        <p:spPr/>
        <p:txBody>
          <a:bodyPr/>
          <a:lstStyle/>
          <a:p>
            <a:pPr>
              <a:defRPr/>
            </a:pPr>
            <a:endParaRPr lang="es-ES"/>
          </a:p>
        </p:txBody>
      </p:sp>
      <p:sp>
        <p:nvSpPr>
          <p:cNvPr id="9" name="8 Marcador de número de diapositiva"/>
          <p:cNvSpPr>
            <a:spLocks noGrp="1"/>
          </p:cNvSpPr>
          <p:nvPr>
            <p:ph type="sldNum" sz="quarter" idx="12"/>
          </p:nvPr>
        </p:nvSpPr>
        <p:spPr/>
        <p:txBody>
          <a:bodyPr/>
          <a:lstStyle/>
          <a:p>
            <a:pPr>
              <a:defRPr/>
            </a:pPr>
            <a:fld id="{852A512D-3F53-495A-AFFB-0E93E9F15F23}" type="slidenum">
              <a:rPr lang="es-ES" smtClean="0"/>
              <a:pPr>
                <a:defRPr/>
              </a:pPr>
              <a:t>‹Nº›</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a:defRPr/>
            </a:pPr>
            <a:endParaRPr lang="es-ES"/>
          </a:p>
        </p:txBody>
      </p:sp>
      <p:sp>
        <p:nvSpPr>
          <p:cNvPr id="4" name="3 Marcador de pie de página"/>
          <p:cNvSpPr>
            <a:spLocks noGrp="1"/>
          </p:cNvSpPr>
          <p:nvPr>
            <p:ph type="ftr" sz="quarter" idx="11"/>
          </p:nvPr>
        </p:nvSpPr>
        <p:spPr/>
        <p:txBody>
          <a:bodyPr/>
          <a:lstStyle/>
          <a:p>
            <a:pPr>
              <a:defRPr/>
            </a:pPr>
            <a:endParaRPr lang="es-ES"/>
          </a:p>
        </p:txBody>
      </p:sp>
      <p:sp>
        <p:nvSpPr>
          <p:cNvPr id="5" name="4 Marcador de número de diapositiva"/>
          <p:cNvSpPr>
            <a:spLocks noGrp="1"/>
          </p:cNvSpPr>
          <p:nvPr>
            <p:ph type="sldNum" sz="quarter" idx="12"/>
          </p:nvPr>
        </p:nvSpPr>
        <p:spPr/>
        <p:txBody>
          <a:bodyPr/>
          <a:lstStyle/>
          <a:p>
            <a:pPr>
              <a:defRPr/>
            </a:pPr>
            <a:fld id="{FED87858-2168-4ADA-A58D-7A962FC3567A}" type="slidenum">
              <a:rPr lang="es-ES" smtClean="0"/>
              <a:pPr>
                <a:defRPr/>
              </a:pPr>
              <a:t>‹Nº›</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s-ES"/>
          </a:p>
        </p:txBody>
      </p:sp>
      <p:sp>
        <p:nvSpPr>
          <p:cNvPr id="3" name="2 Marcador de pie de página"/>
          <p:cNvSpPr>
            <a:spLocks noGrp="1"/>
          </p:cNvSpPr>
          <p:nvPr>
            <p:ph type="ftr" sz="quarter" idx="11"/>
          </p:nvPr>
        </p:nvSpPr>
        <p:spPr/>
        <p:txBody>
          <a:bodyPr/>
          <a:lstStyle/>
          <a:p>
            <a:pPr>
              <a:defRPr/>
            </a:pPr>
            <a:endParaRPr lang="es-ES"/>
          </a:p>
        </p:txBody>
      </p:sp>
      <p:sp>
        <p:nvSpPr>
          <p:cNvPr id="4" name="3 Marcador de número de diapositiva"/>
          <p:cNvSpPr>
            <a:spLocks noGrp="1"/>
          </p:cNvSpPr>
          <p:nvPr>
            <p:ph type="sldNum" sz="quarter" idx="12"/>
          </p:nvPr>
        </p:nvSpPr>
        <p:spPr/>
        <p:txBody>
          <a:bodyPr/>
          <a:lstStyle/>
          <a:p>
            <a:pPr>
              <a:defRPr/>
            </a:pPr>
            <a:fld id="{030CD820-0AF0-4CBC-BA8B-1A43E0B69107}" type="slidenum">
              <a:rPr lang="es-ES" smtClean="0"/>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C28FBA77-8EFD-4583-B5F0-0BC94F398376}" type="datetimeFigureOut">
              <a:rPr lang="es-ES"/>
              <a:pPr>
                <a:defRPr/>
              </a:pPr>
              <a:t>20/07/2010</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3874211-8923-44F3-A1D6-AC88959723A4}" type="slidenum">
              <a:rPr lang="es-ES"/>
              <a:pPr>
                <a:defRPr/>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72808026-0BF1-4541-B116-D1821D313FD1}" type="slidenum">
              <a:rPr lang="es-ES" smtClean="0"/>
              <a:pPr>
                <a:defRPr/>
              </a:pPr>
              <a:t>‹Nº›</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pPr>
              <a:defRPr/>
            </a:pPr>
            <a:fld id="{876B4870-35FD-4B90-A453-FAA5F1549AD3}" type="slidenum">
              <a:rPr lang="es-ES" smtClean="0"/>
              <a:pPr>
                <a:defRPr/>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8AA4E471-797F-4B11-B9E0-BB95277B526E}" type="slidenum">
              <a:rPr lang="es-ES" smtClean="0"/>
              <a:pPr>
                <a:defRPr/>
              </a:pPr>
              <a:t>‹Nº›</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2224D241-B58D-4280-A97D-1B7DF0BA400A}" type="slidenum">
              <a:rPr lang="es-ES" smtClean="0"/>
              <a:pPr>
                <a:defRPr/>
              </a:pPr>
              <a:t>‹Nº›</a:t>
            </a:fld>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n-U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9D75541-1958-48AB-9A6F-098994047C64}" type="slidenum">
              <a:rPr lang="es-ES"/>
              <a:pPr>
                <a:defRPr/>
              </a:pPr>
              <a:t>‹Nº›</a:t>
            </a:fld>
            <a:endParaRPr lang="es-E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1371600"/>
          </a:xfrm>
        </p:spPr>
        <p:txBody>
          <a:bodyPr/>
          <a:lstStyle/>
          <a:p>
            <a:r>
              <a:rPr lang="es-ES" smtClean="0"/>
              <a:t>Haga clic para modificar el estilo de título del patrón</a:t>
            </a:r>
            <a:endParaRPr lang="es-MX"/>
          </a:p>
        </p:txBody>
      </p:sp>
      <p:sp>
        <p:nvSpPr>
          <p:cNvPr id="3" name="2 Marcador de tabla"/>
          <p:cNvSpPr>
            <a:spLocks noGrp="1"/>
          </p:cNvSpPr>
          <p:nvPr>
            <p:ph type="tbl" idx="1"/>
          </p:nvPr>
        </p:nvSpPr>
        <p:spPr>
          <a:xfrm>
            <a:off x="457200" y="1981200"/>
            <a:ext cx="8229600" cy="4114800"/>
          </a:xfrm>
        </p:spPr>
        <p:txBody>
          <a:bodyPr>
            <a:normAutofit/>
          </a:bodyPr>
          <a:lstStyle/>
          <a:p>
            <a:pPr lvl="0"/>
            <a:endParaRPr lang="es-MX" noProof="0"/>
          </a:p>
        </p:txBody>
      </p:sp>
      <p:sp>
        <p:nvSpPr>
          <p:cNvPr id="4" name="3 Marcador de fecha"/>
          <p:cNvSpPr>
            <a:spLocks noGrp="1"/>
          </p:cNvSpPr>
          <p:nvPr>
            <p:ph type="dt" sz="half" idx="10"/>
          </p:nvPr>
        </p:nvSpPr>
        <p:spPr>
          <a:xfrm>
            <a:off x="457200" y="6245225"/>
            <a:ext cx="2133600" cy="476250"/>
          </a:xfrm>
        </p:spPr>
        <p:txBody>
          <a:bodyPr/>
          <a:lstStyle>
            <a:lvl1pPr>
              <a:defRPr/>
            </a:lvl1pPr>
          </a:lstStyle>
          <a:p>
            <a:pPr>
              <a:defRPr/>
            </a:pPr>
            <a:endParaRPr lang="es-ES"/>
          </a:p>
        </p:txBody>
      </p:sp>
      <p:sp>
        <p:nvSpPr>
          <p:cNvPr id="5" name="4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6553200" y="6245225"/>
            <a:ext cx="2133600" cy="476250"/>
          </a:xfrm>
        </p:spPr>
        <p:txBody>
          <a:bodyPr/>
          <a:lstStyle>
            <a:lvl1pPr>
              <a:defRPr/>
            </a:lvl1pPr>
          </a:lstStyle>
          <a:p>
            <a:pPr>
              <a:defRPr/>
            </a:pPr>
            <a:fld id="{766F8E97-3CF1-49A5-B359-64B69B49B6FB}" type="slidenum">
              <a:rPr lang="es-ES"/>
              <a:pPr>
                <a:defRPr/>
              </a:pPr>
              <a:t>‹Nº›</a:t>
            </a:fld>
            <a:endParaRPr lang="es-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6D5F08-158D-4F39-A114-733783A3E589}"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4"/>
          <p:cNvSpPr>
            <a:spLocks noGrp="1" noChangeArrowheads="1"/>
          </p:cNvSpPr>
          <p:nvPr>
            <p:ph type="dt" sz="half" idx="10"/>
          </p:nvPr>
        </p:nvSpPr>
        <p:spPr>
          <a:ln/>
        </p:spPr>
        <p:txBody>
          <a:bodyPr/>
          <a:lstStyle>
            <a:lvl1pPr>
              <a:defRPr/>
            </a:lvl1pPr>
          </a:lstStyle>
          <a:p>
            <a:pPr>
              <a:defRPr/>
            </a:pPr>
            <a:fld id="{BFEFD766-0238-438A-81D1-7ACA710F3737}" type="datetimeFigureOut">
              <a:rPr lang="es-ES"/>
              <a:pPr>
                <a:defRPr/>
              </a:pPr>
              <a:t>20/07/2010</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DE3440B-C895-467D-9DD8-82390438374C}"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Rectangle 4"/>
          <p:cNvSpPr>
            <a:spLocks noGrp="1" noChangeArrowheads="1"/>
          </p:cNvSpPr>
          <p:nvPr>
            <p:ph type="dt" sz="half" idx="10"/>
          </p:nvPr>
        </p:nvSpPr>
        <p:spPr>
          <a:ln/>
        </p:spPr>
        <p:txBody>
          <a:bodyPr/>
          <a:lstStyle>
            <a:lvl1pPr>
              <a:defRPr/>
            </a:lvl1pPr>
          </a:lstStyle>
          <a:p>
            <a:pPr>
              <a:defRPr/>
            </a:pPr>
            <a:fld id="{398BD8B2-B18B-4D46-9A2F-2D65361D4DD9}" type="datetimeFigureOut">
              <a:rPr lang="es-ES"/>
              <a:pPr>
                <a:defRPr/>
              </a:pPr>
              <a:t>20/07/2010</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40B4991A-3673-44A6-A404-142C949C1406}"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Rectangle 4"/>
          <p:cNvSpPr>
            <a:spLocks noGrp="1" noChangeArrowheads="1"/>
          </p:cNvSpPr>
          <p:nvPr>
            <p:ph type="dt" sz="half" idx="10"/>
          </p:nvPr>
        </p:nvSpPr>
        <p:spPr>
          <a:ln/>
        </p:spPr>
        <p:txBody>
          <a:bodyPr/>
          <a:lstStyle>
            <a:lvl1pPr>
              <a:defRPr/>
            </a:lvl1pPr>
          </a:lstStyle>
          <a:p>
            <a:pPr>
              <a:defRPr/>
            </a:pPr>
            <a:fld id="{53663D16-D19B-45B8-90C4-B8C45F8F6374}" type="datetimeFigureOut">
              <a:rPr lang="es-ES"/>
              <a:pPr>
                <a:defRPr/>
              </a:pPr>
              <a:t>20/07/2010</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1EBE8C84-62CD-4C41-8408-D7CC6152BBD0}"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C8C5EBE-307E-475A-A17F-73D267F03865}" type="datetimeFigureOut">
              <a:rPr lang="es-ES"/>
              <a:pPr>
                <a:defRPr/>
              </a:pPr>
              <a:t>20/07/2010</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89DF5137-C25A-47F6-B69F-036FEB39690C}"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A11C7CFD-5E90-4175-B94D-A5AF1F486306}" type="datetimeFigureOut">
              <a:rPr lang="es-ES"/>
              <a:pPr>
                <a:defRPr/>
              </a:pPr>
              <a:t>20/07/2010</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0AB5343-37C5-4C09-86D7-260EFFA05021}"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12A6F923-C9BF-43DD-9F7B-DB47FDF748AE}" type="datetimeFigureOut">
              <a:rPr lang="es-ES"/>
              <a:pPr>
                <a:defRPr/>
              </a:pPr>
              <a:t>20/07/2010</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5016E52-FFF0-4D8C-8A49-ADC44B3C8A70}"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157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atin typeface="+mn-lt"/>
              </a:defRPr>
            </a:lvl1pPr>
          </a:lstStyle>
          <a:p>
            <a:pPr>
              <a:defRPr/>
            </a:pPr>
            <a:fld id="{4374FB18-8414-4E6A-B70B-45D086E1BB64}" type="datetimeFigureOut">
              <a:rPr lang="es-ES"/>
              <a:pPr>
                <a:defRPr/>
              </a:pPr>
              <a:t>20/07/2010</a:t>
            </a:fld>
            <a:endParaRPr lang="es-ES"/>
          </a:p>
        </p:txBody>
      </p:sp>
      <p:sp>
        <p:nvSpPr>
          <p:cNvPr id="1157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atin typeface="+mn-lt"/>
              </a:defRPr>
            </a:lvl1pPr>
          </a:lstStyle>
          <a:p>
            <a:pPr>
              <a:defRPr/>
            </a:pPr>
            <a:endParaRPr lang="es-ES"/>
          </a:p>
        </p:txBody>
      </p:sp>
      <p:sp>
        <p:nvSpPr>
          <p:cNvPr id="1157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atin typeface="+mn-lt"/>
              </a:defRPr>
            </a:lvl1pPr>
          </a:lstStyle>
          <a:p>
            <a:pPr>
              <a:defRPr/>
            </a:pPr>
            <a:fld id="{AFEF938D-95E8-47B8-BFFB-AF83C14A5D64}"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2595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259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smtClean="0">
                <a:effectLst>
                  <a:outerShdw blurRad="38100" dist="38100" dir="2700000" algn="tl">
                    <a:srgbClr val="000000"/>
                  </a:outerShdw>
                </a:effectLst>
                <a:latin typeface="Arial" charset="0"/>
              </a:defRPr>
            </a:lvl1pPr>
          </a:lstStyle>
          <a:p>
            <a:pPr>
              <a:defRPr/>
            </a:pPr>
            <a:fld id="{3088BE47-912C-4FEB-9776-945D8FF95376}" type="datetimeFigureOut">
              <a:rPr lang="es-ES"/>
              <a:pPr>
                <a:defRPr/>
              </a:pPr>
              <a:t>20/07/2010</a:t>
            </a:fld>
            <a:endParaRPr lang="es-ES"/>
          </a:p>
        </p:txBody>
      </p:sp>
      <p:sp>
        <p:nvSpPr>
          <p:cNvPr id="1259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smtClean="0">
                <a:effectLst>
                  <a:outerShdw blurRad="38100" dist="38100" dir="2700000" algn="tl">
                    <a:srgbClr val="000000"/>
                  </a:outerShdw>
                </a:effectLst>
                <a:latin typeface="Arial" charset="0"/>
              </a:defRPr>
            </a:lvl1pPr>
          </a:lstStyle>
          <a:p>
            <a:pPr>
              <a:defRPr/>
            </a:pPr>
            <a:endParaRPr lang="es-ES"/>
          </a:p>
        </p:txBody>
      </p:sp>
      <p:sp>
        <p:nvSpPr>
          <p:cNvPr id="1259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smtClean="0">
                <a:effectLst>
                  <a:outerShdw blurRad="38100" dist="38100" dir="2700000" algn="tl">
                    <a:srgbClr val="000000"/>
                  </a:outerShdw>
                </a:effectLst>
                <a:latin typeface="Arial" charset="0"/>
              </a:defRPr>
            </a:lvl1pPr>
          </a:lstStyle>
          <a:p>
            <a:pPr>
              <a:defRPr/>
            </a:pPr>
            <a:fld id="{4D63D389-DFE1-4C27-8C31-C5F644D56339}" type="slidenum">
              <a:rPr lang="es-ES"/>
              <a:pPr>
                <a:defRPr/>
              </a:pPr>
              <a:t>‹Nº›</a:t>
            </a:fld>
            <a:endParaRPr lang="es-ES"/>
          </a:p>
        </p:txBody>
      </p:sp>
    </p:spTree>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C950D87-BFB9-41A6-BA67-F11D6F8EEE07}" type="slidenum">
              <a:rPr lang="es-ES" smtClean="0"/>
              <a:pPr>
                <a:defRPr/>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arget="../media/image8.png" Type="http://schemas.openxmlformats.org/officeDocument/2006/relationships/image"/><Relationship Id="rId13" Target="../media/image12.jpeg" Type="http://schemas.openxmlformats.org/officeDocument/2006/relationships/image"/><Relationship Id="rId18" Target="../media/image17.jpeg" Type="http://schemas.openxmlformats.org/officeDocument/2006/relationships/image"/><Relationship Id="rId3" Target="../media/image3.jpeg" Type="http://schemas.openxmlformats.org/officeDocument/2006/relationships/image"/><Relationship Id="rId21" Target="../media/image20.jpeg" Type="http://schemas.openxmlformats.org/officeDocument/2006/relationships/image"/><Relationship Id="rId7" Target="../media/image7.jpeg" Type="http://schemas.openxmlformats.org/officeDocument/2006/relationships/image"/><Relationship Id="rId12" Target="../media/image11.jpeg" Type="http://schemas.openxmlformats.org/officeDocument/2006/relationships/image"/><Relationship Id="rId17" Target="../media/image16.jpeg" Type="http://schemas.openxmlformats.org/officeDocument/2006/relationships/image"/><Relationship Id="rId2" Target="../notesSlides/notesSlide1.xml" Type="http://schemas.openxmlformats.org/officeDocument/2006/relationships/notesSlide"/><Relationship Id="rId16" Target="../media/image15.jpeg" Type="http://schemas.openxmlformats.org/officeDocument/2006/relationships/image"/><Relationship Id="rId20" Target="../media/image19.jpeg" Type="http://schemas.openxmlformats.org/officeDocument/2006/relationships/image"/><Relationship Id="rId1" Target="../slideLayouts/slideLayout7.xml" Type="http://schemas.openxmlformats.org/officeDocument/2006/relationships/slideLayout"/><Relationship Id="rId6" Target="../media/image6.png" Type="http://schemas.openxmlformats.org/officeDocument/2006/relationships/image"/><Relationship Id="rId11" Target="../media/image10.jpeg" Type="http://schemas.openxmlformats.org/officeDocument/2006/relationships/image"/><Relationship Id="rId24" Target="../media/image23.jpeg" Type="http://schemas.openxmlformats.org/officeDocument/2006/relationships/image"/><Relationship Id="rId5" Target="../media/image5.jpeg" Type="http://schemas.openxmlformats.org/officeDocument/2006/relationships/image"/><Relationship Id="rId15" Target="../media/image14.jpeg" Type="http://schemas.openxmlformats.org/officeDocument/2006/relationships/image"/><Relationship Id="rId23" Target="../media/image22.jpeg" Type="http://schemas.openxmlformats.org/officeDocument/2006/relationships/image"/><Relationship Id="rId10" Target="../media/image9.jpeg" Type="http://schemas.openxmlformats.org/officeDocument/2006/relationships/image"/><Relationship Id="rId19" Target="../media/image18.jpeg" Type="http://schemas.openxmlformats.org/officeDocument/2006/relationships/image"/><Relationship Id="rId4" Target="../media/image4.jpeg" Type="http://schemas.openxmlformats.org/officeDocument/2006/relationships/image"/><Relationship Id="rId9" Target="http://dgedi.estadistica.unam.mx/memo98/unam1.gif" TargetMode="External" Type="http://schemas.openxmlformats.org/officeDocument/2006/relationships/image"/><Relationship Id="rId14" Target="../media/image13.jpeg" Type="http://schemas.openxmlformats.org/officeDocument/2006/relationships/image"/><Relationship Id="rId22" Target="../media/image21.jpeg" Type="http://schemas.openxmlformats.org/officeDocument/2006/relationships/image"/></Relationships>
</file>

<file path=ppt/slides/_rels/slide10.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45.jpeg"/><Relationship Id="rId3" Type="http://schemas.openxmlformats.org/officeDocument/2006/relationships/image" Target="../media/image50.jpeg"/><Relationship Id="rId7" Type="http://schemas.openxmlformats.org/officeDocument/2006/relationships/image" Target="../media/image54.jpeg"/><Relationship Id="rId12" Type="http://schemas.openxmlformats.org/officeDocument/2006/relationships/image" Target="../media/image44.jpeg"/><Relationship Id="rId2" Type="http://schemas.openxmlformats.org/officeDocument/2006/relationships/notesSlide" Target="../notesSlides/notesSlide10.xml"/><Relationship Id="rId16" Type="http://schemas.openxmlformats.org/officeDocument/2006/relationships/image" Target="../media/image48.jpeg"/><Relationship Id="rId1" Type="http://schemas.openxmlformats.org/officeDocument/2006/relationships/slideLayout" Target="../slideLayouts/slideLayout29.xml"/><Relationship Id="rId6" Type="http://schemas.openxmlformats.org/officeDocument/2006/relationships/image" Target="../media/image53.jpeg"/><Relationship Id="rId11" Type="http://schemas.openxmlformats.org/officeDocument/2006/relationships/image" Target="../media/image43.jpeg"/><Relationship Id="rId5" Type="http://schemas.openxmlformats.org/officeDocument/2006/relationships/image" Target="../media/image52.jpeg"/><Relationship Id="rId15" Type="http://schemas.openxmlformats.org/officeDocument/2006/relationships/image" Target="../media/image47.jpeg"/><Relationship Id="rId10" Type="http://schemas.openxmlformats.org/officeDocument/2006/relationships/image" Target="../media/image42.jpeg"/><Relationship Id="rId4" Type="http://schemas.openxmlformats.org/officeDocument/2006/relationships/image" Target="../media/image51.jpeg"/><Relationship Id="rId9" Type="http://schemas.openxmlformats.org/officeDocument/2006/relationships/image" Target="../media/image41.jpeg"/><Relationship Id="rId14" Type="http://schemas.openxmlformats.org/officeDocument/2006/relationships/image" Target="../media/image46.jpeg"/></Relationships>
</file>

<file path=ppt/slides/_rels/slide11.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65.jpeg"/><Relationship Id="rId18" Type="http://schemas.openxmlformats.org/officeDocument/2006/relationships/image" Target="../media/image67.emf"/><Relationship Id="rId3" Type="http://schemas.openxmlformats.org/officeDocument/2006/relationships/image" Target="../media/image24.jpeg"/><Relationship Id="rId7" Type="http://schemas.openxmlformats.org/officeDocument/2006/relationships/image" Target="../media/image59.jpeg"/><Relationship Id="rId12" Type="http://schemas.openxmlformats.org/officeDocument/2006/relationships/image" Target="../media/image64.jpeg"/><Relationship Id="rId17" Type="http://schemas.openxmlformats.org/officeDocument/2006/relationships/image" Target="../media/image66.jpeg"/><Relationship Id="rId2" Type="http://schemas.openxmlformats.org/officeDocument/2006/relationships/notesSlide" Target="../notesSlides/notesSlide11.xml"/><Relationship Id="rId16" Type="http://schemas.openxmlformats.org/officeDocument/2006/relationships/image" Target="../media/image14.jpeg"/><Relationship Id="rId1" Type="http://schemas.openxmlformats.org/officeDocument/2006/relationships/slideLayout" Target="../slideLayouts/slideLayout26.xml"/><Relationship Id="rId6" Type="http://schemas.openxmlformats.org/officeDocument/2006/relationships/image" Target="../media/image58.jpeg"/><Relationship Id="rId11" Type="http://schemas.openxmlformats.org/officeDocument/2006/relationships/image" Target="../media/image63.jpeg"/><Relationship Id="rId5" Type="http://schemas.openxmlformats.org/officeDocument/2006/relationships/image" Target="../media/image57.jpeg"/><Relationship Id="rId15" Type="http://schemas.openxmlformats.org/officeDocument/2006/relationships/image" Target="../media/image26.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 Id="rId1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arget="../media/image71.jpeg" Type="http://schemas.openxmlformats.org/officeDocument/2006/relationships/image"/><Relationship Id="rId13" Target="../media/image73.emf" Type="http://schemas.openxmlformats.org/officeDocument/2006/relationships/image"/><Relationship Id="rId3" Target="../media/image68.jpeg" Type="http://schemas.openxmlformats.org/officeDocument/2006/relationships/image"/><Relationship Id="rId7" Target="../media/image26.jpeg" Type="http://schemas.openxmlformats.org/officeDocument/2006/relationships/image"/><Relationship Id="rId12" Target="../media/image72.jpeg" Type="http://schemas.openxmlformats.org/officeDocument/2006/relationships/image"/><Relationship Id="rId2" Target="../notesSlides/notesSlide12.xml" Type="http://schemas.openxmlformats.org/officeDocument/2006/relationships/notesSlide"/><Relationship Id="rId1" Target="../slideLayouts/slideLayout24.xml" Type="http://schemas.openxmlformats.org/officeDocument/2006/relationships/slideLayout"/><Relationship Id="rId6" Target="../media/image3.jpeg" Type="http://schemas.openxmlformats.org/officeDocument/2006/relationships/image"/><Relationship Id="rId11" Target="../media/image16.jpeg" Type="http://schemas.openxmlformats.org/officeDocument/2006/relationships/image"/><Relationship Id="rId5" Target="../media/image70.jpeg" Type="http://schemas.openxmlformats.org/officeDocument/2006/relationships/image"/><Relationship Id="rId10" Target="../media/image15.jpeg" Type="http://schemas.openxmlformats.org/officeDocument/2006/relationships/image"/><Relationship Id="rId4" Target="../media/image69.jpeg" Type="http://schemas.openxmlformats.org/officeDocument/2006/relationships/image"/><Relationship Id="rId9" Target="../media/image14.jpeg" Type="http://schemas.openxmlformats.org/officeDocument/2006/relationships/image"/></Relationships>
</file>

<file path=ppt/slides/_rels/slide13.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76.jpeg"/><Relationship Id="rId18" Type="http://schemas.openxmlformats.org/officeDocument/2006/relationships/image" Target="../media/image67.emf"/><Relationship Id="rId3" Type="http://schemas.openxmlformats.org/officeDocument/2006/relationships/image" Target="../media/image74.jpeg"/><Relationship Id="rId21" Type="http://schemas.openxmlformats.org/officeDocument/2006/relationships/image" Target="../media/image18.jpeg"/><Relationship Id="rId7" Type="http://schemas.openxmlformats.org/officeDocument/2006/relationships/image" Target="../media/image44.jpeg"/><Relationship Id="rId12" Type="http://schemas.openxmlformats.org/officeDocument/2006/relationships/image" Target="../media/image75.jpeg"/><Relationship Id="rId17" Type="http://schemas.openxmlformats.org/officeDocument/2006/relationships/image" Target="../media/image80.emf"/><Relationship Id="rId2" Type="http://schemas.openxmlformats.org/officeDocument/2006/relationships/notesSlide" Target="../notesSlides/notesSlide13.xml"/><Relationship Id="rId16" Type="http://schemas.openxmlformats.org/officeDocument/2006/relationships/image" Target="../media/image79.emf"/><Relationship Id="rId20" Type="http://schemas.openxmlformats.org/officeDocument/2006/relationships/image" Target="../media/image82.jpeg"/><Relationship Id="rId1" Type="http://schemas.openxmlformats.org/officeDocument/2006/relationships/slideLayout" Target="../slideLayouts/slideLayout29.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78.wmf"/><Relationship Id="rId23" Type="http://schemas.openxmlformats.org/officeDocument/2006/relationships/image" Target="../media/image84.jpeg"/><Relationship Id="rId10" Type="http://schemas.openxmlformats.org/officeDocument/2006/relationships/image" Target="../media/image47.jpeg"/><Relationship Id="rId19" Type="http://schemas.openxmlformats.org/officeDocument/2006/relationships/image" Target="../media/image81.jpe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77.jpeg"/><Relationship Id="rId22" Type="http://schemas.openxmlformats.org/officeDocument/2006/relationships/image" Target="../media/image83.jpeg"/></Relationships>
</file>

<file path=ppt/slides/_rels/slide1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72.jpeg"/><Relationship Id="rId5" Type="http://schemas.openxmlformats.org/officeDocument/2006/relationships/image" Target="../media/image15.jpeg"/><Relationship Id="rId4" Type="http://schemas.openxmlformats.org/officeDocument/2006/relationships/image" Target="../media/image86.jpeg"/></Relationships>
</file>

<file path=ppt/slides/_rels/slide15.xml.rels><?xml version="1.0" encoding="UTF-8" standalone="yes" ?><Relationships xmlns="http://schemas.openxmlformats.org/package/2006/relationships"><Relationship Id="rId3" Target="../media/image87.jpeg" Type="http://schemas.openxmlformats.org/officeDocument/2006/relationships/image"/><Relationship Id="rId2" Target="../notesSlides/notesSlide15.xml" Type="http://schemas.openxmlformats.org/officeDocument/2006/relationships/notesSlide"/><Relationship Id="rId1" Target="../slideLayouts/slideLayout29.xml" Type="http://schemas.openxmlformats.org/officeDocument/2006/relationships/slideLayout"/><Relationship Id="rId6" Target="../media/image90.jpeg" Type="http://schemas.openxmlformats.org/officeDocument/2006/relationships/image"/><Relationship Id="rId5" Target="../media/image89.jpeg" Type="http://schemas.openxmlformats.org/officeDocument/2006/relationships/image"/><Relationship Id="rId4" Target="../media/image88.jpeg" Type="http://schemas.openxmlformats.org/officeDocument/2006/relationships/image"/></Relationships>
</file>

<file path=ppt/slides/_rels/slide16.xml.rels><?xml version="1.0" encoding="UTF-8" standalone="yes" ?><Relationships xmlns="http://schemas.openxmlformats.org/package/2006/relationships"><Relationship Id="rId8" Target="../media/image95.jpeg" Type="http://schemas.openxmlformats.org/officeDocument/2006/relationships/image"/><Relationship Id="rId13" Target="../media/image100.jpeg" Type="http://schemas.openxmlformats.org/officeDocument/2006/relationships/image"/><Relationship Id="rId18" Target="../media/image105.jpeg" Type="http://schemas.openxmlformats.org/officeDocument/2006/relationships/image"/><Relationship Id="rId3" Target="../media/image24.jpeg" Type="http://schemas.openxmlformats.org/officeDocument/2006/relationships/image"/><Relationship Id="rId7" Target="../media/image94.jpeg" Type="http://schemas.openxmlformats.org/officeDocument/2006/relationships/image"/><Relationship Id="rId12" Target="../media/image99.jpeg" Type="http://schemas.openxmlformats.org/officeDocument/2006/relationships/image"/><Relationship Id="rId17" Target="../media/image104.jpeg" Type="http://schemas.openxmlformats.org/officeDocument/2006/relationships/image"/><Relationship Id="rId2" Target="../notesSlides/notesSlide16.xml" Type="http://schemas.openxmlformats.org/officeDocument/2006/relationships/notesSlide"/><Relationship Id="rId16" Target="../media/image103.jpeg" Type="http://schemas.openxmlformats.org/officeDocument/2006/relationships/image"/><Relationship Id="rId1" Target="../slideLayouts/slideLayout29.xml" Type="http://schemas.openxmlformats.org/officeDocument/2006/relationships/slideLayout"/><Relationship Id="rId6" Target="../media/image93.jpeg" Type="http://schemas.openxmlformats.org/officeDocument/2006/relationships/image"/><Relationship Id="rId11" Target="../media/image98.jpeg" Type="http://schemas.openxmlformats.org/officeDocument/2006/relationships/image"/><Relationship Id="rId5" Target="../media/image92.jpeg" Type="http://schemas.openxmlformats.org/officeDocument/2006/relationships/image"/><Relationship Id="rId15" Target="../media/image102.jpeg" Type="http://schemas.openxmlformats.org/officeDocument/2006/relationships/image"/><Relationship Id="rId10" Target="../media/image97.jpeg" Type="http://schemas.openxmlformats.org/officeDocument/2006/relationships/image"/><Relationship Id="rId19" Target="../media/image106.jpeg" Type="http://schemas.openxmlformats.org/officeDocument/2006/relationships/image"/><Relationship Id="rId4" Target="../media/image91.jpeg" Type="http://schemas.openxmlformats.org/officeDocument/2006/relationships/image"/><Relationship Id="rId9" Target="../media/image96.wmf" Type="http://schemas.openxmlformats.org/officeDocument/2006/relationships/image"/><Relationship Id="rId14" Target="../media/image101.png" Type="http://schemas.openxmlformats.org/officeDocument/2006/relationships/image"/></Relationships>
</file>

<file path=ppt/slides/_rels/slide17.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108.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8" Target="../media/image39.jpeg" Type="http://schemas.openxmlformats.org/officeDocument/2006/relationships/image"/><Relationship Id="rId3" Target="../media/image36.jpeg" Type="http://schemas.openxmlformats.org/officeDocument/2006/relationships/image"/><Relationship Id="rId7" Target="../media/image38.jpeg" Type="http://schemas.openxmlformats.org/officeDocument/2006/relationships/image"/><Relationship Id="rId2" Target="../notesSlides/notesSlide19.xml" Type="http://schemas.openxmlformats.org/officeDocument/2006/relationships/notesSlide"/><Relationship Id="rId1" Target="../slideLayouts/slideLayout29.xml" Type="http://schemas.openxmlformats.org/officeDocument/2006/relationships/slideLayout"/><Relationship Id="rId6" Target="../media/image26.jpeg" Type="http://schemas.openxmlformats.org/officeDocument/2006/relationships/image"/><Relationship Id="rId5" Target="../media/image3.jpeg" Type="http://schemas.openxmlformats.org/officeDocument/2006/relationships/image"/><Relationship Id="rId4" Target="../media/image37.jpeg" Type="http://schemas.openxmlformats.org/officeDocument/2006/relationships/image"/></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26.jpeg"/><Relationship Id="rId5" Type="http://schemas.openxmlformats.org/officeDocument/2006/relationships/image" Target="../media/image3.jpeg"/><Relationship Id="rId4" Type="http://schemas.openxmlformats.org/officeDocument/2006/relationships/image" Target="../media/image25.jpeg"/></Relationships>
</file>

<file path=ppt/slides/_rels/slide20.xml.rels><?xml version="1.0" encoding="UTF-8" standalone="yes" ?><Relationships xmlns="http://schemas.openxmlformats.org/package/2006/relationships"><Relationship Id="rId8" Target="../media/image3.jpeg" Type="http://schemas.openxmlformats.org/officeDocument/2006/relationships/image"/><Relationship Id="rId13" Target="../media/image117.jpeg" Type="http://schemas.openxmlformats.org/officeDocument/2006/relationships/image"/><Relationship Id="rId3" Target="../media/image109.jpeg" Type="http://schemas.openxmlformats.org/officeDocument/2006/relationships/image"/><Relationship Id="rId7" Target="../media/image113.jpeg" Type="http://schemas.openxmlformats.org/officeDocument/2006/relationships/image"/><Relationship Id="rId12" Target="../media/image116.jpeg" Type="http://schemas.openxmlformats.org/officeDocument/2006/relationships/image"/><Relationship Id="rId2" Target="../notesSlides/notesSlide20.xml" Type="http://schemas.openxmlformats.org/officeDocument/2006/relationships/notesSlide"/><Relationship Id="rId1" Target="../slideLayouts/slideLayout29.xml" Type="http://schemas.openxmlformats.org/officeDocument/2006/relationships/slideLayout"/><Relationship Id="rId6" Target="../media/image112.jpeg" Type="http://schemas.openxmlformats.org/officeDocument/2006/relationships/image"/><Relationship Id="rId11" Target="../media/image115.jpeg" Type="http://schemas.openxmlformats.org/officeDocument/2006/relationships/image"/><Relationship Id="rId5" Target="../media/image111.jpeg" Type="http://schemas.openxmlformats.org/officeDocument/2006/relationships/image"/><Relationship Id="rId10" Target="../media/image114.jpeg" Type="http://schemas.openxmlformats.org/officeDocument/2006/relationships/image"/><Relationship Id="rId4" Target="../media/image110.jpeg" Type="http://schemas.openxmlformats.org/officeDocument/2006/relationships/image"/><Relationship Id="rId9" Target="../media/image26.jpeg" Type="http://schemas.openxmlformats.org/officeDocument/2006/relationships/image"/><Relationship Id="rId14" Target="../media/image43.jpeg" Type="http://schemas.openxmlformats.org/officeDocument/2006/relationships/image"/></Relationships>
</file>

<file path=ppt/slides/_rels/slide21.x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9.xml"/><Relationship Id="rId6" Type="http://schemas.openxmlformats.org/officeDocument/2006/relationships/image" Target="../media/image3.jpeg"/><Relationship Id="rId5" Type="http://schemas.openxmlformats.org/officeDocument/2006/relationships/image" Target="../media/image119.emf"/><Relationship Id="rId4" Type="http://schemas.openxmlformats.org/officeDocument/2006/relationships/image" Target="../media/image118.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9.xml"/><Relationship Id="rId1" Type="http://schemas.openxmlformats.org/officeDocument/2006/relationships/vmlDrawing" Target="../drawings/vmlDrawing2.vml"/><Relationship Id="rId6" Type="http://schemas.openxmlformats.org/officeDocument/2006/relationships/image" Target="../media/image121.jpeg"/><Relationship Id="rId5" Type="http://schemas.openxmlformats.org/officeDocument/2006/relationships/image" Target="../media/image108.wmf"/><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4.xml"/><Relationship Id="rId5" Type="http://schemas.openxmlformats.org/officeDocument/2006/relationships/image" Target="../media/image26.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34.xml"/><Relationship Id="rId4" Type="http://schemas.openxmlformats.org/officeDocument/2006/relationships/image" Target="../media/image123.jpeg"/></Relationships>
</file>

<file path=ppt/slides/_rels/slide27.xml.rels><?xml version="1.0" encoding="UTF-8" standalone="yes" ?><Relationships xmlns="http://schemas.openxmlformats.org/package/2006/relationships"><Relationship Id="rId8" Target="../media/image129.jpeg" Type="http://schemas.openxmlformats.org/officeDocument/2006/relationships/image"/><Relationship Id="rId3" Target="../media/image124.jpeg" Type="http://schemas.openxmlformats.org/officeDocument/2006/relationships/image"/><Relationship Id="rId7" Target="../media/image128.jpeg" Type="http://schemas.openxmlformats.org/officeDocument/2006/relationships/image"/><Relationship Id="rId2" Target="../notesSlides/notesSlide27.xml" Type="http://schemas.openxmlformats.org/officeDocument/2006/relationships/notesSlide"/><Relationship Id="rId1" Target="../slideLayouts/slideLayout24.xml" Type="http://schemas.openxmlformats.org/officeDocument/2006/relationships/slideLayout"/><Relationship Id="rId6" Target="../media/image127.jpeg" Type="http://schemas.openxmlformats.org/officeDocument/2006/relationships/image"/><Relationship Id="rId11" Target="../media/image130.jpeg" Type="http://schemas.openxmlformats.org/officeDocument/2006/relationships/image"/><Relationship Id="rId5" Target="../media/image126.jpeg" Type="http://schemas.openxmlformats.org/officeDocument/2006/relationships/image"/><Relationship Id="rId10" Target="../media/image26.jpeg" Type="http://schemas.openxmlformats.org/officeDocument/2006/relationships/image"/><Relationship Id="rId4" Target="../media/image125.jpeg" Type="http://schemas.openxmlformats.org/officeDocument/2006/relationships/image"/><Relationship Id="rId9" Target="../media/image3.jpeg" Type="http://schemas.openxmlformats.org/officeDocument/2006/relationships/image"/></Relationships>
</file>

<file path=ppt/slides/_rels/slide28.xml.rels><?xml version="1.0" encoding="UTF-8" standalone="yes" ?><Relationships xmlns="http://schemas.openxmlformats.org/package/2006/relationships"><Relationship Id="rId8" Target="../media/image3.jpeg" Type="http://schemas.openxmlformats.org/officeDocument/2006/relationships/image"/><Relationship Id="rId3" Target="../media/image130.jpeg" Type="http://schemas.openxmlformats.org/officeDocument/2006/relationships/image"/><Relationship Id="rId7" Target="../media/image134.jpeg" Type="http://schemas.openxmlformats.org/officeDocument/2006/relationships/image"/><Relationship Id="rId2" Target="../notesSlides/notesSlide28.xml" Type="http://schemas.openxmlformats.org/officeDocument/2006/relationships/notesSlide"/><Relationship Id="rId1" Target="../slideLayouts/slideLayout24.xml" Type="http://schemas.openxmlformats.org/officeDocument/2006/relationships/slideLayout"/><Relationship Id="rId6" Target="../media/image133.jpeg" Type="http://schemas.openxmlformats.org/officeDocument/2006/relationships/image"/><Relationship Id="rId5" Target="../media/image132.jpeg" Type="http://schemas.openxmlformats.org/officeDocument/2006/relationships/image"/><Relationship Id="rId4" Target="../media/image131.jpeg" Type="http://schemas.openxmlformats.org/officeDocument/2006/relationships/image"/><Relationship Id="rId9" Target="../media/image26.jpeg" Type="http://schemas.openxmlformats.org/officeDocument/2006/relationships/image"/></Relationships>
</file>

<file path=ppt/slides/_rels/slide29.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26.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arget="../media/image140.jpeg" Type="http://schemas.openxmlformats.org/officeDocument/2006/relationships/image"/><Relationship Id="rId13" Target="../media/image144.jpeg" Type="http://schemas.openxmlformats.org/officeDocument/2006/relationships/image"/><Relationship Id="rId3" Target="../media/image135.jpeg" Type="http://schemas.openxmlformats.org/officeDocument/2006/relationships/image"/><Relationship Id="rId7" Target="../media/image139.jpeg" Type="http://schemas.openxmlformats.org/officeDocument/2006/relationships/image"/><Relationship Id="rId12" Target="../media/image143.jpeg" Type="http://schemas.openxmlformats.org/officeDocument/2006/relationships/image"/><Relationship Id="rId2" Target="../notesSlides/notesSlide30.xml" Type="http://schemas.openxmlformats.org/officeDocument/2006/relationships/notesSlide"/><Relationship Id="rId16" Target="../media/image147.jpeg" Type="http://schemas.openxmlformats.org/officeDocument/2006/relationships/image"/><Relationship Id="rId1" Target="../slideLayouts/slideLayout18.xml" Type="http://schemas.openxmlformats.org/officeDocument/2006/relationships/slideLayout"/><Relationship Id="rId6" Target="../media/image138.jpeg" Type="http://schemas.openxmlformats.org/officeDocument/2006/relationships/image"/><Relationship Id="rId11" Target="../media/image134.jpeg" Type="http://schemas.openxmlformats.org/officeDocument/2006/relationships/image"/><Relationship Id="rId5" Target="../media/image137.jpeg" Type="http://schemas.openxmlformats.org/officeDocument/2006/relationships/image"/><Relationship Id="rId15" Target="../media/image146.jpeg" Type="http://schemas.openxmlformats.org/officeDocument/2006/relationships/image"/><Relationship Id="rId10" Target="../media/image142.jpeg" Type="http://schemas.openxmlformats.org/officeDocument/2006/relationships/image"/><Relationship Id="rId4" Target="../media/image136.jpeg" Type="http://schemas.openxmlformats.org/officeDocument/2006/relationships/image"/><Relationship Id="rId9" Target="../media/image141.jpeg" Type="http://schemas.openxmlformats.org/officeDocument/2006/relationships/image"/><Relationship Id="rId14" Target="../media/image145.jpeg" Type="http://schemas.openxmlformats.org/officeDocument/2006/relationships/image"/></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9.xml"/><Relationship Id="rId6" Type="http://schemas.openxmlformats.org/officeDocument/2006/relationships/image" Target="../media/image3.jpeg"/><Relationship Id="rId5" Type="http://schemas.openxmlformats.org/officeDocument/2006/relationships/image" Target="../media/image119.emf"/><Relationship Id="rId4" Type="http://schemas.openxmlformats.org/officeDocument/2006/relationships/image" Target="../media/image118.emf"/></Relationships>
</file>

<file path=ppt/slides/_rels/slide32.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notesSlide" Target="../notesSlides/notesSlide33.xml"/><Relationship Id="rId1" Type="http://schemas.openxmlformats.org/officeDocument/2006/relationships/slideLayout" Target="../slideLayouts/slideLayout29.xml"/><Relationship Id="rId6" Type="http://schemas.openxmlformats.org/officeDocument/2006/relationships/image" Target="../media/image150.jpeg"/><Relationship Id="rId5" Type="http://schemas.openxmlformats.org/officeDocument/2006/relationships/image" Target="../media/image119.emf"/><Relationship Id="rId4" Type="http://schemas.openxmlformats.org/officeDocument/2006/relationships/image" Target="../media/image149.w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9.xml"/><Relationship Id="rId1" Type="http://schemas.openxmlformats.org/officeDocument/2006/relationships/themeOverride" Target="../theme/themeOverride1.xml"/><Relationship Id="rId5" Type="http://schemas.openxmlformats.org/officeDocument/2006/relationships/image" Target="../media/image152.wmf"/><Relationship Id="rId4" Type="http://schemas.openxmlformats.org/officeDocument/2006/relationships/image" Target="../media/image151.wmf"/></Relationships>
</file>

<file path=ppt/slides/_rels/slide35.xml.rels><?xml version="1.0" encoding="UTF-8" standalone="yes"?>
<Relationships xmlns="http://schemas.openxmlformats.org/package/2006/relationships"><Relationship Id="rId3" Type="http://schemas.openxmlformats.org/officeDocument/2006/relationships/image" Target="../media/image153.gif"/><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arget="../media/image154.jpeg" Type="http://schemas.openxmlformats.org/officeDocument/2006/relationships/image"/><Relationship Id="rId2" Target="../notesSlides/notesSlide36.xml" Type="http://schemas.openxmlformats.org/officeDocument/2006/relationships/notesSlide"/><Relationship Id="rId1" Target="../slideLayouts/slideLayout35.xml" Type="http://schemas.openxmlformats.org/officeDocument/2006/relationships/slideLayout"/><Relationship Id="rId4" Target="../media/image155.png" Type="http://schemas.openxmlformats.org/officeDocument/2006/relationships/image"/></Relationships>
</file>

<file path=ppt/slides/_rels/slide37.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8" Target="../media/image163.jpeg" Type="http://schemas.openxmlformats.org/officeDocument/2006/relationships/image"/><Relationship Id="rId13" Target="../media/image167.jpeg" Type="http://schemas.openxmlformats.org/officeDocument/2006/relationships/image"/><Relationship Id="rId18" Target="../media/image134.jpeg" Type="http://schemas.openxmlformats.org/officeDocument/2006/relationships/image"/><Relationship Id="rId3" Target="../media/image158.png" Type="http://schemas.openxmlformats.org/officeDocument/2006/relationships/image"/><Relationship Id="rId7" Target="../media/image162.jpeg" Type="http://schemas.openxmlformats.org/officeDocument/2006/relationships/image"/><Relationship Id="rId12" Target="../media/image58.jpeg" Type="http://schemas.openxmlformats.org/officeDocument/2006/relationships/image"/><Relationship Id="rId17" Target="../media/image170.jpeg" Type="http://schemas.openxmlformats.org/officeDocument/2006/relationships/image"/><Relationship Id="rId2" Target="../notesSlides/notesSlide39.xml" Type="http://schemas.openxmlformats.org/officeDocument/2006/relationships/notesSlide"/><Relationship Id="rId16" Target="../media/image169.jpeg" Type="http://schemas.openxmlformats.org/officeDocument/2006/relationships/image"/><Relationship Id="rId1" Target="../slideLayouts/slideLayout24.xml" Type="http://schemas.openxmlformats.org/officeDocument/2006/relationships/slideLayout"/><Relationship Id="rId6" Target="../media/image161.jpeg" Type="http://schemas.openxmlformats.org/officeDocument/2006/relationships/image"/><Relationship Id="rId11" Target="../media/image166.jpeg" Type="http://schemas.openxmlformats.org/officeDocument/2006/relationships/image"/><Relationship Id="rId5" Target="../media/image160.jpeg" Type="http://schemas.openxmlformats.org/officeDocument/2006/relationships/image"/><Relationship Id="rId15" Target="../media/image130.jpeg" Type="http://schemas.openxmlformats.org/officeDocument/2006/relationships/image"/><Relationship Id="rId10" Target="../media/image165.jpeg" Type="http://schemas.openxmlformats.org/officeDocument/2006/relationships/image"/><Relationship Id="rId4" Target="../media/image159.jpeg" Type="http://schemas.openxmlformats.org/officeDocument/2006/relationships/image"/><Relationship Id="rId9" Target="../media/image164.jpeg" Type="http://schemas.openxmlformats.org/officeDocument/2006/relationships/image"/><Relationship Id="rId14" Target="../media/image168.jpeg" Type="http://schemas.openxmlformats.org/officeDocument/2006/relationships/image"/></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29.jpeg"/><Relationship Id="rId5" Type="http://schemas.openxmlformats.org/officeDocument/2006/relationships/image" Target="../media/image26.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arget="../charts/chart5.xml" Type="http://schemas.openxmlformats.org/officeDocument/2006/relationships/chart"/><Relationship Id="rId2" Target="../notesSlides/notesSlide41.xml" Type="http://schemas.openxmlformats.org/officeDocument/2006/relationships/notesSlide"/><Relationship Id="rId1" Target="../slideLayouts/slideLayout24.xml" Type="http://schemas.openxmlformats.org/officeDocument/2006/relationships/slideLayout"/><Relationship Id="rId4" Target="../media/image171.jpeg" Type="http://schemas.openxmlformats.org/officeDocument/2006/relationships/image"/></Relationships>
</file>

<file path=ppt/slides/_rels/slide42.xml.rels><?xml version="1.0" encoding="UTF-8" standalone="yes" ?><Relationships xmlns="http://schemas.openxmlformats.org/package/2006/relationships"><Relationship Id="rId3" Target="../charts/chart6.xml" Type="http://schemas.openxmlformats.org/officeDocument/2006/relationships/chart"/><Relationship Id="rId2" Target="../notesSlides/notesSlide42.xml" Type="http://schemas.openxmlformats.org/officeDocument/2006/relationships/notesSlide"/><Relationship Id="rId1" Target="../slideLayouts/slideLayout24.xml" Type="http://schemas.openxmlformats.org/officeDocument/2006/relationships/slideLayout"/><Relationship Id="rId4" Target="../media/image171.jpeg" Type="http://schemas.openxmlformats.org/officeDocument/2006/relationships/image"/></Relationships>
</file>

<file path=ppt/slides/_rels/slide43.xml.rels><?xml version="1.0" encoding="UTF-8" standalone="yes"?>
<Relationships xmlns="http://schemas.openxmlformats.org/package/2006/relationships"><Relationship Id="rId3" Type="http://schemas.openxmlformats.org/officeDocument/2006/relationships/image" Target="../media/image172.wmf"/><Relationship Id="rId2" Type="http://schemas.openxmlformats.org/officeDocument/2006/relationships/notesSlide" Target="../notesSlides/notesSlide43.xml"/><Relationship Id="rId1" Type="http://schemas.openxmlformats.org/officeDocument/2006/relationships/slideLayout" Target="../slideLayouts/slideLayout29.xml"/><Relationship Id="rId4" Type="http://schemas.openxmlformats.org/officeDocument/2006/relationships/image" Target="../media/image173.wmf"/></Relationships>
</file>

<file path=ppt/slides/_rels/slide44.xml.rels><?xml version="1.0" encoding="UTF-8" standalone="yes"?>
<Relationships xmlns="http://schemas.openxmlformats.org/package/2006/relationships"><Relationship Id="rId3" Type="http://schemas.openxmlformats.org/officeDocument/2006/relationships/image" Target="../media/image174.emf"/><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175.wmf"/><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176.jpeg"/><Relationship Id="rId7" Type="http://schemas.openxmlformats.org/officeDocument/2006/relationships/image" Target="../media/image180.jpeg"/><Relationship Id="rId2" Type="http://schemas.openxmlformats.org/officeDocument/2006/relationships/notesSlide" Target="../notesSlides/notesSlide46.xml"/><Relationship Id="rId1" Type="http://schemas.openxmlformats.org/officeDocument/2006/relationships/slideLayout" Target="../slideLayouts/slideLayout29.xml"/><Relationship Id="rId6" Type="http://schemas.openxmlformats.org/officeDocument/2006/relationships/image" Target="../media/image179.jpeg"/><Relationship Id="rId5" Type="http://schemas.openxmlformats.org/officeDocument/2006/relationships/image" Target="../media/image178.jpeg"/><Relationship Id="rId4" Type="http://schemas.openxmlformats.org/officeDocument/2006/relationships/image" Target="../media/image177.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9.xml"/><Relationship Id="rId1" Type="http://schemas.openxmlformats.org/officeDocument/2006/relationships/themeOverride" Target="../theme/themeOverride2.xml"/><Relationship Id="rId5" Type="http://schemas.openxmlformats.org/officeDocument/2006/relationships/image" Target="../media/image182.jpeg"/><Relationship Id="rId4" Type="http://schemas.openxmlformats.org/officeDocument/2006/relationships/image" Target="../media/image181.emf"/></Relationships>
</file>

<file path=ppt/slides/_rels/slide48.xml.rels><?xml version="1.0" encoding="UTF-8" standalone="yes"?>
<Relationships xmlns="http://schemas.openxmlformats.org/package/2006/relationships"><Relationship Id="rId3" Type="http://schemas.openxmlformats.org/officeDocument/2006/relationships/image" Target="../media/image183.gif"/><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8" Type="http://schemas.openxmlformats.org/officeDocument/2006/relationships/image" Target="../media/image116.jpeg"/><Relationship Id="rId3" Type="http://schemas.openxmlformats.org/officeDocument/2006/relationships/hyperlink" Target="mailto:gaiaoax@prodigy.net.mx" TargetMode="External"/><Relationship Id="rId7" Type="http://schemas.openxmlformats.org/officeDocument/2006/relationships/image" Target="../media/image115.jpeg"/><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image" Target="../media/image114.jpeg"/><Relationship Id="rId5" Type="http://schemas.openxmlformats.org/officeDocument/2006/relationships/image" Target="../media/image184.jpeg"/><Relationship Id="rId10" Type="http://schemas.openxmlformats.org/officeDocument/2006/relationships/image" Target="../media/image43.jpeg"/><Relationship Id="rId4" Type="http://schemas.openxmlformats.org/officeDocument/2006/relationships/hyperlink" Target="http://www.gaiaoax.org.mx/" TargetMode="External"/><Relationship Id="rId9" Type="http://schemas.openxmlformats.org/officeDocument/2006/relationships/image" Target="../media/image117.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31.jpeg"/><Relationship Id="rId5" Type="http://schemas.openxmlformats.org/officeDocument/2006/relationships/image" Target="../media/image29.jpeg"/><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33.jpeg"/><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7.xml"/><Relationship Id="rId1" Type="http://schemas.openxmlformats.org/officeDocument/2006/relationships/slideLayout" Target="../slideLayouts/slideLayout28.xml"/><Relationship Id="rId5" Type="http://schemas.openxmlformats.org/officeDocument/2006/relationships/image" Target="../media/image35.jpe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8" Target="../media/image39.jpeg" Type="http://schemas.openxmlformats.org/officeDocument/2006/relationships/image"/><Relationship Id="rId3" Target="../media/image36.jpeg" Type="http://schemas.openxmlformats.org/officeDocument/2006/relationships/image"/><Relationship Id="rId7" Target="../media/image38.jpeg" Type="http://schemas.openxmlformats.org/officeDocument/2006/relationships/image"/><Relationship Id="rId2" Target="../notesSlides/notesSlide8.xml" Type="http://schemas.openxmlformats.org/officeDocument/2006/relationships/notesSlide"/><Relationship Id="rId1" Target="../slideLayouts/slideLayout29.xml" Type="http://schemas.openxmlformats.org/officeDocument/2006/relationships/slideLayout"/><Relationship Id="rId6" Target="../media/image26.jpeg" Type="http://schemas.openxmlformats.org/officeDocument/2006/relationships/image"/><Relationship Id="rId5" Target="../media/image3.jpeg" Type="http://schemas.openxmlformats.org/officeDocument/2006/relationships/image"/><Relationship Id="rId4" Target="../media/image37.jpeg" Type="http://schemas.openxmlformats.org/officeDocument/2006/relationships/image"/></Relationships>
</file>

<file path=ppt/slides/_rels/slide9.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jpeg"/><Relationship Id="rId3" Type="http://schemas.openxmlformats.org/officeDocument/2006/relationships/notesSlide" Target="../notesSlides/notesSlide9.xml"/><Relationship Id="rId7" Type="http://schemas.openxmlformats.org/officeDocument/2006/relationships/image" Target="../media/image43.jpeg"/><Relationship Id="rId12" Type="http://schemas.openxmlformats.org/officeDocument/2006/relationships/image" Target="../media/image48.jpeg"/><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oleObject" Target="../embeddings/oleObject1.bin"/><Relationship Id="rId9"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1027"/>
          <p:cNvSpPr txBox="1">
            <a:spLocks noChangeArrowheads="1"/>
          </p:cNvSpPr>
          <p:nvPr/>
        </p:nvSpPr>
        <p:spPr bwMode="auto">
          <a:xfrm>
            <a:off x="1571604" y="1304933"/>
            <a:ext cx="7239000" cy="946150"/>
          </a:xfrm>
          <a:prstGeom prst="rect">
            <a:avLst/>
          </a:prstGeom>
          <a:noFill/>
          <a:ln w="9525">
            <a:noFill/>
            <a:miter lim="800000"/>
            <a:headEnd/>
            <a:tailEnd/>
          </a:ln>
          <a:effectLst/>
        </p:spPr>
        <p:txBody>
          <a:bodyPr>
            <a:spAutoFit/>
          </a:bodyPr>
          <a:lstStyle/>
          <a:p>
            <a:pPr algn="ctr">
              <a:defRPr/>
            </a:pPr>
            <a:r>
              <a:rPr lang="es-ES_tradnl" sz="2800" b="0" dirty="0">
                <a:solidFill>
                  <a:srgbClr val="CC3300"/>
                </a:solidFill>
                <a:effectLst>
                  <a:outerShdw blurRad="38100" dist="38100" dir="2700000" algn="tl">
                    <a:srgbClr val="C0C0C0"/>
                  </a:outerShdw>
                </a:effectLst>
                <a:latin typeface="Berlin Sans FB" pitchFamily="34" charset="0"/>
              </a:rPr>
              <a:t>El Sistema Comunitario para la Biodiversidad (SICOBI)</a:t>
            </a:r>
            <a:endParaRPr lang="es-ES" sz="2800" b="0" dirty="0">
              <a:solidFill>
                <a:srgbClr val="CC3300"/>
              </a:solidFill>
              <a:effectLst>
                <a:outerShdw blurRad="38100" dist="38100" dir="2700000" algn="tl">
                  <a:srgbClr val="C0C0C0"/>
                </a:outerShdw>
              </a:effectLst>
              <a:latin typeface="Berlin Sans FB" pitchFamily="34" charset="0"/>
            </a:endParaRPr>
          </a:p>
        </p:txBody>
      </p:sp>
      <p:grpSp>
        <p:nvGrpSpPr>
          <p:cNvPr id="5123" name="Group 1035"/>
          <p:cNvGrpSpPr>
            <a:grpSpLocks/>
          </p:cNvGrpSpPr>
          <p:nvPr/>
        </p:nvGrpSpPr>
        <p:grpSpPr bwMode="auto">
          <a:xfrm>
            <a:off x="3043906" y="4786322"/>
            <a:ext cx="4267200" cy="930276"/>
            <a:chOff x="1536" y="2966"/>
            <a:chExt cx="2688" cy="586"/>
          </a:xfrm>
        </p:grpSpPr>
        <p:pic>
          <p:nvPicPr>
            <p:cNvPr id="5136" name="Picture 1030"/>
            <p:cNvPicPr>
              <a:picLocks noChangeAspect="1" noChangeArrowheads="1"/>
            </p:cNvPicPr>
            <p:nvPr/>
          </p:nvPicPr>
          <p:blipFill>
            <a:blip r:embed="rId3"/>
            <a:srcRect/>
            <a:stretch>
              <a:fillRect/>
            </a:stretch>
          </p:blipFill>
          <p:spPr bwMode="auto">
            <a:xfrm>
              <a:off x="1536" y="3019"/>
              <a:ext cx="759" cy="461"/>
            </a:xfrm>
            <a:prstGeom prst="rect">
              <a:avLst/>
            </a:prstGeom>
            <a:noFill/>
            <a:ln w="9525">
              <a:noFill/>
              <a:miter lim="800000"/>
              <a:headEnd/>
              <a:tailEnd/>
            </a:ln>
          </p:spPr>
        </p:pic>
        <p:pic>
          <p:nvPicPr>
            <p:cNvPr id="5137" name="Picture 1031" descr="Sicobi Color"/>
            <p:cNvPicPr>
              <a:picLocks noChangeAspect="1" noChangeArrowheads="1"/>
            </p:cNvPicPr>
            <p:nvPr/>
          </p:nvPicPr>
          <p:blipFill>
            <a:blip r:embed="rId4"/>
            <a:srcRect/>
            <a:stretch>
              <a:fillRect/>
            </a:stretch>
          </p:blipFill>
          <p:spPr bwMode="auto">
            <a:xfrm>
              <a:off x="3465" y="2966"/>
              <a:ext cx="759" cy="586"/>
            </a:xfrm>
            <a:prstGeom prst="rect">
              <a:avLst/>
            </a:prstGeom>
            <a:noFill/>
            <a:ln w="9525">
              <a:noFill/>
              <a:miter lim="800000"/>
              <a:headEnd/>
              <a:tailEnd/>
            </a:ln>
          </p:spPr>
        </p:pic>
      </p:grpSp>
      <p:sp>
        <p:nvSpPr>
          <p:cNvPr id="26633" name="Text Box 1033"/>
          <p:cNvSpPr txBox="1">
            <a:spLocks noChangeArrowheads="1"/>
          </p:cNvSpPr>
          <p:nvPr/>
        </p:nvSpPr>
        <p:spPr bwMode="auto">
          <a:xfrm>
            <a:off x="1571604" y="2357430"/>
            <a:ext cx="7412009" cy="2492990"/>
          </a:xfrm>
          <a:prstGeom prst="rect">
            <a:avLst/>
          </a:prstGeom>
          <a:noFill/>
          <a:ln w="9525">
            <a:noFill/>
            <a:miter lim="800000"/>
            <a:headEnd/>
            <a:tailEnd/>
          </a:ln>
          <a:effectLst/>
        </p:spPr>
        <p:txBody>
          <a:bodyPr wrap="square">
            <a:spAutoFit/>
          </a:bodyPr>
          <a:lstStyle/>
          <a:p>
            <a:pPr algn="ctr">
              <a:defRPr/>
            </a:pPr>
            <a:r>
              <a:rPr lang="es-ES_tradnl" b="0" dirty="0">
                <a:solidFill>
                  <a:srgbClr val="CC3300"/>
                </a:solidFill>
                <a:effectLst>
                  <a:outerShdw blurRad="38100" dist="38100" dir="2700000" algn="tl">
                    <a:srgbClr val="C0C0C0"/>
                  </a:outerShdw>
                </a:effectLst>
                <a:latin typeface="Berlin Sans FB" pitchFamily="34" charset="0"/>
              </a:rPr>
              <a:t>Un proceso de fortalecimiento a la Gestión Comunitaria del Territorio como vía para el manejo y mantenimiento de Recursos Regionales </a:t>
            </a:r>
            <a:r>
              <a:rPr lang="es-ES_tradnl" b="0" dirty="0" smtClean="0">
                <a:solidFill>
                  <a:srgbClr val="CC3300"/>
                </a:solidFill>
                <a:effectLst>
                  <a:outerShdw blurRad="38100" dist="38100" dir="2700000" algn="tl">
                    <a:srgbClr val="C0C0C0"/>
                  </a:outerShdw>
                </a:effectLst>
                <a:latin typeface="Berlin Sans FB" pitchFamily="34" charset="0"/>
              </a:rPr>
              <a:t>Estratégicos</a:t>
            </a:r>
          </a:p>
          <a:p>
            <a:pPr algn="ctr">
              <a:defRPr/>
            </a:pPr>
            <a:endParaRPr lang="es-ES_tradnl" sz="2200" b="0" dirty="0" smtClean="0">
              <a:solidFill>
                <a:srgbClr val="CC3300"/>
              </a:solidFill>
              <a:effectLst>
                <a:outerShdw blurRad="38100" dist="38100" dir="2700000" algn="tl">
                  <a:srgbClr val="C0C0C0"/>
                </a:outerShdw>
              </a:effectLst>
              <a:latin typeface="Berlin Sans FB" pitchFamily="34" charset="0"/>
            </a:endParaRPr>
          </a:p>
          <a:p>
            <a:pPr algn="ctr">
              <a:defRPr/>
            </a:pPr>
            <a:r>
              <a:rPr lang="es-ES_tradnl" sz="2200" b="0" dirty="0" smtClean="0">
                <a:solidFill>
                  <a:srgbClr val="CC3300"/>
                </a:solidFill>
                <a:effectLst>
                  <a:outerShdw blurRad="38100" dist="38100" dir="2700000" algn="tl">
                    <a:srgbClr val="C0C0C0"/>
                  </a:outerShdw>
                </a:effectLst>
                <a:latin typeface="Berlin Sans FB" pitchFamily="34" charset="0"/>
              </a:rPr>
              <a:t>Fortaleciendo los esquemas locales de gobernanza territorial</a:t>
            </a:r>
            <a:endParaRPr lang="es-ES_tradnl" sz="2200" b="0" dirty="0">
              <a:solidFill>
                <a:srgbClr val="CC3300"/>
              </a:solidFill>
              <a:effectLst>
                <a:outerShdw blurRad="38100" dist="38100" dir="2700000" algn="tl">
                  <a:srgbClr val="C0C0C0"/>
                </a:outerShdw>
              </a:effectLst>
              <a:latin typeface="Berlin Sans FB" pitchFamily="34" charset="0"/>
            </a:endParaRPr>
          </a:p>
          <a:p>
            <a:pPr algn="ctr">
              <a:defRPr/>
            </a:pPr>
            <a:endParaRPr lang="es-ES_tradnl" sz="1800" b="0" dirty="0">
              <a:solidFill>
                <a:srgbClr val="CC3300"/>
              </a:solidFill>
              <a:effectLst>
                <a:outerShdw blurRad="38100" dist="38100" dir="2700000" algn="tl">
                  <a:srgbClr val="C0C0C0"/>
                </a:outerShdw>
              </a:effectLst>
              <a:latin typeface="Berlin Sans FB" pitchFamily="34" charset="0"/>
            </a:endParaRPr>
          </a:p>
        </p:txBody>
      </p:sp>
      <p:sp>
        <p:nvSpPr>
          <p:cNvPr id="26650" name="Text Box 1050"/>
          <p:cNvSpPr txBox="1">
            <a:spLocks noChangeArrowheads="1"/>
          </p:cNvSpPr>
          <p:nvPr/>
        </p:nvSpPr>
        <p:spPr bwMode="auto">
          <a:xfrm>
            <a:off x="1714480" y="6357958"/>
            <a:ext cx="1071570" cy="307777"/>
          </a:xfrm>
          <a:prstGeom prst="rect">
            <a:avLst/>
          </a:prstGeom>
          <a:noFill/>
          <a:ln w="9525">
            <a:noFill/>
            <a:miter lim="800000"/>
            <a:headEnd/>
            <a:tailEnd/>
          </a:ln>
          <a:effectLst/>
        </p:spPr>
        <p:txBody>
          <a:bodyPr wrap="square">
            <a:spAutoFit/>
          </a:bodyPr>
          <a:lstStyle/>
          <a:p>
            <a:pPr>
              <a:spcBef>
                <a:spcPct val="50000"/>
              </a:spcBef>
              <a:defRPr/>
            </a:pPr>
            <a:r>
              <a:rPr lang="es-MX" sz="1400" i="1" dirty="0">
                <a:solidFill>
                  <a:srgbClr val="FF3300"/>
                </a:solidFill>
                <a:effectLst>
                  <a:outerShdw blurRad="38100" dist="38100" dir="2700000" algn="tl">
                    <a:srgbClr val="C0C0C0"/>
                  </a:outerShdw>
                </a:effectLst>
                <a:latin typeface="Arial Black" pitchFamily="34" charset="0"/>
              </a:rPr>
              <a:t>COINBIO</a:t>
            </a:r>
            <a:endParaRPr lang="es-ES" sz="1400" i="1" dirty="0">
              <a:solidFill>
                <a:srgbClr val="FF3300"/>
              </a:solidFill>
              <a:effectLst>
                <a:outerShdw blurRad="38100" dist="38100" dir="2700000" algn="tl">
                  <a:srgbClr val="C0C0C0"/>
                </a:outerShdw>
              </a:effectLst>
              <a:latin typeface="Arial Black" pitchFamily="34" charset="0"/>
            </a:endParaRPr>
          </a:p>
        </p:txBody>
      </p:sp>
      <p:pic>
        <p:nvPicPr>
          <p:cNvPr id="5128" name="Picture 1047" descr="Logotipo con letrero"/>
          <p:cNvPicPr>
            <a:picLocks noChangeAspect="1" noChangeArrowheads="1"/>
          </p:cNvPicPr>
          <p:nvPr/>
        </p:nvPicPr>
        <p:blipFill>
          <a:blip r:embed="rId5">
            <a:clrChange>
              <a:clrFrom>
                <a:srgbClr val="FEFEFE"/>
              </a:clrFrom>
              <a:clrTo>
                <a:srgbClr val="FEFEFE">
                  <a:alpha val="0"/>
                </a:srgbClr>
              </a:clrTo>
            </a:clrChange>
          </a:blip>
          <a:srcRect/>
          <a:stretch>
            <a:fillRect/>
          </a:stretch>
        </p:blipFill>
        <p:spPr bwMode="auto">
          <a:xfrm>
            <a:off x="2705712" y="6107112"/>
            <a:ext cx="1009032" cy="655637"/>
          </a:xfrm>
          <a:prstGeom prst="rect">
            <a:avLst/>
          </a:prstGeom>
          <a:noFill/>
          <a:ln w="9525">
            <a:noFill/>
            <a:miter lim="800000"/>
            <a:headEnd/>
            <a:tailEnd/>
          </a:ln>
        </p:spPr>
      </p:pic>
      <p:pic>
        <p:nvPicPr>
          <p:cNvPr id="5129" name="Picture 1049" descr="logo2000"/>
          <p:cNvPicPr>
            <a:picLocks noChangeAspect="1" noChangeArrowheads="1"/>
          </p:cNvPicPr>
          <p:nvPr/>
        </p:nvPicPr>
        <p:blipFill>
          <a:blip r:embed="rId6"/>
          <a:srcRect/>
          <a:stretch>
            <a:fillRect/>
          </a:stretch>
        </p:blipFill>
        <p:spPr bwMode="auto">
          <a:xfrm>
            <a:off x="5691543" y="6035675"/>
            <a:ext cx="666407" cy="819149"/>
          </a:xfrm>
          <a:prstGeom prst="rect">
            <a:avLst/>
          </a:prstGeom>
          <a:noFill/>
          <a:ln w="9525">
            <a:noFill/>
            <a:miter lim="800000"/>
            <a:headEnd/>
            <a:tailEnd/>
          </a:ln>
        </p:spPr>
      </p:pic>
      <p:pic>
        <p:nvPicPr>
          <p:cNvPr id="5131" name="Picture 1053" descr="Logo Ford"/>
          <p:cNvPicPr>
            <a:picLocks noChangeAspect="1" noChangeArrowheads="1"/>
          </p:cNvPicPr>
          <p:nvPr/>
        </p:nvPicPr>
        <p:blipFill>
          <a:blip r:embed="rId7"/>
          <a:srcRect/>
          <a:stretch>
            <a:fillRect/>
          </a:stretch>
        </p:blipFill>
        <p:spPr bwMode="auto">
          <a:xfrm>
            <a:off x="6524643" y="6167437"/>
            <a:ext cx="476249" cy="574675"/>
          </a:xfrm>
          <a:prstGeom prst="rect">
            <a:avLst/>
          </a:prstGeom>
          <a:noFill/>
          <a:ln w="9525">
            <a:noFill/>
            <a:miter lim="800000"/>
            <a:headEnd/>
            <a:tailEnd/>
          </a:ln>
        </p:spPr>
      </p:pic>
      <p:pic>
        <p:nvPicPr>
          <p:cNvPr id="5133" name="Picture 1055" descr="http://dgedi.estadistica.unam.mx/memo98/unam1.gif"/>
          <p:cNvPicPr>
            <a:picLocks noChangeAspect="1" noChangeArrowheads="1"/>
          </p:cNvPicPr>
          <p:nvPr/>
        </p:nvPicPr>
        <p:blipFill>
          <a:blip r:embed="rId8" r:link="rId9"/>
          <a:srcRect/>
          <a:stretch>
            <a:fillRect/>
          </a:stretch>
        </p:blipFill>
        <p:spPr bwMode="auto">
          <a:xfrm>
            <a:off x="4857752" y="6072206"/>
            <a:ext cx="714348" cy="689602"/>
          </a:xfrm>
          <a:prstGeom prst="rect">
            <a:avLst/>
          </a:prstGeom>
          <a:noFill/>
          <a:ln w="9525">
            <a:noFill/>
            <a:miter lim="800000"/>
            <a:headEnd/>
            <a:tailEnd/>
          </a:ln>
        </p:spPr>
      </p:pic>
      <p:pic>
        <p:nvPicPr>
          <p:cNvPr id="5134" name="Picture 1056" descr="logo procymaf"/>
          <p:cNvPicPr>
            <a:picLocks noChangeAspect="1" noChangeArrowheads="1"/>
          </p:cNvPicPr>
          <p:nvPr/>
        </p:nvPicPr>
        <p:blipFill>
          <a:blip r:embed="rId10"/>
          <a:srcRect/>
          <a:stretch>
            <a:fillRect/>
          </a:stretch>
        </p:blipFill>
        <p:spPr bwMode="auto">
          <a:xfrm>
            <a:off x="3714744" y="6286520"/>
            <a:ext cx="1164927" cy="379412"/>
          </a:xfrm>
          <a:prstGeom prst="rect">
            <a:avLst/>
          </a:prstGeom>
          <a:noFill/>
          <a:ln w="9525">
            <a:noFill/>
            <a:miter lim="800000"/>
            <a:headEnd/>
            <a:tailEnd/>
          </a:ln>
        </p:spPr>
      </p:pic>
      <p:pic>
        <p:nvPicPr>
          <p:cNvPr id="5135" name="Picture 1048" descr="CONAP"/>
          <p:cNvPicPr>
            <a:picLocks noChangeAspect="1" noChangeArrowheads="1"/>
          </p:cNvPicPr>
          <p:nvPr/>
        </p:nvPicPr>
        <p:blipFill>
          <a:blip r:embed="rId11" cstate="print"/>
          <a:srcRect/>
          <a:stretch>
            <a:fillRect/>
          </a:stretch>
        </p:blipFill>
        <p:spPr bwMode="auto">
          <a:xfrm>
            <a:off x="1071538" y="6143644"/>
            <a:ext cx="655735" cy="649286"/>
          </a:xfrm>
          <a:prstGeom prst="rect">
            <a:avLst/>
          </a:prstGeom>
          <a:noFill/>
          <a:ln w="9525">
            <a:noFill/>
            <a:miter lim="800000"/>
            <a:headEnd/>
            <a:tailEnd/>
          </a:ln>
        </p:spPr>
      </p:pic>
      <p:pic>
        <p:nvPicPr>
          <p:cNvPr id="18" name="17 Imagen" descr="logo eed.jpg"/>
          <p:cNvPicPr>
            <a:picLocks noChangeAspect="1"/>
          </p:cNvPicPr>
          <p:nvPr/>
        </p:nvPicPr>
        <p:blipFill>
          <a:blip r:embed="rId12"/>
          <a:stretch>
            <a:fillRect/>
          </a:stretch>
        </p:blipFill>
        <p:spPr>
          <a:xfrm>
            <a:off x="7929586" y="6241540"/>
            <a:ext cx="1000132" cy="473608"/>
          </a:xfrm>
          <a:prstGeom prst="rect">
            <a:avLst/>
          </a:prstGeom>
        </p:spPr>
      </p:pic>
      <p:pic>
        <p:nvPicPr>
          <p:cNvPr id="19" name="13 Imagen" descr="logo SEMARNAT.jpg"/>
          <p:cNvPicPr>
            <a:picLocks noChangeAspect="1"/>
          </p:cNvPicPr>
          <p:nvPr/>
        </p:nvPicPr>
        <p:blipFill>
          <a:blip r:embed="rId13"/>
          <a:srcRect/>
          <a:stretch>
            <a:fillRect/>
          </a:stretch>
        </p:blipFill>
        <p:spPr bwMode="auto">
          <a:xfrm>
            <a:off x="142844" y="6215082"/>
            <a:ext cx="785818" cy="523879"/>
          </a:xfrm>
          <a:prstGeom prst="rect">
            <a:avLst/>
          </a:prstGeom>
          <a:noFill/>
          <a:ln w="9525">
            <a:noFill/>
            <a:miter lim="800000"/>
            <a:headEnd/>
            <a:tailEnd/>
          </a:ln>
        </p:spPr>
      </p:pic>
      <p:pic>
        <p:nvPicPr>
          <p:cNvPr id="20" name="15 Imagen" descr="bancomundial-logo.jpg"/>
          <p:cNvPicPr>
            <a:picLocks noChangeAspect="1"/>
          </p:cNvPicPr>
          <p:nvPr/>
        </p:nvPicPr>
        <p:blipFill>
          <a:blip r:embed="rId14"/>
          <a:srcRect/>
          <a:stretch>
            <a:fillRect/>
          </a:stretch>
        </p:blipFill>
        <p:spPr bwMode="auto">
          <a:xfrm>
            <a:off x="7203303" y="6215085"/>
            <a:ext cx="583407" cy="500063"/>
          </a:xfrm>
          <a:prstGeom prst="rect">
            <a:avLst/>
          </a:prstGeom>
          <a:noFill/>
          <a:ln w="9525">
            <a:noFill/>
            <a:miter lim="800000"/>
            <a:headEnd/>
            <a:tailEnd/>
          </a:ln>
        </p:spPr>
      </p:pic>
      <p:pic>
        <p:nvPicPr>
          <p:cNvPr id="21" name="Picture 13" descr="DSC06635"/>
          <p:cNvPicPr>
            <a:picLocks noChangeAspect="1" noChangeArrowheads="1"/>
          </p:cNvPicPr>
          <p:nvPr/>
        </p:nvPicPr>
        <p:blipFill>
          <a:blip r:embed="rId15" cstate="email"/>
          <a:srcRect/>
          <a:stretch>
            <a:fillRect/>
          </a:stretch>
        </p:blipFill>
        <p:spPr bwMode="auto">
          <a:xfrm>
            <a:off x="0" y="1000108"/>
            <a:ext cx="1424782" cy="1069983"/>
          </a:xfrm>
          <a:prstGeom prst="rect">
            <a:avLst/>
          </a:prstGeom>
          <a:noFill/>
        </p:spPr>
      </p:pic>
      <p:pic>
        <p:nvPicPr>
          <p:cNvPr id="22" name="Picture 25" descr="DSCF0032"/>
          <p:cNvPicPr>
            <a:picLocks noChangeAspect="1" noChangeArrowheads="1"/>
          </p:cNvPicPr>
          <p:nvPr/>
        </p:nvPicPr>
        <p:blipFill>
          <a:blip r:embed="rId16" cstate="email"/>
          <a:srcRect/>
          <a:stretch>
            <a:fillRect/>
          </a:stretch>
        </p:blipFill>
        <p:spPr bwMode="auto">
          <a:xfrm>
            <a:off x="-32" y="3213285"/>
            <a:ext cx="1428760" cy="1072971"/>
          </a:xfrm>
          <a:prstGeom prst="rect">
            <a:avLst/>
          </a:prstGeom>
          <a:noFill/>
        </p:spPr>
      </p:pic>
      <p:pic>
        <p:nvPicPr>
          <p:cNvPr id="23" name="22 Imagen" descr="TALLER USO DE GPS-SICOBI-2.jpg"/>
          <p:cNvPicPr>
            <a:picLocks noChangeAspect="1"/>
          </p:cNvPicPr>
          <p:nvPr/>
        </p:nvPicPr>
        <p:blipFill>
          <a:blip r:embed="rId17" cstate="email"/>
          <a:stretch>
            <a:fillRect/>
          </a:stretch>
        </p:blipFill>
        <p:spPr>
          <a:xfrm>
            <a:off x="0" y="-24"/>
            <a:ext cx="1428728" cy="1071546"/>
          </a:xfrm>
          <a:prstGeom prst="rect">
            <a:avLst/>
          </a:prstGeom>
        </p:spPr>
      </p:pic>
      <p:pic>
        <p:nvPicPr>
          <p:cNvPr id="24" name="Picture 24" descr="carta de estrategias de oct-san fco ozolotepec 1-"/>
          <p:cNvPicPr>
            <a:picLocks noChangeAspect="1" noChangeArrowheads="1"/>
          </p:cNvPicPr>
          <p:nvPr/>
        </p:nvPicPr>
        <p:blipFill>
          <a:blip r:embed="rId18" cstate="email"/>
          <a:srcRect/>
          <a:stretch>
            <a:fillRect/>
          </a:stretch>
        </p:blipFill>
        <p:spPr bwMode="auto">
          <a:xfrm>
            <a:off x="0" y="2101848"/>
            <a:ext cx="1403350" cy="1112838"/>
          </a:xfrm>
          <a:prstGeom prst="rect">
            <a:avLst/>
          </a:prstGeom>
          <a:solidFill>
            <a:srgbClr val="008000"/>
          </a:solidFill>
          <a:ln w="28575">
            <a:solidFill>
              <a:srgbClr val="008000"/>
            </a:solidFill>
            <a:miter lim="800000"/>
            <a:headEnd/>
            <a:tailEnd/>
          </a:ln>
        </p:spPr>
      </p:pic>
      <p:pic>
        <p:nvPicPr>
          <p:cNvPr id="25" name="24 Imagen" descr="AC SAN JUAN OZOL 033.jpg"/>
          <p:cNvPicPr>
            <a:picLocks noChangeAspect="1"/>
          </p:cNvPicPr>
          <p:nvPr/>
        </p:nvPicPr>
        <p:blipFill>
          <a:blip r:embed="rId19" cstate="email"/>
          <a:stretch>
            <a:fillRect/>
          </a:stretch>
        </p:blipFill>
        <p:spPr>
          <a:xfrm>
            <a:off x="-1" y="4286279"/>
            <a:ext cx="1428729" cy="1071547"/>
          </a:xfrm>
          <a:prstGeom prst="rect">
            <a:avLst/>
          </a:prstGeom>
        </p:spPr>
      </p:pic>
      <p:pic>
        <p:nvPicPr>
          <p:cNvPr id="26" name="25 Imagen" descr="FUTURO Y PRESENTE SN JOSE OZOL.JPG"/>
          <p:cNvPicPr>
            <a:picLocks noChangeAspect="1"/>
          </p:cNvPicPr>
          <p:nvPr/>
        </p:nvPicPr>
        <p:blipFill>
          <a:blip r:embed="rId20" cstate="email"/>
          <a:stretch>
            <a:fillRect/>
          </a:stretch>
        </p:blipFill>
        <p:spPr>
          <a:xfrm>
            <a:off x="1428760" y="0"/>
            <a:ext cx="1428727" cy="1071546"/>
          </a:xfrm>
          <a:prstGeom prst="rect">
            <a:avLst/>
          </a:prstGeom>
        </p:spPr>
      </p:pic>
      <p:pic>
        <p:nvPicPr>
          <p:cNvPr id="27" name="26 Imagen" descr="REFORESTANDO SN JUZN OZOL.JPG"/>
          <p:cNvPicPr>
            <a:picLocks noChangeAspect="1"/>
          </p:cNvPicPr>
          <p:nvPr/>
        </p:nvPicPr>
        <p:blipFill>
          <a:blip r:embed="rId21" cstate="email"/>
          <a:stretch>
            <a:fillRect/>
          </a:stretch>
        </p:blipFill>
        <p:spPr>
          <a:xfrm>
            <a:off x="7072362" y="-1"/>
            <a:ext cx="1428728" cy="1071547"/>
          </a:xfrm>
          <a:prstGeom prst="rect">
            <a:avLst/>
          </a:prstGeom>
        </p:spPr>
      </p:pic>
      <p:pic>
        <p:nvPicPr>
          <p:cNvPr id="28" name="27 Imagen" descr="VISITA UZACHI 113.jpg"/>
          <p:cNvPicPr>
            <a:picLocks noChangeAspect="1"/>
          </p:cNvPicPr>
          <p:nvPr/>
        </p:nvPicPr>
        <p:blipFill>
          <a:blip r:embed="rId22" cstate="email"/>
          <a:stretch>
            <a:fillRect/>
          </a:stretch>
        </p:blipFill>
        <p:spPr>
          <a:xfrm>
            <a:off x="5715040" y="0"/>
            <a:ext cx="1428760" cy="1071570"/>
          </a:xfrm>
          <a:prstGeom prst="rect">
            <a:avLst/>
          </a:prstGeom>
        </p:spPr>
      </p:pic>
      <p:pic>
        <p:nvPicPr>
          <p:cNvPr id="29" name="28 Imagen" descr="VISTA NUBES DESDE SAN FCO OZOL.jpg"/>
          <p:cNvPicPr>
            <a:picLocks noChangeAspect="1"/>
          </p:cNvPicPr>
          <p:nvPr/>
        </p:nvPicPr>
        <p:blipFill>
          <a:blip r:embed="rId23" cstate="email"/>
          <a:stretch>
            <a:fillRect/>
          </a:stretch>
        </p:blipFill>
        <p:spPr>
          <a:xfrm>
            <a:off x="4286280" y="0"/>
            <a:ext cx="1428759" cy="1071570"/>
          </a:xfrm>
          <a:prstGeom prst="rect">
            <a:avLst/>
          </a:prstGeom>
        </p:spPr>
      </p:pic>
      <p:pic>
        <p:nvPicPr>
          <p:cNvPr id="30" name="29 Imagen" descr="ACT. VIVERO _SAN JUAN OZOL.jpg"/>
          <p:cNvPicPr>
            <a:picLocks noChangeAspect="1"/>
          </p:cNvPicPr>
          <p:nvPr/>
        </p:nvPicPr>
        <p:blipFill>
          <a:blip r:embed="rId24" cstate="email"/>
          <a:stretch>
            <a:fillRect/>
          </a:stretch>
        </p:blipFill>
        <p:spPr>
          <a:xfrm>
            <a:off x="2857520" y="0"/>
            <a:ext cx="1428760" cy="107157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1" name="Text Box 11"/>
          <p:cNvSpPr txBox="1">
            <a:spLocks noChangeArrowheads="1"/>
          </p:cNvSpPr>
          <p:nvPr/>
        </p:nvSpPr>
        <p:spPr bwMode="auto">
          <a:xfrm>
            <a:off x="928662" y="797085"/>
            <a:ext cx="4500594" cy="5632311"/>
          </a:xfrm>
          <a:prstGeom prst="rect">
            <a:avLst/>
          </a:prstGeom>
          <a:noFill/>
          <a:ln w="9525">
            <a:noFill/>
            <a:miter lim="800000"/>
            <a:headEnd/>
            <a:tailEnd/>
          </a:ln>
          <a:effectLst/>
        </p:spPr>
        <p:txBody>
          <a:bodyPr wrap="square">
            <a:spAutoFit/>
          </a:bodyPr>
          <a:lstStyle/>
          <a:p>
            <a:pPr marL="457200" indent="-457200" algn="just"/>
            <a:r>
              <a:rPr lang="es-ES_tradnl" sz="1800" dirty="0">
                <a:latin typeface="+mj-lt"/>
              </a:rPr>
              <a:t>El Proceso de revisión de esta primer propuesta de conformación del Parque Nacional Huatulco dentro de la  Asamblea de Comuneros decide:</a:t>
            </a:r>
          </a:p>
          <a:p>
            <a:pPr marL="457200" indent="-457200"/>
            <a:endParaRPr lang="es-ES_tradnl" sz="1800" b="1" dirty="0">
              <a:latin typeface="+mj-lt"/>
            </a:endParaRPr>
          </a:p>
          <a:p>
            <a:pPr marL="457200" indent="-457200"/>
            <a:r>
              <a:rPr lang="es-ES_tradnl" sz="1800" b="1" dirty="0">
                <a:latin typeface="+mj-lt"/>
              </a:rPr>
              <a:t>1). No incluir terrenos comunales dentro del polígono del Parque Nacional y acotarlo a la zona expropiada por FONATUR</a:t>
            </a:r>
          </a:p>
          <a:p>
            <a:pPr marL="457200" indent="-457200"/>
            <a:endParaRPr lang="es-ES_tradnl" sz="1800" b="1" dirty="0">
              <a:latin typeface="+mj-lt"/>
            </a:endParaRPr>
          </a:p>
          <a:p>
            <a:pPr marL="457200" indent="-457200"/>
            <a:r>
              <a:rPr lang="es-ES_tradnl" sz="1800" b="1" dirty="0">
                <a:latin typeface="+mj-lt"/>
              </a:rPr>
              <a:t>2). La comunidad de Huatulco, asume el compromiso de generar un instrumento alterno donde se  garantice:</a:t>
            </a:r>
          </a:p>
          <a:p>
            <a:pPr marL="457200" indent="-457200"/>
            <a:endParaRPr lang="es-ES_tradnl" sz="1800" b="1" dirty="0">
              <a:latin typeface="+mj-lt"/>
            </a:endParaRPr>
          </a:p>
          <a:p>
            <a:pPr marL="647700" lvl="1" indent="-457200">
              <a:buFontTx/>
              <a:buAutoNum type="alphaLcParenR"/>
            </a:pPr>
            <a:r>
              <a:rPr lang="es-ES_tradnl" sz="1800" b="1" dirty="0">
                <a:solidFill>
                  <a:srgbClr val="CC3300"/>
                </a:solidFill>
                <a:effectLst>
                  <a:outerShdw blurRad="38100" dist="38100" dir="2700000" algn="tl">
                    <a:srgbClr val="C0C0C0"/>
                  </a:outerShdw>
                </a:effectLst>
                <a:latin typeface="+mj-lt"/>
              </a:rPr>
              <a:t>El mantenimiento de las  áreas silvestres bajo resguardo comunitario</a:t>
            </a:r>
          </a:p>
          <a:p>
            <a:pPr marL="647700" lvl="1" indent="-457200">
              <a:buFontTx/>
              <a:buAutoNum type="alphaLcParenR"/>
            </a:pPr>
            <a:r>
              <a:rPr lang="es-ES_tradnl" sz="1800" b="1" dirty="0">
                <a:solidFill>
                  <a:srgbClr val="CC3300"/>
                </a:solidFill>
                <a:effectLst>
                  <a:outerShdw blurRad="38100" dist="38100" dir="2700000" algn="tl">
                    <a:srgbClr val="C0C0C0"/>
                  </a:outerShdw>
                </a:effectLst>
                <a:latin typeface="+mj-lt"/>
              </a:rPr>
              <a:t>La revisión de la problemática sobre el uso de la tierra comunal, y</a:t>
            </a:r>
          </a:p>
          <a:p>
            <a:pPr marL="647700" lvl="1" indent="-457200">
              <a:buFontTx/>
              <a:buAutoNum type="alphaLcParenR"/>
            </a:pPr>
            <a:r>
              <a:rPr lang="es-ES_tradnl" sz="1800" b="1" dirty="0">
                <a:solidFill>
                  <a:srgbClr val="CC3300"/>
                </a:solidFill>
                <a:effectLst>
                  <a:outerShdw blurRad="38100" dist="38100" dir="2700000" algn="tl">
                    <a:srgbClr val="C0C0C0"/>
                  </a:outerShdw>
                </a:effectLst>
                <a:latin typeface="+mj-lt"/>
              </a:rPr>
              <a:t>El establecimiento de  estrategias adecuadas para el manejo </a:t>
            </a:r>
            <a:r>
              <a:rPr lang="es-ES_tradnl" sz="1800" b="1" dirty="0" smtClean="0">
                <a:solidFill>
                  <a:srgbClr val="CC3300"/>
                </a:solidFill>
                <a:effectLst>
                  <a:outerShdw blurRad="38100" dist="38100" dir="2700000" algn="tl">
                    <a:srgbClr val="C0C0C0"/>
                  </a:outerShdw>
                </a:effectLst>
                <a:latin typeface="+mj-lt"/>
              </a:rPr>
              <a:t>sostenido de </a:t>
            </a:r>
            <a:r>
              <a:rPr lang="es-ES_tradnl" sz="1800" b="1" dirty="0">
                <a:solidFill>
                  <a:srgbClr val="CC3300"/>
                </a:solidFill>
                <a:effectLst>
                  <a:outerShdw blurRad="38100" dist="38100" dir="2700000" algn="tl">
                    <a:srgbClr val="C0C0C0"/>
                  </a:outerShdw>
                </a:effectLst>
                <a:latin typeface="+mj-lt"/>
              </a:rPr>
              <a:t>sus recursos naturales</a:t>
            </a:r>
            <a:endParaRPr lang="es-ES" sz="1800" b="1" dirty="0">
              <a:solidFill>
                <a:srgbClr val="CC3300"/>
              </a:solidFill>
              <a:effectLst>
                <a:outerShdw blurRad="38100" dist="38100" dir="2700000" algn="tl">
                  <a:srgbClr val="C0C0C0"/>
                </a:outerShdw>
              </a:effectLst>
              <a:latin typeface="+mj-lt"/>
            </a:endParaRPr>
          </a:p>
        </p:txBody>
      </p:sp>
      <p:grpSp>
        <p:nvGrpSpPr>
          <p:cNvPr id="2" name="Group 25"/>
          <p:cNvGrpSpPr>
            <a:grpSpLocks/>
          </p:cNvGrpSpPr>
          <p:nvPr/>
        </p:nvGrpSpPr>
        <p:grpSpPr bwMode="auto">
          <a:xfrm>
            <a:off x="5500694" y="1357298"/>
            <a:ext cx="3548056" cy="4495800"/>
            <a:chOff x="851" y="1248"/>
            <a:chExt cx="2318" cy="2832"/>
          </a:xfrm>
        </p:grpSpPr>
        <p:pic>
          <p:nvPicPr>
            <p:cNvPr id="5146" name="Picture 26"/>
            <p:cNvPicPr>
              <a:picLocks noChangeAspect="1" noChangeArrowheads="1"/>
            </p:cNvPicPr>
            <p:nvPr/>
          </p:nvPicPr>
          <p:blipFill>
            <a:blip r:embed="rId3"/>
            <a:srcRect/>
            <a:stretch>
              <a:fillRect/>
            </a:stretch>
          </p:blipFill>
          <p:spPr bwMode="auto">
            <a:xfrm>
              <a:off x="864" y="1392"/>
              <a:ext cx="768" cy="510"/>
            </a:xfrm>
            <a:prstGeom prst="rect">
              <a:avLst/>
            </a:prstGeom>
            <a:noFill/>
            <a:ln w="9525">
              <a:noFill/>
              <a:miter lim="800000"/>
              <a:headEnd/>
              <a:tailEnd/>
            </a:ln>
            <a:effectLst/>
          </p:spPr>
        </p:pic>
        <p:pic>
          <p:nvPicPr>
            <p:cNvPr id="5147" name="Picture 27"/>
            <p:cNvPicPr>
              <a:picLocks noChangeAspect="1" noChangeArrowheads="1"/>
            </p:cNvPicPr>
            <p:nvPr/>
          </p:nvPicPr>
          <p:blipFill>
            <a:blip r:embed="rId4"/>
            <a:srcRect/>
            <a:stretch>
              <a:fillRect/>
            </a:stretch>
          </p:blipFill>
          <p:spPr bwMode="auto">
            <a:xfrm>
              <a:off x="1392" y="1824"/>
              <a:ext cx="799" cy="552"/>
            </a:xfrm>
            <a:prstGeom prst="rect">
              <a:avLst/>
            </a:prstGeom>
            <a:noFill/>
            <a:ln w="9525">
              <a:noFill/>
              <a:miter lim="800000"/>
              <a:headEnd/>
              <a:tailEnd/>
            </a:ln>
            <a:effectLst/>
          </p:spPr>
        </p:pic>
        <p:pic>
          <p:nvPicPr>
            <p:cNvPr id="5148" name="Picture 28"/>
            <p:cNvPicPr>
              <a:picLocks noChangeAspect="1" noChangeArrowheads="1"/>
            </p:cNvPicPr>
            <p:nvPr/>
          </p:nvPicPr>
          <p:blipFill>
            <a:blip r:embed="rId5"/>
            <a:srcRect/>
            <a:stretch>
              <a:fillRect/>
            </a:stretch>
          </p:blipFill>
          <p:spPr bwMode="auto">
            <a:xfrm>
              <a:off x="2160" y="2544"/>
              <a:ext cx="1009" cy="1344"/>
            </a:xfrm>
            <a:prstGeom prst="rect">
              <a:avLst/>
            </a:prstGeom>
            <a:noFill/>
            <a:ln w="9525">
              <a:noFill/>
              <a:miter lim="800000"/>
              <a:headEnd/>
              <a:tailEnd/>
            </a:ln>
            <a:effectLst/>
          </p:spPr>
        </p:pic>
        <p:pic>
          <p:nvPicPr>
            <p:cNvPr id="5149" name="Picture 29"/>
            <p:cNvPicPr>
              <a:picLocks noChangeAspect="1" noChangeArrowheads="1"/>
            </p:cNvPicPr>
            <p:nvPr/>
          </p:nvPicPr>
          <p:blipFill>
            <a:blip r:embed="rId6"/>
            <a:srcRect/>
            <a:stretch>
              <a:fillRect/>
            </a:stretch>
          </p:blipFill>
          <p:spPr bwMode="auto">
            <a:xfrm>
              <a:off x="2016" y="1248"/>
              <a:ext cx="960" cy="666"/>
            </a:xfrm>
            <a:prstGeom prst="rect">
              <a:avLst/>
            </a:prstGeom>
            <a:noFill/>
            <a:ln w="9525">
              <a:noFill/>
              <a:miter lim="800000"/>
              <a:headEnd/>
              <a:tailEnd/>
            </a:ln>
            <a:effectLst/>
          </p:spPr>
        </p:pic>
        <p:pic>
          <p:nvPicPr>
            <p:cNvPr id="5150" name="Picture 30"/>
            <p:cNvPicPr>
              <a:picLocks noChangeAspect="1" noChangeArrowheads="1"/>
            </p:cNvPicPr>
            <p:nvPr/>
          </p:nvPicPr>
          <p:blipFill>
            <a:blip r:embed="rId7"/>
            <a:srcRect/>
            <a:stretch>
              <a:fillRect/>
            </a:stretch>
          </p:blipFill>
          <p:spPr bwMode="auto">
            <a:xfrm>
              <a:off x="851" y="2982"/>
              <a:ext cx="846" cy="576"/>
            </a:xfrm>
            <a:prstGeom prst="rect">
              <a:avLst/>
            </a:prstGeom>
            <a:noFill/>
            <a:ln w="9525">
              <a:noFill/>
              <a:miter lim="800000"/>
              <a:headEnd/>
              <a:tailEnd/>
            </a:ln>
            <a:effectLst/>
          </p:spPr>
        </p:pic>
        <p:pic>
          <p:nvPicPr>
            <p:cNvPr id="5151" name="Picture 31"/>
            <p:cNvPicPr>
              <a:picLocks noChangeAspect="1" noChangeArrowheads="1"/>
            </p:cNvPicPr>
            <p:nvPr/>
          </p:nvPicPr>
          <p:blipFill>
            <a:blip r:embed="rId8"/>
            <a:srcRect/>
            <a:stretch>
              <a:fillRect/>
            </a:stretch>
          </p:blipFill>
          <p:spPr bwMode="auto">
            <a:xfrm>
              <a:off x="1235" y="3510"/>
              <a:ext cx="822" cy="570"/>
            </a:xfrm>
            <a:prstGeom prst="rect">
              <a:avLst/>
            </a:prstGeom>
            <a:noFill/>
            <a:ln w="9525">
              <a:noFill/>
              <a:miter lim="800000"/>
              <a:headEnd/>
              <a:tailEnd/>
            </a:ln>
            <a:effectLst/>
          </p:spPr>
        </p:pic>
      </p:grpSp>
      <p:grpSp>
        <p:nvGrpSpPr>
          <p:cNvPr id="25" name="Group 2"/>
          <p:cNvGrpSpPr>
            <a:grpSpLocks/>
          </p:cNvGrpSpPr>
          <p:nvPr/>
        </p:nvGrpSpPr>
        <p:grpSpPr bwMode="auto">
          <a:xfrm>
            <a:off x="-32" y="381024"/>
            <a:ext cx="919163" cy="6477000"/>
            <a:chOff x="68" y="131"/>
            <a:chExt cx="579" cy="4080"/>
          </a:xfrm>
        </p:grpSpPr>
        <p:grpSp>
          <p:nvGrpSpPr>
            <p:cNvPr id="26" name="Group 3"/>
            <p:cNvGrpSpPr>
              <a:grpSpLocks/>
            </p:cNvGrpSpPr>
            <p:nvPr/>
          </p:nvGrpSpPr>
          <p:grpSpPr bwMode="auto">
            <a:xfrm>
              <a:off x="68" y="131"/>
              <a:ext cx="579" cy="4080"/>
              <a:chOff x="102" y="131"/>
              <a:chExt cx="579" cy="4080"/>
            </a:xfrm>
          </p:grpSpPr>
          <p:pic>
            <p:nvPicPr>
              <p:cNvPr id="28" name="Picture 4"/>
              <p:cNvPicPr>
                <a:picLocks noChangeAspect="1" noChangeArrowheads="1"/>
              </p:cNvPicPr>
              <p:nvPr/>
            </p:nvPicPr>
            <p:blipFill>
              <a:blip r:embed="rId9"/>
              <a:srcRect/>
              <a:stretch>
                <a:fillRect/>
              </a:stretch>
            </p:blipFill>
            <p:spPr bwMode="auto">
              <a:xfrm>
                <a:off x="105" y="131"/>
                <a:ext cx="576" cy="432"/>
              </a:xfrm>
              <a:prstGeom prst="rect">
                <a:avLst/>
              </a:prstGeom>
              <a:noFill/>
              <a:ln w="9525">
                <a:noFill/>
                <a:miter lim="800000"/>
                <a:headEnd/>
                <a:tailEnd/>
              </a:ln>
            </p:spPr>
          </p:pic>
          <p:pic>
            <p:nvPicPr>
              <p:cNvPr id="29" name="Picture 5"/>
              <p:cNvPicPr>
                <a:picLocks noChangeAspect="1" noChangeArrowheads="1"/>
              </p:cNvPicPr>
              <p:nvPr/>
            </p:nvPicPr>
            <p:blipFill>
              <a:blip r:embed="rId10"/>
              <a:srcRect/>
              <a:stretch>
                <a:fillRect/>
              </a:stretch>
            </p:blipFill>
            <p:spPr bwMode="auto">
              <a:xfrm>
                <a:off x="105" y="563"/>
                <a:ext cx="576" cy="768"/>
              </a:xfrm>
              <a:prstGeom prst="rect">
                <a:avLst/>
              </a:prstGeom>
              <a:noFill/>
              <a:ln w="9525">
                <a:noFill/>
                <a:miter lim="800000"/>
                <a:headEnd/>
                <a:tailEnd/>
              </a:ln>
            </p:spPr>
          </p:pic>
          <p:pic>
            <p:nvPicPr>
              <p:cNvPr id="30" name="Picture 6"/>
              <p:cNvPicPr>
                <a:picLocks noChangeAspect="1" noChangeArrowheads="1"/>
              </p:cNvPicPr>
              <p:nvPr/>
            </p:nvPicPr>
            <p:blipFill>
              <a:blip r:embed="rId11"/>
              <a:srcRect/>
              <a:stretch>
                <a:fillRect/>
              </a:stretch>
            </p:blipFill>
            <p:spPr bwMode="auto">
              <a:xfrm>
                <a:off x="105" y="1300"/>
                <a:ext cx="576" cy="432"/>
              </a:xfrm>
              <a:prstGeom prst="rect">
                <a:avLst/>
              </a:prstGeom>
              <a:noFill/>
              <a:ln w="9525">
                <a:noFill/>
                <a:miter lim="800000"/>
                <a:headEnd/>
                <a:tailEnd/>
              </a:ln>
            </p:spPr>
          </p:pic>
          <p:pic>
            <p:nvPicPr>
              <p:cNvPr id="31" name="Picture 7"/>
              <p:cNvPicPr>
                <a:picLocks noChangeAspect="1" noChangeArrowheads="1"/>
              </p:cNvPicPr>
              <p:nvPr/>
            </p:nvPicPr>
            <p:blipFill>
              <a:blip r:embed="rId12"/>
              <a:srcRect/>
              <a:stretch>
                <a:fillRect/>
              </a:stretch>
            </p:blipFill>
            <p:spPr bwMode="auto">
              <a:xfrm>
                <a:off x="104" y="2147"/>
                <a:ext cx="577" cy="768"/>
              </a:xfrm>
              <a:prstGeom prst="rect">
                <a:avLst/>
              </a:prstGeom>
              <a:noFill/>
              <a:ln w="9525">
                <a:noFill/>
                <a:miter lim="800000"/>
                <a:headEnd/>
                <a:tailEnd/>
              </a:ln>
            </p:spPr>
          </p:pic>
          <p:pic>
            <p:nvPicPr>
              <p:cNvPr id="32" name="Picture 8"/>
              <p:cNvPicPr>
                <a:picLocks noChangeAspect="1" noChangeArrowheads="1"/>
              </p:cNvPicPr>
              <p:nvPr/>
            </p:nvPicPr>
            <p:blipFill>
              <a:blip r:embed="rId13"/>
              <a:srcRect/>
              <a:stretch>
                <a:fillRect/>
              </a:stretch>
            </p:blipFill>
            <p:spPr bwMode="auto">
              <a:xfrm>
                <a:off x="102" y="2915"/>
                <a:ext cx="576" cy="432"/>
              </a:xfrm>
              <a:prstGeom prst="rect">
                <a:avLst/>
              </a:prstGeom>
              <a:noFill/>
              <a:ln w="9525">
                <a:noFill/>
                <a:miter lim="800000"/>
                <a:headEnd/>
                <a:tailEnd/>
              </a:ln>
            </p:spPr>
          </p:pic>
          <p:pic>
            <p:nvPicPr>
              <p:cNvPr id="33" name="Picture 9"/>
              <p:cNvPicPr>
                <a:picLocks noChangeAspect="1" noChangeArrowheads="1"/>
              </p:cNvPicPr>
              <p:nvPr/>
            </p:nvPicPr>
            <p:blipFill>
              <a:blip r:embed="rId14"/>
              <a:srcRect/>
              <a:stretch>
                <a:fillRect/>
              </a:stretch>
            </p:blipFill>
            <p:spPr bwMode="auto">
              <a:xfrm>
                <a:off x="102" y="3347"/>
                <a:ext cx="576" cy="432"/>
              </a:xfrm>
              <a:prstGeom prst="rect">
                <a:avLst/>
              </a:prstGeom>
              <a:noFill/>
              <a:ln w="9525">
                <a:noFill/>
                <a:miter lim="800000"/>
                <a:headEnd/>
                <a:tailEnd/>
              </a:ln>
            </p:spPr>
          </p:pic>
          <p:pic>
            <p:nvPicPr>
              <p:cNvPr id="34" name="Picture 10"/>
              <p:cNvPicPr>
                <a:picLocks noChangeAspect="1" noChangeArrowheads="1"/>
              </p:cNvPicPr>
              <p:nvPr/>
            </p:nvPicPr>
            <p:blipFill>
              <a:blip r:embed="rId15"/>
              <a:srcRect/>
              <a:stretch>
                <a:fillRect/>
              </a:stretch>
            </p:blipFill>
            <p:spPr bwMode="auto">
              <a:xfrm>
                <a:off x="102" y="3779"/>
                <a:ext cx="576" cy="432"/>
              </a:xfrm>
              <a:prstGeom prst="rect">
                <a:avLst/>
              </a:prstGeom>
              <a:noFill/>
              <a:ln w="9525">
                <a:noFill/>
                <a:miter lim="800000"/>
                <a:headEnd/>
                <a:tailEnd/>
              </a:ln>
            </p:spPr>
          </p:pic>
        </p:grpSp>
        <p:pic>
          <p:nvPicPr>
            <p:cNvPr id="27" name="Picture 11"/>
            <p:cNvPicPr>
              <a:picLocks noChangeAspect="1" noChangeArrowheads="1"/>
            </p:cNvPicPr>
            <p:nvPr/>
          </p:nvPicPr>
          <p:blipFill>
            <a:blip r:embed="rId16"/>
            <a:srcRect/>
            <a:stretch>
              <a:fillRect/>
            </a:stretch>
          </p:blipFill>
          <p:spPr bwMode="auto">
            <a:xfrm>
              <a:off x="68" y="1715"/>
              <a:ext cx="576" cy="432"/>
            </a:xfrm>
            <a:prstGeom prst="rect">
              <a:avLst/>
            </a:prstGeom>
            <a:noFill/>
            <a:ln w="9525">
              <a:noFill/>
              <a:miter lim="800000"/>
              <a:headEnd/>
              <a:tailEnd/>
            </a:ln>
          </p:spPr>
        </p:pic>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4338" name="Picture 11"/>
          <p:cNvPicPr>
            <a:picLocks noChangeArrowheads="1" noChangeAspect="1"/>
          </p:cNvPicPr>
          <p:nvPr/>
        </p:nvPicPr>
        <p:blipFill>
          <a:blip r:embed="rId3"/>
          <a:stretch>
            <a:fillRect/>
          </a:stretch>
        </p:blipFill>
        <p:spPr bwMode="auto">
          <a:xfrm>
            <a:off x="0" y="5135562"/>
            <a:ext cx="9144000" cy="1722438"/>
          </a:xfrm>
          <a:prstGeom prst="rect">
            <a:avLst/>
          </a:prstGeom>
          <a:noFill/>
          <a:ln w="9525">
            <a:noFill/>
            <a:miter lim="800000"/>
            <a:headEnd/>
            <a:tailEnd/>
          </a:ln>
        </p:spPr>
      </p:pic>
      <p:sp>
        <p:nvSpPr>
          <p:cNvPr id="14339" name="Rectangle 2"/>
          <p:cNvSpPr>
            <a:spLocks noChangeArrowheads="1" noGrp="1"/>
          </p:cNvSpPr>
          <p:nvPr>
            <p:ph idx="1" sz="half"/>
          </p:nvPr>
        </p:nvSpPr>
        <p:spPr>
          <a:xfrm>
            <a:off x="142844" y="1928802"/>
            <a:ext cx="4429156" cy="795335"/>
          </a:xfrm>
        </p:spPr>
        <p:txBody>
          <a:bodyPr>
            <a:noAutofit/>
          </a:bodyPr>
          <a:lstStyle/>
          <a:p>
            <a:pPr algn="just">
              <a:lnSpc>
                <a:spcPct val="90000"/>
              </a:lnSpc>
            </a:pPr>
            <a:r>
              <a:rPr b="1" dirty="0" lang="es-MX" smtClean="0" sz="1800">
                <a:solidFill>
                  <a:schemeClr val="accent3">
                    <a:lumMod val="50000"/>
                  </a:schemeClr>
                </a:solidFill>
                <a:latin typeface="+mj-lt"/>
              </a:rPr>
              <a:t>El fortalecimiento de las capacidades para la gestión ambiental-territorial a nivel comunitario.</a:t>
            </a:r>
          </a:p>
        </p:txBody>
      </p:sp>
      <p:sp>
        <p:nvSpPr>
          <p:cNvPr id="14340" name="Rectangle 3"/>
          <p:cNvSpPr>
            <a:spLocks noChangeArrowheads="1" noGrp="1"/>
          </p:cNvSpPr>
          <p:nvPr>
            <p:ph idx="2" sz="half"/>
          </p:nvPr>
        </p:nvSpPr>
        <p:spPr>
          <a:xfrm>
            <a:off x="4500562" y="1428736"/>
            <a:ext cx="4357718" cy="863600"/>
          </a:xfrm>
          <a:noFill/>
        </p:spPr>
        <p:txBody>
          <a:bodyPr>
            <a:noAutofit/>
          </a:bodyPr>
          <a:lstStyle/>
          <a:p>
            <a:pPr algn="just" lvl="1">
              <a:lnSpc>
                <a:spcPct val="90000"/>
              </a:lnSpc>
              <a:buFontTx/>
              <a:buChar char="•"/>
            </a:pPr>
            <a:r>
              <a:rPr b="1" dirty="0" lang="es-MX" smtClean="0" sz="1800">
                <a:solidFill>
                  <a:schemeClr val="accent3">
                    <a:lumMod val="50000"/>
                  </a:schemeClr>
                </a:solidFill>
                <a:latin typeface="+mj-lt"/>
              </a:rPr>
              <a:t>El desarrollo optimo y diversificado de los sistemas de producción y cadenas de mercado</a:t>
            </a:r>
            <a:endParaRPr b="1" dirty="0" lang="es-ES" smtClean="0" sz="1800">
              <a:solidFill>
                <a:schemeClr val="accent3">
                  <a:lumMod val="50000"/>
                </a:schemeClr>
              </a:solidFill>
              <a:latin typeface="+mj-lt"/>
            </a:endParaRPr>
          </a:p>
          <a:p>
            <a:pPr algn="just">
              <a:lnSpc>
                <a:spcPct val="90000"/>
              </a:lnSpc>
            </a:pPr>
            <a:endParaRPr b="1" dirty="0" lang="es-ES" smtClean="0" sz="1800">
              <a:solidFill>
                <a:schemeClr val="accent3">
                  <a:lumMod val="50000"/>
                </a:schemeClr>
              </a:solidFill>
              <a:latin typeface="+mj-lt"/>
            </a:endParaRPr>
          </a:p>
        </p:txBody>
      </p:sp>
      <p:sp>
        <p:nvSpPr>
          <p:cNvPr id="14341" name="Rectangle 5"/>
          <p:cNvSpPr>
            <a:spLocks noChangeArrowheads="1"/>
          </p:cNvSpPr>
          <p:nvPr/>
        </p:nvSpPr>
        <p:spPr bwMode="auto">
          <a:xfrm>
            <a:off x="58745" y="858824"/>
            <a:ext cx="8513783" cy="830997"/>
          </a:xfrm>
          <a:prstGeom prst="rect">
            <a:avLst/>
          </a:prstGeom>
          <a:noFill/>
          <a:ln w="9525">
            <a:noFill/>
            <a:miter lim="800000"/>
            <a:headEnd/>
            <a:tailEnd/>
          </a:ln>
        </p:spPr>
        <p:txBody>
          <a:bodyPr wrap="square">
            <a:spAutoFit/>
          </a:bodyPr>
          <a:lstStyle/>
          <a:p>
            <a:pPr>
              <a:spcBef>
                <a:spcPct val="20000"/>
              </a:spcBef>
              <a:buClr>
                <a:schemeClr val="hlink"/>
              </a:buClr>
              <a:buSzPct val="65000"/>
              <a:buFont charset="2" pitchFamily="2" typeface="Wingdings"/>
              <a:buNone/>
            </a:pPr>
            <a:r>
              <a:rPr dirty="0" lang="es-MX">
                <a:solidFill>
                  <a:srgbClr val="CC3300"/>
                </a:solidFill>
                <a:effectLst>
                  <a:outerShdw algn="tl" blurRad="38100" dir="2700000" dist="38100">
                    <a:srgbClr val="000000">
                      <a:alpha val="43137"/>
                    </a:srgbClr>
                  </a:outerShdw>
                </a:effectLst>
                <a:latin typeface="+mj-lt"/>
              </a:rPr>
              <a:t>La experiencia se basa principalmente en el desarrollo de tres componentes:</a:t>
            </a:r>
          </a:p>
        </p:txBody>
      </p:sp>
      <p:sp>
        <p:nvSpPr>
          <p:cNvPr id="14342" name="Rectangle 6"/>
          <p:cNvSpPr>
            <a:spLocks noChangeArrowheads="1"/>
          </p:cNvSpPr>
          <p:nvPr/>
        </p:nvSpPr>
        <p:spPr bwMode="auto">
          <a:xfrm>
            <a:off x="1000132" y="5573714"/>
            <a:ext cx="3563938" cy="855682"/>
          </a:xfrm>
          <a:prstGeom prst="rect">
            <a:avLst/>
          </a:prstGeom>
          <a:noFill/>
          <a:ln algn="ctr" w="9525">
            <a:noFill/>
            <a:miter lim="800000"/>
            <a:headEnd/>
            <a:tailEnd/>
          </a:ln>
        </p:spPr>
        <p:txBody>
          <a:bodyPr/>
          <a:lstStyle/>
          <a:p>
            <a:pPr algn="just" eaLnBrk="0" hangingPunct="0" indent="-285750" lvl="1" marL="452438">
              <a:lnSpc>
                <a:spcPct val="90000"/>
              </a:lnSpc>
              <a:spcBef>
                <a:spcPct val="20000"/>
              </a:spcBef>
              <a:buFontTx/>
              <a:buChar char="•"/>
            </a:pPr>
            <a:r>
              <a:rPr dirty="0" lang="es-MX" sz="1800">
                <a:solidFill>
                  <a:schemeClr val="bg2">
                    <a:lumMod val="10000"/>
                  </a:schemeClr>
                </a:solidFill>
                <a:latin typeface="+mj-lt"/>
              </a:rPr>
              <a:t>La conformación de alianzas estratégicas y vínculos claves de negociación</a:t>
            </a:r>
            <a:endParaRPr dirty="0" lang="es-ES" sz="1800">
              <a:solidFill>
                <a:schemeClr val="bg2">
                  <a:lumMod val="10000"/>
                </a:schemeClr>
              </a:solidFill>
              <a:latin typeface="+mj-lt"/>
            </a:endParaRPr>
          </a:p>
        </p:txBody>
      </p:sp>
      <p:pic>
        <p:nvPicPr>
          <p:cNvPr id="14343" name="Picture 7"/>
          <p:cNvPicPr>
            <a:picLocks noChangeArrowheads="1" noChangeAspect="1"/>
          </p:cNvPicPr>
          <p:nvPr/>
        </p:nvPicPr>
        <p:blipFill>
          <a:blip r:embed="rId4">
            <a:lum bright="18000"/>
          </a:blip>
          <a:srcRect/>
          <a:stretch>
            <a:fillRect/>
          </a:stretch>
        </p:blipFill>
        <p:spPr bwMode="auto">
          <a:xfrm>
            <a:off x="857224" y="2714620"/>
            <a:ext cx="1318279" cy="852487"/>
          </a:xfrm>
          <a:prstGeom prst="rect">
            <a:avLst/>
          </a:prstGeom>
          <a:ln>
            <a:noFill/>
          </a:ln>
          <a:effectLst>
            <a:softEdge rad="112500"/>
          </a:effectLst>
        </p:spPr>
      </p:pic>
      <p:pic>
        <p:nvPicPr>
          <p:cNvPr id="14344" name="Picture 8"/>
          <p:cNvPicPr>
            <a:picLocks noChangeArrowheads="1" noChangeAspect="1"/>
          </p:cNvPicPr>
          <p:nvPr/>
        </p:nvPicPr>
        <p:blipFill>
          <a:blip r:embed="rId5">
            <a:lum bright="24000" contrast="30000"/>
          </a:blip>
          <a:srcRect/>
          <a:stretch>
            <a:fillRect/>
          </a:stretch>
        </p:blipFill>
        <p:spPr bwMode="auto">
          <a:xfrm>
            <a:off x="3286116" y="3000372"/>
            <a:ext cx="1581120" cy="2110097"/>
          </a:xfrm>
          <a:prstGeom prst="rect">
            <a:avLst/>
          </a:prstGeom>
          <a:ln>
            <a:noFill/>
          </a:ln>
          <a:effectLst>
            <a:softEdge rad="112500"/>
          </a:effectLst>
        </p:spPr>
      </p:pic>
      <p:pic>
        <p:nvPicPr>
          <p:cNvPr id="14346" name="Picture 10"/>
          <p:cNvPicPr>
            <a:picLocks noChangeArrowheads="1" noChangeAspect="1"/>
          </p:cNvPicPr>
          <p:nvPr/>
        </p:nvPicPr>
        <p:blipFill>
          <a:blip r:embed="rId6"/>
          <a:srcRect/>
          <a:stretch>
            <a:fillRect/>
          </a:stretch>
        </p:blipFill>
        <p:spPr bwMode="auto">
          <a:xfrm>
            <a:off x="6915181" y="5238761"/>
            <a:ext cx="2085975" cy="1562100"/>
          </a:xfrm>
          <a:prstGeom prst="rect">
            <a:avLst/>
          </a:prstGeom>
          <a:ln>
            <a:noFill/>
          </a:ln>
          <a:effectLst>
            <a:softEdge rad="112500"/>
          </a:effectLst>
        </p:spPr>
      </p:pic>
      <p:pic>
        <p:nvPicPr>
          <p:cNvPr id="14347" name="Picture 11"/>
          <p:cNvPicPr>
            <a:picLocks noChangeArrowheads="1" noChangeAspect="1"/>
          </p:cNvPicPr>
          <p:nvPr/>
        </p:nvPicPr>
        <p:blipFill>
          <a:blip r:embed="rId7"/>
          <a:srcRect/>
          <a:stretch>
            <a:fillRect/>
          </a:stretch>
        </p:blipFill>
        <p:spPr bwMode="auto">
          <a:xfrm>
            <a:off x="4714876" y="5357826"/>
            <a:ext cx="1581150" cy="1190625"/>
          </a:xfrm>
          <a:prstGeom prst="rect">
            <a:avLst/>
          </a:prstGeom>
          <a:ln>
            <a:noFill/>
          </a:ln>
          <a:effectLst>
            <a:softEdge rad="112500"/>
          </a:effectLst>
        </p:spPr>
      </p:pic>
      <p:pic>
        <p:nvPicPr>
          <p:cNvPr id="14348" name="Picture 13"/>
          <p:cNvPicPr>
            <a:picLocks noChangeArrowheads="1" noChangeAspect="1"/>
          </p:cNvPicPr>
          <p:nvPr/>
        </p:nvPicPr>
        <p:blipFill>
          <a:blip r:embed="rId8"/>
          <a:srcRect/>
          <a:stretch>
            <a:fillRect/>
          </a:stretch>
        </p:blipFill>
        <p:spPr bwMode="auto">
          <a:xfrm>
            <a:off x="6529854" y="2262185"/>
            <a:ext cx="2533650" cy="676275"/>
          </a:xfrm>
          <a:prstGeom prst="rect">
            <a:avLst/>
          </a:prstGeom>
          <a:noFill/>
          <a:ln w="9525">
            <a:noFill/>
            <a:miter lim="800000"/>
            <a:headEnd/>
            <a:tailEnd/>
          </a:ln>
        </p:spPr>
      </p:pic>
      <p:pic>
        <p:nvPicPr>
          <p:cNvPr id="14349" name="Picture 14"/>
          <p:cNvPicPr>
            <a:picLocks noChangeArrowheads="1" noChangeAspect="1"/>
          </p:cNvPicPr>
          <p:nvPr/>
        </p:nvPicPr>
        <p:blipFill>
          <a:blip r:embed="rId9"/>
          <a:srcRect/>
          <a:stretch>
            <a:fillRect/>
          </a:stretch>
        </p:blipFill>
        <p:spPr bwMode="auto">
          <a:xfrm>
            <a:off x="5991244" y="3190879"/>
            <a:ext cx="1295400" cy="971550"/>
          </a:xfrm>
          <a:prstGeom prst="rect">
            <a:avLst/>
          </a:prstGeom>
          <a:ln>
            <a:noFill/>
          </a:ln>
          <a:effectLst>
            <a:softEdge rad="112500"/>
          </a:effectLst>
        </p:spPr>
      </p:pic>
      <p:pic>
        <p:nvPicPr>
          <p:cNvPr id="14350" name="Picture 15"/>
          <p:cNvPicPr>
            <a:picLocks noChangeArrowheads="1" noChangeAspect="1"/>
          </p:cNvPicPr>
          <p:nvPr/>
        </p:nvPicPr>
        <p:blipFill>
          <a:blip r:embed="rId10"/>
          <a:srcRect/>
          <a:stretch>
            <a:fillRect/>
          </a:stretch>
        </p:blipFill>
        <p:spPr bwMode="auto">
          <a:xfrm>
            <a:off x="6772298" y="3690945"/>
            <a:ext cx="1085850" cy="809625"/>
          </a:xfrm>
          <a:prstGeom prst="rect">
            <a:avLst/>
          </a:prstGeom>
          <a:ln>
            <a:noFill/>
          </a:ln>
          <a:effectLst>
            <a:softEdge rad="112500"/>
          </a:effectLst>
        </p:spPr>
      </p:pic>
      <p:pic>
        <p:nvPicPr>
          <p:cNvPr id="14351" name="Picture 16"/>
          <p:cNvPicPr>
            <a:picLocks noChangeArrowheads="1" noChangeAspect="1"/>
          </p:cNvPicPr>
          <p:nvPr/>
        </p:nvPicPr>
        <p:blipFill>
          <a:blip r:embed="rId11"/>
          <a:srcRect/>
          <a:stretch>
            <a:fillRect/>
          </a:stretch>
        </p:blipFill>
        <p:spPr bwMode="auto">
          <a:xfrm>
            <a:off x="5140322" y="2476499"/>
            <a:ext cx="1289066" cy="857256"/>
          </a:xfrm>
          <a:prstGeom prst="rect">
            <a:avLst/>
          </a:prstGeom>
          <a:noFill/>
          <a:ln w="9525">
            <a:noFill/>
            <a:miter lim="800000"/>
            <a:headEnd/>
            <a:tailEnd/>
          </a:ln>
        </p:spPr>
      </p:pic>
      <p:pic>
        <p:nvPicPr>
          <p:cNvPr id="14352" name="Picture 17"/>
          <p:cNvPicPr>
            <a:picLocks noChangeArrowheads="1" noChangeAspect="1"/>
          </p:cNvPicPr>
          <p:nvPr/>
        </p:nvPicPr>
        <p:blipFill>
          <a:blip r:embed="rId12"/>
          <a:srcRect/>
          <a:stretch>
            <a:fillRect/>
          </a:stretch>
        </p:blipFill>
        <p:spPr bwMode="auto">
          <a:xfrm>
            <a:off x="7786710" y="3476631"/>
            <a:ext cx="1122597" cy="785818"/>
          </a:xfrm>
          <a:prstGeom prst="rect">
            <a:avLst/>
          </a:prstGeom>
          <a:ln>
            <a:noFill/>
          </a:ln>
          <a:effectLst>
            <a:softEdge rad="112500"/>
          </a:effectLst>
        </p:spPr>
      </p:pic>
      <p:pic>
        <p:nvPicPr>
          <p:cNvPr id="14354" name="Picture 12"/>
          <p:cNvPicPr>
            <a:picLocks noChangeArrowheads="1" noChangeAspect="1"/>
          </p:cNvPicPr>
          <p:nvPr/>
        </p:nvPicPr>
        <p:blipFill>
          <a:blip r:embed="rId13"/>
          <a:srcRect/>
          <a:stretch>
            <a:fillRect/>
          </a:stretch>
        </p:blipFill>
        <p:spPr bwMode="auto">
          <a:xfrm>
            <a:off x="5929322" y="4786322"/>
            <a:ext cx="1152525" cy="866775"/>
          </a:xfrm>
          <a:prstGeom prst="rect">
            <a:avLst/>
          </a:prstGeom>
          <a:ln>
            <a:noFill/>
          </a:ln>
          <a:effectLst>
            <a:softEdge rad="112500"/>
          </a:effectLst>
        </p:spPr>
      </p:pic>
      <p:grpSp>
        <p:nvGrpSpPr>
          <p:cNvPr id="25" name="24 Grupo"/>
          <p:cNvGrpSpPr/>
          <p:nvPr/>
        </p:nvGrpSpPr>
        <p:grpSpPr>
          <a:xfrm>
            <a:off x="199768" y="71414"/>
            <a:ext cx="8736074" cy="576263"/>
            <a:chOff x="199768" y="71414"/>
            <a:chExt cx="8736074" cy="576263"/>
          </a:xfrm>
        </p:grpSpPr>
        <p:sp>
          <p:nvSpPr>
            <p:cNvPr id="26" name="Text Box 81"/>
            <p:cNvSpPr txBox="1">
              <a:spLocks noChangeArrowheads="1"/>
            </p:cNvSpPr>
            <p:nvPr/>
          </p:nvSpPr>
          <p:spPr bwMode="auto">
            <a:xfrm>
              <a:off x="1224161" y="71414"/>
              <a:ext cx="6705425" cy="461665"/>
            </a:xfrm>
            <a:prstGeom prst="rect">
              <a:avLst/>
            </a:prstGeom>
            <a:noFill/>
            <a:ln w="9525">
              <a:noFill/>
              <a:miter lim="800000"/>
              <a:headEnd/>
              <a:tailEnd/>
            </a:ln>
            <a:effectLst/>
          </p:spPr>
          <p:txBody>
            <a:bodyPr wrap="none">
              <a:spAutoFit/>
            </a:bodyPr>
            <a:lstStyle/>
            <a:p>
              <a:pPr algn="ctr">
                <a:defRPr/>
              </a:pPr>
              <a:r>
                <a:rPr dirty="0" lang="es-ES_tradnl">
                  <a:solidFill>
                    <a:srgbClr val="CC3300"/>
                  </a:solidFill>
                  <a:effectLst>
                    <a:outerShdw algn="tl" blurRad="38100" dir="2700000" dist="38100">
                      <a:srgbClr val="C0C0C0"/>
                    </a:outerShdw>
                  </a:effectLst>
                  <a:latin typeface="+mj-lt"/>
                </a:rPr>
                <a:t>Sistema Comunitario para la Biodiversidad (SICOBI)</a:t>
              </a:r>
              <a:endParaRPr dirty="0" lang="es-ES">
                <a:solidFill>
                  <a:srgbClr val="CC3300"/>
                </a:solidFill>
                <a:effectLst>
                  <a:outerShdw algn="tl" blurRad="38100" dir="2700000" dist="38100">
                    <a:srgbClr val="C0C0C0"/>
                  </a:outerShdw>
                </a:effectLst>
                <a:latin typeface="+mj-lt"/>
              </a:endParaRPr>
            </a:p>
          </p:txBody>
        </p:sp>
        <p:grpSp>
          <p:nvGrpSpPr>
            <p:cNvPr id="27" name="Group 83"/>
            <p:cNvGrpSpPr>
              <a:grpSpLocks/>
            </p:cNvGrpSpPr>
            <p:nvPr/>
          </p:nvGrpSpPr>
          <p:grpSpPr bwMode="auto">
            <a:xfrm>
              <a:off x="199768" y="71414"/>
              <a:ext cx="8736072" cy="576263"/>
              <a:chOff x="842" y="480"/>
              <a:chExt cx="4774" cy="363"/>
            </a:xfrm>
          </p:grpSpPr>
          <p:pic>
            <p:nvPicPr>
              <p:cNvPr id="28" name="Picture 84"/>
              <p:cNvPicPr>
                <a:picLocks noChangeArrowheads="1" noChangeAspect="1"/>
              </p:cNvPicPr>
              <p:nvPr/>
            </p:nvPicPr>
            <p:blipFill>
              <a:blip r:embed="rId14"/>
              <a:srcRect/>
              <a:stretch>
                <a:fillRect/>
              </a:stretch>
            </p:blipFill>
            <p:spPr bwMode="auto">
              <a:xfrm>
                <a:off x="5136" y="480"/>
                <a:ext cx="480" cy="336"/>
              </a:xfrm>
              <a:prstGeom prst="rect">
                <a:avLst/>
              </a:prstGeom>
              <a:noFill/>
              <a:ln w="9525">
                <a:noFill/>
                <a:miter lim="800000"/>
                <a:headEnd/>
                <a:tailEnd/>
              </a:ln>
            </p:spPr>
          </p:pic>
          <p:pic>
            <p:nvPicPr>
              <p:cNvPr descr="Sicobi Color" id="29" name="Picture 85"/>
              <p:cNvPicPr>
                <a:picLocks noChangeArrowheads="1" noChangeAspect="1"/>
              </p:cNvPicPr>
              <p:nvPr/>
            </p:nvPicPr>
            <p:blipFill>
              <a:blip r:embed="rId15"/>
              <a:srcRect/>
              <a:stretch>
                <a:fillRect/>
              </a:stretch>
            </p:blipFill>
            <p:spPr bwMode="auto">
              <a:xfrm>
                <a:off x="842" y="489"/>
                <a:ext cx="397" cy="354"/>
              </a:xfrm>
              <a:prstGeom prst="rect">
                <a:avLst/>
              </a:prstGeom>
              <a:noFill/>
              <a:ln w="9525">
                <a:noFill/>
                <a:miter lim="800000"/>
                <a:headEnd/>
                <a:tailEnd/>
              </a:ln>
            </p:spPr>
          </p:pic>
        </p:grpSp>
      </p:grpSp>
      <p:pic>
        <p:nvPicPr>
          <p:cNvPr descr="DSC06635" id="30" name="Picture 13"/>
          <p:cNvPicPr>
            <a:picLocks noChangeArrowheads="1" noChangeAspect="1"/>
          </p:cNvPicPr>
          <p:nvPr/>
        </p:nvPicPr>
        <p:blipFill>
          <a:blip cstate="email" r:embed="rId16"/>
          <a:srcRect/>
          <a:stretch>
            <a:fillRect/>
          </a:stretch>
        </p:blipFill>
        <p:spPr bwMode="auto">
          <a:xfrm>
            <a:off x="214282" y="3214686"/>
            <a:ext cx="1046390" cy="785818"/>
          </a:xfrm>
          <a:prstGeom prst="rect">
            <a:avLst/>
          </a:prstGeom>
          <a:ln>
            <a:noFill/>
          </a:ln>
          <a:effectLst>
            <a:softEdge rad="112500"/>
          </a:effectLst>
        </p:spPr>
      </p:pic>
      <p:pic>
        <p:nvPicPr>
          <p:cNvPr descr="DSC05271.JPG" id="31" name="30 Imagen"/>
          <p:cNvPicPr>
            <a:picLocks noChangeAspect="1"/>
          </p:cNvPicPr>
          <p:nvPr/>
        </p:nvPicPr>
        <p:blipFill>
          <a:blip cstate="print" r:embed="rId17"/>
          <a:stretch>
            <a:fillRect/>
          </a:stretch>
        </p:blipFill>
        <p:spPr>
          <a:xfrm>
            <a:off x="1571604" y="3357562"/>
            <a:ext cx="1575806" cy="1071546"/>
          </a:xfrm>
          <a:prstGeom prst="rect">
            <a:avLst/>
          </a:prstGeom>
        </p:spPr>
      </p:pic>
      <p:pic>
        <p:nvPicPr>
          <p:cNvPr id="14345" name="Picture 9"/>
          <p:cNvPicPr>
            <a:picLocks noChangeArrowheads="1" noChangeAspect="1"/>
          </p:cNvPicPr>
          <p:nvPr/>
        </p:nvPicPr>
        <p:blipFill>
          <a:blip r:embed="rId18"/>
          <a:srcRect/>
          <a:stretch>
            <a:fillRect/>
          </a:stretch>
        </p:blipFill>
        <p:spPr bwMode="auto">
          <a:xfrm>
            <a:off x="428596" y="4143380"/>
            <a:ext cx="1703598" cy="1214446"/>
          </a:xfrm>
          <a:prstGeom prst="rect">
            <a:avLst/>
          </a:prstGeom>
          <a:noFill/>
          <a:ln w="9525">
            <a:noFill/>
            <a:miter lim="800000"/>
            <a:headEnd/>
            <a:tailEnd/>
          </a:ln>
        </p:spPr>
      </p:pic>
    </p:spTree>
  </p:cSld>
  <p:clrMapOvr>
    <a:masterClrMapping/>
  </p:clrMapOvr>
  <p:timing>
    <p:tnLst>
      <p:par>
        <p:cTn dur="indefinite" id="1" nodeType="tmRoot" restart="never"/>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srcRect t="5489"/>
          <a:stretch>
            <a:fillRect/>
          </a:stretch>
        </p:blipFill>
        <p:spPr bwMode="auto">
          <a:xfrm>
            <a:off x="-7938" y="5162550"/>
            <a:ext cx="9150351" cy="1722438"/>
          </a:xfrm>
          <a:prstGeom prst="rect">
            <a:avLst/>
          </a:prstGeom>
          <a:noFill/>
          <a:ln w="9525">
            <a:noFill/>
            <a:miter lim="800000"/>
            <a:headEnd/>
            <a:tailEnd/>
          </a:ln>
        </p:spPr>
      </p:pic>
      <p:pic>
        <p:nvPicPr>
          <p:cNvPr id="16387" name="Picture 25"/>
          <p:cNvPicPr>
            <a:picLocks noChangeArrowheads="1"/>
          </p:cNvPicPr>
          <p:nvPr/>
        </p:nvPicPr>
        <p:blipFill>
          <a:blip r:embed="rId4"/>
          <a:srcRect/>
          <a:stretch>
            <a:fillRect/>
          </a:stretch>
        </p:blipFill>
        <p:spPr bwMode="auto">
          <a:xfrm>
            <a:off x="2500298" y="5572140"/>
            <a:ext cx="1643074" cy="1143008"/>
          </a:xfrm>
          <a:prstGeom prst="rect">
            <a:avLst/>
          </a:prstGeom>
          <a:noFill/>
          <a:ln w="9525">
            <a:noFill/>
            <a:miter lim="800000"/>
            <a:headEnd/>
            <a:tailEnd/>
          </a:ln>
        </p:spPr>
      </p:pic>
      <p:pic>
        <p:nvPicPr>
          <p:cNvPr id="16389" name="Picture 27"/>
          <p:cNvPicPr>
            <a:picLocks noChangeArrowheads="1"/>
          </p:cNvPicPr>
          <p:nvPr/>
        </p:nvPicPr>
        <p:blipFill>
          <a:blip r:embed="rId5"/>
          <a:srcRect/>
          <a:stretch>
            <a:fillRect/>
          </a:stretch>
        </p:blipFill>
        <p:spPr bwMode="auto">
          <a:xfrm>
            <a:off x="142844" y="4557494"/>
            <a:ext cx="1071570" cy="871770"/>
          </a:xfrm>
          <a:prstGeom prst="rect">
            <a:avLst/>
          </a:prstGeom>
          <a:noFill/>
          <a:ln w="9525">
            <a:noFill/>
            <a:miter lim="800000"/>
            <a:headEnd/>
            <a:tailEnd/>
          </a:ln>
        </p:spPr>
      </p:pic>
      <p:grpSp>
        <p:nvGrpSpPr>
          <p:cNvPr id="14" name="13 Grupo"/>
          <p:cNvGrpSpPr/>
          <p:nvPr/>
        </p:nvGrpSpPr>
        <p:grpSpPr>
          <a:xfrm>
            <a:off x="199768" y="71414"/>
            <a:ext cx="8736074" cy="576263"/>
            <a:chOff x="199768" y="71414"/>
            <a:chExt cx="8736074" cy="576263"/>
          </a:xfrm>
        </p:grpSpPr>
        <p:sp>
          <p:nvSpPr>
            <p:cNvPr id="15" name="Text Box 81"/>
            <p:cNvSpPr txBox="1">
              <a:spLocks noChangeArrowheads="1"/>
            </p:cNvSpPr>
            <p:nvPr/>
          </p:nvSpPr>
          <p:spPr bwMode="auto">
            <a:xfrm>
              <a:off x="1224161" y="71414"/>
              <a:ext cx="6705425" cy="461665"/>
            </a:xfrm>
            <a:prstGeom prst="rect">
              <a:avLst/>
            </a:prstGeom>
            <a:noFill/>
            <a:ln w="9525">
              <a:noFill/>
              <a:miter lim="800000"/>
              <a:headEnd/>
              <a:tailEnd/>
            </a:ln>
            <a:effectLst/>
          </p:spPr>
          <p:txBody>
            <a:bodyPr wrap="none">
              <a:spAutoFit/>
            </a:bodyPr>
            <a:lstStyle/>
            <a:p>
              <a:pPr algn="ctr">
                <a:defRPr/>
              </a:pPr>
              <a:r>
                <a:rPr lang="es-ES_tradnl" dirty="0">
                  <a:solidFill>
                    <a:srgbClr val="CC3300"/>
                  </a:solidFill>
                  <a:effectLst>
                    <a:outerShdw blurRad="38100" dist="38100" dir="2700000" algn="tl">
                      <a:srgbClr val="C0C0C0"/>
                    </a:outerShdw>
                  </a:effectLst>
                  <a:latin typeface="+mj-lt"/>
                </a:rPr>
                <a:t>Sistema Comunitario para la Biodiversidad (SICOBI)</a:t>
              </a:r>
              <a:endParaRPr lang="es-ES" dirty="0">
                <a:solidFill>
                  <a:srgbClr val="CC3300"/>
                </a:solidFill>
                <a:effectLst>
                  <a:outerShdw blurRad="38100" dist="38100" dir="2700000" algn="tl">
                    <a:srgbClr val="C0C0C0"/>
                  </a:outerShdw>
                </a:effectLst>
                <a:latin typeface="+mj-lt"/>
              </a:endParaRPr>
            </a:p>
          </p:txBody>
        </p:sp>
        <p:grpSp>
          <p:nvGrpSpPr>
            <p:cNvPr id="16" name="Group 83"/>
            <p:cNvGrpSpPr>
              <a:grpSpLocks/>
            </p:cNvGrpSpPr>
            <p:nvPr/>
          </p:nvGrpSpPr>
          <p:grpSpPr bwMode="auto">
            <a:xfrm>
              <a:off x="199768" y="71414"/>
              <a:ext cx="8736072" cy="576263"/>
              <a:chOff x="842" y="480"/>
              <a:chExt cx="4774" cy="363"/>
            </a:xfrm>
          </p:grpSpPr>
          <p:pic>
            <p:nvPicPr>
              <p:cNvPr id="17" name="Picture 84"/>
              <p:cNvPicPr>
                <a:picLocks noChangeAspect="1" noChangeArrowheads="1"/>
              </p:cNvPicPr>
              <p:nvPr/>
            </p:nvPicPr>
            <p:blipFill>
              <a:blip r:embed="rId6"/>
              <a:srcRect/>
              <a:stretch>
                <a:fillRect/>
              </a:stretch>
            </p:blipFill>
            <p:spPr bwMode="auto">
              <a:xfrm>
                <a:off x="5136" y="480"/>
                <a:ext cx="480" cy="336"/>
              </a:xfrm>
              <a:prstGeom prst="rect">
                <a:avLst/>
              </a:prstGeom>
              <a:noFill/>
              <a:ln w="9525">
                <a:noFill/>
                <a:miter lim="800000"/>
                <a:headEnd/>
                <a:tailEnd/>
              </a:ln>
            </p:spPr>
          </p:pic>
          <p:pic>
            <p:nvPicPr>
              <p:cNvPr id="18" name="Picture 85" descr="Sicobi Color"/>
              <p:cNvPicPr>
                <a:picLocks noChangeAspect="1" noChangeArrowheads="1"/>
              </p:cNvPicPr>
              <p:nvPr/>
            </p:nvPicPr>
            <p:blipFill>
              <a:blip r:embed="rId7"/>
              <a:srcRect/>
              <a:stretch>
                <a:fillRect/>
              </a:stretch>
            </p:blipFill>
            <p:spPr bwMode="auto">
              <a:xfrm>
                <a:off x="842" y="489"/>
                <a:ext cx="397" cy="354"/>
              </a:xfrm>
              <a:prstGeom prst="rect">
                <a:avLst/>
              </a:prstGeom>
              <a:noFill/>
              <a:ln w="9525">
                <a:noFill/>
                <a:miter lim="800000"/>
                <a:headEnd/>
                <a:tailEnd/>
              </a:ln>
            </p:spPr>
          </p:pic>
        </p:grpSp>
      </p:grpSp>
      <p:pic>
        <p:nvPicPr>
          <p:cNvPr id="16388" name="Picture 26"/>
          <p:cNvPicPr>
            <a:picLocks noChangeArrowheads="1"/>
          </p:cNvPicPr>
          <p:nvPr/>
        </p:nvPicPr>
        <p:blipFill>
          <a:blip r:embed="rId8"/>
          <a:srcRect/>
          <a:stretch>
            <a:fillRect/>
          </a:stretch>
        </p:blipFill>
        <p:spPr bwMode="auto">
          <a:xfrm>
            <a:off x="2857488" y="4143380"/>
            <a:ext cx="1058881" cy="785818"/>
          </a:xfrm>
          <a:prstGeom prst="rect">
            <a:avLst/>
          </a:prstGeom>
          <a:noFill/>
          <a:ln w="9525">
            <a:noFill/>
            <a:miter lim="800000"/>
            <a:headEnd/>
            <a:tailEnd/>
          </a:ln>
        </p:spPr>
      </p:pic>
      <p:pic>
        <p:nvPicPr>
          <p:cNvPr id="19" name="Picture 13" descr="DSC06635"/>
          <p:cNvPicPr>
            <a:picLocks noChangeAspect="1" noChangeArrowheads="1"/>
          </p:cNvPicPr>
          <p:nvPr/>
        </p:nvPicPr>
        <p:blipFill>
          <a:blip r:embed="rId9" cstate="email"/>
          <a:srcRect/>
          <a:stretch>
            <a:fillRect/>
          </a:stretch>
        </p:blipFill>
        <p:spPr bwMode="auto">
          <a:xfrm>
            <a:off x="142844" y="5645165"/>
            <a:ext cx="1424782" cy="1069983"/>
          </a:xfrm>
          <a:prstGeom prst="rect">
            <a:avLst/>
          </a:prstGeom>
          <a:noFill/>
        </p:spPr>
      </p:pic>
      <p:pic>
        <p:nvPicPr>
          <p:cNvPr id="20" name="Picture 25" descr="DSCF0032"/>
          <p:cNvPicPr>
            <a:picLocks noChangeAspect="1" noChangeArrowheads="1"/>
          </p:cNvPicPr>
          <p:nvPr/>
        </p:nvPicPr>
        <p:blipFill>
          <a:blip r:embed="rId10" cstate="email"/>
          <a:srcRect/>
          <a:stretch>
            <a:fillRect/>
          </a:stretch>
        </p:blipFill>
        <p:spPr bwMode="auto">
          <a:xfrm>
            <a:off x="3786182" y="4643446"/>
            <a:ext cx="1594919" cy="1197753"/>
          </a:xfrm>
          <a:prstGeom prst="rect">
            <a:avLst/>
          </a:prstGeom>
          <a:noFill/>
        </p:spPr>
      </p:pic>
      <p:pic>
        <p:nvPicPr>
          <p:cNvPr id="21" name="20 Imagen" descr="TALLER USO DE GPS-SICOBI-2.jpg"/>
          <p:cNvPicPr>
            <a:picLocks noChangeAspect="1"/>
          </p:cNvPicPr>
          <p:nvPr/>
        </p:nvPicPr>
        <p:blipFill>
          <a:blip r:embed="rId11" cstate="email"/>
          <a:stretch>
            <a:fillRect/>
          </a:stretch>
        </p:blipFill>
        <p:spPr>
          <a:xfrm>
            <a:off x="1428728" y="5054238"/>
            <a:ext cx="1357290" cy="1017968"/>
          </a:xfrm>
          <a:prstGeom prst="rect">
            <a:avLst/>
          </a:prstGeom>
        </p:spPr>
      </p:pic>
      <p:pic>
        <p:nvPicPr>
          <p:cNvPr id="23" name="Picture 48" descr="C:\GAIA\GAIA-OrdenaComuit\Huatulco\Reordenamiento\Mapas\ESTRATEGIAS_SAMAHUAc.jpg"/>
          <p:cNvPicPr>
            <a:picLocks noChangeAspect="1" noChangeArrowheads="1"/>
          </p:cNvPicPr>
          <p:nvPr/>
        </p:nvPicPr>
        <p:blipFill>
          <a:blip r:embed="rId12"/>
          <a:srcRect/>
          <a:stretch>
            <a:fillRect/>
          </a:stretch>
        </p:blipFill>
        <p:spPr bwMode="auto">
          <a:xfrm>
            <a:off x="5715040" y="4786322"/>
            <a:ext cx="3000364" cy="2001220"/>
          </a:xfrm>
          <a:prstGeom prst="rect">
            <a:avLst/>
          </a:prstGeom>
          <a:noFill/>
        </p:spPr>
      </p:pic>
      <p:grpSp>
        <p:nvGrpSpPr>
          <p:cNvPr id="26" name="25 Grupo"/>
          <p:cNvGrpSpPr/>
          <p:nvPr/>
        </p:nvGrpSpPr>
        <p:grpSpPr>
          <a:xfrm>
            <a:off x="4071934" y="928671"/>
            <a:ext cx="4929222" cy="3571900"/>
            <a:chOff x="3726437" y="928670"/>
            <a:chExt cx="5274719" cy="3703647"/>
          </a:xfrm>
        </p:grpSpPr>
        <p:pic>
          <p:nvPicPr>
            <p:cNvPr id="16390" name="Picture 28"/>
            <p:cNvPicPr>
              <a:picLocks noChangeAspect="1" noChangeArrowheads="1"/>
            </p:cNvPicPr>
            <p:nvPr/>
          </p:nvPicPr>
          <p:blipFill>
            <a:blip r:embed="rId13"/>
            <a:srcRect/>
            <a:stretch>
              <a:fillRect/>
            </a:stretch>
          </p:blipFill>
          <p:spPr bwMode="auto">
            <a:xfrm>
              <a:off x="3726437" y="928670"/>
              <a:ext cx="5274719" cy="3703647"/>
            </a:xfrm>
            <a:prstGeom prst="rect">
              <a:avLst/>
            </a:prstGeom>
            <a:noFill/>
            <a:ln w="9525">
              <a:noFill/>
              <a:miter lim="800000"/>
              <a:headEnd/>
              <a:tailEnd/>
            </a:ln>
          </p:spPr>
        </p:pic>
        <p:sp>
          <p:nvSpPr>
            <p:cNvPr id="25" name="24 Rectángulo redondeado"/>
            <p:cNvSpPr/>
            <p:nvPr/>
          </p:nvSpPr>
          <p:spPr>
            <a:xfrm>
              <a:off x="5456967" y="2285696"/>
              <a:ext cx="1785950" cy="642942"/>
            </a:xfrm>
            <a:prstGeom prst="roundRect">
              <a:avLst/>
            </a:prstGeom>
            <a:solidFill>
              <a:srgbClr val="FFB03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rgbClr val="C00000"/>
                  </a:solidFill>
                  <a:latin typeface="+mj-lt"/>
                </a:rPr>
                <a:t>Ciclo de manejo adaptativo para la gestión territorial</a:t>
              </a:r>
            </a:p>
          </p:txBody>
        </p:sp>
      </p:grpSp>
      <p:sp>
        <p:nvSpPr>
          <p:cNvPr id="27" name="26 CuadroTexto"/>
          <p:cNvSpPr txBox="1"/>
          <p:nvPr/>
        </p:nvSpPr>
        <p:spPr>
          <a:xfrm>
            <a:off x="214282" y="714356"/>
            <a:ext cx="3929090" cy="3693319"/>
          </a:xfrm>
          <a:prstGeom prst="rect">
            <a:avLst/>
          </a:prstGeom>
          <a:noFill/>
        </p:spPr>
        <p:txBody>
          <a:bodyPr wrap="square" rtlCol="0">
            <a:spAutoFit/>
          </a:bodyPr>
          <a:lstStyle/>
          <a:p>
            <a:pPr algn="just"/>
            <a:r>
              <a:rPr lang="es-MX" sz="1800" dirty="0" smtClean="0">
                <a:solidFill>
                  <a:srgbClr val="C00000"/>
                </a:solidFill>
                <a:effectLst>
                  <a:outerShdw blurRad="38100" dist="38100" dir="2700000" algn="tl">
                    <a:srgbClr val="000000">
                      <a:alpha val="43137"/>
                    </a:srgbClr>
                  </a:outerShdw>
                </a:effectLst>
                <a:latin typeface="+mj-lt"/>
              </a:rPr>
              <a:t>El reto real del Ordenamiento Comunitario del Territorio (OCT) </a:t>
            </a:r>
            <a:r>
              <a:rPr lang="es-MX" sz="1800" b="0" dirty="0" smtClean="0">
                <a:solidFill>
                  <a:srgbClr val="C00000"/>
                </a:solidFill>
                <a:effectLst>
                  <a:outerShdw blurRad="38100" dist="38100" dir="2700000" algn="tl">
                    <a:srgbClr val="000000">
                      <a:alpha val="43137"/>
                    </a:srgbClr>
                  </a:outerShdw>
                </a:effectLst>
                <a:latin typeface="+mj-lt"/>
              </a:rPr>
              <a:t>no es la generación de planes  de desarrollo, sino </a:t>
            </a:r>
            <a:r>
              <a:rPr lang="es-MX" sz="1800" dirty="0" smtClean="0">
                <a:solidFill>
                  <a:srgbClr val="C00000"/>
                </a:solidFill>
                <a:effectLst>
                  <a:outerShdw blurRad="38100" dist="38100" dir="2700000" algn="tl">
                    <a:srgbClr val="000000">
                      <a:alpha val="43137"/>
                    </a:srgbClr>
                  </a:outerShdw>
                </a:effectLst>
                <a:latin typeface="+mj-lt"/>
              </a:rPr>
              <a:t>la construcción de procesos sociales </a:t>
            </a:r>
            <a:r>
              <a:rPr lang="es-MX" sz="1800" b="0" dirty="0" smtClean="0">
                <a:solidFill>
                  <a:srgbClr val="C00000"/>
                </a:solidFill>
                <a:effectLst>
                  <a:outerShdw blurRad="38100" dist="38100" dir="2700000" algn="tl">
                    <a:srgbClr val="000000">
                      <a:alpha val="43137"/>
                    </a:srgbClr>
                  </a:outerShdw>
                </a:effectLst>
                <a:latin typeface="+mj-lt"/>
              </a:rPr>
              <a:t>que permita la</a:t>
            </a:r>
            <a:r>
              <a:rPr lang="es-MX" sz="1800" dirty="0" smtClean="0">
                <a:solidFill>
                  <a:srgbClr val="C00000"/>
                </a:solidFill>
                <a:effectLst>
                  <a:outerShdw blurRad="38100" dist="38100" dir="2700000" algn="tl">
                    <a:srgbClr val="000000">
                      <a:alpha val="43137"/>
                    </a:srgbClr>
                  </a:outerShdw>
                </a:effectLst>
                <a:latin typeface="+mj-lt"/>
              </a:rPr>
              <a:t> reintegración funcional y reproductiva de los territorios campesinos e indígenas. </a:t>
            </a:r>
          </a:p>
          <a:p>
            <a:pPr algn="just"/>
            <a:endParaRPr lang="es-MX" sz="1800" dirty="0">
              <a:solidFill>
                <a:srgbClr val="C00000"/>
              </a:solidFill>
              <a:effectLst>
                <a:outerShdw blurRad="38100" dist="38100" dir="2700000" algn="tl">
                  <a:srgbClr val="000000">
                    <a:alpha val="43137"/>
                  </a:srgbClr>
                </a:outerShdw>
              </a:effectLst>
              <a:latin typeface="+mj-lt"/>
            </a:endParaRPr>
          </a:p>
          <a:p>
            <a:pPr algn="just"/>
            <a:r>
              <a:rPr lang="es-MX" sz="1800" b="0" dirty="0">
                <a:solidFill>
                  <a:srgbClr val="C00000"/>
                </a:solidFill>
                <a:effectLst>
                  <a:outerShdw blurRad="38100" dist="38100" dir="2700000" algn="tl">
                    <a:srgbClr val="000000">
                      <a:alpha val="43137"/>
                    </a:srgbClr>
                  </a:outerShdw>
                </a:effectLst>
                <a:latin typeface="+mj-lt"/>
              </a:rPr>
              <a:t>La reintegración y reapropiación del territorio como elemento base para garantizar la sustentabilidad comunitaria.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38 Imagen" descr="IMG_1774.jpg"/>
          <p:cNvPicPr>
            <a:picLocks noChangeAspect="1"/>
          </p:cNvPicPr>
          <p:nvPr/>
        </p:nvPicPr>
        <p:blipFill>
          <a:blip r:embed="rId3" cstate="print"/>
          <a:stretch>
            <a:fillRect/>
          </a:stretch>
        </p:blipFill>
        <p:spPr>
          <a:xfrm>
            <a:off x="7572396" y="785794"/>
            <a:ext cx="1428760" cy="1071570"/>
          </a:xfrm>
          <a:prstGeom prst="rect">
            <a:avLst/>
          </a:prstGeom>
        </p:spPr>
      </p:pic>
      <p:grpSp>
        <p:nvGrpSpPr>
          <p:cNvPr id="17410" name="Group 2"/>
          <p:cNvGrpSpPr>
            <a:grpSpLocks/>
          </p:cNvGrpSpPr>
          <p:nvPr/>
        </p:nvGrpSpPr>
        <p:grpSpPr bwMode="auto">
          <a:xfrm>
            <a:off x="-32" y="381024"/>
            <a:ext cx="919163" cy="6477000"/>
            <a:chOff x="68" y="131"/>
            <a:chExt cx="579" cy="4080"/>
          </a:xfrm>
        </p:grpSpPr>
        <p:grpSp>
          <p:nvGrpSpPr>
            <p:cNvPr id="17424" name="Group 3"/>
            <p:cNvGrpSpPr>
              <a:grpSpLocks/>
            </p:cNvGrpSpPr>
            <p:nvPr/>
          </p:nvGrpSpPr>
          <p:grpSpPr bwMode="auto">
            <a:xfrm>
              <a:off x="68" y="131"/>
              <a:ext cx="579" cy="4080"/>
              <a:chOff x="102" y="131"/>
              <a:chExt cx="579" cy="4080"/>
            </a:xfrm>
          </p:grpSpPr>
          <p:pic>
            <p:nvPicPr>
              <p:cNvPr id="17426" name="Picture 4"/>
              <p:cNvPicPr>
                <a:picLocks noChangeAspect="1" noChangeArrowheads="1"/>
              </p:cNvPicPr>
              <p:nvPr/>
            </p:nvPicPr>
            <p:blipFill>
              <a:blip r:embed="rId4"/>
              <a:srcRect/>
              <a:stretch>
                <a:fillRect/>
              </a:stretch>
            </p:blipFill>
            <p:spPr bwMode="auto">
              <a:xfrm>
                <a:off x="105" y="131"/>
                <a:ext cx="576" cy="432"/>
              </a:xfrm>
              <a:prstGeom prst="rect">
                <a:avLst/>
              </a:prstGeom>
              <a:noFill/>
              <a:ln w="9525">
                <a:noFill/>
                <a:miter lim="800000"/>
                <a:headEnd/>
                <a:tailEnd/>
              </a:ln>
            </p:spPr>
          </p:pic>
          <p:pic>
            <p:nvPicPr>
              <p:cNvPr id="17427" name="Picture 5"/>
              <p:cNvPicPr>
                <a:picLocks noChangeAspect="1" noChangeArrowheads="1"/>
              </p:cNvPicPr>
              <p:nvPr/>
            </p:nvPicPr>
            <p:blipFill>
              <a:blip r:embed="rId5"/>
              <a:srcRect/>
              <a:stretch>
                <a:fillRect/>
              </a:stretch>
            </p:blipFill>
            <p:spPr bwMode="auto">
              <a:xfrm>
                <a:off x="105" y="563"/>
                <a:ext cx="576" cy="768"/>
              </a:xfrm>
              <a:prstGeom prst="rect">
                <a:avLst/>
              </a:prstGeom>
              <a:noFill/>
              <a:ln w="9525">
                <a:noFill/>
                <a:miter lim="800000"/>
                <a:headEnd/>
                <a:tailEnd/>
              </a:ln>
            </p:spPr>
          </p:pic>
          <p:pic>
            <p:nvPicPr>
              <p:cNvPr id="17428" name="Picture 6"/>
              <p:cNvPicPr>
                <a:picLocks noChangeAspect="1" noChangeArrowheads="1"/>
              </p:cNvPicPr>
              <p:nvPr/>
            </p:nvPicPr>
            <p:blipFill>
              <a:blip r:embed="rId6"/>
              <a:srcRect/>
              <a:stretch>
                <a:fillRect/>
              </a:stretch>
            </p:blipFill>
            <p:spPr bwMode="auto">
              <a:xfrm>
                <a:off x="105" y="1300"/>
                <a:ext cx="576" cy="432"/>
              </a:xfrm>
              <a:prstGeom prst="rect">
                <a:avLst/>
              </a:prstGeom>
              <a:noFill/>
              <a:ln w="9525">
                <a:noFill/>
                <a:miter lim="800000"/>
                <a:headEnd/>
                <a:tailEnd/>
              </a:ln>
            </p:spPr>
          </p:pic>
          <p:pic>
            <p:nvPicPr>
              <p:cNvPr id="17429" name="Picture 7"/>
              <p:cNvPicPr>
                <a:picLocks noChangeAspect="1" noChangeArrowheads="1"/>
              </p:cNvPicPr>
              <p:nvPr/>
            </p:nvPicPr>
            <p:blipFill>
              <a:blip r:embed="rId7"/>
              <a:srcRect/>
              <a:stretch>
                <a:fillRect/>
              </a:stretch>
            </p:blipFill>
            <p:spPr bwMode="auto">
              <a:xfrm>
                <a:off x="104" y="2147"/>
                <a:ext cx="577" cy="768"/>
              </a:xfrm>
              <a:prstGeom prst="rect">
                <a:avLst/>
              </a:prstGeom>
              <a:noFill/>
              <a:ln w="9525">
                <a:noFill/>
                <a:miter lim="800000"/>
                <a:headEnd/>
                <a:tailEnd/>
              </a:ln>
            </p:spPr>
          </p:pic>
          <p:pic>
            <p:nvPicPr>
              <p:cNvPr id="17430" name="Picture 8"/>
              <p:cNvPicPr>
                <a:picLocks noChangeAspect="1" noChangeArrowheads="1"/>
              </p:cNvPicPr>
              <p:nvPr/>
            </p:nvPicPr>
            <p:blipFill>
              <a:blip r:embed="rId8"/>
              <a:srcRect/>
              <a:stretch>
                <a:fillRect/>
              </a:stretch>
            </p:blipFill>
            <p:spPr bwMode="auto">
              <a:xfrm>
                <a:off x="102" y="2915"/>
                <a:ext cx="576" cy="432"/>
              </a:xfrm>
              <a:prstGeom prst="rect">
                <a:avLst/>
              </a:prstGeom>
              <a:noFill/>
              <a:ln w="9525">
                <a:noFill/>
                <a:miter lim="800000"/>
                <a:headEnd/>
                <a:tailEnd/>
              </a:ln>
            </p:spPr>
          </p:pic>
          <p:pic>
            <p:nvPicPr>
              <p:cNvPr id="17431" name="Picture 9"/>
              <p:cNvPicPr>
                <a:picLocks noChangeAspect="1" noChangeArrowheads="1"/>
              </p:cNvPicPr>
              <p:nvPr/>
            </p:nvPicPr>
            <p:blipFill>
              <a:blip r:embed="rId9"/>
              <a:srcRect/>
              <a:stretch>
                <a:fillRect/>
              </a:stretch>
            </p:blipFill>
            <p:spPr bwMode="auto">
              <a:xfrm>
                <a:off x="102" y="3347"/>
                <a:ext cx="576" cy="432"/>
              </a:xfrm>
              <a:prstGeom prst="rect">
                <a:avLst/>
              </a:prstGeom>
              <a:noFill/>
              <a:ln w="9525">
                <a:noFill/>
                <a:miter lim="800000"/>
                <a:headEnd/>
                <a:tailEnd/>
              </a:ln>
            </p:spPr>
          </p:pic>
          <p:pic>
            <p:nvPicPr>
              <p:cNvPr id="17432" name="Picture 10"/>
              <p:cNvPicPr>
                <a:picLocks noChangeAspect="1" noChangeArrowheads="1"/>
              </p:cNvPicPr>
              <p:nvPr/>
            </p:nvPicPr>
            <p:blipFill>
              <a:blip r:embed="rId10"/>
              <a:srcRect/>
              <a:stretch>
                <a:fillRect/>
              </a:stretch>
            </p:blipFill>
            <p:spPr bwMode="auto">
              <a:xfrm>
                <a:off x="102" y="3779"/>
                <a:ext cx="576" cy="432"/>
              </a:xfrm>
              <a:prstGeom prst="rect">
                <a:avLst/>
              </a:prstGeom>
              <a:noFill/>
              <a:ln w="9525">
                <a:noFill/>
                <a:miter lim="800000"/>
                <a:headEnd/>
                <a:tailEnd/>
              </a:ln>
            </p:spPr>
          </p:pic>
        </p:grpSp>
        <p:pic>
          <p:nvPicPr>
            <p:cNvPr id="17425" name="Picture 11"/>
            <p:cNvPicPr>
              <a:picLocks noChangeAspect="1" noChangeArrowheads="1"/>
            </p:cNvPicPr>
            <p:nvPr/>
          </p:nvPicPr>
          <p:blipFill>
            <a:blip r:embed="rId11"/>
            <a:srcRect/>
            <a:stretch>
              <a:fillRect/>
            </a:stretch>
          </p:blipFill>
          <p:spPr bwMode="auto">
            <a:xfrm>
              <a:off x="68" y="1715"/>
              <a:ext cx="576" cy="432"/>
            </a:xfrm>
            <a:prstGeom prst="rect">
              <a:avLst/>
            </a:prstGeom>
            <a:noFill/>
            <a:ln w="9525">
              <a:noFill/>
              <a:miter lim="800000"/>
              <a:headEnd/>
              <a:tailEnd/>
            </a:ln>
          </p:spPr>
        </p:pic>
      </p:grpSp>
      <p:sp>
        <p:nvSpPr>
          <p:cNvPr id="131084" name="Text Box 12"/>
          <p:cNvSpPr txBox="1">
            <a:spLocks noChangeArrowheads="1"/>
          </p:cNvSpPr>
          <p:nvPr/>
        </p:nvSpPr>
        <p:spPr bwMode="auto">
          <a:xfrm>
            <a:off x="1000100" y="142852"/>
            <a:ext cx="6072230" cy="830997"/>
          </a:xfrm>
          <a:prstGeom prst="rect">
            <a:avLst/>
          </a:prstGeom>
          <a:noFill/>
          <a:ln w="9525">
            <a:noFill/>
            <a:miter lim="800000"/>
            <a:headEnd/>
            <a:tailEnd/>
          </a:ln>
          <a:effectLst/>
        </p:spPr>
        <p:txBody>
          <a:bodyPr wrap="square">
            <a:spAutoFit/>
          </a:bodyPr>
          <a:lstStyle/>
          <a:p>
            <a:pPr>
              <a:spcBef>
                <a:spcPct val="50000"/>
              </a:spcBef>
              <a:defRPr/>
            </a:pPr>
            <a:r>
              <a:rPr lang="es-MX" dirty="0">
                <a:solidFill>
                  <a:srgbClr val="CC3300"/>
                </a:solidFill>
                <a:effectLst>
                  <a:outerShdw blurRad="38100" dist="38100" dir="2700000" algn="tl">
                    <a:srgbClr val="C0C0C0"/>
                  </a:outerShdw>
                </a:effectLst>
                <a:latin typeface="+mj-lt"/>
              </a:rPr>
              <a:t>El ordenamiento comunitario del territorio debe promover</a:t>
            </a:r>
            <a:r>
              <a:rPr lang="es-MX" dirty="0" smtClean="0">
                <a:solidFill>
                  <a:srgbClr val="CC3300"/>
                </a:solidFill>
                <a:effectLst>
                  <a:outerShdw blurRad="38100" dist="38100" dir="2700000" algn="tl">
                    <a:srgbClr val="C0C0C0"/>
                  </a:outerShdw>
                </a:effectLst>
                <a:latin typeface="+mj-lt"/>
              </a:rPr>
              <a:t>:</a:t>
            </a:r>
            <a:endParaRPr lang="es-ES" dirty="0">
              <a:solidFill>
                <a:schemeClr val="hlink"/>
              </a:solidFill>
              <a:effectLst>
                <a:outerShdw blurRad="38100" dist="38100" dir="2700000" algn="tl">
                  <a:srgbClr val="C0C0C0"/>
                </a:outerShdw>
              </a:effectLst>
              <a:latin typeface="+mj-lt"/>
            </a:endParaRPr>
          </a:p>
        </p:txBody>
      </p:sp>
      <p:pic>
        <p:nvPicPr>
          <p:cNvPr id="17412" name="Picture 14" descr="MVC-012S"/>
          <p:cNvPicPr>
            <a:picLocks noChangeAspect="1" noChangeArrowheads="1"/>
          </p:cNvPicPr>
          <p:nvPr/>
        </p:nvPicPr>
        <p:blipFill>
          <a:blip r:embed="rId12" cstate="print"/>
          <a:srcRect/>
          <a:stretch>
            <a:fillRect/>
          </a:stretch>
        </p:blipFill>
        <p:spPr bwMode="auto">
          <a:xfrm>
            <a:off x="7858148" y="2786058"/>
            <a:ext cx="1119512" cy="840332"/>
          </a:xfrm>
          <a:prstGeom prst="rect">
            <a:avLst/>
          </a:prstGeom>
          <a:noFill/>
          <a:ln w="9525">
            <a:noFill/>
            <a:miter lim="800000"/>
            <a:headEnd/>
            <a:tailEnd/>
          </a:ln>
        </p:spPr>
      </p:pic>
      <p:pic>
        <p:nvPicPr>
          <p:cNvPr id="17413" name="Picture 15" descr="Fabricio 1"/>
          <p:cNvPicPr>
            <a:picLocks noChangeAspect="1" noChangeArrowheads="1"/>
          </p:cNvPicPr>
          <p:nvPr/>
        </p:nvPicPr>
        <p:blipFill>
          <a:blip r:embed="rId13" cstate="print"/>
          <a:srcRect/>
          <a:stretch>
            <a:fillRect/>
          </a:stretch>
        </p:blipFill>
        <p:spPr bwMode="auto">
          <a:xfrm>
            <a:off x="6786578" y="1643050"/>
            <a:ext cx="1332725" cy="1000132"/>
          </a:xfrm>
          <a:prstGeom prst="rect">
            <a:avLst/>
          </a:prstGeom>
          <a:noFill/>
          <a:ln w="9525">
            <a:noFill/>
            <a:miter lim="800000"/>
            <a:headEnd/>
            <a:tailEnd/>
          </a:ln>
        </p:spPr>
      </p:pic>
      <p:sp>
        <p:nvSpPr>
          <p:cNvPr id="131088" name="Text Box 16"/>
          <p:cNvSpPr txBox="1">
            <a:spLocks noChangeArrowheads="1"/>
          </p:cNvSpPr>
          <p:nvPr/>
        </p:nvSpPr>
        <p:spPr bwMode="auto">
          <a:xfrm>
            <a:off x="1214414" y="1071546"/>
            <a:ext cx="4286280" cy="1785104"/>
          </a:xfrm>
          <a:prstGeom prst="rect">
            <a:avLst/>
          </a:prstGeom>
          <a:noFill/>
          <a:ln w="9525">
            <a:noFill/>
            <a:miter lim="800000"/>
            <a:headEnd/>
            <a:tailEnd/>
          </a:ln>
          <a:effectLst/>
        </p:spPr>
        <p:txBody>
          <a:bodyPr wrap="square">
            <a:spAutoFit/>
          </a:bodyPr>
          <a:lstStyle/>
          <a:p>
            <a:pPr algn="just">
              <a:defRPr/>
            </a:pPr>
            <a:r>
              <a:rPr lang="es-MX" sz="2000" dirty="0">
                <a:solidFill>
                  <a:srgbClr val="FF9900"/>
                </a:solidFill>
                <a:effectLst>
                  <a:outerShdw blurRad="38100" dist="38100" dir="2700000" algn="tl">
                    <a:srgbClr val="C0C0C0"/>
                  </a:outerShdw>
                </a:effectLst>
                <a:latin typeface="+mj-lt"/>
              </a:rPr>
              <a:t>La participación-</a:t>
            </a:r>
            <a:r>
              <a:rPr lang="es-MX" sz="2000" u="sng" dirty="0">
                <a:solidFill>
                  <a:srgbClr val="FF9900"/>
                </a:solidFill>
                <a:effectLst>
                  <a:outerShdw blurRad="38100" dist="38100" dir="2700000" algn="tl">
                    <a:srgbClr val="C0C0C0"/>
                  </a:outerShdw>
                </a:effectLst>
                <a:latin typeface="+mj-lt"/>
              </a:rPr>
              <a:t>acción </a:t>
            </a:r>
            <a:r>
              <a:rPr lang="es-MX" sz="2000" u="sng" dirty="0" smtClean="0">
                <a:solidFill>
                  <a:srgbClr val="FF9900"/>
                </a:solidFill>
                <a:effectLst>
                  <a:outerShdw blurRad="38100" dist="38100" dir="2700000" algn="tl">
                    <a:srgbClr val="C0C0C0"/>
                  </a:outerShdw>
                </a:effectLst>
                <a:latin typeface="+mj-lt"/>
              </a:rPr>
              <a:t>colectiva</a:t>
            </a:r>
            <a:r>
              <a:rPr lang="es-MX" sz="2000" dirty="0" smtClean="0">
                <a:solidFill>
                  <a:srgbClr val="FF9900"/>
                </a:solidFill>
                <a:effectLst>
                  <a:outerShdw blurRad="38100" dist="38100" dir="2700000" algn="tl">
                    <a:srgbClr val="C0C0C0"/>
                  </a:outerShdw>
                </a:effectLst>
                <a:latin typeface="+mj-lt"/>
              </a:rPr>
              <a:t>, </a:t>
            </a:r>
            <a:r>
              <a:rPr lang="es-MX" sz="1800" b="0" dirty="0" smtClean="0">
                <a:solidFill>
                  <a:srgbClr val="FF9900"/>
                </a:solidFill>
                <a:effectLst>
                  <a:outerShdw blurRad="38100" dist="38100" dir="2700000" algn="tl">
                    <a:srgbClr val="C0C0C0"/>
                  </a:outerShdw>
                </a:effectLst>
                <a:latin typeface="+mj-lt"/>
              </a:rPr>
              <a:t>debe buscar los vehículos y medios que promuevan en el corto plazo y de forma sostenida el impulso de una acción </a:t>
            </a:r>
            <a:r>
              <a:rPr lang="es-MX" sz="1800" b="0" dirty="0" smtClean="0">
                <a:solidFill>
                  <a:srgbClr val="FF9900"/>
                </a:solidFill>
                <a:effectLst>
                  <a:outerShdw blurRad="38100" dist="38100" dir="2700000" algn="tl">
                    <a:srgbClr val="C0C0C0"/>
                  </a:outerShdw>
                </a:effectLst>
                <a:latin typeface="+mj-lt"/>
              </a:rPr>
              <a:t>comunitaria (movilizar y fortalecer los capitales de la comunidad).</a:t>
            </a:r>
            <a:endParaRPr lang="es-ES" sz="2000" b="0" dirty="0">
              <a:solidFill>
                <a:srgbClr val="FF9900"/>
              </a:solidFill>
              <a:effectLst>
                <a:outerShdw blurRad="38100" dist="38100" dir="2700000" algn="tl">
                  <a:srgbClr val="C0C0C0"/>
                </a:outerShdw>
              </a:effectLst>
              <a:latin typeface="+mj-lt"/>
            </a:endParaRPr>
          </a:p>
        </p:txBody>
      </p:sp>
      <p:pic>
        <p:nvPicPr>
          <p:cNvPr id="17415" name="Picture 18" descr="foto 5"/>
          <p:cNvPicPr>
            <a:picLocks noChangeAspect="1" noChangeArrowheads="1"/>
          </p:cNvPicPr>
          <p:nvPr/>
        </p:nvPicPr>
        <p:blipFill>
          <a:blip r:embed="rId14" cstate="print"/>
          <a:srcRect/>
          <a:stretch>
            <a:fillRect/>
          </a:stretch>
        </p:blipFill>
        <p:spPr bwMode="auto">
          <a:xfrm>
            <a:off x="7359713" y="3678249"/>
            <a:ext cx="1641443" cy="1036635"/>
          </a:xfrm>
          <a:prstGeom prst="rect">
            <a:avLst/>
          </a:prstGeom>
          <a:noFill/>
          <a:ln w="9525">
            <a:noFill/>
            <a:miter lim="800000"/>
            <a:headEnd/>
            <a:tailEnd/>
          </a:ln>
        </p:spPr>
      </p:pic>
      <p:sp>
        <p:nvSpPr>
          <p:cNvPr id="131092" name="Text Box 20"/>
          <p:cNvSpPr txBox="1">
            <a:spLocks noChangeArrowheads="1"/>
          </p:cNvSpPr>
          <p:nvPr/>
        </p:nvSpPr>
        <p:spPr bwMode="auto">
          <a:xfrm>
            <a:off x="1214414" y="3000372"/>
            <a:ext cx="4322762" cy="1231106"/>
          </a:xfrm>
          <a:prstGeom prst="rect">
            <a:avLst/>
          </a:prstGeom>
          <a:noFill/>
          <a:ln w="9525">
            <a:noFill/>
            <a:miter lim="800000"/>
            <a:headEnd/>
            <a:tailEnd/>
          </a:ln>
          <a:effectLst/>
        </p:spPr>
        <p:txBody>
          <a:bodyPr>
            <a:spAutoFit/>
          </a:bodyPr>
          <a:lstStyle/>
          <a:p>
            <a:pPr algn="just">
              <a:spcBef>
                <a:spcPct val="50000"/>
              </a:spcBef>
              <a:defRPr/>
            </a:pPr>
            <a:r>
              <a:rPr lang="es-MX" sz="2000" dirty="0" smtClean="0">
                <a:solidFill>
                  <a:schemeClr val="accent2"/>
                </a:solidFill>
                <a:effectLst>
                  <a:outerShdw blurRad="38100" dist="38100" dir="2700000" algn="tl">
                    <a:srgbClr val="C0C0C0"/>
                  </a:outerShdw>
                </a:effectLst>
                <a:latin typeface="+mj-lt"/>
              </a:rPr>
              <a:t>La </a:t>
            </a:r>
            <a:r>
              <a:rPr lang="es-MX" sz="2000" dirty="0">
                <a:solidFill>
                  <a:schemeClr val="accent2"/>
                </a:solidFill>
                <a:effectLst>
                  <a:outerShdw blurRad="38100" dist="38100" dir="2700000" algn="tl">
                    <a:srgbClr val="C0C0C0"/>
                  </a:outerShdw>
                </a:effectLst>
                <a:latin typeface="+mj-lt"/>
              </a:rPr>
              <a:t>incidencia </a:t>
            </a:r>
            <a:r>
              <a:rPr lang="es-MX" sz="2000" dirty="0" smtClean="0">
                <a:solidFill>
                  <a:schemeClr val="accent2"/>
                </a:solidFill>
                <a:effectLst>
                  <a:outerShdw blurRad="38100" dist="38100" dir="2700000" algn="tl">
                    <a:srgbClr val="C0C0C0"/>
                  </a:outerShdw>
                </a:effectLst>
                <a:latin typeface="+mj-lt"/>
              </a:rPr>
              <a:t>institucional, </a:t>
            </a:r>
            <a:r>
              <a:rPr lang="es-MX" sz="1800" dirty="0" smtClean="0">
                <a:solidFill>
                  <a:schemeClr val="accent2"/>
                </a:solidFill>
                <a:effectLst>
                  <a:outerShdw blurRad="38100" dist="38100" dir="2700000" algn="tl">
                    <a:srgbClr val="C0C0C0"/>
                  </a:outerShdw>
                </a:effectLst>
                <a:latin typeface="+mj-lt"/>
              </a:rPr>
              <a:t>fortalecer las capacidades  de relación y construcción de </a:t>
            </a:r>
            <a:r>
              <a:rPr lang="es-MX" sz="1800" dirty="0" smtClean="0">
                <a:solidFill>
                  <a:schemeClr val="accent2"/>
                </a:solidFill>
                <a:effectLst>
                  <a:outerShdw blurRad="38100" dist="38100" dir="2700000" algn="tl">
                    <a:srgbClr val="C0C0C0"/>
                  </a:outerShdw>
                </a:effectLst>
                <a:latin typeface="+mj-lt"/>
              </a:rPr>
              <a:t>acuerdos, reglas al </a:t>
            </a:r>
            <a:r>
              <a:rPr lang="es-MX" sz="1800" dirty="0" smtClean="0">
                <a:solidFill>
                  <a:schemeClr val="accent2"/>
                </a:solidFill>
                <a:effectLst>
                  <a:outerShdw blurRad="38100" dist="38100" dir="2700000" algn="tl">
                    <a:srgbClr val="C0C0C0"/>
                  </a:outerShdw>
                </a:effectLst>
                <a:latin typeface="+mj-lt"/>
              </a:rPr>
              <a:t>interior de la comunidad y en otros ámbitos.</a:t>
            </a:r>
            <a:endParaRPr lang="es-ES" sz="1800" dirty="0">
              <a:solidFill>
                <a:schemeClr val="accent2"/>
              </a:solidFill>
              <a:effectLst>
                <a:outerShdw blurRad="38100" dist="38100" dir="2700000" algn="tl">
                  <a:srgbClr val="C0C0C0"/>
                </a:outerShdw>
              </a:effectLst>
              <a:latin typeface="+mj-lt"/>
            </a:endParaRPr>
          </a:p>
        </p:txBody>
      </p:sp>
      <p:pic>
        <p:nvPicPr>
          <p:cNvPr id="17418" name="Picture 22"/>
          <p:cNvPicPr>
            <a:picLocks noChangeAspect="1" noChangeArrowheads="1"/>
          </p:cNvPicPr>
          <p:nvPr/>
        </p:nvPicPr>
        <p:blipFill>
          <a:blip r:embed="rId15"/>
          <a:srcRect/>
          <a:stretch>
            <a:fillRect/>
          </a:stretch>
        </p:blipFill>
        <p:spPr bwMode="auto">
          <a:xfrm>
            <a:off x="3490913" y="5734050"/>
            <a:ext cx="1524000" cy="1042988"/>
          </a:xfrm>
          <a:prstGeom prst="rect">
            <a:avLst/>
          </a:prstGeom>
          <a:noFill/>
          <a:ln w="9525">
            <a:noFill/>
            <a:miter lim="800000"/>
            <a:headEnd/>
            <a:tailEnd/>
          </a:ln>
        </p:spPr>
      </p:pic>
      <p:pic>
        <p:nvPicPr>
          <p:cNvPr id="17419" name="Picture 23"/>
          <p:cNvPicPr>
            <a:picLocks noChangeAspect="1" noChangeArrowheads="1"/>
          </p:cNvPicPr>
          <p:nvPr/>
        </p:nvPicPr>
        <p:blipFill>
          <a:blip r:embed="rId16"/>
          <a:srcRect/>
          <a:stretch>
            <a:fillRect/>
          </a:stretch>
        </p:blipFill>
        <p:spPr bwMode="auto">
          <a:xfrm>
            <a:off x="2266950" y="5727700"/>
            <a:ext cx="1412875" cy="1130300"/>
          </a:xfrm>
          <a:prstGeom prst="rect">
            <a:avLst/>
          </a:prstGeom>
          <a:noFill/>
          <a:ln w="9525">
            <a:noFill/>
            <a:miter lim="800000"/>
            <a:headEnd/>
            <a:tailEnd/>
          </a:ln>
        </p:spPr>
      </p:pic>
      <p:pic>
        <p:nvPicPr>
          <p:cNvPr id="17420" name="Picture 24"/>
          <p:cNvPicPr>
            <a:picLocks noChangeAspect="1" noChangeArrowheads="1"/>
          </p:cNvPicPr>
          <p:nvPr/>
        </p:nvPicPr>
        <p:blipFill>
          <a:blip r:embed="rId17"/>
          <a:srcRect/>
          <a:stretch>
            <a:fillRect/>
          </a:stretch>
        </p:blipFill>
        <p:spPr bwMode="auto">
          <a:xfrm>
            <a:off x="1042988" y="5765800"/>
            <a:ext cx="1295400" cy="976313"/>
          </a:xfrm>
          <a:prstGeom prst="rect">
            <a:avLst/>
          </a:prstGeom>
          <a:noFill/>
          <a:ln w="9525">
            <a:noFill/>
            <a:miter lim="800000"/>
            <a:headEnd/>
            <a:tailEnd/>
          </a:ln>
        </p:spPr>
      </p:pic>
      <p:pic>
        <p:nvPicPr>
          <p:cNvPr id="17421" name="Picture 25"/>
          <p:cNvPicPr>
            <a:picLocks noChangeAspect="1" noChangeArrowheads="1"/>
          </p:cNvPicPr>
          <p:nvPr/>
        </p:nvPicPr>
        <p:blipFill>
          <a:blip r:embed="rId18"/>
          <a:srcRect/>
          <a:stretch>
            <a:fillRect/>
          </a:stretch>
        </p:blipFill>
        <p:spPr bwMode="auto">
          <a:xfrm>
            <a:off x="4859338" y="5765800"/>
            <a:ext cx="1370012" cy="976313"/>
          </a:xfrm>
          <a:prstGeom prst="rect">
            <a:avLst/>
          </a:prstGeom>
          <a:noFill/>
          <a:ln w="9525">
            <a:noFill/>
            <a:miter lim="800000"/>
            <a:headEnd/>
            <a:tailEnd/>
          </a:ln>
        </p:spPr>
      </p:pic>
      <p:sp>
        <p:nvSpPr>
          <p:cNvPr id="131098" name="Text Box 26"/>
          <p:cNvSpPr txBox="1">
            <a:spLocks noChangeArrowheads="1"/>
          </p:cNvSpPr>
          <p:nvPr/>
        </p:nvSpPr>
        <p:spPr bwMode="auto">
          <a:xfrm>
            <a:off x="1214414" y="4429132"/>
            <a:ext cx="4357718" cy="1231106"/>
          </a:xfrm>
          <a:prstGeom prst="rect">
            <a:avLst/>
          </a:prstGeom>
          <a:noFill/>
          <a:ln w="9525">
            <a:noFill/>
            <a:miter lim="800000"/>
            <a:headEnd/>
            <a:tailEnd/>
          </a:ln>
          <a:effectLst/>
        </p:spPr>
        <p:txBody>
          <a:bodyPr wrap="square">
            <a:spAutoFit/>
          </a:bodyPr>
          <a:lstStyle/>
          <a:p>
            <a:pPr algn="just">
              <a:spcBef>
                <a:spcPct val="50000"/>
              </a:spcBef>
              <a:defRPr/>
            </a:pPr>
            <a:r>
              <a:rPr lang="es-MX" sz="2000" dirty="0" smtClean="0">
                <a:solidFill>
                  <a:schemeClr val="accent2"/>
                </a:solidFill>
                <a:effectLst>
                  <a:outerShdw blurRad="38100" dist="38100" dir="2700000" algn="tl">
                    <a:srgbClr val="C0C0C0"/>
                  </a:outerShdw>
                </a:effectLst>
                <a:latin typeface="+mj-lt"/>
              </a:rPr>
              <a:t>La resonancia regional,</a:t>
            </a:r>
            <a:r>
              <a:rPr lang="es-MX" sz="2000" b="0" dirty="0">
                <a:solidFill>
                  <a:schemeClr val="accent2"/>
                </a:solidFill>
                <a:effectLst>
                  <a:outerShdw blurRad="38100" dist="38100" dir="2700000" algn="tl">
                    <a:srgbClr val="C0C0C0"/>
                  </a:outerShdw>
                </a:effectLst>
                <a:latin typeface="+mj-lt"/>
              </a:rPr>
              <a:t> </a:t>
            </a:r>
            <a:r>
              <a:rPr lang="es-MX" sz="1800" b="0" dirty="0" smtClean="0">
                <a:solidFill>
                  <a:schemeClr val="accent2"/>
                </a:solidFill>
                <a:effectLst>
                  <a:outerShdw blurRad="38100" dist="38100" dir="2700000" algn="tl">
                    <a:srgbClr val="C0C0C0"/>
                  </a:outerShdw>
                </a:effectLst>
                <a:latin typeface="+mj-lt"/>
              </a:rPr>
              <a:t>generar la inercia necesaria que permita rebasar el ámbito local y potenciar el impacto de la acción comunitaria</a:t>
            </a:r>
            <a:endParaRPr lang="es-ES" sz="1800" dirty="0">
              <a:solidFill>
                <a:schemeClr val="accent2"/>
              </a:solidFill>
              <a:latin typeface="+mj-lt"/>
            </a:endParaRPr>
          </a:p>
        </p:txBody>
      </p:sp>
      <p:pic>
        <p:nvPicPr>
          <p:cNvPr id="17423" name="Picture 27"/>
          <p:cNvPicPr>
            <a:picLocks noChangeAspect="1" noChangeArrowheads="1"/>
          </p:cNvPicPr>
          <p:nvPr/>
        </p:nvPicPr>
        <p:blipFill>
          <a:blip r:embed="rId19" cstate="print"/>
          <a:srcRect/>
          <a:stretch>
            <a:fillRect/>
          </a:stretch>
        </p:blipFill>
        <p:spPr bwMode="auto">
          <a:xfrm>
            <a:off x="6372225" y="4903788"/>
            <a:ext cx="2751138" cy="1922462"/>
          </a:xfrm>
          <a:prstGeom prst="rect">
            <a:avLst/>
          </a:prstGeom>
          <a:noFill/>
          <a:ln w="9525">
            <a:noFill/>
            <a:miter lim="800000"/>
            <a:headEnd/>
            <a:tailEnd/>
          </a:ln>
        </p:spPr>
      </p:pic>
      <p:pic>
        <p:nvPicPr>
          <p:cNvPr id="35" name="34 Imagen" descr="DSC07541.JPG"/>
          <p:cNvPicPr>
            <a:picLocks noChangeAspect="1"/>
          </p:cNvPicPr>
          <p:nvPr/>
        </p:nvPicPr>
        <p:blipFill>
          <a:blip r:embed="rId20" cstate="print"/>
          <a:stretch>
            <a:fillRect/>
          </a:stretch>
        </p:blipFill>
        <p:spPr>
          <a:xfrm>
            <a:off x="6286512" y="714356"/>
            <a:ext cx="1023945" cy="767959"/>
          </a:xfrm>
          <a:prstGeom prst="rect">
            <a:avLst/>
          </a:prstGeom>
        </p:spPr>
      </p:pic>
      <p:pic>
        <p:nvPicPr>
          <p:cNvPr id="36" name="35 Imagen" descr="AC SAN JUAN OZOL 033.jpg"/>
          <p:cNvPicPr>
            <a:picLocks noChangeAspect="1"/>
          </p:cNvPicPr>
          <p:nvPr/>
        </p:nvPicPr>
        <p:blipFill>
          <a:blip r:embed="rId21" cstate="email"/>
          <a:stretch>
            <a:fillRect/>
          </a:stretch>
        </p:blipFill>
        <p:spPr>
          <a:xfrm>
            <a:off x="5572132" y="1428737"/>
            <a:ext cx="1238258" cy="928694"/>
          </a:xfrm>
          <a:prstGeom prst="rect">
            <a:avLst/>
          </a:prstGeom>
        </p:spPr>
      </p:pic>
      <p:pic>
        <p:nvPicPr>
          <p:cNvPr id="38" name="Picture 5" descr="banco mundial 029"/>
          <p:cNvPicPr>
            <a:picLocks noChangeAspect="1" noChangeArrowheads="1"/>
          </p:cNvPicPr>
          <p:nvPr/>
        </p:nvPicPr>
        <p:blipFill>
          <a:blip r:embed="rId22" cstate="email"/>
          <a:srcRect/>
          <a:stretch>
            <a:fillRect/>
          </a:stretch>
        </p:blipFill>
        <p:spPr bwMode="auto">
          <a:xfrm>
            <a:off x="6222928" y="3071810"/>
            <a:ext cx="1238305" cy="928957"/>
          </a:xfrm>
          <a:prstGeom prst="rect">
            <a:avLst/>
          </a:prstGeom>
          <a:ln>
            <a:noFill/>
          </a:ln>
          <a:effectLst>
            <a:outerShdw blurRad="292100" dist="139700" dir="2700000" algn="tl" rotWithShape="0">
              <a:srgbClr val="333333">
                <a:alpha val="65000"/>
              </a:srgbClr>
            </a:outerShdw>
          </a:effectLst>
        </p:spPr>
      </p:pic>
      <p:pic>
        <p:nvPicPr>
          <p:cNvPr id="37" name="36 Imagen" descr="DSC05271.JPG"/>
          <p:cNvPicPr>
            <a:picLocks noChangeAspect="1"/>
          </p:cNvPicPr>
          <p:nvPr/>
        </p:nvPicPr>
        <p:blipFill>
          <a:blip r:embed="rId23" cstate="print"/>
          <a:stretch>
            <a:fillRect/>
          </a:stretch>
        </p:blipFill>
        <p:spPr>
          <a:xfrm>
            <a:off x="5629056" y="3786190"/>
            <a:ext cx="1260673" cy="857256"/>
          </a:xfrm>
          <a:prstGeom prst="rect">
            <a:avLst/>
          </a:prstGeom>
        </p:spPr>
      </p:pic>
    </p:spTree>
  </p:cSld>
  <p:clrMapOvr>
    <a:masterClrMapping/>
  </p:clrMapOvr>
  <p:timing>
    <p:tnLst>
      <p:par>
        <p:cTn id="1" dur="indefinite" restart="never" nodeType="tmRoot"/>
      </p:par>
    </p:tnLst>
  </p:timing>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2" name="1 Grupo"/>
          <p:cNvGrpSpPr/>
          <p:nvPr/>
        </p:nvGrpSpPr>
        <p:grpSpPr>
          <a:xfrm>
            <a:off x="71406" y="120286"/>
            <a:ext cx="5714588" cy="636480"/>
            <a:chOff x="-984939" y="-2774239"/>
            <a:chExt cx="7072330" cy="636480"/>
          </a:xfrm>
        </p:grpSpPr>
        <p:sp>
          <p:nvSpPr>
            <p:cNvPr id="3" name="2 Rectángulo redondeado"/>
            <p:cNvSpPr/>
            <p:nvPr/>
          </p:nvSpPr>
          <p:spPr>
            <a:xfrm>
              <a:off x="-984939" y="-2774239"/>
              <a:ext cx="7072330" cy="63648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 name="3 Rectángulo"/>
            <p:cNvSpPr/>
            <p:nvPr/>
          </p:nvSpPr>
          <p:spPr>
            <a:xfrm>
              <a:off x="-651253" y="-2729722"/>
              <a:ext cx="6489013" cy="574340"/>
            </a:xfrm>
            <a:prstGeom prst="rect">
              <a:avLst/>
            </a:prstGeom>
          </p:spPr>
          <p:style>
            <a:lnRef idx="0">
              <a:scrgbClr b="0" g="0" r="0"/>
            </a:lnRef>
            <a:fillRef idx="0">
              <a:scrgbClr b="0" g="0" r="0"/>
            </a:fillRef>
            <a:effectRef idx="0">
              <a:scrgbClr b="0" g="0" r="0"/>
            </a:effectRef>
            <a:fontRef idx="minor">
              <a:schemeClr val="lt1"/>
            </a:fontRef>
          </p:style>
          <p:txBody>
            <a:bodyPr anchor="ctr" anchorCtr="0" bIns="68580" lIns="68580" numCol="1" rIns="68580" spcCol="1270" spcFirstLastPara="0" tIns="68580" vert="horz" wrap="square">
              <a:noAutofit/>
            </a:bodyPr>
            <a:lstStyle/>
            <a:p>
              <a:pPr algn="l" defTabSz="800100" lvl="0" rtl="0">
                <a:lnSpc>
                  <a:spcPct val="90000"/>
                </a:lnSpc>
                <a:spcBef>
                  <a:spcPct val="0"/>
                </a:spcBef>
                <a:spcAft>
                  <a:spcPct val="35000"/>
                </a:spcAft>
              </a:pPr>
              <a:r>
                <a:rPr b="1" dirty="0" lang="es-MX" smtClean="0" sz="2400"/>
                <a:t>¿Y que se va a gestionar</a:t>
              </a:r>
              <a:r>
                <a:rPr b="1" dirty="0" kern="1200" lang="es-MX" smtClean="0" sz="2400"/>
                <a:t>?</a:t>
              </a:r>
              <a:endParaRPr b="1" dirty="0" kern="1200" lang="es-MX" sz="2400"/>
            </a:p>
          </p:txBody>
        </p:sp>
      </p:grpSp>
      <p:sp>
        <p:nvSpPr>
          <p:cNvPr id="5" name="4 CuadroTexto"/>
          <p:cNvSpPr txBox="1"/>
          <p:nvPr/>
        </p:nvSpPr>
        <p:spPr>
          <a:xfrm>
            <a:off x="71406" y="1000108"/>
            <a:ext cx="4101838" cy="923330"/>
          </a:xfrm>
          <a:prstGeom prst="rect">
            <a:avLst/>
          </a:prstGeom>
          <a:noFill/>
        </p:spPr>
        <p:txBody>
          <a:bodyPr rtlCol="0" wrap="square">
            <a:spAutoFit/>
          </a:bodyPr>
          <a:lstStyle/>
          <a:p>
            <a:pPr algn="ctr"/>
            <a:r>
              <a:rPr b="1" dirty="0" lang="es-MX" smtClean="0" sz="1800">
                <a:solidFill>
                  <a:schemeClr val="accent6">
                    <a:lumMod val="75000"/>
                  </a:schemeClr>
                </a:solidFill>
                <a:latin typeface="+mj-lt"/>
              </a:rPr>
              <a:t>Busca resolver o atender la </a:t>
            </a:r>
            <a:r>
              <a:rPr b="1" dirty="0" lang="es-MX" smtClean="0" sz="1800">
                <a:solidFill>
                  <a:schemeClr val="accent6">
                    <a:lumMod val="75000"/>
                  </a:schemeClr>
                </a:solidFill>
                <a:latin typeface="+mj-lt"/>
              </a:rPr>
              <a:t>situación </a:t>
            </a:r>
            <a:r>
              <a:rPr b="1" dirty="0" lang="es-MX" smtClean="0" sz="1800">
                <a:solidFill>
                  <a:schemeClr val="accent6">
                    <a:lumMod val="75000"/>
                  </a:schemeClr>
                </a:solidFill>
                <a:latin typeface="+mj-lt"/>
              </a:rPr>
              <a:t>actual “problemática” del territorio </a:t>
            </a:r>
            <a:r>
              <a:rPr b="1" dirty="0" lang="es-MX" smtClean="0" sz="1800">
                <a:solidFill>
                  <a:schemeClr val="accent6">
                    <a:lumMod val="75000"/>
                  </a:schemeClr>
                </a:solidFill>
                <a:latin typeface="+mj-lt"/>
              </a:rPr>
              <a:t>“Como es que estamos??” </a:t>
            </a:r>
            <a:endParaRPr b="1" dirty="0" lang="es-MX" sz="1800">
              <a:solidFill>
                <a:schemeClr val="accent6">
                  <a:lumMod val="75000"/>
                </a:schemeClr>
              </a:solidFill>
              <a:latin typeface="+mj-lt"/>
            </a:endParaRPr>
          </a:p>
        </p:txBody>
      </p:sp>
      <p:sp>
        <p:nvSpPr>
          <p:cNvPr id="6" name="5 CuadroTexto"/>
          <p:cNvSpPr txBox="1"/>
          <p:nvPr/>
        </p:nvSpPr>
        <p:spPr>
          <a:xfrm>
            <a:off x="81638" y="2683559"/>
            <a:ext cx="3475716" cy="2031325"/>
          </a:xfrm>
          <a:prstGeom prst="rect">
            <a:avLst/>
          </a:prstGeom>
          <a:noFill/>
        </p:spPr>
        <p:txBody>
          <a:bodyPr rtlCol="0" wrap="square">
            <a:spAutoFit/>
          </a:bodyPr>
          <a:lstStyle/>
          <a:p>
            <a:pPr algn="ctr"/>
            <a:r>
              <a:rPr dirty="0" lang="es-MX" smtClean="0" sz="1800">
                <a:solidFill>
                  <a:schemeClr val="accent6">
                    <a:lumMod val="75000"/>
                  </a:schemeClr>
                </a:solidFill>
                <a:latin typeface="+mj-lt"/>
              </a:rPr>
              <a:t>Define  de forma participativa las </a:t>
            </a:r>
            <a:r>
              <a:rPr b="1" dirty="0" lang="es-MX" smtClean="0" sz="1800">
                <a:solidFill>
                  <a:schemeClr val="accent6">
                    <a:lumMod val="75000"/>
                  </a:schemeClr>
                </a:solidFill>
                <a:latin typeface="+mj-lt"/>
              </a:rPr>
              <a:t>estrategia de manejo a </a:t>
            </a:r>
            <a:r>
              <a:rPr b="1" dirty="0" lang="es-MX" smtClean="0" sz="1800">
                <a:solidFill>
                  <a:schemeClr val="accent6">
                    <a:lumMod val="75000"/>
                  </a:schemeClr>
                </a:solidFill>
                <a:latin typeface="+mj-lt"/>
              </a:rPr>
              <a:t>seguir y </a:t>
            </a:r>
            <a:r>
              <a:rPr b="1" dirty="0" lang="es-MX" smtClean="0" sz="1800">
                <a:solidFill>
                  <a:schemeClr val="accent6">
                    <a:lumMod val="75000"/>
                  </a:schemeClr>
                </a:solidFill>
                <a:latin typeface="+mj-lt"/>
              </a:rPr>
              <a:t>la definición de los </a:t>
            </a:r>
            <a:r>
              <a:rPr b="1" dirty="0" lang="es-MX" smtClean="0" sz="1800">
                <a:solidFill>
                  <a:schemeClr val="accent6">
                    <a:lumMod val="75000"/>
                  </a:schemeClr>
                </a:solidFill>
                <a:latin typeface="+mj-lt"/>
              </a:rPr>
              <a:t>puntos de </a:t>
            </a:r>
            <a:r>
              <a:rPr b="1" dirty="0" lang="es-MX" smtClean="0" sz="1800">
                <a:solidFill>
                  <a:schemeClr val="accent6">
                    <a:lumMod val="75000"/>
                  </a:schemeClr>
                </a:solidFill>
                <a:latin typeface="+mj-lt"/>
              </a:rPr>
              <a:t>acuerdos para impulsar la Acción </a:t>
            </a:r>
            <a:r>
              <a:rPr dirty="0" lang="es-MX" smtClean="0" sz="1800">
                <a:solidFill>
                  <a:schemeClr val="accent6">
                    <a:lumMod val="75000"/>
                  </a:schemeClr>
                </a:solidFill>
                <a:latin typeface="+mj-lt"/>
              </a:rPr>
              <a:t>Colectiva  </a:t>
            </a:r>
            <a:r>
              <a:rPr dirty="0" lang="es-MX" smtClean="0" sz="1800">
                <a:solidFill>
                  <a:schemeClr val="accent6">
                    <a:lumMod val="75000"/>
                  </a:schemeClr>
                </a:solidFill>
                <a:latin typeface="+mj-lt"/>
              </a:rPr>
              <a:t>en la comunidad “Como </a:t>
            </a:r>
            <a:r>
              <a:rPr dirty="0" lang="es-MX" smtClean="0" sz="1800">
                <a:solidFill>
                  <a:schemeClr val="accent6">
                    <a:lumMod val="75000"/>
                  </a:schemeClr>
                </a:solidFill>
                <a:latin typeface="+mj-lt"/>
              </a:rPr>
              <a:t>queremos estar???...     Hacia donde queremos ir???”</a:t>
            </a:r>
            <a:endParaRPr dirty="0" lang="es-MX" sz="1800">
              <a:solidFill>
                <a:schemeClr val="accent6">
                  <a:lumMod val="75000"/>
                </a:schemeClr>
              </a:solidFill>
              <a:latin typeface="+mj-lt"/>
            </a:endParaRPr>
          </a:p>
        </p:txBody>
      </p:sp>
      <p:sp>
        <p:nvSpPr>
          <p:cNvPr id="7" name="6 CuadroTexto"/>
          <p:cNvSpPr txBox="1"/>
          <p:nvPr/>
        </p:nvSpPr>
        <p:spPr>
          <a:xfrm>
            <a:off x="2285984" y="5072074"/>
            <a:ext cx="4214842" cy="1477328"/>
          </a:xfrm>
          <a:prstGeom prst="rect">
            <a:avLst/>
          </a:prstGeom>
          <a:noFill/>
        </p:spPr>
        <p:txBody>
          <a:bodyPr rtlCol="0" wrap="square">
            <a:spAutoFit/>
          </a:bodyPr>
          <a:lstStyle/>
          <a:p>
            <a:r>
              <a:rPr dirty="0" lang="es-MX" smtClean="0" sz="1800">
                <a:solidFill>
                  <a:schemeClr val="accent6">
                    <a:lumMod val="75000"/>
                  </a:schemeClr>
                </a:solidFill>
                <a:latin typeface="+mj-lt"/>
              </a:rPr>
              <a:t>Define el </a:t>
            </a:r>
            <a:r>
              <a:rPr b="1" dirty="0" lang="es-MX" smtClean="0" sz="1800">
                <a:solidFill>
                  <a:schemeClr val="accent6">
                    <a:lumMod val="75000"/>
                  </a:schemeClr>
                </a:solidFill>
                <a:latin typeface="+mj-lt"/>
              </a:rPr>
              <a:t>esquema </a:t>
            </a:r>
            <a:r>
              <a:rPr b="1" dirty="0" lang="es-MX" smtClean="0" sz="1800">
                <a:solidFill>
                  <a:schemeClr val="accent6">
                    <a:lumMod val="75000"/>
                  </a:schemeClr>
                </a:solidFill>
                <a:latin typeface="+mj-lt"/>
              </a:rPr>
              <a:t>de política </a:t>
            </a:r>
            <a:r>
              <a:rPr b="1" dirty="0" lang="es-MX" smtClean="0" sz="1800">
                <a:solidFill>
                  <a:schemeClr val="accent6">
                    <a:lumMod val="75000"/>
                  </a:schemeClr>
                </a:solidFill>
                <a:latin typeface="+mj-lt"/>
              </a:rPr>
              <a:t>y reglamentación del uso del territorio</a:t>
            </a:r>
            <a:r>
              <a:rPr dirty="0" lang="es-MX" smtClean="0" sz="1800">
                <a:solidFill>
                  <a:schemeClr val="accent6">
                    <a:lumMod val="75000"/>
                  </a:schemeClr>
                </a:solidFill>
                <a:latin typeface="+mj-lt"/>
              </a:rPr>
              <a:t>:  </a:t>
            </a:r>
            <a:r>
              <a:rPr dirty="0" lang="es-MX" smtClean="0" sz="1800">
                <a:solidFill>
                  <a:srgbClr val="0070C0"/>
                </a:solidFill>
                <a:latin typeface="+mj-lt"/>
              </a:rPr>
              <a:t>Que hacer, como hacerlo, en dónde hacerlo, bajo que reglas y normas o condiciones???</a:t>
            </a:r>
            <a:endParaRPr dirty="0" lang="es-MX" sz="1800">
              <a:solidFill>
                <a:srgbClr val="0070C0"/>
              </a:solidFill>
              <a:latin typeface="+mj-lt"/>
            </a:endParaRPr>
          </a:p>
        </p:txBody>
      </p:sp>
      <p:sp>
        <p:nvSpPr>
          <p:cNvPr id="11" name="10 Flecha abajo"/>
          <p:cNvSpPr/>
          <p:nvPr/>
        </p:nvSpPr>
        <p:spPr>
          <a:xfrm>
            <a:off x="1643042" y="1997723"/>
            <a:ext cx="363071" cy="645459"/>
          </a:xfrm>
          <a:prstGeom prst="downArrow">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MX"/>
          </a:p>
        </p:txBody>
      </p:sp>
      <p:sp>
        <p:nvSpPr>
          <p:cNvPr id="13" name="12 Flecha doblada"/>
          <p:cNvSpPr/>
          <p:nvPr/>
        </p:nvSpPr>
        <p:spPr>
          <a:xfrm rot="5400000">
            <a:off x="3538336" y="3752658"/>
            <a:ext cx="1099139" cy="968188"/>
          </a:xfrm>
          <a:prstGeom prst="bentArrow">
            <a:avLst>
              <a:gd fmla="val 25000" name="adj1"/>
              <a:gd fmla="val 22222" name="adj2"/>
              <a:gd fmla="val 26389" name="adj3"/>
              <a:gd fmla="val 90972" name="adj4"/>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MX">
              <a:solidFill>
                <a:schemeClr val="tx1"/>
              </a:solidFill>
            </a:endParaRPr>
          </a:p>
        </p:txBody>
      </p:sp>
      <p:pic>
        <p:nvPicPr>
          <p:cNvPr descr="D:\GAIA 2009\FOTOS HUIMANGUILLO\2do_ Taller_Huiman\IMG_1784.JPG" id="2051" name="Picture 3"/>
          <p:cNvPicPr>
            <a:picLocks noChangeArrowheads="1" noChangeAspect="1"/>
          </p:cNvPicPr>
          <p:nvPr/>
        </p:nvPicPr>
        <p:blipFill>
          <a:blip cstate="print" r:embed="rId3"/>
          <a:stretch>
            <a:fillRect/>
          </a:stretch>
        </p:blipFill>
        <p:spPr bwMode="auto">
          <a:xfrm>
            <a:off x="7072330" y="-24"/>
            <a:ext cx="2071702" cy="2180873"/>
          </a:xfrm>
          <a:prstGeom prst="rect">
            <a:avLst/>
          </a:prstGeom>
          <a:noFill/>
          <a:ln>
            <a:noFill/>
          </a:ln>
        </p:spPr>
      </p:pic>
      <p:sp>
        <p:nvSpPr>
          <p:cNvPr id="12" name="11 CuadroTexto"/>
          <p:cNvSpPr txBox="1"/>
          <p:nvPr/>
        </p:nvSpPr>
        <p:spPr>
          <a:xfrm>
            <a:off x="6286512" y="5286388"/>
            <a:ext cx="2857488" cy="1569660"/>
          </a:xfrm>
          <a:prstGeom prst="rect">
            <a:avLst/>
          </a:prstGeom>
          <a:noFill/>
        </p:spPr>
        <p:txBody>
          <a:bodyPr rtlCol="0" wrap="square">
            <a:spAutoFit/>
          </a:bodyPr>
          <a:lstStyle/>
          <a:p>
            <a:pPr algn="ctr"/>
            <a:r>
              <a:rPr dirty="0" lang="es-MX" smtClean="0">
                <a:solidFill>
                  <a:schemeClr val="accent6">
                    <a:lumMod val="75000"/>
                  </a:schemeClr>
                </a:solidFill>
                <a:latin typeface="+mj-lt"/>
              </a:rPr>
              <a:t>Genera</a:t>
            </a:r>
            <a:r>
              <a:rPr dirty="0" lang="es-MX" smtClean="0">
                <a:solidFill>
                  <a:schemeClr val="accent6">
                    <a:lumMod val="75000"/>
                  </a:schemeClr>
                </a:solidFill>
                <a:latin typeface="+mj-lt"/>
              </a:rPr>
              <a:t> de un </a:t>
            </a:r>
            <a:r>
              <a:rPr dirty="0" lang="es-MX" smtClean="0">
                <a:solidFill>
                  <a:schemeClr val="accent6">
                    <a:lumMod val="75000"/>
                  </a:schemeClr>
                </a:solidFill>
                <a:latin typeface="+mj-lt"/>
              </a:rPr>
              <a:t>plan </a:t>
            </a:r>
            <a:r>
              <a:rPr b="1" dirty="0" lang="es-MX" smtClean="0">
                <a:solidFill>
                  <a:schemeClr val="accent6">
                    <a:lumMod val="75000"/>
                  </a:schemeClr>
                </a:solidFill>
                <a:latin typeface="+mj-lt"/>
              </a:rPr>
              <a:t>de </a:t>
            </a:r>
            <a:r>
              <a:rPr b="1" dirty="0" lang="es-MX" smtClean="0">
                <a:solidFill>
                  <a:schemeClr val="accent6">
                    <a:lumMod val="75000"/>
                  </a:schemeClr>
                </a:solidFill>
                <a:latin typeface="+mj-lt"/>
              </a:rPr>
              <a:t>intervención </a:t>
            </a:r>
            <a:r>
              <a:rPr b="1" dirty="0" lang="es-MX" smtClean="0">
                <a:solidFill>
                  <a:schemeClr val="accent6">
                    <a:lumMod val="75000"/>
                  </a:schemeClr>
                </a:solidFill>
                <a:latin typeface="+mj-lt"/>
              </a:rPr>
              <a:t>colectiva del territorio</a:t>
            </a:r>
            <a:endParaRPr b="1" dirty="0" lang="es-MX">
              <a:solidFill>
                <a:srgbClr val="0070C0"/>
              </a:solidFill>
              <a:latin typeface="+mj-lt"/>
            </a:endParaRPr>
          </a:p>
        </p:txBody>
      </p:sp>
      <p:sp>
        <p:nvSpPr>
          <p:cNvPr id="14" name="13 Flecha abajo"/>
          <p:cNvSpPr/>
          <p:nvPr/>
        </p:nvSpPr>
        <p:spPr>
          <a:xfrm rot="16200000">
            <a:off x="5856202" y="6068007"/>
            <a:ext cx="363071" cy="645459"/>
          </a:xfrm>
          <a:prstGeom prst="downArrow">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MX"/>
          </a:p>
        </p:txBody>
      </p:sp>
      <p:pic>
        <p:nvPicPr>
          <p:cNvPr descr="F:\GAIA\GAIA Comunicación\Fotos\TIJALTEPEC\MAPAS\DSC05929.JPG" id="15" name="14 Imagen"/>
          <p:cNvPicPr/>
          <p:nvPr/>
        </p:nvPicPr>
        <p:blipFill>
          <a:blip cstate="print" r:embed="rId4"/>
          <a:srcRect/>
          <a:stretch>
            <a:fillRect/>
          </a:stretch>
        </p:blipFill>
        <p:spPr bwMode="auto">
          <a:xfrm>
            <a:off x="6000760" y="928670"/>
            <a:ext cx="1500198" cy="2000264"/>
          </a:xfrm>
          <a:prstGeom prst="rect">
            <a:avLst/>
          </a:prstGeom>
          <a:ln>
            <a:noFill/>
          </a:ln>
          <a:effectLst>
            <a:outerShdw algn="tl" blurRad="292100" dir="2700000" dist="139700" rotWithShape="0">
              <a:srgbClr val="333333">
                <a:alpha val="65000"/>
              </a:srgbClr>
            </a:outerShdw>
          </a:effectLst>
        </p:spPr>
      </p:pic>
      <p:pic>
        <p:nvPicPr>
          <p:cNvPr descr="DSCF0032" id="16" name="Picture 25"/>
          <p:cNvPicPr>
            <a:picLocks noChangeArrowheads="1" noChangeAspect="1"/>
          </p:cNvPicPr>
          <p:nvPr/>
        </p:nvPicPr>
        <p:blipFill>
          <a:blip cstate="email" r:embed="rId5"/>
          <a:srcRect/>
          <a:stretch>
            <a:fillRect/>
          </a:stretch>
        </p:blipFill>
        <p:spPr bwMode="auto">
          <a:xfrm>
            <a:off x="4500562" y="2357430"/>
            <a:ext cx="1902526" cy="1428760"/>
          </a:xfrm>
          <a:prstGeom prst="rect">
            <a:avLst/>
          </a:prstGeom>
          <a:noFill/>
        </p:spPr>
      </p:pic>
      <p:pic>
        <p:nvPicPr>
          <p:cNvPr descr="C:\GAIA\GAIA-OrdenaComuit\Huatulco\Reordenamiento\Mapas\ESTRATEGIAS_SAMAHUAc.jpg" id="17" name="Picture 48"/>
          <p:cNvPicPr>
            <a:picLocks noChangeArrowheads="1" noChangeAspect="1"/>
          </p:cNvPicPr>
          <p:nvPr/>
        </p:nvPicPr>
        <p:blipFill>
          <a:blip r:embed="rId6"/>
          <a:srcRect/>
          <a:stretch>
            <a:fillRect/>
          </a:stretch>
        </p:blipFill>
        <p:spPr bwMode="auto">
          <a:xfrm>
            <a:off x="6143668" y="3214686"/>
            <a:ext cx="3000364" cy="2001220"/>
          </a:xfrm>
          <a:prstGeom prst="rect">
            <a:avLst/>
          </a:prstGeom>
          <a:noFill/>
        </p:spPr>
      </p:pic>
    </p:spTree>
  </p:cSld>
  <p:clrMapOvr>
    <a:masterClrMapping/>
  </p:clrMapOvr>
  <p:timing>
    <p:tnLst>
      <p:par>
        <p:cTn dur="indefinite" id="1" nodeType="tmRoot" restart="never"/>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p:cNvPicPr>
            <a:picLocks noChangeAspect="1" noChangeArrowheads="1"/>
          </p:cNvPicPr>
          <p:nvPr/>
        </p:nvPicPr>
        <p:blipFill>
          <a:blip r:embed="rId3"/>
          <a:srcRect/>
          <a:stretch>
            <a:fillRect/>
          </a:stretch>
        </p:blipFill>
        <p:spPr bwMode="auto">
          <a:xfrm>
            <a:off x="142844" y="2122131"/>
            <a:ext cx="6786610" cy="4521579"/>
          </a:xfrm>
          <a:prstGeom prst="rect">
            <a:avLst/>
          </a:prstGeom>
          <a:noFill/>
          <a:ln w="9525">
            <a:noFill/>
            <a:miter lim="800000"/>
            <a:headEnd/>
            <a:tailEnd/>
          </a:ln>
          <a:effectLst/>
        </p:spPr>
      </p:pic>
      <p:pic>
        <p:nvPicPr>
          <p:cNvPr id="232451" name="Picture 3"/>
          <p:cNvPicPr>
            <a:picLocks noChangeAspect="1" noChangeArrowheads="1"/>
          </p:cNvPicPr>
          <p:nvPr/>
        </p:nvPicPr>
        <p:blipFill>
          <a:blip r:embed="rId4"/>
          <a:srcRect/>
          <a:stretch>
            <a:fillRect/>
          </a:stretch>
        </p:blipFill>
        <p:spPr bwMode="auto">
          <a:xfrm>
            <a:off x="4572000" y="1285860"/>
            <a:ext cx="1619258" cy="1619258"/>
          </a:xfrm>
          <a:prstGeom prst="rect">
            <a:avLst/>
          </a:prstGeom>
          <a:noFill/>
          <a:ln w="9525">
            <a:noFill/>
            <a:miter lim="800000"/>
            <a:headEnd/>
            <a:tailEnd/>
          </a:ln>
          <a:effectLst/>
        </p:spPr>
      </p:pic>
      <p:pic>
        <p:nvPicPr>
          <p:cNvPr id="4" name="Picture 4" descr="banco mundial 288"/>
          <p:cNvPicPr>
            <a:picLocks noChangeAspect="1" noChangeArrowheads="1"/>
          </p:cNvPicPr>
          <p:nvPr/>
        </p:nvPicPr>
        <p:blipFill>
          <a:blip r:embed="rId5" cstate="email"/>
          <a:srcRect/>
          <a:stretch>
            <a:fillRect/>
          </a:stretch>
        </p:blipFill>
        <p:spPr bwMode="auto">
          <a:xfrm>
            <a:off x="5572132" y="285728"/>
            <a:ext cx="1803397" cy="1351554"/>
          </a:xfrm>
          <a:prstGeom prst="rect">
            <a:avLst/>
          </a:prstGeom>
          <a:ln>
            <a:noFill/>
          </a:ln>
          <a:effectLst>
            <a:outerShdw blurRad="292100" dist="139700" dir="2700000" algn="tl" rotWithShape="0">
              <a:srgbClr val="333333">
                <a:alpha val="65000"/>
              </a:srgbClr>
            </a:outerShdw>
          </a:effectLst>
        </p:spPr>
      </p:pic>
      <p:pic>
        <p:nvPicPr>
          <p:cNvPr id="5" name="4 Imagen" descr="Imagen 025.jpg"/>
          <p:cNvPicPr>
            <a:picLocks noChangeAspect="1"/>
          </p:cNvPicPr>
          <p:nvPr/>
        </p:nvPicPr>
        <p:blipFill>
          <a:blip r:embed="rId6" cstate="email"/>
          <a:stretch>
            <a:fillRect/>
          </a:stretch>
        </p:blipFill>
        <p:spPr>
          <a:xfrm>
            <a:off x="6929454" y="1142984"/>
            <a:ext cx="1952638" cy="1464478"/>
          </a:xfrm>
          <a:prstGeom prst="rect">
            <a:avLst/>
          </a:prstGeom>
          <a:ln>
            <a:noFill/>
          </a:ln>
          <a:effectLst>
            <a:outerShdw blurRad="292100" dist="139700" dir="2700000" algn="tl" rotWithShape="0">
              <a:srgbClr val="333333">
                <a:alpha val="65000"/>
              </a:srgbClr>
            </a:outerShdw>
          </a:effectLst>
        </p:spPr>
      </p:pic>
      <p:sp>
        <p:nvSpPr>
          <p:cNvPr id="6" name="5 CuadroTexto"/>
          <p:cNvSpPr txBox="1"/>
          <p:nvPr/>
        </p:nvSpPr>
        <p:spPr>
          <a:xfrm>
            <a:off x="6786578" y="3374785"/>
            <a:ext cx="2286016" cy="2862322"/>
          </a:xfrm>
          <a:prstGeom prst="rect">
            <a:avLst/>
          </a:prstGeom>
          <a:noFill/>
        </p:spPr>
        <p:txBody>
          <a:bodyPr wrap="square" rtlCol="0">
            <a:spAutoFit/>
          </a:bodyPr>
          <a:lstStyle/>
          <a:p>
            <a:pPr algn="ctr"/>
            <a:r>
              <a:rPr lang="es-MX" sz="2000" dirty="0" smtClean="0">
                <a:latin typeface="+mj-lt"/>
              </a:rPr>
              <a:t>El ordenamiento se inscribe en los estatutos comunitarios y  reglamentos locales y busca fortalecer las instancias y formas de gobierno locales</a:t>
            </a:r>
          </a:p>
        </p:txBody>
      </p:sp>
      <p:sp>
        <p:nvSpPr>
          <p:cNvPr id="7" name="6 CuadroTexto"/>
          <p:cNvSpPr txBox="1"/>
          <p:nvPr/>
        </p:nvSpPr>
        <p:spPr>
          <a:xfrm>
            <a:off x="354038" y="642918"/>
            <a:ext cx="5360970" cy="830997"/>
          </a:xfrm>
          <a:prstGeom prst="rect">
            <a:avLst/>
          </a:prstGeom>
          <a:noFill/>
        </p:spPr>
        <p:txBody>
          <a:bodyPr wrap="square" rtlCol="0">
            <a:spAutoFit/>
          </a:bodyPr>
          <a:lstStyle/>
          <a:p>
            <a:r>
              <a:rPr lang="es-MX" dirty="0" smtClean="0">
                <a:solidFill>
                  <a:srgbClr val="C00000"/>
                </a:solidFill>
                <a:latin typeface="+mj-lt"/>
              </a:rPr>
              <a:t>Fortalecimiento de los reglamentos locales </a:t>
            </a:r>
            <a:endParaRPr lang="es-MX" dirty="0">
              <a:solidFill>
                <a:srgbClr val="C00000"/>
              </a:solidFill>
              <a:latin typeface="+mj-lt"/>
            </a:endParaR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3554" name="Picture 11"/>
          <p:cNvPicPr>
            <a:picLocks noChangeArrowheads="1" noChangeAspect="1"/>
          </p:cNvPicPr>
          <p:nvPr/>
        </p:nvPicPr>
        <p:blipFill>
          <a:blip r:embed="rId3"/>
          <a:stretch>
            <a:fillRect/>
          </a:stretch>
        </p:blipFill>
        <p:spPr bwMode="auto">
          <a:xfrm>
            <a:off x="-6350" y="5135563"/>
            <a:ext cx="9150350" cy="1722437"/>
          </a:xfrm>
          <a:prstGeom prst="rect">
            <a:avLst/>
          </a:prstGeom>
          <a:noFill/>
          <a:ln w="9525">
            <a:noFill/>
            <a:miter lim="800000"/>
            <a:headEnd/>
            <a:tailEnd/>
          </a:ln>
        </p:spPr>
      </p:pic>
      <p:sp>
        <p:nvSpPr>
          <p:cNvPr id="42007" name="Text Box 23"/>
          <p:cNvSpPr txBox="1">
            <a:spLocks noChangeArrowheads="1"/>
          </p:cNvSpPr>
          <p:nvPr/>
        </p:nvSpPr>
        <p:spPr bwMode="auto">
          <a:xfrm>
            <a:off x="71406" y="71414"/>
            <a:ext cx="6780212" cy="400110"/>
          </a:xfrm>
          <a:prstGeom prst="rect">
            <a:avLst/>
          </a:prstGeom>
          <a:noFill/>
          <a:ln w="9525">
            <a:noFill/>
            <a:miter lim="800000"/>
            <a:headEnd/>
            <a:tailEnd/>
          </a:ln>
          <a:effectLst/>
        </p:spPr>
        <p:txBody>
          <a:bodyPr>
            <a:spAutoFit/>
          </a:bodyPr>
          <a:lstStyle/>
          <a:p>
            <a:pPr>
              <a:spcBef>
                <a:spcPct val="50000"/>
              </a:spcBef>
              <a:defRPr/>
            </a:pPr>
            <a:r>
              <a:rPr dirty="0" lang="es-MX" smtClean="0" sz="2000">
                <a:solidFill>
                  <a:srgbClr val="C00000"/>
                </a:solidFill>
                <a:effectLst>
                  <a:outerShdw algn="tl" blurRad="38100" dir="2700000" dist="38100">
                    <a:srgbClr val="C0C0C0"/>
                  </a:outerShdw>
                </a:effectLst>
                <a:latin typeface="+mj-lt"/>
              </a:rPr>
              <a:t>El </a:t>
            </a:r>
            <a:r>
              <a:rPr dirty="0" lang="es-MX" sz="2000">
                <a:solidFill>
                  <a:srgbClr val="C00000"/>
                </a:solidFill>
                <a:effectLst>
                  <a:outerShdw algn="tl" blurRad="38100" dir="2700000" dist="38100">
                    <a:srgbClr val="C0C0C0"/>
                  </a:outerShdw>
                </a:effectLst>
                <a:latin typeface="+mj-lt"/>
              </a:rPr>
              <a:t>desarrollo óptimo de los sistemas de producción</a:t>
            </a:r>
            <a:endParaRPr dirty="0" lang="es-ES" sz="2000">
              <a:solidFill>
                <a:srgbClr val="C00000"/>
              </a:solidFill>
              <a:effectLst>
                <a:outerShdw algn="tl" blurRad="38100" dir="2700000" dist="38100">
                  <a:srgbClr val="C0C0C0"/>
                </a:outerShdw>
              </a:effectLst>
              <a:latin typeface="+mj-lt"/>
            </a:endParaRPr>
          </a:p>
        </p:txBody>
      </p:sp>
      <p:grpSp>
        <p:nvGrpSpPr>
          <p:cNvPr id="70" name="69 Grupo"/>
          <p:cNvGrpSpPr/>
          <p:nvPr/>
        </p:nvGrpSpPr>
        <p:grpSpPr>
          <a:xfrm>
            <a:off x="357158" y="2690827"/>
            <a:ext cx="2160587" cy="2809875"/>
            <a:chOff x="285720" y="1816097"/>
            <a:chExt cx="2160587" cy="2809875"/>
          </a:xfrm>
        </p:grpSpPr>
        <p:pic>
          <p:nvPicPr>
            <p:cNvPr descr="11180010" id="23556" name="Picture 40"/>
            <p:cNvPicPr>
              <a:picLocks noChangeArrowheads="1" noChangeAspect="1"/>
            </p:cNvPicPr>
            <p:nvPr/>
          </p:nvPicPr>
          <p:blipFill>
            <a:blip r:embed="rId4"/>
            <a:srcRect/>
            <a:stretch>
              <a:fillRect/>
            </a:stretch>
          </p:blipFill>
          <p:spPr bwMode="auto">
            <a:xfrm>
              <a:off x="285720" y="3000372"/>
              <a:ext cx="1103312" cy="688975"/>
            </a:xfrm>
            <a:prstGeom prst="rect">
              <a:avLst/>
            </a:prstGeom>
            <a:noFill/>
            <a:ln w="9525">
              <a:noFill/>
              <a:miter lim="800000"/>
              <a:headEnd/>
              <a:tailEnd/>
            </a:ln>
          </p:spPr>
        </p:pic>
        <p:pic>
          <p:nvPicPr>
            <p:cNvPr descr="11180018" id="23557" name="Picture 41"/>
            <p:cNvPicPr>
              <a:picLocks noChangeArrowheads="1" noChangeAspect="1"/>
            </p:cNvPicPr>
            <p:nvPr/>
          </p:nvPicPr>
          <p:blipFill>
            <a:blip r:embed="rId5"/>
            <a:srcRect/>
            <a:stretch>
              <a:fillRect/>
            </a:stretch>
          </p:blipFill>
          <p:spPr bwMode="auto">
            <a:xfrm>
              <a:off x="285720" y="3873497"/>
              <a:ext cx="1198562" cy="752475"/>
            </a:xfrm>
            <a:prstGeom prst="rect">
              <a:avLst/>
            </a:prstGeom>
            <a:noFill/>
            <a:ln w="9525">
              <a:noFill/>
              <a:miter lim="800000"/>
              <a:headEnd/>
              <a:tailEnd/>
            </a:ln>
          </p:spPr>
        </p:pic>
        <p:pic>
          <p:nvPicPr>
            <p:cNvPr descr="11180009" id="23558" name="Picture 42"/>
            <p:cNvPicPr>
              <a:picLocks noChangeArrowheads="1" noChangeAspect="1"/>
            </p:cNvPicPr>
            <p:nvPr/>
          </p:nvPicPr>
          <p:blipFill>
            <a:blip r:embed="rId6"/>
            <a:srcRect/>
            <a:stretch>
              <a:fillRect/>
            </a:stretch>
          </p:blipFill>
          <p:spPr bwMode="auto">
            <a:xfrm>
              <a:off x="1323945" y="2505072"/>
              <a:ext cx="762000" cy="474662"/>
            </a:xfrm>
            <a:prstGeom prst="rect">
              <a:avLst/>
            </a:prstGeom>
            <a:noFill/>
            <a:ln w="9525">
              <a:noFill/>
              <a:miter lim="800000"/>
              <a:headEnd/>
              <a:tailEnd/>
            </a:ln>
          </p:spPr>
        </p:pic>
        <p:pic>
          <p:nvPicPr>
            <p:cNvPr descr="pavel 060" id="23559" name="Picture 44"/>
            <p:cNvPicPr>
              <a:picLocks noChangeArrowheads="1" noChangeAspect="1"/>
            </p:cNvPicPr>
            <p:nvPr/>
          </p:nvPicPr>
          <p:blipFill>
            <a:blip r:embed="rId7"/>
            <a:srcRect/>
            <a:stretch>
              <a:fillRect/>
            </a:stretch>
          </p:blipFill>
          <p:spPr bwMode="auto">
            <a:xfrm>
              <a:off x="1365220" y="3257547"/>
              <a:ext cx="1081087" cy="811212"/>
            </a:xfrm>
            <a:prstGeom prst="rect">
              <a:avLst/>
            </a:prstGeom>
            <a:noFill/>
            <a:ln w="9525">
              <a:noFill/>
              <a:miter lim="800000"/>
              <a:headEnd/>
              <a:tailEnd/>
            </a:ln>
          </p:spPr>
        </p:pic>
        <p:pic>
          <p:nvPicPr>
            <p:cNvPr descr="pavel 023" id="23560" name="Picture 45"/>
            <p:cNvPicPr>
              <a:picLocks noChangeArrowheads="1" noChangeAspect="1"/>
            </p:cNvPicPr>
            <p:nvPr/>
          </p:nvPicPr>
          <p:blipFill>
            <a:blip r:embed="rId8"/>
            <a:srcRect/>
            <a:stretch>
              <a:fillRect/>
            </a:stretch>
          </p:blipFill>
          <p:spPr bwMode="auto">
            <a:xfrm>
              <a:off x="285720" y="1816097"/>
              <a:ext cx="1296988" cy="971550"/>
            </a:xfrm>
            <a:prstGeom prst="rect">
              <a:avLst/>
            </a:prstGeom>
            <a:noFill/>
            <a:ln w="9525">
              <a:noFill/>
              <a:miter lim="800000"/>
              <a:headEnd/>
              <a:tailEnd/>
            </a:ln>
          </p:spPr>
        </p:pic>
      </p:grpSp>
      <p:pic>
        <p:nvPicPr>
          <p:cNvPr id="23561" name="Picture 47"/>
          <p:cNvPicPr>
            <a:picLocks noChangeArrowheads="1" noChangeAspect="1"/>
          </p:cNvPicPr>
          <p:nvPr/>
        </p:nvPicPr>
        <p:blipFill>
          <a:blip r:embed="rId9"/>
          <a:srcRect/>
          <a:stretch>
            <a:fillRect/>
          </a:stretch>
        </p:blipFill>
        <p:spPr bwMode="auto">
          <a:xfrm>
            <a:off x="1643042" y="767263"/>
            <a:ext cx="3128965" cy="2661737"/>
          </a:xfrm>
          <a:prstGeom prst="rect">
            <a:avLst/>
          </a:prstGeom>
          <a:noFill/>
          <a:ln w="9525">
            <a:noFill/>
            <a:miter lim="800000"/>
            <a:headEnd/>
            <a:tailEnd/>
          </a:ln>
        </p:spPr>
      </p:pic>
      <p:sp>
        <p:nvSpPr>
          <p:cNvPr id="23567" name="Text Box 63"/>
          <p:cNvSpPr txBox="1">
            <a:spLocks noChangeArrowheads="1"/>
          </p:cNvSpPr>
          <p:nvPr/>
        </p:nvSpPr>
        <p:spPr bwMode="auto">
          <a:xfrm>
            <a:off x="5500694" y="1071546"/>
            <a:ext cx="2678139" cy="707886"/>
          </a:xfrm>
          <a:prstGeom prst="rect">
            <a:avLst/>
          </a:prstGeom>
          <a:noFill/>
          <a:ln w="9525">
            <a:noFill/>
            <a:miter lim="800000"/>
            <a:headEnd/>
            <a:tailEnd/>
          </a:ln>
        </p:spPr>
        <p:txBody>
          <a:bodyPr wrap="square">
            <a:spAutoFit/>
          </a:bodyPr>
          <a:lstStyle/>
          <a:p>
            <a:pPr algn="ctr">
              <a:spcBef>
                <a:spcPct val="50000"/>
              </a:spcBef>
            </a:pPr>
            <a:r>
              <a:rPr dirty="0" lang="es-MX" sz="2000">
                <a:latin typeface="+mj-lt"/>
              </a:rPr>
              <a:t>Impulso y ejecución de programas de manejo</a:t>
            </a:r>
            <a:endParaRPr dirty="0" lang="es-ES" sz="2000">
              <a:latin typeface="+mj-lt"/>
            </a:endParaRPr>
          </a:p>
        </p:txBody>
      </p:sp>
      <p:grpSp>
        <p:nvGrpSpPr>
          <p:cNvPr id="23573" name="59 Grupo"/>
          <p:cNvGrpSpPr>
            <a:grpSpLocks/>
          </p:cNvGrpSpPr>
          <p:nvPr/>
        </p:nvGrpSpPr>
        <p:grpSpPr bwMode="auto">
          <a:xfrm>
            <a:off x="6857354" y="1943886"/>
            <a:ext cx="2034234" cy="3220707"/>
            <a:chOff x="6857222" y="1786720"/>
            <a:chExt cx="2034369" cy="3220922"/>
          </a:xfrm>
        </p:grpSpPr>
        <p:sp>
          <p:nvSpPr>
            <p:cNvPr id="23590" name="Text Box 27"/>
            <p:cNvSpPr txBox="1">
              <a:spLocks noChangeArrowheads="1"/>
            </p:cNvSpPr>
            <p:nvPr/>
          </p:nvSpPr>
          <p:spPr bwMode="auto">
            <a:xfrm>
              <a:off x="7195442" y="2634941"/>
              <a:ext cx="1534609" cy="523255"/>
            </a:xfrm>
            <a:prstGeom prst="rect">
              <a:avLst/>
            </a:prstGeom>
            <a:noFill/>
            <a:ln w="9525">
              <a:noFill/>
              <a:miter lim="800000"/>
              <a:headEnd/>
              <a:tailEnd/>
            </a:ln>
          </p:spPr>
          <p:txBody>
            <a:bodyPr>
              <a:spAutoFit/>
            </a:bodyPr>
            <a:lstStyle/>
            <a:p>
              <a:pPr algn="ctr">
                <a:spcBef>
                  <a:spcPct val="50000"/>
                </a:spcBef>
              </a:pPr>
              <a:r>
                <a:rPr b="0" lang="es-MX" sz="1400">
                  <a:latin typeface="+mj-lt"/>
                </a:rPr>
                <a:t>Manejo de café Sustentable</a:t>
              </a:r>
              <a:endParaRPr b="0" lang="es-ES" sz="1400">
                <a:latin typeface="+mj-lt"/>
              </a:endParaRPr>
            </a:p>
          </p:txBody>
        </p:sp>
        <p:sp>
          <p:nvSpPr>
            <p:cNvPr id="23588" name="Text Box 30"/>
            <p:cNvSpPr txBox="1">
              <a:spLocks noChangeArrowheads="1"/>
            </p:cNvSpPr>
            <p:nvPr/>
          </p:nvSpPr>
          <p:spPr bwMode="auto">
            <a:xfrm>
              <a:off x="7276211" y="3419189"/>
              <a:ext cx="1373071" cy="523255"/>
            </a:xfrm>
            <a:prstGeom prst="rect">
              <a:avLst/>
            </a:prstGeom>
            <a:noFill/>
            <a:ln w="9525">
              <a:noFill/>
              <a:miter lim="800000"/>
              <a:headEnd/>
              <a:tailEnd/>
            </a:ln>
          </p:spPr>
          <p:txBody>
            <a:bodyPr>
              <a:spAutoFit/>
            </a:bodyPr>
            <a:lstStyle/>
            <a:p>
              <a:pPr algn="ctr">
                <a:spcBef>
                  <a:spcPct val="50000"/>
                </a:spcBef>
              </a:pPr>
              <a:r>
                <a:rPr b="0" lang="es-MX" sz="1400">
                  <a:latin typeface="+mj-lt"/>
                </a:rPr>
                <a:t>Agroforestería Comunitaria</a:t>
              </a:r>
              <a:endParaRPr b="0" lang="es-ES" sz="1400">
                <a:latin typeface="+mj-lt"/>
              </a:endParaRPr>
            </a:p>
          </p:txBody>
        </p:sp>
        <p:sp>
          <p:nvSpPr>
            <p:cNvPr id="23586" name="Text Box 33"/>
            <p:cNvSpPr txBox="1">
              <a:spLocks noChangeArrowheads="1"/>
            </p:cNvSpPr>
            <p:nvPr/>
          </p:nvSpPr>
          <p:spPr bwMode="auto">
            <a:xfrm>
              <a:off x="7195443" y="4268929"/>
              <a:ext cx="1696148" cy="738713"/>
            </a:xfrm>
            <a:prstGeom prst="rect">
              <a:avLst/>
            </a:prstGeom>
            <a:noFill/>
            <a:ln w="9525">
              <a:noFill/>
              <a:miter lim="800000"/>
              <a:headEnd/>
              <a:tailEnd/>
            </a:ln>
          </p:spPr>
          <p:txBody>
            <a:bodyPr>
              <a:spAutoFit/>
            </a:bodyPr>
            <a:lstStyle/>
            <a:p>
              <a:pPr algn="ctr">
                <a:spcBef>
                  <a:spcPct val="50000"/>
                </a:spcBef>
              </a:pPr>
              <a:r>
                <a:rPr b="0" lang="es-MX" sz="1400">
                  <a:latin typeface="+mj-lt"/>
                </a:rPr>
                <a:t>Manejo y Conservación de vida silvestre</a:t>
              </a:r>
              <a:endParaRPr b="0" lang="es-ES" sz="1400">
                <a:latin typeface="+mj-lt"/>
              </a:endParaRPr>
            </a:p>
          </p:txBody>
        </p:sp>
        <p:sp>
          <p:nvSpPr>
            <p:cNvPr id="23584" name="Text Box 27"/>
            <p:cNvSpPr txBox="1">
              <a:spLocks noChangeArrowheads="1"/>
            </p:cNvSpPr>
            <p:nvPr/>
          </p:nvSpPr>
          <p:spPr bwMode="auto">
            <a:xfrm>
              <a:off x="7194812" y="1835309"/>
              <a:ext cx="1533975" cy="523255"/>
            </a:xfrm>
            <a:prstGeom prst="rect">
              <a:avLst/>
            </a:prstGeom>
            <a:noFill/>
            <a:ln w="9525">
              <a:noFill/>
              <a:miter lim="800000"/>
              <a:headEnd/>
              <a:tailEnd/>
            </a:ln>
          </p:spPr>
          <p:txBody>
            <a:bodyPr>
              <a:spAutoFit/>
            </a:bodyPr>
            <a:lstStyle/>
            <a:p>
              <a:pPr algn="ctr">
                <a:spcBef>
                  <a:spcPct val="50000"/>
                </a:spcBef>
              </a:pPr>
              <a:r>
                <a:rPr b="0" dirty="0" lang="es-MX" sz="1400">
                  <a:latin typeface="+mj-lt"/>
                </a:rPr>
                <a:t>Silvicultura Comunitaria</a:t>
              </a:r>
              <a:endParaRPr b="0" dirty="0" lang="es-ES" sz="1400">
                <a:latin typeface="+mj-lt"/>
              </a:endParaRPr>
            </a:p>
          </p:txBody>
        </p:sp>
        <p:grpSp>
          <p:nvGrpSpPr>
            <p:cNvPr id="23578" name="57 Grupo"/>
            <p:cNvGrpSpPr>
              <a:grpSpLocks/>
            </p:cNvGrpSpPr>
            <p:nvPr/>
          </p:nvGrpSpPr>
          <p:grpSpPr bwMode="auto">
            <a:xfrm>
              <a:off x="6857222" y="1786720"/>
              <a:ext cx="359570" cy="3143272"/>
              <a:chOff x="6857222" y="1786720"/>
              <a:chExt cx="359570" cy="3143272"/>
            </a:xfrm>
          </p:grpSpPr>
          <p:sp>
            <p:nvSpPr>
              <p:cNvPr id="23579" name="Line 67"/>
              <p:cNvSpPr>
                <a:spLocks noChangeShapeType="1"/>
              </p:cNvSpPr>
              <p:nvPr/>
            </p:nvSpPr>
            <p:spPr bwMode="auto">
              <a:xfrm>
                <a:off x="6919913" y="3681405"/>
                <a:ext cx="287338" cy="0"/>
              </a:xfrm>
              <a:prstGeom prst="line">
                <a:avLst/>
              </a:prstGeom>
              <a:noFill/>
              <a:ln w="9525">
                <a:solidFill>
                  <a:srgbClr val="990000"/>
                </a:solidFill>
                <a:round/>
                <a:headEnd/>
                <a:tailEnd len="med" type="triangle" w="med"/>
              </a:ln>
            </p:spPr>
            <p:txBody>
              <a:bodyPr/>
              <a:lstStyle/>
              <a:p>
                <a:endParaRPr lang="es-MX" sz="2800">
                  <a:latin typeface="+mj-lt"/>
                </a:endParaRPr>
              </a:p>
            </p:txBody>
          </p:sp>
          <p:sp>
            <p:nvSpPr>
              <p:cNvPr id="23580" name="Line 69"/>
              <p:cNvSpPr>
                <a:spLocks noChangeShapeType="1"/>
              </p:cNvSpPr>
              <p:nvPr/>
            </p:nvSpPr>
            <p:spPr bwMode="auto">
              <a:xfrm>
                <a:off x="6891338" y="4589455"/>
                <a:ext cx="287338" cy="0"/>
              </a:xfrm>
              <a:prstGeom prst="line">
                <a:avLst/>
              </a:prstGeom>
              <a:noFill/>
              <a:ln w="9525">
                <a:solidFill>
                  <a:srgbClr val="990000"/>
                </a:solidFill>
                <a:round/>
                <a:headEnd/>
                <a:tailEnd len="med" type="triangle" w="med"/>
              </a:ln>
            </p:spPr>
            <p:txBody>
              <a:bodyPr/>
              <a:lstStyle/>
              <a:p>
                <a:endParaRPr lang="es-MX" sz="2800">
                  <a:latin typeface="+mj-lt"/>
                </a:endParaRPr>
              </a:p>
            </p:txBody>
          </p:sp>
          <p:sp>
            <p:nvSpPr>
              <p:cNvPr id="23581" name="Line 70"/>
              <p:cNvSpPr>
                <a:spLocks noChangeShapeType="1"/>
              </p:cNvSpPr>
              <p:nvPr/>
            </p:nvSpPr>
            <p:spPr bwMode="auto">
              <a:xfrm>
                <a:off x="6891338" y="2860668"/>
                <a:ext cx="287338" cy="0"/>
              </a:xfrm>
              <a:prstGeom prst="line">
                <a:avLst/>
              </a:prstGeom>
              <a:noFill/>
              <a:ln w="9525">
                <a:solidFill>
                  <a:srgbClr val="990000"/>
                </a:solidFill>
                <a:round/>
                <a:headEnd/>
                <a:tailEnd len="med" type="triangle" w="med"/>
              </a:ln>
            </p:spPr>
            <p:txBody>
              <a:bodyPr/>
              <a:lstStyle/>
              <a:p>
                <a:endParaRPr lang="es-MX" sz="2800">
                  <a:latin typeface="+mj-lt"/>
                </a:endParaRPr>
              </a:p>
            </p:txBody>
          </p:sp>
          <p:sp>
            <p:nvSpPr>
              <p:cNvPr id="23582" name="Line 70"/>
              <p:cNvSpPr>
                <a:spLocks noChangeShapeType="1"/>
              </p:cNvSpPr>
              <p:nvPr/>
            </p:nvSpPr>
            <p:spPr bwMode="auto">
              <a:xfrm>
                <a:off x="6929454" y="2071678"/>
                <a:ext cx="287338" cy="0"/>
              </a:xfrm>
              <a:prstGeom prst="line">
                <a:avLst/>
              </a:prstGeom>
              <a:noFill/>
              <a:ln w="9525">
                <a:solidFill>
                  <a:srgbClr val="990000"/>
                </a:solidFill>
                <a:round/>
                <a:headEnd/>
                <a:tailEnd len="med" type="triangle" w="med"/>
              </a:ln>
            </p:spPr>
            <p:txBody>
              <a:bodyPr/>
              <a:lstStyle/>
              <a:p>
                <a:endParaRPr lang="es-MX" sz="2800">
                  <a:latin typeface="+mj-lt"/>
                </a:endParaRPr>
              </a:p>
            </p:txBody>
          </p:sp>
          <p:cxnSp>
            <p:nvCxnSpPr>
              <p:cNvPr id="23583" name="56 Conector recto"/>
              <p:cNvCxnSpPr>
                <a:cxnSpLocks noChangeShapeType="1"/>
              </p:cNvCxnSpPr>
              <p:nvPr/>
            </p:nvCxnSpPr>
            <p:spPr bwMode="auto">
              <a:xfrm rot="5400000">
                <a:off x="5286380" y="3357562"/>
                <a:ext cx="3143272" cy="1588"/>
              </a:xfrm>
              <a:prstGeom prst="line">
                <a:avLst/>
              </a:prstGeom>
              <a:noFill/>
              <a:ln algn="ctr" w="9525">
                <a:solidFill>
                  <a:srgbClr val="C00000"/>
                </a:solidFill>
                <a:round/>
                <a:headEnd/>
                <a:tailEnd/>
              </a:ln>
            </p:spPr>
          </p:cxnSp>
        </p:grpSp>
      </p:grpSp>
      <p:pic>
        <p:nvPicPr>
          <p:cNvPr descr="DSC07523.JPG" id="55" name="54 Imagen"/>
          <p:cNvPicPr>
            <a:picLocks noChangeAspect="1"/>
          </p:cNvPicPr>
          <p:nvPr/>
        </p:nvPicPr>
        <p:blipFill>
          <a:blip cstate="print" r:embed="rId10"/>
          <a:stretch>
            <a:fillRect/>
          </a:stretch>
        </p:blipFill>
        <p:spPr>
          <a:xfrm>
            <a:off x="5815494" y="2000240"/>
            <a:ext cx="1000133" cy="750101"/>
          </a:xfrm>
          <a:prstGeom prst="rect">
            <a:avLst/>
          </a:prstGeom>
        </p:spPr>
      </p:pic>
      <p:pic>
        <p:nvPicPr>
          <p:cNvPr descr="PARCELA PRODUCCION ORGANICA DE CAFE STA. CTA. XANAGUIA.JPG" id="56" name="55 Imagen"/>
          <p:cNvPicPr>
            <a:picLocks noChangeAspect="1"/>
          </p:cNvPicPr>
          <p:nvPr/>
        </p:nvPicPr>
        <p:blipFill>
          <a:blip cstate="print" r:embed="rId11"/>
          <a:stretch>
            <a:fillRect/>
          </a:stretch>
        </p:blipFill>
        <p:spPr>
          <a:xfrm>
            <a:off x="5815495" y="2750341"/>
            <a:ext cx="1000133" cy="762006"/>
          </a:xfrm>
          <a:prstGeom prst="rect">
            <a:avLst/>
          </a:prstGeom>
        </p:spPr>
      </p:pic>
      <p:pic>
        <p:nvPicPr>
          <p:cNvPr descr="PRODUCCION DE PIÑA STA. CTA. XANAGUIA.JPG" id="57" name="56 Imagen"/>
          <p:cNvPicPr>
            <a:picLocks noChangeAspect="1"/>
          </p:cNvPicPr>
          <p:nvPr/>
        </p:nvPicPr>
        <p:blipFill>
          <a:blip cstate="print" r:embed="rId12"/>
          <a:stretch>
            <a:fillRect/>
          </a:stretch>
        </p:blipFill>
        <p:spPr>
          <a:xfrm>
            <a:off x="5828876" y="3514952"/>
            <a:ext cx="1000134" cy="750101"/>
          </a:xfrm>
          <a:prstGeom prst="rect">
            <a:avLst/>
          </a:prstGeom>
        </p:spPr>
      </p:pic>
      <p:pic>
        <p:nvPicPr>
          <p:cNvPr descr="VISITA UZACHI 058.jpg" id="58" name="57 Imagen"/>
          <p:cNvPicPr>
            <a:picLocks noChangeAspect="1"/>
          </p:cNvPicPr>
          <p:nvPr/>
        </p:nvPicPr>
        <p:blipFill>
          <a:blip cstate="print" r:embed="rId13"/>
          <a:stretch>
            <a:fillRect/>
          </a:stretch>
        </p:blipFill>
        <p:spPr>
          <a:xfrm>
            <a:off x="5828876" y="4265053"/>
            <a:ext cx="1000112" cy="750084"/>
          </a:xfrm>
          <a:prstGeom prst="rect">
            <a:avLst/>
          </a:prstGeom>
        </p:spPr>
      </p:pic>
      <p:grpSp>
        <p:nvGrpSpPr>
          <p:cNvPr id="73" name="72 Grupo"/>
          <p:cNvGrpSpPr/>
          <p:nvPr/>
        </p:nvGrpSpPr>
        <p:grpSpPr>
          <a:xfrm>
            <a:off x="3071802" y="3857628"/>
            <a:ext cx="3857684" cy="2828380"/>
            <a:chOff x="3428992" y="4029620"/>
            <a:chExt cx="3857684" cy="2828380"/>
          </a:xfrm>
        </p:grpSpPr>
        <p:pic>
          <p:nvPicPr>
            <p:cNvPr id="64" name="Picture 6"/>
            <p:cNvPicPr>
              <a:picLocks noChangeArrowheads="1" noChangeAspect="1"/>
            </p:cNvPicPr>
            <p:nvPr/>
          </p:nvPicPr>
          <p:blipFill>
            <a:blip r:embed="rId14"/>
            <a:srcRect/>
            <a:stretch>
              <a:fillRect/>
            </a:stretch>
          </p:blipFill>
          <p:spPr bwMode="auto">
            <a:xfrm>
              <a:off x="5572132" y="5760325"/>
              <a:ext cx="1714544" cy="1097675"/>
            </a:xfrm>
            <a:prstGeom prst="rect">
              <a:avLst/>
            </a:prstGeom>
            <a:noFill/>
            <a:ln w="9525">
              <a:noFill/>
              <a:miter lim="800000"/>
              <a:headEnd/>
              <a:tailEnd/>
            </a:ln>
            <a:effectLst/>
          </p:spPr>
        </p:pic>
        <p:pic>
          <p:nvPicPr>
            <p:cNvPr descr="P1010129.JPG" id="65" name="64 Imagen"/>
            <p:cNvPicPr>
              <a:picLocks noChangeAspect="1"/>
            </p:cNvPicPr>
            <p:nvPr/>
          </p:nvPicPr>
          <p:blipFill>
            <a:blip cstate="print" r:embed="rId15"/>
            <a:stretch>
              <a:fillRect/>
            </a:stretch>
          </p:blipFill>
          <p:spPr>
            <a:xfrm>
              <a:off x="4429124" y="5857892"/>
              <a:ext cx="1047758" cy="785818"/>
            </a:xfrm>
            <a:prstGeom prst="rect">
              <a:avLst/>
            </a:prstGeom>
          </p:spPr>
        </p:pic>
        <p:pic>
          <p:nvPicPr>
            <p:cNvPr descr="Cascada Granadillo 4.JPG" id="66" name="65 Imagen"/>
            <p:cNvPicPr>
              <a:picLocks noChangeAspect="1"/>
            </p:cNvPicPr>
            <p:nvPr/>
          </p:nvPicPr>
          <p:blipFill>
            <a:blip cstate="print" r:embed="rId16"/>
            <a:stretch>
              <a:fillRect/>
            </a:stretch>
          </p:blipFill>
          <p:spPr>
            <a:xfrm>
              <a:off x="4857770" y="4029620"/>
              <a:ext cx="857238" cy="1142984"/>
            </a:xfrm>
            <a:prstGeom prst="rect">
              <a:avLst/>
            </a:prstGeom>
          </p:spPr>
        </p:pic>
        <p:pic>
          <p:nvPicPr>
            <p:cNvPr descr="DSC01506.JPG" id="67" name="66 Imagen"/>
            <p:cNvPicPr>
              <a:picLocks noChangeAspect="1"/>
            </p:cNvPicPr>
            <p:nvPr/>
          </p:nvPicPr>
          <p:blipFill>
            <a:blip cstate="print" r:embed="rId17"/>
            <a:stretch>
              <a:fillRect/>
            </a:stretch>
          </p:blipFill>
          <p:spPr>
            <a:xfrm>
              <a:off x="4214810" y="4857760"/>
              <a:ext cx="928694" cy="696521"/>
            </a:xfrm>
            <a:prstGeom prst="rect">
              <a:avLst/>
            </a:prstGeom>
          </p:spPr>
        </p:pic>
        <p:pic>
          <p:nvPicPr>
            <p:cNvPr descr="F:\DCIM\100KC315\100_1388.JPG" id="68" name="Picture 5"/>
            <p:cNvPicPr>
              <a:picLocks noChangeArrowheads="1" noChangeAspect="1"/>
            </p:cNvPicPr>
            <p:nvPr/>
          </p:nvPicPr>
          <p:blipFill>
            <a:blip cstate="print" r:embed="rId18"/>
            <a:srcRect/>
            <a:stretch>
              <a:fillRect/>
            </a:stretch>
          </p:blipFill>
          <p:spPr bwMode="auto">
            <a:xfrm>
              <a:off x="3643306" y="5429264"/>
              <a:ext cx="928694" cy="696485"/>
            </a:xfrm>
            <a:prstGeom prst="rect">
              <a:avLst/>
            </a:prstGeom>
            <a:noFill/>
          </p:spPr>
        </p:pic>
        <p:pic>
          <p:nvPicPr>
            <p:cNvPr descr="D:\Entre selvas y veredas\Fotografias\Mandimbo\Turismo 320.jpg" id="69" name="Picture 5"/>
            <p:cNvPicPr>
              <a:picLocks noChangeArrowheads="1" noChangeAspect="1"/>
            </p:cNvPicPr>
            <p:nvPr/>
          </p:nvPicPr>
          <p:blipFill>
            <a:blip cstate="print" r:embed="rId19"/>
            <a:srcRect/>
            <a:stretch>
              <a:fillRect/>
            </a:stretch>
          </p:blipFill>
          <p:spPr bwMode="auto">
            <a:xfrm>
              <a:off x="3428992" y="4143380"/>
              <a:ext cx="1000132" cy="756702"/>
            </a:xfrm>
            <a:prstGeom prst="rect">
              <a:avLst/>
            </a:prstGeom>
            <a:noFill/>
          </p:spPr>
        </p:pic>
      </p:grpSp>
    </p:spTree>
  </p:cSld>
  <p:clrMapOvr>
    <a:masterClrMapping/>
  </p:clrMapOvr>
  <p:timing>
    <p:tnLst>
      <p:par>
        <p:cTn dur="indefinite" id="1" nodeType="tmRoot" restart="never"/>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grpSp>
        <p:nvGrpSpPr>
          <p:cNvPr id="42" name="39 Grupo"/>
          <p:cNvGrpSpPr/>
          <p:nvPr/>
        </p:nvGrpSpPr>
        <p:grpSpPr>
          <a:xfrm>
            <a:off x="2567002" y="2013363"/>
            <a:ext cx="6434154" cy="4701785"/>
            <a:chOff x="811213" y="674688"/>
            <a:chExt cx="8153400" cy="6165750"/>
          </a:xfrm>
        </p:grpSpPr>
        <p:pic>
          <p:nvPicPr>
            <p:cNvPr id="43" name="Picture 3"/>
            <p:cNvPicPr>
              <a:picLocks noChangeAspect="1" noChangeArrowheads="1"/>
            </p:cNvPicPr>
            <p:nvPr/>
          </p:nvPicPr>
          <p:blipFill>
            <a:blip r:embed="rId3">
              <a:lum bright="70000" contrast="-70000"/>
              <a:grayscl/>
              <a:biLevel thresh="50000"/>
            </a:blip>
            <a:srcRect/>
            <a:stretch>
              <a:fillRect/>
            </a:stretch>
          </p:blipFill>
          <p:spPr bwMode="auto">
            <a:xfrm>
              <a:off x="2790825" y="3068638"/>
              <a:ext cx="4229100" cy="2535237"/>
            </a:xfrm>
            <a:prstGeom prst="rect">
              <a:avLst/>
            </a:prstGeom>
            <a:noFill/>
            <a:ln w="9525">
              <a:solidFill>
                <a:schemeClr val="hlink"/>
              </a:solidFill>
              <a:miter lim="800000"/>
              <a:headEnd/>
              <a:tailEnd/>
            </a:ln>
          </p:spPr>
        </p:pic>
        <p:sp>
          <p:nvSpPr>
            <p:cNvPr id="44" name="Text Box 5"/>
            <p:cNvSpPr txBox="1">
              <a:spLocks noChangeArrowheads="1"/>
            </p:cNvSpPr>
            <p:nvPr/>
          </p:nvSpPr>
          <p:spPr bwMode="auto">
            <a:xfrm>
              <a:off x="2790825" y="2349500"/>
              <a:ext cx="3095625" cy="403608"/>
            </a:xfrm>
            <a:prstGeom prst="rect">
              <a:avLst/>
            </a:prstGeom>
            <a:noFill/>
            <a:ln w="9525">
              <a:solidFill>
                <a:schemeClr val="hlink"/>
              </a:solidFill>
              <a:miter lim="800000"/>
              <a:headEnd/>
              <a:tailEnd/>
            </a:ln>
            <a:effectLst/>
          </p:spPr>
          <p:txBody>
            <a:bodyPr>
              <a:spAutoFit/>
            </a:bodyPr>
            <a:lstStyle>
              <a:defPPr>
                <a:defRPr lang="es-E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spcBef>
                  <a:spcPct val="50000"/>
                </a:spcBef>
                <a:defRPr/>
              </a:pPr>
              <a:r>
                <a:rPr lang="es-MX" sz="1400" b="0" dirty="0">
                  <a:effectLst>
                    <a:outerShdw blurRad="38100" dist="38100" dir="2700000" algn="tl">
                      <a:srgbClr val="000000"/>
                    </a:outerShdw>
                  </a:effectLst>
                  <a:latin typeface="Tahoma" pitchFamily="34" charset="0"/>
                </a:rPr>
                <a:t>Inversión en infraestructura</a:t>
              </a:r>
              <a:endParaRPr lang="es-ES" sz="1400" b="0" dirty="0">
                <a:effectLst>
                  <a:outerShdw blurRad="38100" dist="38100" dir="2700000" algn="tl">
                    <a:srgbClr val="000000"/>
                  </a:outerShdw>
                </a:effectLst>
                <a:latin typeface="Tahoma" pitchFamily="34" charset="0"/>
              </a:endParaRPr>
            </a:p>
          </p:txBody>
        </p:sp>
        <p:sp>
          <p:nvSpPr>
            <p:cNvPr id="45" name="Text Box 6"/>
            <p:cNvSpPr txBox="1">
              <a:spLocks noChangeArrowheads="1"/>
            </p:cNvSpPr>
            <p:nvPr/>
          </p:nvSpPr>
          <p:spPr bwMode="auto">
            <a:xfrm>
              <a:off x="2792413" y="6021388"/>
              <a:ext cx="3887787" cy="403608"/>
            </a:xfrm>
            <a:prstGeom prst="rect">
              <a:avLst/>
            </a:prstGeom>
            <a:noFill/>
            <a:ln w="9525">
              <a:solidFill>
                <a:schemeClr val="hlink"/>
              </a:solidFill>
              <a:miter lim="800000"/>
              <a:headEnd/>
              <a:tailEnd/>
            </a:ln>
            <a:effectLst/>
          </p:spPr>
          <p:txBody>
            <a:bodyPr>
              <a:spAutoFit/>
            </a:bodyPr>
            <a:lstStyle>
              <a:defPPr>
                <a:defRPr lang="es-E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spcBef>
                  <a:spcPct val="50000"/>
                </a:spcBef>
                <a:defRPr/>
              </a:pPr>
              <a:r>
                <a:rPr lang="es-MX" sz="1400" b="0">
                  <a:effectLst>
                    <a:outerShdw blurRad="38100" dist="38100" dir="2700000" algn="tl">
                      <a:srgbClr val="000000"/>
                    </a:outerShdw>
                  </a:effectLst>
                  <a:latin typeface="Tahoma" pitchFamily="34" charset="0"/>
                </a:rPr>
                <a:t>Empleo temporal para contingencias</a:t>
              </a:r>
              <a:endParaRPr lang="es-ES" sz="1400" b="0">
                <a:effectLst>
                  <a:outerShdw blurRad="38100" dist="38100" dir="2700000" algn="tl">
                    <a:srgbClr val="000000"/>
                  </a:outerShdw>
                </a:effectLst>
                <a:latin typeface="Tahoma" pitchFamily="34" charset="0"/>
              </a:endParaRPr>
            </a:p>
          </p:txBody>
        </p:sp>
        <p:sp>
          <p:nvSpPr>
            <p:cNvPr id="46" name="Text Box 7"/>
            <p:cNvSpPr txBox="1">
              <a:spLocks noChangeArrowheads="1"/>
            </p:cNvSpPr>
            <p:nvPr/>
          </p:nvSpPr>
          <p:spPr bwMode="auto">
            <a:xfrm>
              <a:off x="2971800" y="3043238"/>
              <a:ext cx="2376488" cy="1118242"/>
            </a:xfrm>
            <a:prstGeom prst="rect">
              <a:avLst/>
            </a:prstGeom>
            <a:noFill/>
            <a:ln w="9525">
              <a:noFill/>
              <a:miter lim="800000"/>
              <a:headEnd/>
              <a:tailEnd/>
            </a:ln>
            <a:effectLst/>
          </p:spPr>
          <p:txBody>
            <a:bodyPr>
              <a:spAutoFit/>
            </a:bodyPr>
            <a:lstStyle>
              <a:defPPr>
                <a:defRPr lang="es-E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spcBef>
                  <a:spcPct val="50000"/>
                </a:spcBef>
                <a:defRPr/>
              </a:pPr>
              <a:r>
                <a:rPr lang="es-MX" sz="1600" b="0">
                  <a:effectLst>
                    <a:outerShdw blurRad="38100" dist="38100" dir="2700000" algn="tl">
                      <a:srgbClr val="000000"/>
                    </a:outerShdw>
                  </a:effectLst>
                  <a:latin typeface="Tahoma" pitchFamily="34" charset="0"/>
                </a:rPr>
                <a:t>Inversión productiva</a:t>
              </a:r>
            </a:p>
            <a:p>
              <a:pPr>
                <a:spcBef>
                  <a:spcPct val="50000"/>
                </a:spcBef>
                <a:defRPr/>
              </a:pPr>
              <a:r>
                <a:rPr lang="es-MX" sz="1600" b="0">
                  <a:effectLst>
                    <a:outerShdw blurRad="38100" dist="38100" dir="2700000" algn="tl">
                      <a:srgbClr val="000000"/>
                    </a:outerShdw>
                  </a:effectLst>
                  <a:latin typeface="Tahoma" pitchFamily="34" charset="0"/>
                </a:rPr>
                <a:t>(POA)</a:t>
              </a:r>
              <a:endParaRPr lang="es-ES" sz="1600" b="0">
                <a:effectLst>
                  <a:outerShdw blurRad="38100" dist="38100" dir="2700000" algn="tl">
                    <a:srgbClr val="000000"/>
                  </a:outerShdw>
                </a:effectLst>
                <a:latin typeface="Tahoma" pitchFamily="34" charset="0"/>
              </a:endParaRPr>
            </a:p>
          </p:txBody>
        </p:sp>
        <p:sp>
          <p:nvSpPr>
            <p:cNvPr id="47" name="Text Box 8"/>
            <p:cNvSpPr txBox="1">
              <a:spLocks noChangeArrowheads="1"/>
            </p:cNvSpPr>
            <p:nvPr/>
          </p:nvSpPr>
          <p:spPr bwMode="auto">
            <a:xfrm>
              <a:off x="990600" y="2843214"/>
              <a:ext cx="1008063" cy="432868"/>
            </a:xfrm>
            <a:prstGeom prst="rect">
              <a:avLst/>
            </a:prstGeom>
            <a:noFill/>
            <a:ln w="9525">
              <a:solidFill>
                <a:schemeClr val="hlink"/>
              </a:solidFill>
              <a:miter lim="800000"/>
              <a:headEnd/>
              <a:tailEnd/>
            </a:ln>
          </p:spPr>
          <p:txBody>
            <a:bodyPr>
              <a:spAutoFit/>
            </a:bodyPr>
            <a:lstStyle>
              <a:defPPr>
                <a:defRPr lang="es-E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gn="ctr">
                <a:spcBef>
                  <a:spcPct val="50000"/>
                </a:spcBef>
              </a:pPr>
              <a:r>
                <a:rPr lang="es-ES_tradnl" sz="900" b="0" dirty="0">
                  <a:latin typeface="Tahoma" pitchFamily="34" charset="0"/>
                </a:rPr>
                <a:t>Asamblea comunitaria</a:t>
              </a:r>
              <a:endParaRPr lang="es-ES" sz="900" b="0" dirty="0">
                <a:latin typeface="Tahoma" pitchFamily="34" charset="0"/>
              </a:endParaRPr>
            </a:p>
          </p:txBody>
        </p:sp>
        <p:sp>
          <p:nvSpPr>
            <p:cNvPr id="48" name="Text Box 9"/>
            <p:cNvSpPr txBox="1">
              <a:spLocks noChangeArrowheads="1"/>
            </p:cNvSpPr>
            <p:nvPr/>
          </p:nvSpPr>
          <p:spPr bwMode="auto">
            <a:xfrm>
              <a:off x="990600" y="3492501"/>
              <a:ext cx="1008063" cy="432868"/>
            </a:xfrm>
            <a:prstGeom prst="rect">
              <a:avLst/>
            </a:prstGeom>
            <a:noFill/>
            <a:ln w="9525">
              <a:solidFill>
                <a:schemeClr val="hlink"/>
              </a:solidFill>
              <a:miter lim="800000"/>
              <a:headEnd/>
              <a:tailEnd/>
            </a:ln>
          </p:spPr>
          <p:txBody>
            <a:bodyPr>
              <a:spAutoFit/>
            </a:bodyPr>
            <a:lstStyle>
              <a:defPPr>
                <a:defRPr lang="es-E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gn="ctr">
                <a:spcBef>
                  <a:spcPct val="50000"/>
                </a:spcBef>
              </a:pPr>
              <a:r>
                <a:rPr lang="es-ES_tradnl" sz="900" b="0">
                  <a:latin typeface="Tahoma" pitchFamily="34" charset="0"/>
                </a:rPr>
                <a:t>Asamblea comunitaria</a:t>
              </a:r>
              <a:endParaRPr lang="es-ES" sz="900" b="0">
                <a:latin typeface="Tahoma" pitchFamily="34" charset="0"/>
              </a:endParaRPr>
            </a:p>
          </p:txBody>
        </p:sp>
        <p:sp>
          <p:nvSpPr>
            <p:cNvPr id="49" name="Text Box 10"/>
            <p:cNvSpPr txBox="1">
              <a:spLocks noChangeArrowheads="1"/>
            </p:cNvSpPr>
            <p:nvPr/>
          </p:nvSpPr>
          <p:spPr bwMode="auto">
            <a:xfrm>
              <a:off x="990600" y="4114800"/>
              <a:ext cx="1008063" cy="432868"/>
            </a:xfrm>
            <a:prstGeom prst="rect">
              <a:avLst/>
            </a:prstGeom>
            <a:noFill/>
            <a:ln w="9525">
              <a:solidFill>
                <a:schemeClr val="hlink"/>
              </a:solidFill>
              <a:miter lim="800000"/>
              <a:headEnd/>
              <a:tailEnd/>
            </a:ln>
          </p:spPr>
          <p:txBody>
            <a:bodyPr>
              <a:spAutoFit/>
            </a:bodyPr>
            <a:lstStyle>
              <a:defPPr>
                <a:defRPr lang="es-E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gn="ctr">
                <a:spcBef>
                  <a:spcPct val="50000"/>
                </a:spcBef>
              </a:pPr>
              <a:r>
                <a:rPr lang="es-ES_tradnl" sz="900" b="0" dirty="0">
                  <a:latin typeface="Tahoma" pitchFamily="34" charset="0"/>
                </a:rPr>
                <a:t>Asamblea comunitaria</a:t>
              </a:r>
              <a:endParaRPr lang="es-ES" sz="900" b="0" dirty="0">
                <a:latin typeface="Tahoma" pitchFamily="34" charset="0"/>
              </a:endParaRPr>
            </a:p>
          </p:txBody>
        </p:sp>
        <p:sp>
          <p:nvSpPr>
            <p:cNvPr id="50" name="Text Box 11"/>
            <p:cNvSpPr txBox="1">
              <a:spLocks noChangeArrowheads="1"/>
            </p:cNvSpPr>
            <p:nvPr/>
          </p:nvSpPr>
          <p:spPr bwMode="auto">
            <a:xfrm>
              <a:off x="990600" y="4803776"/>
              <a:ext cx="1008063" cy="432868"/>
            </a:xfrm>
            <a:prstGeom prst="rect">
              <a:avLst/>
            </a:prstGeom>
            <a:noFill/>
            <a:ln w="9525">
              <a:solidFill>
                <a:schemeClr val="hlink"/>
              </a:solidFill>
              <a:miter lim="800000"/>
              <a:headEnd/>
              <a:tailEnd/>
            </a:ln>
          </p:spPr>
          <p:txBody>
            <a:bodyPr>
              <a:spAutoFit/>
            </a:bodyPr>
            <a:lstStyle>
              <a:defPPr>
                <a:defRPr lang="es-E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gn="ctr">
                <a:spcBef>
                  <a:spcPct val="50000"/>
                </a:spcBef>
              </a:pPr>
              <a:r>
                <a:rPr lang="es-ES_tradnl" sz="900" b="0">
                  <a:latin typeface="Tahoma" pitchFamily="34" charset="0"/>
                </a:rPr>
                <a:t>Asamblea comunitaria</a:t>
              </a:r>
              <a:endParaRPr lang="es-ES" sz="900" b="0">
                <a:latin typeface="Tahoma" pitchFamily="34" charset="0"/>
              </a:endParaRPr>
            </a:p>
          </p:txBody>
        </p:sp>
        <p:sp>
          <p:nvSpPr>
            <p:cNvPr id="51" name="Text Box 12"/>
            <p:cNvSpPr txBox="1">
              <a:spLocks noChangeArrowheads="1"/>
            </p:cNvSpPr>
            <p:nvPr/>
          </p:nvSpPr>
          <p:spPr bwMode="auto">
            <a:xfrm>
              <a:off x="990600" y="5483226"/>
              <a:ext cx="1008063" cy="432868"/>
            </a:xfrm>
            <a:prstGeom prst="rect">
              <a:avLst/>
            </a:prstGeom>
            <a:noFill/>
            <a:ln w="9525">
              <a:solidFill>
                <a:schemeClr val="hlink"/>
              </a:solidFill>
              <a:miter lim="800000"/>
              <a:headEnd/>
              <a:tailEnd/>
            </a:ln>
          </p:spPr>
          <p:txBody>
            <a:bodyPr>
              <a:spAutoFit/>
            </a:bodyPr>
            <a:lstStyle>
              <a:defPPr>
                <a:defRPr lang="es-E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gn="ctr">
                <a:spcBef>
                  <a:spcPct val="50000"/>
                </a:spcBef>
              </a:pPr>
              <a:r>
                <a:rPr lang="es-ES_tradnl" sz="900" b="0">
                  <a:latin typeface="Tahoma" pitchFamily="34" charset="0"/>
                </a:rPr>
                <a:t>Asamblea comunitaria</a:t>
              </a:r>
              <a:endParaRPr lang="es-ES" sz="900" b="0">
                <a:latin typeface="Tahoma" pitchFamily="34" charset="0"/>
              </a:endParaRPr>
            </a:p>
          </p:txBody>
        </p:sp>
        <p:grpSp>
          <p:nvGrpSpPr>
            <p:cNvPr id="52" name="Group 14"/>
            <p:cNvGrpSpPr>
              <a:grpSpLocks/>
            </p:cNvGrpSpPr>
            <p:nvPr/>
          </p:nvGrpSpPr>
          <p:grpSpPr bwMode="auto">
            <a:xfrm>
              <a:off x="846138" y="3068638"/>
              <a:ext cx="144462" cy="2665412"/>
              <a:chOff x="657" y="1933"/>
              <a:chExt cx="91" cy="1679"/>
            </a:xfrm>
          </p:grpSpPr>
          <p:sp>
            <p:nvSpPr>
              <p:cNvPr id="73" name="Freeform 15"/>
              <p:cNvSpPr>
                <a:spLocks/>
              </p:cNvSpPr>
              <p:nvPr/>
            </p:nvSpPr>
            <p:spPr bwMode="auto">
              <a:xfrm>
                <a:off x="657" y="1933"/>
                <a:ext cx="91" cy="1679"/>
              </a:xfrm>
              <a:custGeom>
                <a:avLst/>
                <a:gdLst>
                  <a:gd name="T0" fmla="*/ 91 w 91"/>
                  <a:gd name="T1" fmla="*/ 0 h 1679"/>
                  <a:gd name="T2" fmla="*/ 0 w 91"/>
                  <a:gd name="T3" fmla="*/ 0 h 1679"/>
                  <a:gd name="T4" fmla="*/ 0 w 91"/>
                  <a:gd name="T5" fmla="*/ 1679 h 1679"/>
                  <a:gd name="T6" fmla="*/ 91 w 91"/>
                  <a:gd name="T7" fmla="*/ 1679 h 1679"/>
                  <a:gd name="T8" fmla="*/ 0 60000 65536"/>
                  <a:gd name="T9" fmla="*/ 0 60000 65536"/>
                  <a:gd name="T10" fmla="*/ 0 60000 65536"/>
                  <a:gd name="T11" fmla="*/ 0 60000 65536"/>
                  <a:gd name="T12" fmla="*/ 0 w 91"/>
                  <a:gd name="T13" fmla="*/ 0 h 1679"/>
                  <a:gd name="T14" fmla="*/ 91 w 91"/>
                  <a:gd name="T15" fmla="*/ 1679 h 1679"/>
                </a:gdLst>
                <a:ahLst/>
                <a:cxnLst>
                  <a:cxn ang="T8">
                    <a:pos x="T0" y="T1"/>
                  </a:cxn>
                  <a:cxn ang="T9">
                    <a:pos x="T2" y="T3"/>
                  </a:cxn>
                  <a:cxn ang="T10">
                    <a:pos x="T4" y="T5"/>
                  </a:cxn>
                  <a:cxn ang="T11">
                    <a:pos x="T6" y="T7"/>
                  </a:cxn>
                </a:cxnLst>
                <a:rect l="T12" t="T13" r="T14" b="T15"/>
                <a:pathLst>
                  <a:path w="91" h="1679">
                    <a:moveTo>
                      <a:pt x="91" y="0"/>
                    </a:moveTo>
                    <a:lnTo>
                      <a:pt x="0" y="0"/>
                    </a:lnTo>
                    <a:lnTo>
                      <a:pt x="0" y="1679"/>
                    </a:lnTo>
                    <a:lnTo>
                      <a:pt x="91" y="1679"/>
                    </a:lnTo>
                  </a:path>
                </a:pathLst>
              </a:custGeom>
              <a:noFill/>
              <a:ln w="9525">
                <a:solidFill>
                  <a:schemeClr val="hlink"/>
                </a:solidFill>
                <a:round/>
                <a:headEnd/>
                <a:tailEnd/>
              </a:ln>
            </p:spPr>
            <p:txBody>
              <a:bodyPr/>
              <a:lstStyle>
                <a:defPPr>
                  <a:defRPr lang="es-E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endParaRPr lang="es-MX" sz="2000"/>
              </a:p>
            </p:txBody>
          </p:sp>
          <p:sp>
            <p:nvSpPr>
              <p:cNvPr id="74" name="Line 16"/>
              <p:cNvSpPr>
                <a:spLocks noChangeShapeType="1"/>
              </p:cNvSpPr>
              <p:nvPr/>
            </p:nvSpPr>
            <p:spPr bwMode="auto">
              <a:xfrm flipH="1">
                <a:off x="657" y="2341"/>
                <a:ext cx="91" cy="0"/>
              </a:xfrm>
              <a:prstGeom prst="line">
                <a:avLst/>
              </a:prstGeom>
              <a:noFill/>
              <a:ln w="9525">
                <a:solidFill>
                  <a:schemeClr val="hlink"/>
                </a:solidFill>
                <a:round/>
                <a:headEnd/>
                <a:tailEnd/>
              </a:ln>
            </p:spPr>
            <p:txBody>
              <a:bodyPr/>
              <a:lstStyle>
                <a:defPPr>
                  <a:defRPr lang="es-E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endParaRPr lang="es-MX" sz="2000"/>
              </a:p>
            </p:txBody>
          </p:sp>
          <p:sp>
            <p:nvSpPr>
              <p:cNvPr id="75" name="Line 17"/>
              <p:cNvSpPr>
                <a:spLocks noChangeShapeType="1"/>
              </p:cNvSpPr>
              <p:nvPr/>
            </p:nvSpPr>
            <p:spPr bwMode="auto">
              <a:xfrm flipH="1">
                <a:off x="657" y="3178"/>
                <a:ext cx="91" cy="0"/>
              </a:xfrm>
              <a:prstGeom prst="line">
                <a:avLst/>
              </a:prstGeom>
              <a:noFill/>
              <a:ln w="9525">
                <a:solidFill>
                  <a:schemeClr val="hlink"/>
                </a:solidFill>
                <a:round/>
                <a:headEnd/>
                <a:tailEnd/>
              </a:ln>
            </p:spPr>
            <p:txBody>
              <a:bodyPr/>
              <a:lstStyle>
                <a:defPPr>
                  <a:defRPr lang="es-E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endParaRPr lang="es-MX" sz="2000"/>
              </a:p>
            </p:txBody>
          </p:sp>
        </p:grpSp>
        <p:grpSp>
          <p:nvGrpSpPr>
            <p:cNvPr id="53" name="Group 18"/>
            <p:cNvGrpSpPr>
              <a:grpSpLocks/>
            </p:cNvGrpSpPr>
            <p:nvPr/>
          </p:nvGrpSpPr>
          <p:grpSpPr bwMode="auto">
            <a:xfrm>
              <a:off x="1998663" y="3068638"/>
              <a:ext cx="152400" cy="2665412"/>
              <a:chOff x="1383" y="1933"/>
              <a:chExt cx="96" cy="1679"/>
            </a:xfrm>
          </p:grpSpPr>
          <p:grpSp>
            <p:nvGrpSpPr>
              <p:cNvPr id="68" name="Group 19"/>
              <p:cNvGrpSpPr>
                <a:grpSpLocks/>
              </p:cNvGrpSpPr>
              <p:nvPr/>
            </p:nvGrpSpPr>
            <p:grpSpPr bwMode="auto">
              <a:xfrm flipH="1">
                <a:off x="1389" y="1933"/>
                <a:ext cx="90" cy="1679"/>
                <a:chOff x="657" y="1933"/>
                <a:chExt cx="91" cy="1679"/>
              </a:xfrm>
            </p:grpSpPr>
            <p:sp>
              <p:nvSpPr>
                <p:cNvPr id="70" name="Freeform 20"/>
                <p:cNvSpPr>
                  <a:spLocks/>
                </p:cNvSpPr>
                <p:nvPr/>
              </p:nvSpPr>
              <p:spPr bwMode="auto">
                <a:xfrm>
                  <a:off x="657" y="1933"/>
                  <a:ext cx="91" cy="1679"/>
                </a:xfrm>
                <a:custGeom>
                  <a:avLst/>
                  <a:gdLst>
                    <a:gd name="T0" fmla="*/ 91 w 91"/>
                    <a:gd name="T1" fmla="*/ 0 h 1679"/>
                    <a:gd name="T2" fmla="*/ 0 w 91"/>
                    <a:gd name="T3" fmla="*/ 0 h 1679"/>
                    <a:gd name="T4" fmla="*/ 0 w 91"/>
                    <a:gd name="T5" fmla="*/ 1679 h 1679"/>
                    <a:gd name="T6" fmla="*/ 91 w 91"/>
                    <a:gd name="T7" fmla="*/ 1679 h 1679"/>
                    <a:gd name="T8" fmla="*/ 0 60000 65536"/>
                    <a:gd name="T9" fmla="*/ 0 60000 65536"/>
                    <a:gd name="T10" fmla="*/ 0 60000 65536"/>
                    <a:gd name="T11" fmla="*/ 0 60000 65536"/>
                    <a:gd name="T12" fmla="*/ 0 w 91"/>
                    <a:gd name="T13" fmla="*/ 0 h 1679"/>
                    <a:gd name="T14" fmla="*/ 91 w 91"/>
                    <a:gd name="T15" fmla="*/ 1679 h 1679"/>
                  </a:gdLst>
                  <a:ahLst/>
                  <a:cxnLst>
                    <a:cxn ang="T8">
                      <a:pos x="T0" y="T1"/>
                    </a:cxn>
                    <a:cxn ang="T9">
                      <a:pos x="T2" y="T3"/>
                    </a:cxn>
                    <a:cxn ang="T10">
                      <a:pos x="T4" y="T5"/>
                    </a:cxn>
                    <a:cxn ang="T11">
                      <a:pos x="T6" y="T7"/>
                    </a:cxn>
                  </a:cxnLst>
                  <a:rect l="T12" t="T13" r="T14" b="T15"/>
                  <a:pathLst>
                    <a:path w="91" h="1679">
                      <a:moveTo>
                        <a:pt x="91" y="0"/>
                      </a:moveTo>
                      <a:lnTo>
                        <a:pt x="0" y="0"/>
                      </a:lnTo>
                      <a:lnTo>
                        <a:pt x="0" y="1679"/>
                      </a:lnTo>
                      <a:lnTo>
                        <a:pt x="91" y="1679"/>
                      </a:lnTo>
                    </a:path>
                  </a:pathLst>
                </a:custGeom>
                <a:noFill/>
                <a:ln w="9525">
                  <a:solidFill>
                    <a:schemeClr val="hlink"/>
                  </a:solidFill>
                  <a:round/>
                  <a:headEnd/>
                  <a:tailEnd/>
                </a:ln>
              </p:spPr>
              <p:txBody>
                <a:bodyPr/>
                <a:lstStyle>
                  <a:defPPr>
                    <a:defRPr lang="es-E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endParaRPr lang="es-MX" sz="2000"/>
                </a:p>
              </p:txBody>
            </p:sp>
            <p:sp>
              <p:nvSpPr>
                <p:cNvPr id="71" name="Line 21"/>
                <p:cNvSpPr>
                  <a:spLocks noChangeShapeType="1"/>
                </p:cNvSpPr>
                <p:nvPr/>
              </p:nvSpPr>
              <p:spPr bwMode="auto">
                <a:xfrm flipH="1">
                  <a:off x="657" y="2341"/>
                  <a:ext cx="91" cy="0"/>
                </a:xfrm>
                <a:prstGeom prst="line">
                  <a:avLst/>
                </a:prstGeom>
                <a:noFill/>
                <a:ln w="9525">
                  <a:solidFill>
                    <a:schemeClr val="hlink"/>
                  </a:solidFill>
                  <a:round/>
                  <a:headEnd/>
                  <a:tailEnd/>
                </a:ln>
              </p:spPr>
              <p:txBody>
                <a:bodyPr/>
                <a:lstStyle>
                  <a:defPPr>
                    <a:defRPr lang="es-E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endParaRPr lang="es-MX" sz="2000"/>
                </a:p>
              </p:txBody>
            </p:sp>
            <p:sp>
              <p:nvSpPr>
                <p:cNvPr id="72" name="Line 22"/>
                <p:cNvSpPr>
                  <a:spLocks noChangeShapeType="1"/>
                </p:cNvSpPr>
                <p:nvPr/>
              </p:nvSpPr>
              <p:spPr bwMode="auto">
                <a:xfrm flipH="1">
                  <a:off x="657" y="3178"/>
                  <a:ext cx="91" cy="0"/>
                </a:xfrm>
                <a:prstGeom prst="line">
                  <a:avLst/>
                </a:prstGeom>
                <a:noFill/>
                <a:ln w="9525">
                  <a:solidFill>
                    <a:schemeClr val="hlink"/>
                  </a:solidFill>
                  <a:round/>
                  <a:headEnd/>
                  <a:tailEnd/>
                </a:ln>
              </p:spPr>
              <p:txBody>
                <a:bodyPr/>
                <a:lstStyle>
                  <a:defPPr>
                    <a:defRPr lang="es-E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endParaRPr lang="es-MX" sz="2000"/>
                </a:p>
              </p:txBody>
            </p:sp>
          </p:grpSp>
          <p:sp>
            <p:nvSpPr>
              <p:cNvPr id="69" name="Line 23"/>
              <p:cNvSpPr>
                <a:spLocks noChangeShapeType="1"/>
              </p:cNvSpPr>
              <p:nvPr/>
            </p:nvSpPr>
            <p:spPr bwMode="auto">
              <a:xfrm>
                <a:off x="1383" y="2750"/>
                <a:ext cx="91" cy="0"/>
              </a:xfrm>
              <a:prstGeom prst="line">
                <a:avLst/>
              </a:prstGeom>
              <a:noFill/>
              <a:ln w="9525">
                <a:solidFill>
                  <a:schemeClr val="hlink"/>
                </a:solidFill>
                <a:round/>
                <a:headEnd/>
                <a:tailEnd/>
              </a:ln>
            </p:spPr>
            <p:txBody>
              <a:bodyPr/>
              <a:lstStyle>
                <a:defPPr>
                  <a:defRPr lang="es-E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endParaRPr lang="es-MX" sz="2000"/>
              </a:p>
            </p:txBody>
          </p:sp>
        </p:grpSp>
        <p:grpSp>
          <p:nvGrpSpPr>
            <p:cNvPr id="54" name="Group 24"/>
            <p:cNvGrpSpPr>
              <a:grpSpLocks/>
            </p:cNvGrpSpPr>
            <p:nvPr/>
          </p:nvGrpSpPr>
          <p:grpSpPr bwMode="auto">
            <a:xfrm>
              <a:off x="2503488" y="2565400"/>
              <a:ext cx="287337" cy="3600450"/>
              <a:chOff x="1701" y="1616"/>
              <a:chExt cx="181" cy="2268"/>
            </a:xfrm>
          </p:grpSpPr>
          <p:sp>
            <p:nvSpPr>
              <p:cNvPr id="66" name="Freeform 25"/>
              <p:cNvSpPr>
                <a:spLocks/>
              </p:cNvSpPr>
              <p:nvPr/>
            </p:nvSpPr>
            <p:spPr bwMode="auto">
              <a:xfrm>
                <a:off x="1701" y="1616"/>
                <a:ext cx="181" cy="1134"/>
              </a:xfrm>
              <a:custGeom>
                <a:avLst/>
                <a:gdLst>
                  <a:gd name="T0" fmla="*/ 181 w 181"/>
                  <a:gd name="T1" fmla="*/ 0 h 1134"/>
                  <a:gd name="T2" fmla="*/ 0 w 181"/>
                  <a:gd name="T3" fmla="*/ 0 h 1134"/>
                  <a:gd name="T4" fmla="*/ 0 w 181"/>
                  <a:gd name="T5" fmla="*/ 1134 h 1134"/>
                  <a:gd name="T6" fmla="*/ 181 w 181"/>
                  <a:gd name="T7" fmla="*/ 1134 h 1134"/>
                  <a:gd name="T8" fmla="*/ 0 60000 65536"/>
                  <a:gd name="T9" fmla="*/ 0 60000 65536"/>
                  <a:gd name="T10" fmla="*/ 0 60000 65536"/>
                  <a:gd name="T11" fmla="*/ 0 60000 65536"/>
                  <a:gd name="T12" fmla="*/ 0 w 181"/>
                  <a:gd name="T13" fmla="*/ 0 h 1134"/>
                  <a:gd name="T14" fmla="*/ 181 w 181"/>
                  <a:gd name="T15" fmla="*/ 1134 h 1134"/>
                </a:gdLst>
                <a:ahLst/>
                <a:cxnLst>
                  <a:cxn ang="T8">
                    <a:pos x="T0" y="T1"/>
                  </a:cxn>
                  <a:cxn ang="T9">
                    <a:pos x="T2" y="T3"/>
                  </a:cxn>
                  <a:cxn ang="T10">
                    <a:pos x="T4" y="T5"/>
                  </a:cxn>
                  <a:cxn ang="T11">
                    <a:pos x="T6" y="T7"/>
                  </a:cxn>
                </a:cxnLst>
                <a:rect l="T12" t="T13" r="T14" b="T15"/>
                <a:pathLst>
                  <a:path w="181" h="1134">
                    <a:moveTo>
                      <a:pt x="181" y="0"/>
                    </a:moveTo>
                    <a:lnTo>
                      <a:pt x="0" y="0"/>
                    </a:lnTo>
                    <a:lnTo>
                      <a:pt x="0" y="1134"/>
                    </a:lnTo>
                    <a:lnTo>
                      <a:pt x="181" y="1134"/>
                    </a:lnTo>
                  </a:path>
                </a:pathLst>
              </a:custGeom>
              <a:noFill/>
              <a:ln w="9525">
                <a:solidFill>
                  <a:schemeClr val="hlink"/>
                </a:solidFill>
                <a:round/>
                <a:headEnd/>
                <a:tailEnd/>
              </a:ln>
            </p:spPr>
            <p:txBody>
              <a:bodyPr/>
              <a:lstStyle>
                <a:defPPr>
                  <a:defRPr lang="es-E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endParaRPr lang="es-MX" sz="2000"/>
              </a:p>
            </p:txBody>
          </p:sp>
          <p:sp>
            <p:nvSpPr>
              <p:cNvPr id="67" name="Freeform 26"/>
              <p:cNvSpPr>
                <a:spLocks/>
              </p:cNvSpPr>
              <p:nvPr/>
            </p:nvSpPr>
            <p:spPr bwMode="auto">
              <a:xfrm flipV="1">
                <a:off x="1701" y="2750"/>
                <a:ext cx="181" cy="1134"/>
              </a:xfrm>
              <a:custGeom>
                <a:avLst/>
                <a:gdLst>
                  <a:gd name="T0" fmla="*/ 181 w 181"/>
                  <a:gd name="T1" fmla="*/ 0 h 1134"/>
                  <a:gd name="T2" fmla="*/ 0 w 181"/>
                  <a:gd name="T3" fmla="*/ 0 h 1134"/>
                  <a:gd name="T4" fmla="*/ 0 w 181"/>
                  <a:gd name="T5" fmla="*/ 1134 h 1134"/>
                  <a:gd name="T6" fmla="*/ 181 w 181"/>
                  <a:gd name="T7" fmla="*/ 1134 h 1134"/>
                  <a:gd name="T8" fmla="*/ 0 60000 65536"/>
                  <a:gd name="T9" fmla="*/ 0 60000 65536"/>
                  <a:gd name="T10" fmla="*/ 0 60000 65536"/>
                  <a:gd name="T11" fmla="*/ 0 60000 65536"/>
                  <a:gd name="T12" fmla="*/ 0 w 181"/>
                  <a:gd name="T13" fmla="*/ 0 h 1134"/>
                  <a:gd name="T14" fmla="*/ 181 w 181"/>
                  <a:gd name="T15" fmla="*/ 1134 h 1134"/>
                </a:gdLst>
                <a:ahLst/>
                <a:cxnLst>
                  <a:cxn ang="T8">
                    <a:pos x="T0" y="T1"/>
                  </a:cxn>
                  <a:cxn ang="T9">
                    <a:pos x="T2" y="T3"/>
                  </a:cxn>
                  <a:cxn ang="T10">
                    <a:pos x="T4" y="T5"/>
                  </a:cxn>
                  <a:cxn ang="T11">
                    <a:pos x="T6" y="T7"/>
                  </a:cxn>
                </a:cxnLst>
                <a:rect l="T12" t="T13" r="T14" b="T15"/>
                <a:pathLst>
                  <a:path w="181" h="1134">
                    <a:moveTo>
                      <a:pt x="181" y="0"/>
                    </a:moveTo>
                    <a:lnTo>
                      <a:pt x="0" y="0"/>
                    </a:lnTo>
                    <a:lnTo>
                      <a:pt x="0" y="1134"/>
                    </a:lnTo>
                    <a:lnTo>
                      <a:pt x="181" y="1134"/>
                    </a:lnTo>
                  </a:path>
                </a:pathLst>
              </a:custGeom>
              <a:noFill/>
              <a:ln w="9525">
                <a:solidFill>
                  <a:schemeClr val="hlink"/>
                </a:solidFill>
                <a:round/>
                <a:headEnd/>
                <a:tailEnd/>
              </a:ln>
            </p:spPr>
            <p:txBody>
              <a:bodyPr/>
              <a:lstStyle>
                <a:defPPr>
                  <a:defRPr lang="es-E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endParaRPr lang="es-MX" sz="2000"/>
              </a:p>
            </p:txBody>
          </p:sp>
        </p:grpSp>
        <p:sp>
          <p:nvSpPr>
            <p:cNvPr id="55" name="Line 27"/>
            <p:cNvSpPr>
              <a:spLocks noChangeShapeType="1"/>
            </p:cNvSpPr>
            <p:nvPr/>
          </p:nvSpPr>
          <p:spPr bwMode="auto">
            <a:xfrm>
              <a:off x="2143125" y="4365625"/>
              <a:ext cx="360363" cy="0"/>
            </a:xfrm>
            <a:prstGeom prst="line">
              <a:avLst/>
            </a:prstGeom>
            <a:noFill/>
            <a:ln w="9525">
              <a:solidFill>
                <a:schemeClr val="hlink"/>
              </a:solidFill>
              <a:round/>
              <a:headEnd/>
              <a:tailEnd/>
            </a:ln>
          </p:spPr>
          <p:txBody>
            <a:bodyPr/>
            <a:lstStyle>
              <a:defPPr>
                <a:defRPr lang="es-E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endParaRPr lang="es-MX" sz="2000"/>
            </a:p>
          </p:txBody>
        </p:sp>
        <p:sp>
          <p:nvSpPr>
            <p:cNvPr id="56" name="Line 28"/>
            <p:cNvSpPr>
              <a:spLocks noChangeShapeType="1"/>
            </p:cNvSpPr>
            <p:nvPr/>
          </p:nvSpPr>
          <p:spPr bwMode="auto">
            <a:xfrm>
              <a:off x="1495425" y="2565400"/>
              <a:ext cx="0" cy="3671888"/>
            </a:xfrm>
            <a:prstGeom prst="line">
              <a:avLst/>
            </a:prstGeom>
            <a:noFill/>
            <a:ln w="28575" cap="rnd">
              <a:solidFill>
                <a:schemeClr val="hlink"/>
              </a:solidFill>
              <a:prstDash val="sysDot"/>
              <a:round/>
              <a:headEnd/>
              <a:tailEnd type="triangle" w="med" len="med"/>
            </a:ln>
          </p:spPr>
          <p:txBody>
            <a:bodyPr/>
            <a:lstStyle>
              <a:defPPr>
                <a:defRPr lang="es-E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endParaRPr lang="es-MX" sz="2000"/>
            </a:p>
          </p:txBody>
        </p:sp>
        <p:sp>
          <p:nvSpPr>
            <p:cNvPr id="57" name="Text Box 29"/>
            <p:cNvSpPr txBox="1">
              <a:spLocks noChangeArrowheads="1"/>
            </p:cNvSpPr>
            <p:nvPr/>
          </p:nvSpPr>
          <p:spPr bwMode="auto">
            <a:xfrm>
              <a:off x="892080" y="6275388"/>
              <a:ext cx="1184512" cy="565050"/>
            </a:xfrm>
            <a:prstGeom prst="rect">
              <a:avLst/>
            </a:prstGeom>
            <a:noFill/>
            <a:ln w="9525">
              <a:solidFill>
                <a:schemeClr val="folHlink"/>
              </a:solidFill>
              <a:miter lim="800000"/>
              <a:headEnd/>
              <a:tailEnd/>
            </a:ln>
            <a:effectLst/>
          </p:spPr>
          <p:txBody>
            <a:bodyPr wrap="square">
              <a:spAutoFit/>
            </a:bodyPr>
            <a:lstStyle>
              <a:defPPr>
                <a:defRPr lang="es-E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gn="ctr">
                <a:spcBef>
                  <a:spcPct val="50000"/>
                </a:spcBef>
                <a:defRPr/>
              </a:pPr>
              <a:r>
                <a:rPr lang="es-ES_tradnl" sz="1100" b="0" dirty="0">
                  <a:solidFill>
                    <a:schemeClr val="folHlink"/>
                  </a:solidFill>
                  <a:effectLst>
                    <a:outerShdw blurRad="38100" dist="38100" dir="2700000" algn="tl">
                      <a:srgbClr val="000000"/>
                    </a:outerShdw>
                  </a:effectLst>
                  <a:latin typeface="Tahoma" pitchFamily="34" charset="0"/>
                </a:rPr>
                <a:t>Acuerdo de asamblea</a:t>
              </a:r>
              <a:endParaRPr lang="es-ES" sz="1100" b="0" dirty="0">
                <a:solidFill>
                  <a:schemeClr val="folHlink"/>
                </a:solidFill>
                <a:effectLst>
                  <a:outerShdw blurRad="38100" dist="38100" dir="2700000" algn="tl">
                    <a:srgbClr val="000000"/>
                  </a:outerShdw>
                </a:effectLst>
                <a:latin typeface="Tahoma" pitchFamily="34" charset="0"/>
              </a:endParaRPr>
            </a:p>
          </p:txBody>
        </p:sp>
        <p:sp>
          <p:nvSpPr>
            <p:cNvPr id="58" name="Text Box 30"/>
            <p:cNvSpPr txBox="1">
              <a:spLocks noChangeArrowheads="1"/>
            </p:cNvSpPr>
            <p:nvPr/>
          </p:nvSpPr>
          <p:spPr bwMode="auto">
            <a:xfrm>
              <a:off x="811213" y="1916114"/>
              <a:ext cx="1368426" cy="703410"/>
            </a:xfrm>
            <a:prstGeom prst="rect">
              <a:avLst/>
            </a:prstGeom>
            <a:noFill/>
            <a:ln w="9525">
              <a:solidFill>
                <a:schemeClr val="folHlink"/>
              </a:solidFill>
              <a:miter lim="800000"/>
              <a:headEnd/>
              <a:tailEnd/>
            </a:ln>
            <a:effectLst/>
          </p:spPr>
          <p:txBody>
            <a:bodyPr>
              <a:spAutoFit/>
            </a:bodyPr>
            <a:lstStyle>
              <a:defPPr>
                <a:defRPr lang="es-E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gn="ctr">
                <a:spcBef>
                  <a:spcPct val="50000"/>
                </a:spcBef>
                <a:defRPr/>
              </a:pPr>
              <a:r>
                <a:rPr lang="es-ES_tradnl" sz="1100" b="0">
                  <a:solidFill>
                    <a:schemeClr val="folHlink"/>
                  </a:solidFill>
                  <a:effectLst>
                    <a:outerShdw blurRad="38100" dist="38100" dir="2700000" algn="tl">
                      <a:srgbClr val="000000"/>
                    </a:outerShdw>
                  </a:effectLst>
                  <a:latin typeface="Tahoma" pitchFamily="34" charset="0"/>
                </a:rPr>
                <a:t>Asesoría para generación del POA</a:t>
              </a:r>
              <a:endParaRPr lang="es-ES" sz="1100" b="0">
                <a:solidFill>
                  <a:schemeClr val="folHlink"/>
                </a:solidFill>
                <a:effectLst>
                  <a:outerShdw blurRad="38100" dist="38100" dir="2700000" algn="tl">
                    <a:srgbClr val="000000"/>
                  </a:outerShdw>
                </a:effectLst>
                <a:latin typeface="Tahoma" pitchFamily="34" charset="0"/>
              </a:endParaRPr>
            </a:p>
          </p:txBody>
        </p:sp>
        <p:sp>
          <p:nvSpPr>
            <p:cNvPr id="59" name="Text Box 31"/>
            <p:cNvSpPr txBox="1">
              <a:spLocks noChangeArrowheads="1"/>
            </p:cNvSpPr>
            <p:nvPr/>
          </p:nvSpPr>
          <p:spPr bwMode="auto">
            <a:xfrm>
              <a:off x="6300788" y="674688"/>
              <a:ext cx="2592387" cy="605411"/>
            </a:xfrm>
            <a:prstGeom prst="rect">
              <a:avLst/>
            </a:prstGeom>
            <a:noFill/>
            <a:ln w="9525">
              <a:noFill/>
              <a:miter lim="800000"/>
              <a:headEnd/>
              <a:tailEnd/>
            </a:ln>
            <a:effectLst/>
          </p:spPr>
          <p:txBody>
            <a:bodyPr>
              <a:spAutoFit/>
            </a:bodyPr>
            <a:lstStyle>
              <a:defPPr>
                <a:defRPr lang="es-E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gn="r">
                <a:spcBef>
                  <a:spcPct val="50000"/>
                </a:spcBef>
                <a:defRPr/>
              </a:pPr>
              <a:r>
                <a:rPr lang="es-MX" sz="1200" dirty="0">
                  <a:solidFill>
                    <a:schemeClr val="bg1"/>
                  </a:solidFill>
                  <a:effectLst>
                    <a:outerShdw blurRad="38100" dist="38100" dir="2700000" algn="tl">
                      <a:srgbClr val="000000"/>
                    </a:outerShdw>
                  </a:effectLst>
                  <a:latin typeface="Tahoma" pitchFamily="34" charset="0"/>
                </a:rPr>
                <a:t>Desarrollo de los sistemas de producción</a:t>
              </a:r>
              <a:endParaRPr lang="es-ES" sz="1200" dirty="0">
                <a:solidFill>
                  <a:schemeClr val="bg1"/>
                </a:solidFill>
                <a:effectLst>
                  <a:outerShdw blurRad="38100" dist="38100" dir="2700000" algn="tl">
                    <a:srgbClr val="000000"/>
                  </a:outerShdw>
                </a:effectLst>
                <a:latin typeface="Tahoma" pitchFamily="34" charset="0"/>
              </a:endParaRPr>
            </a:p>
          </p:txBody>
        </p:sp>
        <p:sp>
          <p:nvSpPr>
            <p:cNvPr id="60" name="Text Box 32"/>
            <p:cNvSpPr txBox="1">
              <a:spLocks noChangeArrowheads="1"/>
            </p:cNvSpPr>
            <p:nvPr/>
          </p:nvSpPr>
          <p:spPr bwMode="auto">
            <a:xfrm>
              <a:off x="6300788" y="1412874"/>
              <a:ext cx="2592387" cy="1089739"/>
            </a:xfrm>
            <a:prstGeom prst="rect">
              <a:avLst/>
            </a:prstGeom>
            <a:noFill/>
            <a:ln w="9525">
              <a:noFill/>
              <a:miter lim="800000"/>
              <a:headEnd/>
              <a:tailEnd/>
            </a:ln>
            <a:effectLst/>
          </p:spPr>
          <p:txBody>
            <a:bodyPr>
              <a:spAutoFit/>
            </a:bodyPr>
            <a:lstStyle>
              <a:defPPr>
                <a:defRPr lang="es-E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gn="r">
                <a:spcBef>
                  <a:spcPct val="50000"/>
                </a:spcBef>
                <a:defRPr/>
              </a:pPr>
              <a:r>
                <a:rPr lang="es-MX" sz="1200" dirty="0">
                  <a:solidFill>
                    <a:schemeClr val="bg1"/>
                  </a:solidFill>
                  <a:effectLst>
                    <a:outerShdw blurRad="38100" dist="38100" dir="2700000" algn="tl">
                      <a:srgbClr val="000000"/>
                    </a:outerShdw>
                  </a:effectLst>
                  <a:latin typeface="Tahoma" pitchFamily="34" charset="0"/>
                </a:rPr>
                <a:t>Mantenimiento de </a:t>
              </a:r>
              <a:r>
                <a:rPr lang="es-MX" sz="1200" dirty="0" smtClean="0">
                  <a:solidFill>
                    <a:schemeClr val="bg1"/>
                  </a:solidFill>
                  <a:effectLst>
                    <a:outerShdw blurRad="38100" dist="38100" dir="2700000" algn="tl">
                      <a:srgbClr val="000000"/>
                    </a:outerShdw>
                  </a:effectLst>
                  <a:latin typeface="Tahoma" pitchFamily="34" charset="0"/>
                </a:rPr>
                <a:t>la base de recursos naturales de la comunidad</a:t>
              </a:r>
              <a:endParaRPr lang="es-ES" sz="1200" dirty="0">
                <a:solidFill>
                  <a:schemeClr val="bg1"/>
                </a:solidFill>
                <a:effectLst>
                  <a:outerShdw blurRad="38100" dist="38100" dir="2700000" algn="tl">
                    <a:srgbClr val="000000"/>
                  </a:outerShdw>
                </a:effectLst>
                <a:latin typeface="Tahoma" pitchFamily="34" charset="0"/>
              </a:endParaRPr>
            </a:p>
          </p:txBody>
        </p:sp>
        <p:grpSp>
          <p:nvGrpSpPr>
            <p:cNvPr id="61" name="Group 33"/>
            <p:cNvGrpSpPr>
              <a:grpSpLocks/>
            </p:cNvGrpSpPr>
            <p:nvPr/>
          </p:nvGrpSpPr>
          <p:grpSpPr bwMode="auto">
            <a:xfrm>
              <a:off x="5867400" y="908050"/>
              <a:ext cx="3097213" cy="5329238"/>
              <a:chOff x="3696" y="572"/>
              <a:chExt cx="1951" cy="3357"/>
            </a:xfrm>
          </p:grpSpPr>
          <p:sp>
            <p:nvSpPr>
              <p:cNvPr id="62" name="Freeform 34"/>
              <p:cNvSpPr>
                <a:spLocks/>
              </p:cNvSpPr>
              <p:nvPr/>
            </p:nvSpPr>
            <p:spPr bwMode="auto">
              <a:xfrm>
                <a:off x="4195" y="572"/>
                <a:ext cx="1452" cy="3357"/>
              </a:xfrm>
              <a:custGeom>
                <a:avLst/>
                <a:gdLst>
                  <a:gd name="T0" fmla="*/ 1407 w 1497"/>
                  <a:gd name="T1" fmla="*/ 0 h 3312"/>
                  <a:gd name="T2" fmla="*/ 1497 w 1497"/>
                  <a:gd name="T3" fmla="*/ 0 h 3312"/>
                  <a:gd name="T4" fmla="*/ 1497 w 1497"/>
                  <a:gd name="T5" fmla="*/ 3312 h 3312"/>
                  <a:gd name="T6" fmla="*/ 0 w 1497"/>
                  <a:gd name="T7" fmla="*/ 3312 h 3312"/>
                  <a:gd name="T8" fmla="*/ 0 60000 65536"/>
                  <a:gd name="T9" fmla="*/ 0 60000 65536"/>
                  <a:gd name="T10" fmla="*/ 0 60000 65536"/>
                  <a:gd name="T11" fmla="*/ 0 60000 65536"/>
                  <a:gd name="T12" fmla="*/ 0 w 1497"/>
                  <a:gd name="T13" fmla="*/ 0 h 3312"/>
                  <a:gd name="T14" fmla="*/ 1497 w 1497"/>
                  <a:gd name="T15" fmla="*/ 3312 h 3312"/>
                </a:gdLst>
                <a:ahLst/>
                <a:cxnLst>
                  <a:cxn ang="T8">
                    <a:pos x="T0" y="T1"/>
                  </a:cxn>
                  <a:cxn ang="T9">
                    <a:pos x="T2" y="T3"/>
                  </a:cxn>
                  <a:cxn ang="T10">
                    <a:pos x="T4" y="T5"/>
                  </a:cxn>
                  <a:cxn ang="T11">
                    <a:pos x="T6" y="T7"/>
                  </a:cxn>
                </a:cxnLst>
                <a:rect l="T12" t="T13" r="T14" b="T15"/>
                <a:pathLst>
                  <a:path w="1497" h="3312">
                    <a:moveTo>
                      <a:pt x="1407" y="0"/>
                    </a:moveTo>
                    <a:lnTo>
                      <a:pt x="1497" y="0"/>
                    </a:lnTo>
                    <a:lnTo>
                      <a:pt x="1497" y="3312"/>
                    </a:lnTo>
                    <a:lnTo>
                      <a:pt x="0" y="3312"/>
                    </a:lnTo>
                  </a:path>
                </a:pathLst>
              </a:custGeom>
              <a:noFill/>
              <a:ln w="9525">
                <a:solidFill>
                  <a:schemeClr val="tx1"/>
                </a:solidFill>
                <a:round/>
                <a:headEnd/>
                <a:tailEnd/>
              </a:ln>
            </p:spPr>
            <p:txBody>
              <a:bodyPr/>
              <a:lstStyle>
                <a:defPPr>
                  <a:defRPr lang="es-E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endParaRPr lang="es-MX" sz="2000"/>
              </a:p>
            </p:txBody>
          </p:sp>
          <p:sp>
            <p:nvSpPr>
              <p:cNvPr id="63" name="Line 35"/>
              <p:cNvSpPr>
                <a:spLocks noChangeShapeType="1"/>
              </p:cNvSpPr>
              <p:nvPr/>
            </p:nvSpPr>
            <p:spPr bwMode="auto">
              <a:xfrm>
                <a:off x="4422" y="2750"/>
                <a:ext cx="1225" cy="0"/>
              </a:xfrm>
              <a:prstGeom prst="line">
                <a:avLst/>
              </a:prstGeom>
              <a:noFill/>
              <a:ln w="9525">
                <a:solidFill>
                  <a:schemeClr val="tx1"/>
                </a:solidFill>
                <a:round/>
                <a:headEnd/>
                <a:tailEnd/>
              </a:ln>
            </p:spPr>
            <p:txBody>
              <a:bodyPr/>
              <a:lstStyle>
                <a:defPPr>
                  <a:defRPr lang="es-E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endParaRPr lang="es-MX" sz="2000"/>
              </a:p>
            </p:txBody>
          </p:sp>
          <p:sp>
            <p:nvSpPr>
              <p:cNvPr id="64" name="Line 36"/>
              <p:cNvSpPr>
                <a:spLocks noChangeShapeType="1"/>
              </p:cNvSpPr>
              <p:nvPr/>
            </p:nvSpPr>
            <p:spPr bwMode="auto">
              <a:xfrm flipV="1">
                <a:off x="3696" y="1590"/>
                <a:ext cx="1946" cy="0"/>
              </a:xfrm>
              <a:prstGeom prst="line">
                <a:avLst/>
              </a:prstGeom>
              <a:noFill/>
              <a:ln w="9525">
                <a:solidFill>
                  <a:schemeClr val="tx1"/>
                </a:solidFill>
                <a:round/>
                <a:headEnd/>
                <a:tailEnd/>
              </a:ln>
            </p:spPr>
            <p:txBody>
              <a:bodyPr/>
              <a:lstStyle>
                <a:defPPr>
                  <a:defRPr lang="es-E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endParaRPr lang="es-MX" sz="2000"/>
              </a:p>
            </p:txBody>
          </p:sp>
          <p:sp>
            <p:nvSpPr>
              <p:cNvPr id="65" name="Line 37"/>
              <p:cNvSpPr>
                <a:spLocks noChangeShapeType="1"/>
              </p:cNvSpPr>
              <p:nvPr/>
            </p:nvSpPr>
            <p:spPr bwMode="auto">
              <a:xfrm flipH="1">
                <a:off x="5556" y="1117"/>
                <a:ext cx="91" cy="0"/>
              </a:xfrm>
              <a:prstGeom prst="line">
                <a:avLst/>
              </a:prstGeom>
              <a:noFill/>
              <a:ln w="9525">
                <a:solidFill>
                  <a:schemeClr val="tx1"/>
                </a:solidFill>
                <a:round/>
                <a:headEnd/>
                <a:tailEnd/>
              </a:ln>
            </p:spPr>
            <p:txBody>
              <a:bodyPr/>
              <a:lstStyle>
                <a:defPPr>
                  <a:defRPr lang="es-E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endParaRPr lang="es-MX" sz="2000"/>
              </a:p>
            </p:txBody>
          </p:sp>
        </p:grpSp>
      </p:grpSp>
      <p:pic>
        <p:nvPicPr>
          <p:cNvPr id="78" name="Picture 5"/>
          <p:cNvPicPr>
            <a:picLocks noChangeAspect="1" noChangeArrowheads="1"/>
          </p:cNvPicPr>
          <p:nvPr/>
        </p:nvPicPr>
        <p:blipFill>
          <a:blip r:embed="rId4"/>
          <a:srcRect/>
          <a:stretch>
            <a:fillRect/>
          </a:stretch>
        </p:blipFill>
        <p:spPr bwMode="auto">
          <a:xfrm>
            <a:off x="0" y="214290"/>
            <a:ext cx="4096410" cy="2428892"/>
          </a:xfrm>
          <a:prstGeom prst="rect">
            <a:avLst/>
          </a:prstGeom>
          <a:noFill/>
          <a:ln w="9525">
            <a:noFill/>
            <a:miter lim="800000"/>
            <a:headEnd/>
            <a:tailEnd/>
          </a:ln>
        </p:spPr>
      </p:pic>
      <p:sp>
        <p:nvSpPr>
          <p:cNvPr id="79" name="76 Rectángulo"/>
          <p:cNvSpPr/>
          <p:nvPr/>
        </p:nvSpPr>
        <p:spPr>
          <a:xfrm>
            <a:off x="2315012" y="1402595"/>
            <a:ext cx="1428760" cy="383331"/>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fontAlgn="base">
              <a:spcBef>
                <a:spcPct val="0"/>
              </a:spcBef>
              <a:spcAft>
                <a:spcPct val="0"/>
              </a:spcAft>
              <a:defRPr sz="2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algn="ctr"/>
            <a:r>
              <a:rPr lang="es-MX" sz="1200" dirty="0" smtClean="0">
                <a:solidFill>
                  <a:srgbClr val="C00000"/>
                </a:solidFill>
                <a:latin typeface="+mj-lt"/>
              </a:rPr>
              <a:t>Equipo técnico comunitario</a:t>
            </a:r>
            <a:endParaRPr lang="es-MX" sz="1200" dirty="0">
              <a:solidFill>
                <a:srgbClr val="C00000"/>
              </a:solidFill>
              <a:latin typeface="+mj-lt"/>
            </a:endParaRPr>
          </a:p>
        </p:txBody>
      </p:sp>
      <p:sp>
        <p:nvSpPr>
          <p:cNvPr id="80" name="Rectangle 41"/>
          <p:cNvSpPr>
            <a:spLocks noChangeArrowheads="1"/>
          </p:cNvSpPr>
          <p:nvPr/>
        </p:nvSpPr>
        <p:spPr bwMode="auto">
          <a:xfrm>
            <a:off x="4714876" y="142852"/>
            <a:ext cx="4214842" cy="1015663"/>
          </a:xfrm>
          <a:prstGeom prst="rect">
            <a:avLst/>
          </a:prstGeom>
          <a:noFill/>
          <a:ln w="9525">
            <a:noFill/>
            <a:miter lim="800000"/>
            <a:headEnd/>
            <a:tailEnd/>
          </a:ln>
        </p:spPr>
        <p:txBody>
          <a:bodyPr wrap="square">
            <a:spAutoFit/>
          </a:bodyPr>
          <a:lstStyle/>
          <a:p>
            <a:pPr algn="r">
              <a:spcBef>
                <a:spcPct val="50000"/>
              </a:spcBef>
            </a:pPr>
            <a:r>
              <a:rPr lang="es-MX" sz="2000" dirty="0">
                <a:solidFill>
                  <a:schemeClr val="bg1"/>
                </a:solidFill>
                <a:effectLst>
                  <a:outerShdw blurRad="38100" dist="38100" dir="2700000" algn="tl">
                    <a:srgbClr val="000000">
                      <a:alpha val="43137"/>
                    </a:srgbClr>
                  </a:outerShdw>
                </a:effectLst>
                <a:latin typeface="+mj-lt"/>
              </a:rPr>
              <a:t>Construcción de arreglos institucionales para el manejo de recursos estratégicos</a:t>
            </a:r>
            <a:endParaRPr lang="es-ES" sz="20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76200"/>
            <a:ext cx="7772400" cy="1143000"/>
          </a:xfrm>
        </p:spPr>
        <p:txBody>
          <a:bodyPr/>
          <a:lstStyle/>
          <a:p>
            <a:pPr eaLnBrk="1" hangingPunct="1"/>
            <a:r>
              <a:rPr lang="en-US" sz="2800" b="1" smtClean="0"/>
              <a:t/>
            </a:r>
            <a:br>
              <a:rPr lang="en-US" sz="2800" b="1" smtClean="0"/>
            </a:br>
            <a:endParaRPr lang="en-US" sz="2800" b="1" smtClean="0"/>
          </a:p>
        </p:txBody>
      </p:sp>
      <p:sp>
        <p:nvSpPr>
          <p:cNvPr id="28675" name="Rectangle 3"/>
          <p:cNvSpPr>
            <a:spLocks noChangeAspect="1" noChangeArrowheads="1"/>
          </p:cNvSpPr>
          <p:nvPr/>
        </p:nvSpPr>
        <p:spPr bwMode="auto">
          <a:xfrm>
            <a:off x="1128682" y="1233510"/>
            <a:ext cx="4999038" cy="4722813"/>
          </a:xfrm>
          <a:prstGeom prst="rect">
            <a:avLst/>
          </a:prstGeom>
          <a:gradFill rotWithShape="0">
            <a:gsLst>
              <a:gs pos="0">
                <a:srgbClr val="663300"/>
              </a:gs>
              <a:gs pos="100000">
                <a:srgbClr val="008000"/>
              </a:gs>
            </a:gsLst>
            <a:lin ang="18900000" scaled="1"/>
          </a:gradFill>
          <a:ln w="9525">
            <a:solidFill>
              <a:srgbClr val="000000"/>
            </a:solidFill>
            <a:miter lim="800000"/>
            <a:headEnd/>
            <a:tailEnd/>
          </a:ln>
        </p:spPr>
        <p:txBody>
          <a:bodyPr wrap="none" anchor="ctr"/>
          <a:lstStyle/>
          <a:p>
            <a:pPr eaLnBrk="0" hangingPunct="0"/>
            <a:endParaRPr lang="es-MX" sz="1200">
              <a:latin typeface="Times New Roman" pitchFamily="18" charset="0"/>
            </a:endParaRPr>
          </a:p>
        </p:txBody>
      </p:sp>
      <p:sp>
        <p:nvSpPr>
          <p:cNvPr id="28676" name="Text Box 5"/>
          <p:cNvSpPr txBox="1">
            <a:spLocks noChangeAspect="1" noChangeArrowheads="1"/>
          </p:cNvSpPr>
          <p:nvPr/>
        </p:nvSpPr>
        <p:spPr bwMode="auto">
          <a:xfrm>
            <a:off x="4086196" y="1357322"/>
            <a:ext cx="1933577" cy="857256"/>
          </a:xfrm>
          <a:prstGeom prst="rect">
            <a:avLst/>
          </a:prstGeom>
          <a:noFill/>
          <a:ln w="9525">
            <a:noFill/>
            <a:miter lim="800000"/>
            <a:headEnd/>
            <a:tailEnd/>
          </a:ln>
        </p:spPr>
        <p:txBody>
          <a:bodyPr/>
          <a:lstStyle/>
          <a:p>
            <a:pPr algn="ctr" eaLnBrk="0" hangingPunct="0"/>
            <a:r>
              <a:rPr lang="en-US" sz="1600" b="1" dirty="0" err="1" smtClean="0">
                <a:solidFill>
                  <a:srgbClr val="FFFFFF"/>
                </a:solidFill>
                <a:latin typeface="Century Gothic" pitchFamily="34" charset="0"/>
              </a:rPr>
              <a:t>Ordenamiento</a:t>
            </a:r>
            <a:r>
              <a:rPr lang="en-US" sz="1600" b="1" dirty="0" smtClean="0">
                <a:solidFill>
                  <a:srgbClr val="FFFFFF"/>
                </a:solidFill>
                <a:latin typeface="Century Gothic" pitchFamily="34" charset="0"/>
              </a:rPr>
              <a:t> </a:t>
            </a:r>
            <a:r>
              <a:rPr lang="en-US" sz="1600" b="1" dirty="0" err="1" smtClean="0">
                <a:solidFill>
                  <a:srgbClr val="FFFFFF"/>
                </a:solidFill>
                <a:latin typeface="Century Gothic" pitchFamily="34" charset="0"/>
              </a:rPr>
              <a:t>Comunitario</a:t>
            </a:r>
            <a:r>
              <a:rPr lang="en-US" sz="1600" b="1" dirty="0" smtClean="0">
                <a:solidFill>
                  <a:srgbClr val="FFFFFF"/>
                </a:solidFill>
                <a:latin typeface="Century Gothic" pitchFamily="34" charset="0"/>
              </a:rPr>
              <a:t> del </a:t>
            </a:r>
            <a:r>
              <a:rPr lang="en-US" sz="1600" b="1" dirty="0" err="1" smtClean="0">
                <a:solidFill>
                  <a:srgbClr val="FFFFFF"/>
                </a:solidFill>
                <a:latin typeface="Century Gothic" pitchFamily="34" charset="0"/>
              </a:rPr>
              <a:t>territorio</a:t>
            </a:r>
            <a:endParaRPr lang="en-US" sz="1600" b="1" dirty="0">
              <a:solidFill>
                <a:srgbClr val="FFFFFF"/>
              </a:solidFill>
              <a:latin typeface="Century Gothic" pitchFamily="34" charset="0"/>
            </a:endParaRPr>
          </a:p>
        </p:txBody>
      </p:sp>
      <p:sp>
        <p:nvSpPr>
          <p:cNvPr id="28677" name="Text Box 6"/>
          <p:cNvSpPr txBox="1">
            <a:spLocks noChangeAspect="1" noChangeArrowheads="1"/>
          </p:cNvSpPr>
          <p:nvPr/>
        </p:nvSpPr>
        <p:spPr bwMode="auto">
          <a:xfrm>
            <a:off x="1142976" y="5357826"/>
            <a:ext cx="1419220" cy="552435"/>
          </a:xfrm>
          <a:prstGeom prst="rect">
            <a:avLst/>
          </a:prstGeom>
          <a:noFill/>
          <a:ln w="9525">
            <a:noFill/>
            <a:miter lim="800000"/>
            <a:headEnd/>
            <a:tailEnd/>
          </a:ln>
        </p:spPr>
        <p:txBody>
          <a:bodyPr/>
          <a:lstStyle/>
          <a:p>
            <a:pPr algn="ctr" eaLnBrk="0" hangingPunct="0"/>
            <a:r>
              <a:rPr lang="en-US" sz="1600" b="1" dirty="0" err="1" smtClean="0">
                <a:solidFill>
                  <a:srgbClr val="FFFFFF"/>
                </a:solidFill>
                <a:latin typeface="Century Gothic" pitchFamily="34" charset="0"/>
              </a:rPr>
              <a:t>Manejo</a:t>
            </a:r>
            <a:r>
              <a:rPr lang="en-US" sz="1600" b="1" dirty="0" smtClean="0">
                <a:solidFill>
                  <a:srgbClr val="FFFFFF"/>
                </a:solidFill>
                <a:latin typeface="Century Gothic" pitchFamily="34" charset="0"/>
              </a:rPr>
              <a:t> </a:t>
            </a:r>
            <a:r>
              <a:rPr lang="en-US" sz="1600" b="1" dirty="0" err="1" smtClean="0">
                <a:solidFill>
                  <a:srgbClr val="FFFFFF"/>
                </a:solidFill>
                <a:latin typeface="Century Gothic" pitchFamily="34" charset="0"/>
              </a:rPr>
              <a:t>parcelario</a:t>
            </a:r>
            <a:endParaRPr lang="en-US" sz="1600" b="1" dirty="0">
              <a:solidFill>
                <a:srgbClr val="FFFFFF"/>
              </a:solidFill>
              <a:latin typeface="Century Gothic" pitchFamily="34" charset="0"/>
            </a:endParaRPr>
          </a:p>
        </p:txBody>
      </p:sp>
      <p:sp>
        <p:nvSpPr>
          <p:cNvPr id="28679" name="Text Box 12"/>
          <p:cNvSpPr txBox="1">
            <a:spLocks noChangeAspect="1" noChangeArrowheads="1"/>
          </p:cNvSpPr>
          <p:nvPr/>
        </p:nvSpPr>
        <p:spPr bwMode="auto">
          <a:xfrm>
            <a:off x="3214678" y="3071810"/>
            <a:ext cx="1669000" cy="611183"/>
          </a:xfrm>
          <a:prstGeom prst="rect">
            <a:avLst/>
          </a:prstGeom>
          <a:noFill/>
          <a:ln w="9525">
            <a:noFill/>
            <a:miter lim="800000"/>
            <a:headEnd/>
            <a:tailEnd/>
          </a:ln>
        </p:spPr>
        <p:txBody>
          <a:bodyPr/>
          <a:lstStyle/>
          <a:p>
            <a:pPr algn="ctr" eaLnBrk="0" hangingPunct="0"/>
            <a:r>
              <a:rPr lang="en-US" sz="1600" dirty="0" err="1" smtClean="0">
                <a:solidFill>
                  <a:srgbClr val="FFFFFF"/>
                </a:solidFill>
                <a:latin typeface="Century Gothic" pitchFamily="34" charset="0"/>
              </a:rPr>
              <a:t>Programas</a:t>
            </a:r>
            <a:r>
              <a:rPr lang="en-US" sz="1600" dirty="0" smtClean="0">
                <a:solidFill>
                  <a:srgbClr val="FFFFFF"/>
                </a:solidFill>
                <a:latin typeface="Century Gothic" pitchFamily="34" charset="0"/>
              </a:rPr>
              <a:t> de </a:t>
            </a:r>
            <a:r>
              <a:rPr lang="en-US" sz="1600" dirty="0" err="1" smtClean="0">
                <a:solidFill>
                  <a:srgbClr val="FFFFFF"/>
                </a:solidFill>
                <a:latin typeface="Century Gothic" pitchFamily="34" charset="0"/>
              </a:rPr>
              <a:t>manejo</a:t>
            </a:r>
            <a:endParaRPr lang="en-US" sz="1600" b="1" dirty="0">
              <a:solidFill>
                <a:srgbClr val="FFFFFF"/>
              </a:solidFill>
              <a:latin typeface="Century Gothic" pitchFamily="34" charset="0"/>
            </a:endParaRPr>
          </a:p>
        </p:txBody>
      </p:sp>
      <p:sp>
        <p:nvSpPr>
          <p:cNvPr id="28680" name="AutoShape 13"/>
          <p:cNvSpPr>
            <a:spLocks noChangeAspect="1" noChangeArrowheads="1"/>
          </p:cNvSpPr>
          <p:nvPr/>
        </p:nvSpPr>
        <p:spPr bwMode="auto">
          <a:xfrm>
            <a:off x="1281082" y="5957910"/>
            <a:ext cx="4943475" cy="658813"/>
          </a:xfrm>
          <a:prstGeom prst="rightArrow">
            <a:avLst>
              <a:gd name="adj1" fmla="val 55556"/>
              <a:gd name="adj2" fmla="val 33210"/>
            </a:avLst>
          </a:prstGeom>
          <a:solidFill>
            <a:srgbClr val="D1A273"/>
          </a:solidFill>
          <a:ln w="9525">
            <a:noFill/>
            <a:miter lim="800000"/>
            <a:headEnd/>
            <a:tailEnd/>
          </a:ln>
        </p:spPr>
        <p:txBody>
          <a:bodyPr/>
          <a:lstStyle/>
          <a:p>
            <a:endParaRPr lang="es-MX"/>
          </a:p>
        </p:txBody>
      </p:sp>
      <p:sp>
        <p:nvSpPr>
          <p:cNvPr id="28681" name="Text Box 14"/>
          <p:cNvSpPr txBox="1">
            <a:spLocks noChangeAspect="1" noChangeArrowheads="1"/>
          </p:cNvSpPr>
          <p:nvPr/>
        </p:nvSpPr>
        <p:spPr bwMode="auto">
          <a:xfrm>
            <a:off x="2805082" y="5984898"/>
            <a:ext cx="1768475" cy="658812"/>
          </a:xfrm>
          <a:prstGeom prst="rect">
            <a:avLst/>
          </a:prstGeom>
          <a:noFill/>
          <a:ln w="9525">
            <a:noFill/>
            <a:miter lim="800000"/>
            <a:headEnd/>
            <a:tailEnd/>
          </a:ln>
        </p:spPr>
        <p:txBody>
          <a:bodyPr/>
          <a:lstStyle/>
          <a:p>
            <a:pPr eaLnBrk="0" hangingPunct="0"/>
            <a:r>
              <a:rPr lang="en-US" sz="3600" b="1">
                <a:solidFill>
                  <a:srgbClr val="663300"/>
                </a:solidFill>
                <a:latin typeface="Century Gothic" pitchFamily="34" charset="0"/>
              </a:rPr>
              <a:t>tiempo</a:t>
            </a:r>
          </a:p>
        </p:txBody>
      </p:sp>
      <p:sp>
        <p:nvSpPr>
          <p:cNvPr id="28682" name="Text Box 15"/>
          <p:cNvSpPr txBox="1">
            <a:spLocks noChangeAspect="1" noChangeArrowheads="1"/>
          </p:cNvSpPr>
          <p:nvPr/>
        </p:nvSpPr>
        <p:spPr bwMode="auto">
          <a:xfrm>
            <a:off x="4862482" y="6069035"/>
            <a:ext cx="1447800" cy="387350"/>
          </a:xfrm>
          <a:prstGeom prst="rect">
            <a:avLst/>
          </a:prstGeom>
          <a:noFill/>
          <a:ln w="9525">
            <a:noFill/>
            <a:miter lim="800000"/>
            <a:headEnd/>
            <a:tailEnd/>
          </a:ln>
        </p:spPr>
        <p:txBody>
          <a:bodyPr/>
          <a:lstStyle/>
          <a:p>
            <a:pPr eaLnBrk="0" hangingPunct="0"/>
            <a:r>
              <a:rPr lang="en-US" sz="1600" b="1">
                <a:solidFill>
                  <a:srgbClr val="663300"/>
                </a:solidFill>
                <a:latin typeface="Century Gothic" pitchFamily="34" charset="0"/>
              </a:rPr>
              <a:t>Largo plazo</a:t>
            </a:r>
          </a:p>
        </p:txBody>
      </p:sp>
      <p:sp>
        <p:nvSpPr>
          <p:cNvPr id="28683" name="Text Box 16"/>
          <p:cNvSpPr txBox="1">
            <a:spLocks noChangeAspect="1" noChangeArrowheads="1"/>
          </p:cNvSpPr>
          <p:nvPr/>
        </p:nvSpPr>
        <p:spPr bwMode="auto">
          <a:xfrm>
            <a:off x="1246157" y="6110310"/>
            <a:ext cx="1482725" cy="328613"/>
          </a:xfrm>
          <a:prstGeom prst="rect">
            <a:avLst/>
          </a:prstGeom>
          <a:noFill/>
          <a:ln w="9525">
            <a:noFill/>
            <a:miter lim="800000"/>
            <a:headEnd/>
            <a:tailEnd/>
          </a:ln>
        </p:spPr>
        <p:txBody>
          <a:bodyPr/>
          <a:lstStyle/>
          <a:p>
            <a:pPr eaLnBrk="0" hangingPunct="0"/>
            <a:r>
              <a:rPr lang="en-US" sz="1600" b="1">
                <a:solidFill>
                  <a:srgbClr val="663300"/>
                </a:solidFill>
                <a:latin typeface="Century Gothic" pitchFamily="34" charset="0"/>
              </a:rPr>
              <a:t>corto plazo</a:t>
            </a:r>
          </a:p>
        </p:txBody>
      </p:sp>
      <p:sp>
        <p:nvSpPr>
          <p:cNvPr id="28684" name="AutoShape 17"/>
          <p:cNvSpPr>
            <a:spLocks noChangeAspect="1" noChangeArrowheads="1"/>
          </p:cNvSpPr>
          <p:nvPr/>
        </p:nvSpPr>
        <p:spPr bwMode="auto">
          <a:xfrm>
            <a:off x="1217582" y="541360"/>
            <a:ext cx="4860925" cy="658813"/>
          </a:xfrm>
          <a:prstGeom prst="rightArrow">
            <a:avLst>
              <a:gd name="adj1" fmla="val 55556"/>
              <a:gd name="adj2" fmla="val 32656"/>
            </a:avLst>
          </a:prstGeom>
          <a:solidFill>
            <a:srgbClr val="ADE9B7"/>
          </a:solidFill>
          <a:ln w="9525">
            <a:noFill/>
            <a:miter lim="800000"/>
            <a:headEnd/>
            <a:tailEnd/>
          </a:ln>
        </p:spPr>
        <p:txBody>
          <a:bodyPr/>
          <a:lstStyle/>
          <a:p>
            <a:endParaRPr lang="es-MX"/>
          </a:p>
        </p:txBody>
      </p:sp>
      <p:sp>
        <p:nvSpPr>
          <p:cNvPr id="28685" name="Text Box 18"/>
          <p:cNvSpPr txBox="1">
            <a:spLocks noChangeAspect="1" noChangeArrowheads="1"/>
          </p:cNvSpPr>
          <p:nvPr/>
        </p:nvSpPr>
        <p:spPr bwMode="auto">
          <a:xfrm>
            <a:off x="1890682" y="623910"/>
            <a:ext cx="4202113" cy="658813"/>
          </a:xfrm>
          <a:prstGeom prst="rect">
            <a:avLst/>
          </a:prstGeom>
          <a:noFill/>
          <a:ln w="9525">
            <a:noFill/>
            <a:miter lim="800000"/>
            <a:headEnd/>
            <a:tailEnd/>
          </a:ln>
        </p:spPr>
        <p:txBody>
          <a:bodyPr/>
          <a:lstStyle/>
          <a:p>
            <a:pPr eaLnBrk="0" hangingPunct="0"/>
            <a:r>
              <a:rPr lang="en-US" sz="2400" b="1">
                <a:solidFill>
                  <a:srgbClr val="008000"/>
                </a:solidFill>
                <a:latin typeface="Century Gothic" pitchFamily="34" charset="0"/>
              </a:rPr>
              <a:t>Seguridad de tenencia</a:t>
            </a:r>
          </a:p>
        </p:txBody>
      </p:sp>
      <p:sp>
        <p:nvSpPr>
          <p:cNvPr id="28686" name="Text Box 19"/>
          <p:cNvSpPr txBox="1">
            <a:spLocks noChangeAspect="1" noChangeArrowheads="1"/>
          </p:cNvSpPr>
          <p:nvPr/>
        </p:nvSpPr>
        <p:spPr bwMode="auto">
          <a:xfrm>
            <a:off x="5508595" y="700110"/>
            <a:ext cx="649287" cy="328613"/>
          </a:xfrm>
          <a:prstGeom prst="rect">
            <a:avLst/>
          </a:prstGeom>
          <a:noFill/>
          <a:ln w="9525">
            <a:noFill/>
            <a:miter lim="800000"/>
            <a:headEnd/>
            <a:tailEnd/>
          </a:ln>
        </p:spPr>
        <p:txBody>
          <a:bodyPr/>
          <a:lstStyle/>
          <a:p>
            <a:pPr eaLnBrk="0" hangingPunct="0"/>
            <a:r>
              <a:rPr lang="en-US" sz="1600" b="1">
                <a:solidFill>
                  <a:srgbClr val="008000"/>
                </a:solidFill>
                <a:latin typeface="Century Gothic" pitchFamily="34" charset="0"/>
              </a:rPr>
              <a:t>alta</a:t>
            </a:r>
          </a:p>
        </p:txBody>
      </p:sp>
      <p:sp>
        <p:nvSpPr>
          <p:cNvPr id="28687" name="Text Box 20"/>
          <p:cNvSpPr txBox="1">
            <a:spLocks noChangeAspect="1" noChangeArrowheads="1"/>
          </p:cNvSpPr>
          <p:nvPr/>
        </p:nvSpPr>
        <p:spPr bwMode="auto">
          <a:xfrm>
            <a:off x="1327120" y="706460"/>
            <a:ext cx="989012" cy="328613"/>
          </a:xfrm>
          <a:prstGeom prst="rect">
            <a:avLst/>
          </a:prstGeom>
          <a:noFill/>
          <a:ln w="9525">
            <a:noFill/>
            <a:miter lim="800000"/>
            <a:headEnd/>
            <a:tailEnd/>
          </a:ln>
        </p:spPr>
        <p:txBody>
          <a:bodyPr/>
          <a:lstStyle/>
          <a:p>
            <a:pPr eaLnBrk="0" hangingPunct="0"/>
            <a:r>
              <a:rPr lang="en-US" sz="1600" b="1">
                <a:solidFill>
                  <a:srgbClr val="008000"/>
                </a:solidFill>
                <a:latin typeface="Century Gothic" pitchFamily="34" charset="0"/>
              </a:rPr>
              <a:t>baja</a:t>
            </a:r>
          </a:p>
        </p:txBody>
      </p:sp>
      <p:sp>
        <p:nvSpPr>
          <p:cNvPr id="28688" name="AutoShape 21"/>
          <p:cNvSpPr>
            <a:spLocks noChangeAspect="1" noChangeArrowheads="1"/>
          </p:cNvSpPr>
          <p:nvPr/>
        </p:nvSpPr>
        <p:spPr bwMode="auto">
          <a:xfrm rot="-5400000">
            <a:off x="-1707387" y="3301230"/>
            <a:ext cx="5026025" cy="658812"/>
          </a:xfrm>
          <a:prstGeom prst="rightArrow">
            <a:avLst>
              <a:gd name="adj1" fmla="val 59315"/>
              <a:gd name="adj2" fmla="val 49588"/>
            </a:avLst>
          </a:prstGeom>
          <a:solidFill>
            <a:srgbClr val="D1A273"/>
          </a:solidFill>
          <a:ln w="9525">
            <a:noFill/>
            <a:miter lim="800000"/>
            <a:headEnd/>
            <a:tailEnd/>
          </a:ln>
        </p:spPr>
        <p:txBody>
          <a:bodyPr/>
          <a:lstStyle/>
          <a:p>
            <a:endParaRPr lang="es-MX"/>
          </a:p>
        </p:txBody>
      </p:sp>
      <p:sp>
        <p:nvSpPr>
          <p:cNvPr id="28689" name="Text Box 22"/>
          <p:cNvSpPr txBox="1">
            <a:spLocks noChangeAspect="1" noChangeArrowheads="1"/>
          </p:cNvSpPr>
          <p:nvPr/>
        </p:nvSpPr>
        <p:spPr bwMode="auto">
          <a:xfrm>
            <a:off x="214282" y="5813448"/>
            <a:ext cx="1143000" cy="466725"/>
          </a:xfrm>
          <a:prstGeom prst="rect">
            <a:avLst/>
          </a:prstGeom>
          <a:noFill/>
          <a:ln w="9525">
            <a:noFill/>
            <a:miter lim="800000"/>
            <a:headEnd/>
            <a:tailEnd/>
          </a:ln>
        </p:spPr>
        <p:txBody>
          <a:bodyPr/>
          <a:lstStyle/>
          <a:p>
            <a:pPr eaLnBrk="0" hangingPunct="0"/>
            <a:r>
              <a:rPr lang="en-US" sz="1600" b="1" dirty="0" err="1">
                <a:solidFill>
                  <a:srgbClr val="663300"/>
                </a:solidFill>
                <a:latin typeface="Century Gothic" pitchFamily="34" charset="0"/>
              </a:rPr>
              <a:t>parcela</a:t>
            </a:r>
            <a:endParaRPr lang="en-US" sz="1600" b="1" dirty="0">
              <a:solidFill>
                <a:srgbClr val="663300"/>
              </a:solidFill>
              <a:latin typeface="Century Gothic" pitchFamily="34" charset="0"/>
            </a:endParaRPr>
          </a:p>
        </p:txBody>
      </p:sp>
      <p:sp>
        <p:nvSpPr>
          <p:cNvPr id="28690" name="Text Box 23"/>
          <p:cNvSpPr txBox="1">
            <a:spLocks noChangeAspect="1" noChangeArrowheads="1"/>
          </p:cNvSpPr>
          <p:nvPr/>
        </p:nvSpPr>
        <p:spPr bwMode="auto">
          <a:xfrm>
            <a:off x="366682" y="1200173"/>
            <a:ext cx="933450" cy="330200"/>
          </a:xfrm>
          <a:prstGeom prst="rect">
            <a:avLst/>
          </a:prstGeom>
          <a:noFill/>
          <a:ln w="9525">
            <a:noFill/>
            <a:miter lim="800000"/>
            <a:headEnd/>
            <a:tailEnd/>
          </a:ln>
        </p:spPr>
        <p:txBody>
          <a:bodyPr/>
          <a:lstStyle/>
          <a:p>
            <a:pPr algn="ctr" eaLnBrk="0" hangingPunct="0"/>
            <a:r>
              <a:rPr lang="en-US" sz="1600" b="1">
                <a:solidFill>
                  <a:srgbClr val="663300"/>
                </a:solidFill>
                <a:latin typeface="Century Gothic" pitchFamily="34" charset="0"/>
              </a:rPr>
              <a:t>región</a:t>
            </a:r>
          </a:p>
        </p:txBody>
      </p:sp>
      <p:sp>
        <p:nvSpPr>
          <p:cNvPr id="28691" name="Text Box 24"/>
          <p:cNvSpPr txBox="1">
            <a:spLocks noChangeAspect="1" noChangeArrowheads="1"/>
          </p:cNvSpPr>
          <p:nvPr/>
        </p:nvSpPr>
        <p:spPr bwMode="auto">
          <a:xfrm>
            <a:off x="519082" y="2071710"/>
            <a:ext cx="506413" cy="1565275"/>
          </a:xfrm>
          <a:prstGeom prst="rect">
            <a:avLst/>
          </a:prstGeom>
          <a:noFill/>
          <a:ln w="9525">
            <a:noFill/>
            <a:miter lim="800000"/>
            <a:headEnd/>
            <a:tailEnd/>
          </a:ln>
        </p:spPr>
        <p:txBody>
          <a:bodyPr/>
          <a:lstStyle/>
          <a:p>
            <a:pPr eaLnBrk="0" hangingPunct="0"/>
            <a:r>
              <a:rPr lang="en-US" sz="3200" b="1">
                <a:solidFill>
                  <a:srgbClr val="663300"/>
                </a:solidFill>
                <a:latin typeface="Century Gothic" pitchFamily="34" charset="0"/>
              </a:rPr>
              <a:t>espacio</a:t>
            </a:r>
          </a:p>
        </p:txBody>
      </p:sp>
      <p:sp>
        <p:nvSpPr>
          <p:cNvPr id="28692" name="AutoShape 25"/>
          <p:cNvSpPr>
            <a:spLocks noChangeAspect="1" noChangeArrowheads="1"/>
          </p:cNvSpPr>
          <p:nvPr/>
        </p:nvSpPr>
        <p:spPr bwMode="auto">
          <a:xfrm rot="-5400000">
            <a:off x="3974276" y="3383779"/>
            <a:ext cx="5026025" cy="658813"/>
          </a:xfrm>
          <a:prstGeom prst="rightArrow">
            <a:avLst>
              <a:gd name="adj1" fmla="val 59315"/>
              <a:gd name="adj2" fmla="val 49588"/>
            </a:avLst>
          </a:prstGeom>
          <a:solidFill>
            <a:srgbClr val="80DC8F"/>
          </a:solidFill>
          <a:ln w="9525">
            <a:noFill/>
            <a:miter lim="800000"/>
            <a:headEnd/>
            <a:tailEnd/>
          </a:ln>
        </p:spPr>
        <p:txBody>
          <a:bodyPr vert="eaVert"/>
          <a:lstStyle/>
          <a:p>
            <a:pPr eaLnBrk="0" hangingPunct="0"/>
            <a:endParaRPr lang="es-MX" sz="3200">
              <a:solidFill>
                <a:schemeClr val="accent1"/>
              </a:solidFill>
            </a:endParaRPr>
          </a:p>
        </p:txBody>
      </p:sp>
      <p:sp>
        <p:nvSpPr>
          <p:cNvPr id="28693" name="Text Box 26"/>
          <p:cNvSpPr txBox="1">
            <a:spLocks noChangeAspect="1" noChangeArrowheads="1"/>
          </p:cNvSpPr>
          <p:nvPr/>
        </p:nvSpPr>
        <p:spPr bwMode="auto">
          <a:xfrm>
            <a:off x="6157882" y="1208110"/>
            <a:ext cx="752475" cy="330200"/>
          </a:xfrm>
          <a:prstGeom prst="rect">
            <a:avLst/>
          </a:prstGeom>
          <a:noFill/>
          <a:ln w="9525">
            <a:noFill/>
            <a:miter lim="800000"/>
            <a:headEnd/>
            <a:tailEnd/>
          </a:ln>
        </p:spPr>
        <p:txBody>
          <a:bodyPr/>
          <a:lstStyle/>
          <a:p>
            <a:pPr eaLnBrk="0" hangingPunct="0"/>
            <a:r>
              <a:rPr lang="en-US" sz="1600" b="1">
                <a:solidFill>
                  <a:srgbClr val="006600"/>
                </a:solidFill>
                <a:latin typeface="Century Gothic" pitchFamily="34" charset="0"/>
              </a:rPr>
              <a:t>alta</a:t>
            </a:r>
          </a:p>
        </p:txBody>
      </p:sp>
      <p:sp>
        <p:nvSpPr>
          <p:cNvPr id="28694" name="Text Box 27"/>
          <p:cNvSpPr txBox="1">
            <a:spLocks noChangeAspect="1" noChangeArrowheads="1"/>
          </p:cNvSpPr>
          <p:nvPr/>
        </p:nvSpPr>
        <p:spPr bwMode="auto">
          <a:xfrm>
            <a:off x="6234082" y="5881710"/>
            <a:ext cx="752475" cy="330200"/>
          </a:xfrm>
          <a:prstGeom prst="rect">
            <a:avLst/>
          </a:prstGeom>
          <a:noFill/>
          <a:ln w="9525">
            <a:noFill/>
            <a:miter lim="800000"/>
            <a:headEnd/>
            <a:tailEnd/>
          </a:ln>
        </p:spPr>
        <p:txBody>
          <a:bodyPr/>
          <a:lstStyle/>
          <a:p>
            <a:pPr eaLnBrk="0" hangingPunct="0"/>
            <a:r>
              <a:rPr lang="en-US" sz="1600" b="1">
                <a:solidFill>
                  <a:srgbClr val="006600"/>
                </a:solidFill>
                <a:latin typeface="Century Gothic" pitchFamily="34" charset="0"/>
              </a:rPr>
              <a:t>Baja</a:t>
            </a:r>
          </a:p>
          <a:p>
            <a:pPr eaLnBrk="0" hangingPunct="0"/>
            <a:endParaRPr lang="en-US" sz="1600" b="1">
              <a:solidFill>
                <a:srgbClr val="006600"/>
              </a:solidFill>
              <a:latin typeface="Century Gothic" pitchFamily="34" charset="0"/>
            </a:endParaRPr>
          </a:p>
        </p:txBody>
      </p:sp>
      <p:sp>
        <p:nvSpPr>
          <p:cNvPr id="28695" name="WordArt 28"/>
          <p:cNvSpPr>
            <a:spLocks noChangeArrowheads="1" noChangeShapeType="1" noTextEdit="1"/>
          </p:cNvSpPr>
          <p:nvPr/>
        </p:nvSpPr>
        <p:spPr bwMode="auto">
          <a:xfrm rot="5400000">
            <a:off x="4362420" y="3562372"/>
            <a:ext cx="4267200" cy="371475"/>
          </a:xfrm>
          <a:prstGeom prst="rect">
            <a:avLst/>
          </a:prstGeom>
        </p:spPr>
        <p:txBody>
          <a:bodyPr vert="wordArtVert" wrap="none" fromWordArt="1">
            <a:prstTxWarp prst="textPlain">
              <a:avLst>
                <a:gd name="adj" fmla="val 50000"/>
              </a:avLst>
            </a:prstTxWarp>
          </a:bodyPr>
          <a:lstStyle/>
          <a:p>
            <a:pPr algn="ctr" fontAlgn="auto"/>
            <a:r>
              <a:rPr lang="es-MX" sz="2400" b="1" kern="10">
                <a:ln w="9525">
                  <a:noFill/>
                  <a:round/>
                  <a:headEnd/>
                  <a:tailEnd/>
                </a:ln>
                <a:solidFill>
                  <a:srgbClr val="008000"/>
                </a:solidFill>
                <a:latin typeface="Century Gothic"/>
              </a:rPr>
              <a:t>coordinación</a:t>
            </a:r>
          </a:p>
        </p:txBody>
      </p:sp>
      <p:sp>
        <p:nvSpPr>
          <p:cNvPr id="28696" name="Text Box 30"/>
          <p:cNvSpPr txBox="1">
            <a:spLocks noChangeArrowheads="1"/>
          </p:cNvSpPr>
          <p:nvPr/>
        </p:nvSpPr>
        <p:spPr bwMode="auto">
          <a:xfrm>
            <a:off x="5357818" y="71414"/>
            <a:ext cx="1928826" cy="461665"/>
          </a:xfrm>
          <a:prstGeom prst="rect">
            <a:avLst/>
          </a:prstGeom>
          <a:noFill/>
          <a:ln w="9525">
            <a:noFill/>
            <a:miter lim="800000"/>
            <a:headEnd/>
            <a:tailEnd/>
          </a:ln>
        </p:spPr>
        <p:txBody>
          <a:bodyPr wrap="square">
            <a:spAutoFit/>
          </a:bodyPr>
          <a:lstStyle/>
          <a:p>
            <a:pPr eaLnBrk="0" hangingPunct="0">
              <a:spcBef>
                <a:spcPct val="50000"/>
              </a:spcBef>
            </a:pPr>
            <a:r>
              <a:rPr lang="en-US" b="1" dirty="0" err="1">
                <a:solidFill>
                  <a:srgbClr val="006600"/>
                </a:solidFill>
              </a:rPr>
              <a:t>Institución</a:t>
            </a:r>
            <a:endParaRPr lang="en-US" b="1" dirty="0">
              <a:solidFill>
                <a:srgbClr val="006600"/>
              </a:solidFill>
            </a:endParaRPr>
          </a:p>
        </p:txBody>
      </p:sp>
      <p:sp>
        <p:nvSpPr>
          <p:cNvPr id="28697" name="Text Box 31"/>
          <p:cNvSpPr txBox="1">
            <a:spLocks noChangeArrowheads="1"/>
          </p:cNvSpPr>
          <p:nvPr/>
        </p:nvSpPr>
        <p:spPr bwMode="auto">
          <a:xfrm>
            <a:off x="304800" y="6324600"/>
            <a:ext cx="1295400" cy="366713"/>
          </a:xfrm>
          <a:prstGeom prst="rect">
            <a:avLst/>
          </a:prstGeom>
          <a:noFill/>
          <a:ln w="9525">
            <a:noFill/>
            <a:miter lim="800000"/>
            <a:headEnd/>
            <a:tailEnd/>
          </a:ln>
        </p:spPr>
        <p:txBody>
          <a:bodyPr>
            <a:spAutoFit/>
          </a:bodyPr>
          <a:lstStyle/>
          <a:p>
            <a:pPr eaLnBrk="0" hangingPunct="0">
              <a:spcBef>
                <a:spcPct val="50000"/>
              </a:spcBef>
            </a:pPr>
            <a:r>
              <a:rPr lang="en-US" b="1">
                <a:solidFill>
                  <a:srgbClr val="663300"/>
                </a:solidFill>
              </a:rPr>
              <a:t>Escala</a:t>
            </a:r>
          </a:p>
        </p:txBody>
      </p:sp>
      <p:sp>
        <p:nvSpPr>
          <p:cNvPr id="28698" name="Line 32"/>
          <p:cNvSpPr>
            <a:spLocks noChangeShapeType="1"/>
          </p:cNvSpPr>
          <p:nvPr/>
        </p:nvSpPr>
        <p:spPr bwMode="auto">
          <a:xfrm>
            <a:off x="304800" y="6781800"/>
            <a:ext cx="2133600" cy="0"/>
          </a:xfrm>
          <a:prstGeom prst="line">
            <a:avLst/>
          </a:prstGeom>
          <a:noFill/>
          <a:ln w="9525">
            <a:solidFill>
              <a:srgbClr val="663300"/>
            </a:solidFill>
            <a:round/>
            <a:headEnd/>
            <a:tailEnd type="triangle" w="med" len="med"/>
          </a:ln>
        </p:spPr>
        <p:txBody>
          <a:bodyPr/>
          <a:lstStyle/>
          <a:p>
            <a:endParaRPr lang="es-MX"/>
          </a:p>
        </p:txBody>
      </p:sp>
      <p:sp>
        <p:nvSpPr>
          <p:cNvPr id="28699" name="Line 33"/>
          <p:cNvSpPr>
            <a:spLocks noChangeShapeType="1"/>
          </p:cNvSpPr>
          <p:nvPr/>
        </p:nvSpPr>
        <p:spPr bwMode="auto">
          <a:xfrm rot="16200000" flipV="1">
            <a:off x="-762000" y="5715000"/>
            <a:ext cx="2133600" cy="0"/>
          </a:xfrm>
          <a:prstGeom prst="line">
            <a:avLst/>
          </a:prstGeom>
          <a:noFill/>
          <a:ln w="9525">
            <a:solidFill>
              <a:srgbClr val="663300"/>
            </a:solidFill>
            <a:round/>
            <a:headEnd/>
            <a:tailEnd type="triangle" w="med" len="med"/>
          </a:ln>
        </p:spPr>
        <p:txBody>
          <a:bodyPr/>
          <a:lstStyle/>
          <a:p>
            <a:endParaRPr lang="es-MX"/>
          </a:p>
        </p:txBody>
      </p:sp>
      <p:sp>
        <p:nvSpPr>
          <p:cNvPr id="28700" name="Line 34"/>
          <p:cNvSpPr>
            <a:spLocks noChangeShapeType="1"/>
          </p:cNvSpPr>
          <p:nvPr/>
        </p:nvSpPr>
        <p:spPr bwMode="auto">
          <a:xfrm rot="5400000">
            <a:off x="5878575" y="1193142"/>
            <a:ext cx="2133600" cy="45719"/>
          </a:xfrm>
          <a:prstGeom prst="line">
            <a:avLst/>
          </a:prstGeom>
          <a:noFill/>
          <a:ln w="9525">
            <a:solidFill>
              <a:srgbClr val="006600"/>
            </a:solidFill>
            <a:round/>
            <a:headEnd/>
            <a:tailEnd type="triangle" w="med" len="med"/>
          </a:ln>
        </p:spPr>
        <p:txBody>
          <a:bodyPr/>
          <a:lstStyle/>
          <a:p>
            <a:endParaRPr lang="es-MX"/>
          </a:p>
        </p:txBody>
      </p:sp>
      <p:sp>
        <p:nvSpPr>
          <p:cNvPr id="28701" name="Line 35"/>
          <p:cNvSpPr>
            <a:spLocks noChangeShapeType="1"/>
          </p:cNvSpPr>
          <p:nvPr/>
        </p:nvSpPr>
        <p:spPr bwMode="auto">
          <a:xfrm flipH="1">
            <a:off x="3971468" y="142852"/>
            <a:ext cx="3000396" cy="0"/>
          </a:xfrm>
          <a:prstGeom prst="line">
            <a:avLst/>
          </a:prstGeom>
          <a:noFill/>
          <a:ln w="9525">
            <a:solidFill>
              <a:srgbClr val="006600"/>
            </a:solidFill>
            <a:round/>
            <a:headEnd/>
            <a:tailEnd type="triangle" w="med" len="med"/>
          </a:ln>
        </p:spPr>
        <p:txBody>
          <a:bodyPr/>
          <a:lstStyle/>
          <a:p>
            <a:endParaRPr lang="es-MX"/>
          </a:p>
        </p:txBody>
      </p:sp>
      <p:sp>
        <p:nvSpPr>
          <p:cNvPr id="32" name="Text Box 5"/>
          <p:cNvSpPr txBox="1">
            <a:spLocks noChangeAspect="1" noChangeArrowheads="1"/>
          </p:cNvSpPr>
          <p:nvPr/>
        </p:nvSpPr>
        <p:spPr bwMode="auto">
          <a:xfrm>
            <a:off x="7210455" y="-24"/>
            <a:ext cx="1933577" cy="2143140"/>
          </a:xfrm>
          <a:prstGeom prst="rect">
            <a:avLst/>
          </a:prstGeom>
          <a:noFill/>
          <a:ln w="9525">
            <a:noFill/>
            <a:miter lim="800000"/>
            <a:headEnd/>
            <a:tailEnd/>
          </a:ln>
        </p:spPr>
        <p:txBody>
          <a:bodyPr/>
          <a:lstStyle/>
          <a:p>
            <a:pPr algn="ctr" eaLnBrk="0" hangingPunct="0"/>
            <a:r>
              <a:rPr lang="es-MX" sz="1600" b="1" dirty="0" smtClean="0">
                <a:solidFill>
                  <a:srgbClr val="C00000"/>
                </a:solidFill>
                <a:latin typeface="Century Gothic" pitchFamily="34" charset="0"/>
              </a:rPr>
              <a:t>Generación de Externalidades:</a:t>
            </a:r>
          </a:p>
          <a:p>
            <a:pPr algn="ctr" eaLnBrk="0" hangingPunct="0"/>
            <a:endParaRPr lang="es-MX" sz="1600" b="1" dirty="0" smtClean="0">
              <a:solidFill>
                <a:srgbClr val="C00000"/>
              </a:solidFill>
              <a:latin typeface="Century Gothic" pitchFamily="34" charset="0"/>
            </a:endParaRPr>
          </a:p>
          <a:p>
            <a:pPr algn="ctr" eaLnBrk="0" hangingPunct="0"/>
            <a:r>
              <a:rPr lang="es-MX" sz="1600" b="1" dirty="0" smtClean="0">
                <a:solidFill>
                  <a:srgbClr val="C00000"/>
                </a:solidFill>
                <a:latin typeface="Century Gothic" pitchFamily="34" charset="0"/>
              </a:rPr>
              <a:t>Mantenimiento de la biodiversidad ????</a:t>
            </a:r>
            <a:endParaRPr lang="es-MX" sz="1600" b="1" dirty="0">
              <a:solidFill>
                <a:srgbClr val="C00000"/>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Bahías de Huatulco" id="11277" name="Picture 4"/>
          <p:cNvPicPr>
            <a:picLocks noChangeArrowheads="1" noChangeAspect="1"/>
          </p:cNvPicPr>
          <p:nvPr/>
        </p:nvPicPr>
        <p:blipFill>
          <a:blip r:embed="rId3"/>
          <a:srcRect/>
          <a:stretch>
            <a:fillRect/>
          </a:stretch>
        </p:blipFill>
        <p:spPr bwMode="auto">
          <a:xfrm>
            <a:off x="4071934" y="951373"/>
            <a:ext cx="5072066" cy="5906627"/>
          </a:xfrm>
          <a:prstGeom prst="rect">
            <a:avLst/>
          </a:prstGeom>
          <a:noFill/>
          <a:ln w="9525">
            <a:noFill/>
            <a:miter lim="800000"/>
            <a:headEnd/>
            <a:tailEnd/>
          </a:ln>
        </p:spPr>
      </p:pic>
      <p:sp>
        <p:nvSpPr>
          <p:cNvPr id="11268" name="Text Box 6"/>
          <p:cNvSpPr txBox="1">
            <a:spLocks noChangeArrowheads="1"/>
          </p:cNvSpPr>
          <p:nvPr/>
        </p:nvSpPr>
        <p:spPr bwMode="auto">
          <a:xfrm>
            <a:off x="4214810" y="1214422"/>
            <a:ext cx="4610100" cy="1938992"/>
          </a:xfrm>
          <a:prstGeom prst="rect">
            <a:avLst/>
          </a:prstGeom>
          <a:noFill/>
          <a:ln w="9525">
            <a:noFill/>
            <a:miter lim="800000"/>
            <a:headEnd/>
            <a:tailEnd/>
          </a:ln>
        </p:spPr>
        <p:txBody>
          <a:bodyPr>
            <a:spAutoFit/>
          </a:bodyPr>
          <a:lstStyle/>
          <a:p>
            <a:pPr algn="just">
              <a:spcBef>
                <a:spcPct val="50000"/>
              </a:spcBef>
            </a:pPr>
            <a:r>
              <a:rPr b="0" dirty="0" lang="es-ES_tradnl" smtClean="0" sz="2000">
                <a:latin typeface="+mj-lt"/>
              </a:rPr>
              <a:t>El sistema de cuencas </a:t>
            </a:r>
            <a:r>
              <a:rPr b="0" dirty="0" err="1" lang="es-ES_tradnl" smtClean="0" sz="2000">
                <a:latin typeface="+mj-lt"/>
              </a:rPr>
              <a:t>Copalita</a:t>
            </a:r>
            <a:r>
              <a:rPr b="0" dirty="0" lang="es-ES_tradnl" smtClean="0" sz="2000">
                <a:latin typeface="+mj-lt"/>
              </a:rPr>
              <a:t>-</a:t>
            </a:r>
            <a:r>
              <a:rPr b="0" dirty="0" err="1" lang="es-ES_tradnl" smtClean="0" sz="2000">
                <a:latin typeface="+mj-lt"/>
              </a:rPr>
              <a:t>Zimatan</a:t>
            </a:r>
            <a:r>
              <a:rPr b="0" dirty="0" lang="es-ES_tradnl" smtClean="0" sz="2000">
                <a:latin typeface="+mj-lt"/>
              </a:rPr>
              <a:t>-Huatulco </a:t>
            </a:r>
            <a:r>
              <a:rPr b="0" dirty="0" lang="es-ES_tradnl" sz="2000">
                <a:latin typeface="+mj-lt"/>
              </a:rPr>
              <a:t>conforman </a:t>
            </a:r>
            <a:r>
              <a:rPr dirty="0" lang="es-ES_tradnl" sz="2000">
                <a:solidFill>
                  <a:srgbClr val="CC3300"/>
                </a:solidFill>
                <a:latin typeface="+mj-lt"/>
              </a:rPr>
              <a:t>el sistema de captación y abasto de agua</a:t>
            </a:r>
            <a:r>
              <a:rPr b="0" dirty="0" lang="es-ES_tradnl" sz="2000">
                <a:latin typeface="+mj-lt"/>
              </a:rPr>
              <a:t> del cual depende el </a:t>
            </a:r>
            <a:r>
              <a:rPr dirty="0" lang="es-ES_tradnl" sz="2000">
                <a:latin typeface="+mj-lt"/>
              </a:rPr>
              <a:t>Complejo Turístico Bahías de Huatulco</a:t>
            </a:r>
            <a:r>
              <a:rPr b="0" dirty="0" lang="es-ES_tradnl" sz="2000">
                <a:latin typeface="+mj-lt"/>
              </a:rPr>
              <a:t>, principal destino turístico de la Costa de Oaxaca.</a:t>
            </a:r>
            <a:endParaRPr b="0" dirty="0" lang="es-ES" sz="2000">
              <a:latin typeface="+mj-lt"/>
            </a:endParaRPr>
          </a:p>
        </p:txBody>
      </p:sp>
      <p:pic>
        <p:nvPicPr>
          <p:cNvPr descr="MICROCUENCAS02.jpg" id="15" name="14 Imagen"/>
          <p:cNvPicPr/>
          <p:nvPr/>
        </p:nvPicPr>
        <p:blipFill>
          <a:blip r:embed="rId4"/>
          <a:srcRect r="10"/>
          <a:stretch>
            <a:fillRect/>
          </a:stretch>
        </p:blipFill>
        <p:spPr bwMode="auto">
          <a:xfrm>
            <a:off x="642910" y="928670"/>
            <a:ext cx="3000396" cy="2571768"/>
          </a:xfrm>
          <a:prstGeom prst="rect">
            <a:avLst/>
          </a:prstGeom>
          <a:noFill/>
          <a:ln w="9525">
            <a:solidFill>
              <a:schemeClr val="tx1">
                <a:lumMod val="95000"/>
                <a:lumOff val="5000"/>
              </a:schemeClr>
            </a:solidFill>
            <a:miter lim="800000"/>
            <a:headEnd/>
            <a:tailEnd/>
          </a:ln>
        </p:spPr>
      </p:pic>
      <p:grpSp>
        <p:nvGrpSpPr>
          <p:cNvPr id="2" name="15 Grupo"/>
          <p:cNvGrpSpPr/>
          <p:nvPr/>
        </p:nvGrpSpPr>
        <p:grpSpPr>
          <a:xfrm>
            <a:off x="199768" y="71414"/>
            <a:ext cx="8736074" cy="576263"/>
            <a:chOff x="199768" y="71414"/>
            <a:chExt cx="8736074" cy="576263"/>
          </a:xfrm>
        </p:grpSpPr>
        <p:sp>
          <p:nvSpPr>
            <p:cNvPr id="17" name="Text Box 81"/>
            <p:cNvSpPr txBox="1">
              <a:spLocks noChangeArrowheads="1"/>
            </p:cNvSpPr>
            <p:nvPr/>
          </p:nvSpPr>
          <p:spPr bwMode="auto">
            <a:xfrm>
              <a:off x="1224161" y="71414"/>
              <a:ext cx="6705425" cy="461665"/>
            </a:xfrm>
            <a:prstGeom prst="rect">
              <a:avLst/>
            </a:prstGeom>
            <a:noFill/>
            <a:ln w="9525">
              <a:noFill/>
              <a:miter lim="800000"/>
              <a:headEnd/>
              <a:tailEnd/>
            </a:ln>
            <a:effectLst/>
          </p:spPr>
          <p:txBody>
            <a:bodyPr wrap="none">
              <a:spAutoFit/>
            </a:bodyPr>
            <a:lstStyle/>
            <a:p>
              <a:pPr algn="ctr">
                <a:defRPr/>
              </a:pPr>
              <a:r>
                <a:rPr dirty="0" lang="es-ES_tradnl">
                  <a:solidFill>
                    <a:srgbClr val="CC3300"/>
                  </a:solidFill>
                  <a:effectLst>
                    <a:outerShdw algn="tl" blurRad="38100" dir="2700000" dist="38100">
                      <a:srgbClr val="C0C0C0"/>
                    </a:outerShdw>
                  </a:effectLst>
                  <a:latin typeface="+mj-lt"/>
                </a:rPr>
                <a:t>Sistema Comunitario para la Biodiversidad (SICOBI)</a:t>
              </a:r>
              <a:endParaRPr dirty="0" lang="es-ES">
                <a:solidFill>
                  <a:srgbClr val="CC3300"/>
                </a:solidFill>
                <a:effectLst>
                  <a:outerShdw algn="tl" blurRad="38100" dir="2700000" dist="38100">
                    <a:srgbClr val="C0C0C0"/>
                  </a:outerShdw>
                </a:effectLst>
                <a:latin typeface="+mj-lt"/>
              </a:endParaRPr>
            </a:p>
          </p:txBody>
        </p:sp>
        <p:grpSp>
          <p:nvGrpSpPr>
            <p:cNvPr id="3" name="Group 83"/>
            <p:cNvGrpSpPr>
              <a:grpSpLocks/>
            </p:cNvGrpSpPr>
            <p:nvPr/>
          </p:nvGrpSpPr>
          <p:grpSpPr bwMode="auto">
            <a:xfrm>
              <a:off x="199768" y="71414"/>
              <a:ext cx="8736072" cy="576263"/>
              <a:chOff x="842" y="480"/>
              <a:chExt cx="4774" cy="363"/>
            </a:xfrm>
          </p:grpSpPr>
          <p:pic>
            <p:nvPicPr>
              <p:cNvPr id="19" name="Picture 84"/>
              <p:cNvPicPr>
                <a:picLocks noChangeArrowheads="1" noChangeAspect="1"/>
              </p:cNvPicPr>
              <p:nvPr/>
            </p:nvPicPr>
            <p:blipFill>
              <a:blip r:embed="rId5"/>
              <a:srcRect/>
              <a:stretch>
                <a:fillRect/>
              </a:stretch>
            </p:blipFill>
            <p:spPr bwMode="auto">
              <a:xfrm>
                <a:off x="5136" y="480"/>
                <a:ext cx="480" cy="336"/>
              </a:xfrm>
              <a:prstGeom prst="rect">
                <a:avLst/>
              </a:prstGeom>
              <a:noFill/>
              <a:ln w="9525">
                <a:noFill/>
                <a:miter lim="800000"/>
                <a:headEnd/>
                <a:tailEnd/>
              </a:ln>
            </p:spPr>
          </p:pic>
          <p:pic>
            <p:nvPicPr>
              <p:cNvPr descr="Sicobi Color" id="20" name="Picture 85"/>
              <p:cNvPicPr>
                <a:picLocks noChangeArrowheads="1" noChangeAspect="1"/>
              </p:cNvPicPr>
              <p:nvPr/>
            </p:nvPicPr>
            <p:blipFill>
              <a:blip r:embed="rId6"/>
              <a:srcRect/>
              <a:stretch>
                <a:fillRect/>
              </a:stretch>
            </p:blipFill>
            <p:spPr bwMode="auto">
              <a:xfrm>
                <a:off x="842" y="489"/>
                <a:ext cx="397" cy="354"/>
              </a:xfrm>
              <a:prstGeom prst="rect">
                <a:avLst/>
              </a:prstGeom>
              <a:noFill/>
              <a:ln w="9525">
                <a:noFill/>
                <a:miter lim="800000"/>
                <a:headEnd/>
                <a:tailEnd/>
              </a:ln>
            </p:spPr>
          </p:pic>
        </p:grpSp>
      </p:grpSp>
      <p:sp>
        <p:nvSpPr>
          <p:cNvPr id="11269" name="Freeform 7"/>
          <p:cNvSpPr>
            <a:spLocks/>
          </p:cNvSpPr>
          <p:nvPr/>
        </p:nvSpPr>
        <p:spPr bwMode="auto">
          <a:xfrm>
            <a:off x="2465388" y="2357430"/>
            <a:ext cx="1819275" cy="1528770"/>
          </a:xfrm>
          <a:custGeom>
            <a:avLst/>
            <a:gdLst>
              <a:gd fmla="*/ 0 w 1578" name="T0"/>
              <a:gd fmla="*/ 0 h 960" name="T1"/>
              <a:gd fmla="*/ 470383 w 1578" name="T2"/>
              <a:gd fmla="*/ 32385 h 960" name="T3"/>
              <a:gd fmla="*/ 802418 w 1578" name="T4"/>
              <a:gd fmla="*/ 113348 h 960" name="T5"/>
              <a:gd fmla="*/ 1134453 w 1578" name="T6"/>
              <a:gd fmla="*/ 275273 h 960" name="T7"/>
              <a:gd fmla="*/ 1355810 w 1578" name="T8"/>
              <a:gd fmla="*/ 453390 h 960" name="T9"/>
              <a:gd fmla="*/ 1591001 w 1578" name="T10"/>
              <a:gd fmla="*/ 712470 h 960" name="T11"/>
              <a:gd fmla="*/ 1819275 w 1578" name="T12"/>
              <a:gd fmla="*/ 1295400 h 960" name="T13"/>
              <a:gd fmla="*/ 0 60000 65536" name="T14"/>
              <a:gd fmla="*/ 0 60000 65536" name="T15"/>
              <a:gd fmla="*/ 0 60000 65536" name="T16"/>
              <a:gd fmla="*/ 0 60000 65536" name="T17"/>
              <a:gd fmla="*/ 0 60000 65536" name="T18"/>
              <a:gd fmla="*/ 0 60000 65536" name="T19"/>
              <a:gd fmla="*/ 0 60000 65536" name="T20"/>
              <a:gd fmla="*/ 0 w 1578" name="T21"/>
              <a:gd fmla="*/ 0 h 960" name="T22"/>
              <a:gd fmla="*/ 1578 w 1578" name="T23"/>
              <a:gd fmla="*/ 960 h 960" name="T24"/>
            </a:gdLst>
            <a:ahLst/>
            <a:cxnLst>
              <a:cxn ang="T14">
                <a:pos x="T0" y="T1"/>
              </a:cxn>
              <a:cxn ang="T15">
                <a:pos x="T2" y="T3"/>
              </a:cxn>
              <a:cxn ang="T16">
                <a:pos x="T4" y="T5"/>
              </a:cxn>
              <a:cxn ang="T17">
                <a:pos x="T6" y="T7"/>
              </a:cxn>
              <a:cxn ang="T18">
                <a:pos x="T8" y="T9"/>
              </a:cxn>
              <a:cxn ang="T19">
                <a:pos x="T10" y="T11"/>
              </a:cxn>
              <a:cxn ang="T20">
                <a:pos x="T12" y="T13"/>
              </a:cxn>
            </a:cxnLst>
            <a:rect b="T24" l="T21" r="T23" t="T22"/>
            <a:pathLst>
              <a:path h="960" w="1578">
                <a:moveTo>
                  <a:pt x="0" y="0"/>
                </a:moveTo>
                <a:cubicBezTo>
                  <a:pt x="68" y="4"/>
                  <a:pt x="292" y="10"/>
                  <a:pt x="408" y="24"/>
                </a:cubicBezTo>
                <a:cubicBezTo>
                  <a:pt x="524" y="38"/>
                  <a:pt x="600" y="54"/>
                  <a:pt x="696" y="84"/>
                </a:cubicBezTo>
                <a:cubicBezTo>
                  <a:pt x="792" y="114"/>
                  <a:pt x="904" y="162"/>
                  <a:pt x="984" y="204"/>
                </a:cubicBezTo>
                <a:cubicBezTo>
                  <a:pt x="1064" y="246"/>
                  <a:pt x="1110" y="282"/>
                  <a:pt x="1176" y="336"/>
                </a:cubicBezTo>
                <a:cubicBezTo>
                  <a:pt x="1242" y="390"/>
                  <a:pt x="1313" y="424"/>
                  <a:pt x="1380" y="528"/>
                </a:cubicBezTo>
                <a:cubicBezTo>
                  <a:pt x="1447" y="632"/>
                  <a:pt x="1537" y="870"/>
                  <a:pt x="1578" y="960"/>
                </a:cubicBezTo>
              </a:path>
            </a:pathLst>
          </a:custGeom>
          <a:noFill/>
          <a:ln w="57150">
            <a:solidFill>
              <a:srgbClr val="CC3300"/>
            </a:solidFill>
            <a:round/>
            <a:headEnd/>
            <a:tailEnd len="med" type="triangle" w="med"/>
          </a:ln>
        </p:spPr>
        <p:txBody>
          <a:bodyPr/>
          <a:lstStyle/>
          <a:p>
            <a:endParaRPr lang="en-US"/>
          </a:p>
        </p:txBody>
      </p:sp>
      <p:pic>
        <p:nvPicPr>
          <p:cNvPr id="21" name="Picture 4"/>
          <p:cNvPicPr>
            <a:picLocks noChangeArrowheads="1" noChangeAspect="1"/>
          </p:cNvPicPr>
          <p:nvPr/>
        </p:nvPicPr>
        <p:blipFill>
          <a:blip r:embed="rId7"/>
          <a:srcRect/>
          <a:stretch>
            <a:fillRect/>
          </a:stretch>
        </p:blipFill>
        <p:spPr bwMode="auto">
          <a:xfrm>
            <a:off x="-32" y="3929067"/>
            <a:ext cx="4296281" cy="2928934"/>
          </a:xfrm>
          <a:prstGeom prst="rect">
            <a:avLst/>
          </a:prstGeom>
          <a:noFill/>
          <a:ln w="9525">
            <a:noFill/>
            <a:miter lim="800000"/>
            <a:headEnd/>
            <a:tailEnd/>
          </a:ln>
          <a:effectLst/>
        </p:spPr>
      </p:pic>
      <p:pic>
        <p:nvPicPr>
          <p:cNvPr id="22" name="Picture 13"/>
          <p:cNvPicPr>
            <a:picLocks noChangeArrowheads="1" noChangeAspect="1"/>
          </p:cNvPicPr>
          <p:nvPr/>
        </p:nvPicPr>
        <p:blipFill>
          <a:blip cstate="print" r:embed="rId8"/>
          <a:srcRect/>
          <a:stretch>
            <a:fillRect/>
          </a:stretch>
        </p:blipFill>
        <p:spPr bwMode="auto">
          <a:xfrm>
            <a:off x="2928926" y="5075241"/>
            <a:ext cx="2617072" cy="1782783"/>
          </a:xfrm>
          <a:prstGeom prst="rect">
            <a:avLst/>
          </a:prstGeom>
          <a:noFill/>
          <a:ln w="9525">
            <a:noFill/>
            <a:miter lim="800000"/>
            <a:headEnd/>
            <a:tailEnd/>
          </a:ln>
          <a:effectLst/>
        </p:spPr>
      </p:pic>
    </p:spTree>
  </p:cSld>
  <p:clrMapOvr>
    <a:masterClrMapping/>
  </p:clrMapOvr>
  <p:timing>
    <p:tnLst>
      <p:par>
        <p:cTn dur="indefinite" id="1" nodeType="tmRoot" restart="never"/>
      </p:par>
    </p:tnLst>
  </p:timing>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146" name="Picture 2"/>
          <p:cNvPicPr>
            <a:picLocks noChangeArrowheads="1" noChangeAspect="1"/>
          </p:cNvPicPr>
          <p:nvPr/>
        </p:nvPicPr>
        <p:blipFill>
          <a:blip r:embed="rId3"/>
          <a:stretch>
            <a:fillRect/>
          </a:stretch>
        </p:blipFill>
        <p:spPr bwMode="auto">
          <a:xfrm>
            <a:off x="0" y="5029200"/>
            <a:ext cx="9144000" cy="1828800"/>
          </a:xfrm>
          <a:prstGeom prst="rect">
            <a:avLst/>
          </a:prstGeom>
          <a:noFill/>
          <a:ln w="9525">
            <a:noFill/>
            <a:miter lim="800000"/>
            <a:headEnd/>
            <a:tailEnd/>
          </a:ln>
        </p:spPr>
      </p:pic>
      <p:sp>
        <p:nvSpPr>
          <p:cNvPr id="29699" name="Text Box 3"/>
          <p:cNvSpPr txBox="1">
            <a:spLocks noChangeArrowheads="1"/>
          </p:cNvSpPr>
          <p:nvPr/>
        </p:nvSpPr>
        <p:spPr bwMode="auto">
          <a:xfrm>
            <a:off x="433388" y="1142984"/>
            <a:ext cx="1506951" cy="461665"/>
          </a:xfrm>
          <a:prstGeom prst="rect">
            <a:avLst/>
          </a:prstGeom>
          <a:noFill/>
          <a:ln w="9525">
            <a:noFill/>
            <a:miter lim="800000"/>
            <a:headEnd/>
            <a:tailEnd/>
          </a:ln>
          <a:effectLst/>
        </p:spPr>
        <p:txBody>
          <a:bodyPr wrap="none">
            <a:spAutoFit/>
          </a:bodyPr>
          <a:lstStyle/>
          <a:p>
            <a:pPr>
              <a:defRPr/>
            </a:pPr>
            <a:r>
              <a:rPr dirty="0" lang="es-ES_tradnl">
                <a:solidFill>
                  <a:schemeClr val="accent2"/>
                </a:solidFill>
                <a:effectLst>
                  <a:outerShdw algn="tl" blurRad="38100" dir="2700000" dist="38100">
                    <a:srgbClr val="C0C0C0"/>
                  </a:outerShdw>
                </a:effectLst>
                <a:latin typeface="+mj-lt"/>
              </a:rPr>
              <a:t>Ubicación </a:t>
            </a:r>
            <a:endParaRPr dirty="0" lang="es-ES">
              <a:solidFill>
                <a:schemeClr val="accent2"/>
              </a:solidFill>
              <a:effectLst>
                <a:outerShdw algn="tl" blurRad="38100" dir="2700000" dist="38100">
                  <a:srgbClr val="C0C0C0"/>
                </a:outerShdw>
              </a:effectLst>
              <a:latin typeface="+mj-lt"/>
            </a:endParaRPr>
          </a:p>
        </p:txBody>
      </p:sp>
      <p:sp>
        <p:nvSpPr>
          <p:cNvPr id="6148" name="Text Box 4"/>
          <p:cNvSpPr txBox="1">
            <a:spLocks noChangeArrowheads="1"/>
          </p:cNvSpPr>
          <p:nvPr/>
        </p:nvSpPr>
        <p:spPr bwMode="auto">
          <a:xfrm>
            <a:off x="2652728" y="1000108"/>
            <a:ext cx="6276990" cy="3000821"/>
          </a:xfrm>
          <a:prstGeom prst="rect">
            <a:avLst/>
          </a:prstGeom>
          <a:noFill/>
          <a:ln algn="ctr" w="9525">
            <a:noFill/>
            <a:miter lim="800000"/>
            <a:headEnd/>
            <a:tailEnd/>
          </a:ln>
        </p:spPr>
        <p:txBody>
          <a:bodyPr wrap="square">
            <a:spAutoFit/>
          </a:bodyPr>
          <a:lstStyle/>
          <a:p>
            <a:pPr algn="just"/>
            <a:r>
              <a:rPr b="0" dirty="0" lang="es-ES_tradnl" smtClean="0" sz="2100">
                <a:latin typeface="+mj-lt"/>
              </a:rPr>
              <a:t>El proyecto se encuentra dentro del </a:t>
            </a:r>
            <a:r>
              <a:rPr b="0" dirty="0" lang="es-ES_tradnl" sz="2100">
                <a:effectLst>
                  <a:outerShdw algn="tl" blurRad="38100" dir="2700000" dist="38100">
                    <a:srgbClr val="000000">
                      <a:alpha val="43137"/>
                    </a:srgbClr>
                  </a:outerShdw>
                </a:effectLst>
                <a:latin typeface="+mj-lt"/>
              </a:rPr>
              <a:t>sistema de cuencas </a:t>
            </a:r>
            <a:r>
              <a:rPr b="0" dirty="0" err="1" lang="es-ES_tradnl" smtClean="0" sz="2100">
                <a:effectLst>
                  <a:outerShdw algn="tl" blurRad="38100" dir="2700000" dist="38100">
                    <a:srgbClr val="000000">
                      <a:alpha val="43137"/>
                    </a:srgbClr>
                  </a:outerShdw>
                </a:effectLst>
                <a:latin typeface="+mj-lt"/>
              </a:rPr>
              <a:t>Copalita</a:t>
            </a:r>
            <a:r>
              <a:rPr b="0" dirty="0" lang="es-ES_tradnl" smtClean="0" sz="2100">
                <a:effectLst>
                  <a:outerShdw algn="tl" blurRad="38100" dir="2700000" dist="38100">
                    <a:srgbClr val="000000">
                      <a:alpha val="43137"/>
                    </a:srgbClr>
                  </a:outerShdw>
                </a:effectLst>
                <a:latin typeface="+mj-lt"/>
              </a:rPr>
              <a:t>-</a:t>
            </a:r>
            <a:r>
              <a:rPr b="0" dirty="0" err="1" lang="es-ES_tradnl" smtClean="0" sz="2100">
                <a:effectLst>
                  <a:outerShdw algn="tl" blurRad="38100" dir="2700000" dist="38100">
                    <a:srgbClr val="000000">
                      <a:alpha val="43137"/>
                    </a:srgbClr>
                  </a:outerShdw>
                </a:effectLst>
                <a:latin typeface="+mj-lt"/>
              </a:rPr>
              <a:t>Zimatán</a:t>
            </a:r>
            <a:r>
              <a:rPr b="0" dirty="0" lang="es-ES_tradnl" smtClean="0" sz="2100">
                <a:effectLst>
                  <a:outerShdw algn="tl" blurRad="38100" dir="2700000" dist="38100">
                    <a:srgbClr val="000000">
                      <a:alpha val="43137"/>
                    </a:srgbClr>
                  </a:outerShdw>
                </a:effectLst>
                <a:latin typeface="+mj-lt"/>
              </a:rPr>
              <a:t>-Huatulco</a:t>
            </a:r>
            <a:r>
              <a:rPr b="0" dirty="0" lang="es-ES_tradnl" smtClean="0" sz="2100">
                <a:latin typeface="+mj-lt"/>
              </a:rPr>
              <a:t>, que se ubica </a:t>
            </a:r>
            <a:r>
              <a:rPr b="0" dirty="0" lang="es-ES_tradnl" sz="2100">
                <a:latin typeface="+mj-lt"/>
              </a:rPr>
              <a:t>hacia la porción central de la Costa de Oaxaca, cubriendo una superficie aproximada </a:t>
            </a:r>
            <a:r>
              <a:rPr b="0" dirty="0" lang="es-ES_tradnl" sz="2100">
                <a:effectLst>
                  <a:outerShdw algn="tl" blurRad="38100" dir="2700000" dist="38100">
                    <a:srgbClr val="000000">
                      <a:alpha val="43137"/>
                    </a:srgbClr>
                  </a:outerShdw>
                </a:effectLst>
                <a:latin typeface="+mj-lt"/>
              </a:rPr>
              <a:t>281,200 Has</a:t>
            </a:r>
            <a:r>
              <a:rPr b="0" dirty="0" lang="es-ES_tradnl" sz="2100">
                <a:latin typeface="+mj-lt"/>
              </a:rPr>
              <a:t>. </a:t>
            </a:r>
            <a:endParaRPr b="0" dirty="0" lang="es-ES_tradnl" smtClean="0" sz="2100">
              <a:latin typeface="+mj-lt"/>
            </a:endParaRPr>
          </a:p>
          <a:p>
            <a:pPr algn="just"/>
            <a:endParaRPr b="0" dirty="0" lang="es-ES_tradnl" sz="2100">
              <a:latin typeface="+mj-lt"/>
            </a:endParaRPr>
          </a:p>
          <a:p>
            <a:pPr algn="just"/>
            <a:r>
              <a:rPr b="0" dirty="0" lang="es-ES_tradnl" sz="2100">
                <a:latin typeface="+mj-lt"/>
              </a:rPr>
              <a:t>Corresponde por su relevancia como servidor al  complejo turístico Bahías de Huatulco, a uno de los sistemas de cuenca más importantes del Estado de Oaxaca. </a:t>
            </a:r>
            <a:endParaRPr b="0" dirty="0" lang="es-ES" sz="2100">
              <a:latin typeface="+mj-lt"/>
            </a:endParaRPr>
          </a:p>
        </p:txBody>
      </p:sp>
      <p:grpSp>
        <p:nvGrpSpPr>
          <p:cNvPr id="6157" name="Group 6"/>
          <p:cNvGrpSpPr>
            <a:grpSpLocks/>
          </p:cNvGrpSpPr>
          <p:nvPr/>
        </p:nvGrpSpPr>
        <p:grpSpPr bwMode="auto">
          <a:xfrm>
            <a:off x="571472" y="2143116"/>
            <a:ext cx="1293795" cy="865187"/>
            <a:chOff x="499" y="1344"/>
            <a:chExt cx="626" cy="350"/>
          </a:xfrm>
        </p:grpSpPr>
        <p:sp>
          <p:nvSpPr>
            <p:cNvPr id="6175" name="Freeform 7"/>
            <p:cNvSpPr>
              <a:spLocks/>
            </p:cNvSpPr>
            <p:nvPr/>
          </p:nvSpPr>
          <p:spPr bwMode="auto">
            <a:xfrm>
              <a:off x="499" y="1344"/>
              <a:ext cx="87" cy="91"/>
            </a:xfrm>
            <a:custGeom>
              <a:avLst/>
              <a:gdLst>
                <a:gd fmla="*/ 46 w 87" name="T0"/>
                <a:gd fmla="*/ 5 h 91" name="T1"/>
                <a:gd fmla="*/ 41 w 87" name="T2"/>
                <a:gd fmla="*/ 10 h 91" name="T3"/>
                <a:gd fmla="*/ 46 w 87" name="T4"/>
                <a:gd fmla="*/ 15 h 91" name="T5"/>
                <a:gd fmla="*/ 46 w 87" name="T6"/>
                <a:gd fmla="*/ 24 h 91" name="T7"/>
                <a:gd fmla="*/ 46 w 87" name="T8"/>
                <a:gd fmla="*/ 34 h 91" name="T9"/>
                <a:gd fmla="*/ 51 w 87" name="T10"/>
                <a:gd fmla="*/ 39 h 91" name="T11"/>
                <a:gd fmla="*/ 51 w 87" name="T12"/>
                <a:gd fmla="*/ 39 h 91" name="T13"/>
                <a:gd fmla="*/ 51 w 87" name="T14"/>
                <a:gd fmla="*/ 48 h 91" name="T15"/>
                <a:gd fmla="*/ 56 w 87" name="T16"/>
                <a:gd fmla="*/ 53 h 91" name="T17"/>
                <a:gd fmla="*/ 62 w 87" name="T18"/>
                <a:gd fmla="*/ 58 h 91" name="T19"/>
                <a:gd fmla="*/ 67 w 87" name="T20"/>
                <a:gd fmla="*/ 63 h 91" name="T21"/>
                <a:gd fmla="*/ 72 w 87" name="T22"/>
                <a:gd fmla="*/ 67 h 91" name="T23"/>
                <a:gd fmla="*/ 77 w 87" name="T24"/>
                <a:gd fmla="*/ 72 h 91" name="T25"/>
                <a:gd fmla="*/ 82 w 87" name="T26"/>
                <a:gd fmla="*/ 77 h 91" name="T27"/>
                <a:gd fmla="*/ 87 w 87" name="T28"/>
                <a:gd fmla="*/ 82 h 91" name="T29"/>
                <a:gd fmla="*/ 87 w 87" name="T30"/>
                <a:gd fmla="*/ 91 h 91" name="T31"/>
                <a:gd fmla="*/ 62 w 87" name="T32"/>
                <a:gd fmla="*/ 91 h 91" name="T33"/>
                <a:gd fmla="*/ 62 w 87" name="T34"/>
                <a:gd fmla="*/ 82 h 91" name="T35"/>
                <a:gd fmla="*/ 56 w 87" name="T36"/>
                <a:gd fmla="*/ 77 h 91" name="T37"/>
                <a:gd fmla="*/ 51 w 87" name="T38"/>
                <a:gd fmla="*/ 72 h 91" name="T39"/>
                <a:gd fmla="*/ 46 w 87" name="T40"/>
                <a:gd fmla="*/ 67 h 91" name="T41"/>
                <a:gd fmla="*/ 41 w 87" name="T42"/>
                <a:gd fmla="*/ 63 h 91" name="T43"/>
                <a:gd fmla="*/ 36 w 87" name="T44"/>
                <a:gd fmla="*/ 58 h 91" name="T45"/>
                <a:gd fmla="*/ 31 w 87" name="T46"/>
                <a:gd fmla="*/ 53 h 91" name="T47"/>
                <a:gd fmla="*/ 26 w 87" name="T48"/>
                <a:gd fmla="*/ 48 h 91" name="T49"/>
                <a:gd fmla="*/ 20 w 87" name="T50"/>
                <a:gd fmla="*/ 44 h 91" name="T51"/>
                <a:gd fmla="*/ 20 w 87" name="T52"/>
                <a:gd fmla="*/ 44 h 91" name="T53"/>
                <a:gd fmla="*/ 20 w 87" name="T54"/>
                <a:gd fmla="*/ 34 h 91" name="T55"/>
                <a:gd fmla="*/ 15 w 87" name="T56"/>
                <a:gd fmla="*/ 29 h 91" name="T57"/>
                <a:gd fmla="*/ 10 w 87" name="T58"/>
                <a:gd fmla="*/ 24 h 91" name="T59"/>
                <a:gd fmla="*/ 5 w 87" name="T60"/>
                <a:gd fmla="*/ 20 h 91" name="T61"/>
                <a:gd fmla="*/ 10 w 87" name="T62"/>
                <a:gd fmla="*/ 15 h 91" name="T63"/>
                <a:gd fmla="*/ 5 w 87" name="T64"/>
                <a:gd fmla="*/ 10 h 91" name="T65"/>
                <a:gd fmla="*/ 0 w 87" name="T66"/>
                <a:gd fmla="*/ 5 h 91" name="T67"/>
                <a:gd fmla="*/ 10 w 87" name="T68"/>
                <a:gd fmla="*/ 0 h 91" name="T69"/>
                <a:gd fmla="*/ 20 w 87" name="T70"/>
                <a:gd fmla="*/ 0 h 91" name="T71"/>
                <a:gd fmla="*/ 36 w 87" name="T72"/>
                <a:gd fmla="*/ 0 h 91" name="T73"/>
                <a:gd fmla="*/ 46 w 87" name="T74"/>
                <a:gd fmla="*/ 0 h 91"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87" name="T114"/>
                <a:gd fmla="*/ 0 h 91" name="T115"/>
                <a:gd fmla="*/ 87 w 87" name="T116"/>
                <a:gd fmla="*/ 91 h 91" name="T1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91" w="87">
                  <a:moveTo>
                    <a:pt x="46" y="0"/>
                  </a:moveTo>
                  <a:lnTo>
                    <a:pt x="46" y="5"/>
                  </a:lnTo>
                  <a:lnTo>
                    <a:pt x="41" y="5"/>
                  </a:lnTo>
                  <a:lnTo>
                    <a:pt x="41" y="10"/>
                  </a:lnTo>
                  <a:lnTo>
                    <a:pt x="41" y="15"/>
                  </a:lnTo>
                  <a:lnTo>
                    <a:pt x="46" y="15"/>
                  </a:lnTo>
                  <a:lnTo>
                    <a:pt x="46" y="20"/>
                  </a:lnTo>
                  <a:lnTo>
                    <a:pt x="46" y="24"/>
                  </a:lnTo>
                  <a:lnTo>
                    <a:pt x="46" y="29"/>
                  </a:lnTo>
                  <a:lnTo>
                    <a:pt x="46" y="34"/>
                  </a:lnTo>
                  <a:lnTo>
                    <a:pt x="51" y="34"/>
                  </a:lnTo>
                  <a:lnTo>
                    <a:pt x="51" y="39"/>
                  </a:lnTo>
                  <a:lnTo>
                    <a:pt x="46" y="39"/>
                  </a:lnTo>
                  <a:lnTo>
                    <a:pt x="51" y="39"/>
                  </a:lnTo>
                  <a:lnTo>
                    <a:pt x="51" y="44"/>
                  </a:lnTo>
                  <a:lnTo>
                    <a:pt x="51" y="48"/>
                  </a:lnTo>
                  <a:lnTo>
                    <a:pt x="51" y="53"/>
                  </a:lnTo>
                  <a:lnTo>
                    <a:pt x="56" y="53"/>
                  </a:lnTo>
                  <a:lnTo>
                    <a:pt x="56" y="58"/>
                  </a:lnTo>
                  <a:lnTo>
                    <a:pt x="62" y="58"/>
                  </a:lnTo>
                  <a:lnTo>
                    <a:pt x="62" y="63"/>
                  </a:lnTo>
                  <a:lnTo>
                    <a:pt x="67" y="63"/>
                  </a:lnTo>
                  <a:lnTo>
                    <a:pt x="72" y="63"/>
                  </a:lnTo>
                  <a:lnTo>
                    <a:pt x="72" y="67"/>
                  </a:lnTo>
                  <a:lnTo>
                    <a:pt x="72" y="72"/>
                  </a:lnTo>
                  <a:lnTo>
                    <a:pt x="77" y="72"/>
                  </a:lnTo>
                  <a:lnTo>
                    <a:pt x="77" y="77"/>
                  </a:lnTo>
                  <a:lnTo>
                    <a:pt x="82" y="77"/>
                  </a:lnTo>
                  <a:lnTo>
                    <a:pt x="82" y="82"/>
                  </a:lnTo>
                  <a:lnTo>
                    <a:pt x="87" y="82"/>
                  </a:lnTo>
                  <a:lnTo>
                    <a:pt x="87" y="87"/>
                  </a:lnTo>
                  <a:lnTo>
                    <a:pt x="87" y="91"/>
                  </a:lnTo>
                  <a:lnTo>
                    <a:pt x="67" y="91"/>
                  </a:lnTo>
                  <a:lnTo>
                    <a:pt x="62" y="91"/>
                  </a:lnTo>
                  <a:lnTo>
                    <a:pt x="62" y="87"/>
                  </a:lnTo>
                  <a:lnTo>
                    <a:pt x="62" y="82"/>
                  </a:lnTo>
                  <a:lnTo>
                    <a:pt x="62" y="77"/>
                  </a:lnTo>
                  <a:lnTo>
                    <a:pt x="56" y="77"/>
                  </a:lnTo>
                  <a:lnTo>
                    <a:pt x="56" y="72"/>
                  </a:lnTo>
                  <a:lnTo>
                    <a:pt x="51" y="72"/>
                  </a:lnTo>
                  <a:lnTo>
                    <a:pt x="51" y="67"/>
                  </a:lnTo>
                  <a:lnTo>
                    <a:pt x="46" y="67"/>
                  </a:lnTo>
                  <a:lnTo>
                    <a:pt x="46" y="63"/>
                  </a:lnTo>
                  <a:lnTo>
                    <a:pt x="41" y="63"/>
                  </a:lnTo>
                  <a:lnTo>
                    <a:pt x="36" y="63"/>
                  </a:lnTo>
                  <a:lnTo>
                    <a:pt x="36" y="58"/>
                  </a:lnTo>
                  <a:lnTo>
                    <a:pt x="31" y="58"/>
                  </a:lnTo>
                  <a:lnTo>
                    <a:pt x="31" y="53"/>
                  </a:lnTo>
                  <a:lnTo>
                    <a:pt x="26" y="53"/>
                  </a:lnTo>
                  <a:lnTo>
                    <a:pt x="26" y="48"/>
                  </a:lnTo>
                  <a:lnTo>
                    <a:pt x="26" y="44"/>
                  </a:lnTo>
                  <a:lnTo>
                    <a:pt x="20" y="44"/>
                  </a:lnTo>
                  <a:lnTo>
                    <a:pt x="26" y="44"/>
                  </a:lnTo>
                  <a:lnTo>
                    <a:pt x="20" y="44"/>
                  </a:lnTo>
                  <a:lnTo>
                    <a:pt x="20" y="39"/>
                  </a:lnTo>
                  <a:lnTo>
                    <a:pt x="20" y="34"/>
                  </a:lnTo>
                  <a:lnTo>
                    <a:pt x="15" y="34"/>
                  </a:lnTo>
                  <a:lnTo>
                    <a:pt x="15" y="29"/>
                  </a:lnTo>
                  <a:lnTo>
                    <a:pt x="10" y="29"/>
                  </a:lnTo>
                  <a:lnTo>
                    <a:pt x="10" y="24"/>
                  </a:lnTo>
                  <a:lnTo>
                    <a:pt x="10" y="20"/>
                  </a:lnTo>
                  <a:lnTo>
                    <a:pt x="5" y="20"/>
                  </a:lnTo>
                  <a:lnTo>
                    <a:pt x="10" y="20"/>
                  </a:lnTo>
                  <a:lnTo>
                    <a:pt x="10" y="15"/>
                  </a:lnTo>
                  <a:lnTo>
                    <a:pt x="5" y="15"/>
                  </a:lnTo>
                  <a:lnTo>
                    <a:pt x="5" y="10"/>
                  </a:lnTo>
                  <a:lnTo>
                    <a:pt x="0" y="10"/>
                  </a:lnTo>
                  <a:lnTo>
                    <a:pt x="0" y="5"/>
                  </a:lnTo>
                  <a:lnTo>
                    <a:pt x="5" y="5"/>
                  </a:lnTo>
                  <a:lnTo>
                    <a:pt x="10" y="0"/>
                  </a:lnTo>
                  <a:lnTo>
                    <a:pt x="15" y="0"/>
                  </a:lnTo>
                  <a:lnTo>
                    <a:pt x="20" y="0"/>
                  </a:lnTo>
                  <a:lnTo>
                    <a:pt x="31" y="0"/>
                  </a:lnTo>
                  <a:lnTo>
                    <a:pt x="36" y="0"/>
                  </a:lnTo>
                  <a:lnTo>
                    <a:pt x="41" y="0"/>
                  </a:lnTo>
                  <a:lnTo>
                    <a:pt x="46" y="0"/>
                  </a:lnTo>
                  <a:close/>
                </a:path>
              </a:pathLst>
            </a:custGeom>
            <a:solidFill>
              <a:srgbClr val="FFAD00"/>
            </a:solidFill>
            <a:ln w="7938">
              <a:solidFill>
                <a:srgbClr val="FFAD00"/>
              </a:solidFill>
              <a:round/>
              <a:headEnd/>
              <a:tailEnd/>
            </a:ln>
          </p:spPr>
          <p:txBody>
            <a:bodyPr/>
            <a:lstStyle/>
            <a:p>
              <a:endParaRPr lang="en-US"/>
            </a:p>
          </p:txBody>
        </p:sp>
        <p:sp>
          <p:nvSpPr>
            <p:cNvPr id="6176" name="Freeform 8"/>
            <p:cNvSpPr>
              <a:spLocks/>
            </p:cNvSpPr>
            <p:nvPr/>
          </p:nvSpPr>
          <p:spPr bwMode="auto">
            <a:xfrm>
              <a:off x="540" y="1349"/>
              <a:ext cx="139" cy="120"/>
            </a:xfrm>
            <a:custGeom>
              <a:avLst/>
              <a:gdLst>
                <a:gd fmla="*/ 26 w 139" name="T0"/>
                <a:gd fmla="*/ 5 h 120" name="T1"/>
                <a:gd fmla="*/ 36 w 139" name="T2"/>
                <a:gd fmla="*/ 10 h 120" name="T3"/>
                <a:gd fmla="*/ 46 w 139" name="T4"/>
                <a:gd fmla="*/ 10 h 120" name="T5"/>
                <a:gd fmla="*/ 51 w 139" name="T6"/>
                <a:gd fmla="*/ 15 h 120" name="T7"/>
                <a:gd fmla="*/ 62 w 139" name="T8"/>
                <a:gd fmla="*/ 15 h 120" name="T9"/>
                <a:gd fmla="*/ 72 w 139" name="T10"/>
                <a:gd fmla="*/ 19 h 120" name="T11"/>
                <a:gd fmla="*/ 82 w 139" name="T12"/>
                <a:gd fmla="*/ 19 h 120" name="T13"/>
                <a:gd fmla="*/ 87 w 139" name="T14"/>
                <a:gd fmla="*/ 24 h 120" name="T15"/>
                <a:gd fmla="*/ 108 w 139" name="T16"/>
                <a:gd fmla="*/ 19 h 120" name="T17"/>
                <a:gd fmla="*/ 118 w 139" name="T18"/>
                <a:gd fmla="*/ 19 h 120" name="T19"/>
                <a:gd fmla="*/ 128 w 139" name="T20"/>
                <a:gd fmla="*/ 24 h 120" name="T21"/>
                <a:gd fmla="*/ 133 w 139" name="T22"/>
                <a:gd fmla="*/ 34 h 120" name="T23"/>
                <a:gd fmla="*/ 133 w 139" name="T24"/>
                <a:gd fmla="*/ 43 h 120" name="T25"/>
                <a:gd fmla="*/ 133 w 139" name="T26"/>
                <a:gd fmla="*/ 53 h 120" name="T27"/>
                <a:gd fmla="*/ 133 w 139" name="T28"/>
                <a:gd fmla="*/ 62 h 120" name="T29"/>
                <a:gd fmla="*/ 133 w 139" name="T30"/>
                <a:gd fmla="*/ 72 h 120" name="T31"/>
                <a:gd fmla="*/ 128 w 139" name="T32"/>
                <a:gd fmla="*/ 82 h 120" name="T33"/>
                <a:gd fmla="*/ 123 w 139" name="T34"/>
                <a:gd fmla="*/ 86 h 120" name="T35"/>
                <a:gd fmla="*/ 128 w 139" name="T36"/>
                <a:gd fmla="*/ 91 h 120" name="T37"/>
                <a:gd fmla="*/ 133 w 139" name="T38"/>
                <a:gd fmla="*/ 96 h 120" name="T39"/>
                <a:gd fmla="*/ 133 w 139" name="T40"/>
                <a:gd fmla="*/ 105 h 120" name="T41"/>
                <a:gd fmla="*/ 133 w 139" name="T42"/>
                <a:gd fmla="*/ 105 h 120" name="T43"/>
                <a:gd fmla="*/ 128 w 139" name="T44"/>
                <a:gd fmla="*/ 115 h 120" name="T45"/>
                <a:gd fmla="*/ 123 w 139" name="T46"/>
                <a:gd fmla="*/ 120 h 120" name="T47"/>
                <a:gd fmla="*/ 118 w 139" name="T48"/>
                <a:gd fmla="*/ 115 h 120" name="T49"/>
                <a:gd fmla="*/ 113 w 139" name="T50"/>
                <a:gd fmla="*/ 110 h 120" name="T51"/>
                <a:gd fmla="*/ 113 w 139" name="T52"/>
                <a:gd fmla="*/ 110 h 120" name="T53"/>
                <a:gd fmla="*/ 108 w 139" name="T54"/>
                <a:gd fmla="*/ 105 h 120" name="T55"/>
                <a:gd fmla="*/ 103 w 139" name="T56"/>
                <a:gd fmla="*/ 101 h 120" name="T57"/>
                <a:gd fmla="*/ 103 w 139" name="T58"/>
                <a:gd fmla="*/ 101 h 120" name="T59"/>
                <a:gd fmla="*/ 92 w 139" name="T60"/>
                <a:gd fmla="*/ 101 h 120" name="T61"/>
                <a:gd fmla="*/ 92 w 139" name="T62"/>
                <a:gd fmla="*/ 101 h 120" name="T63"/>
                <a:gd fmla="*/ 98 w 139" name="T64"/>
                <a:gd fmla="*/ 96 h 120" name="T65"/>
                <a:gd fmla="*/ 92 w 139" name="T66"/>
                <a:gd fmla="*/ 91 h 120" name="T67"/>
                <a:gd fmla="*/ 87 w 139" name="T68"/>
                <a:gd fmla="*/ 86 h 120" name="T69"/>
                <a:gd fmla="*/ 87 w 139" name="T70"/>
                <a:gd fmla="*/ 86 h 120" name="T71"/>
                <a:gd fmla="*/ 87 w 139" name="T72"/>
                <a:gd fmla="*/ 86 h 120" name="T73"/>
                <a:gd fmla="*/ 77 w 139" name="T74"/>
                <a:gd fmla="*/ 86 h 120" name="T75"/>
                <a:gd fmla="*/ 77 w 139" name="T76"/>
                <a:gd fmla="*/ 77 h 120" name="T77"/>
                <a:gd fmla="*/ 67 w 139" name="T78"/>
                <a:gd fmla="*/ 77 h 120" name="T79"/>
                <a:gd fmla="*/ 62 w 139" name="T80"/>
                <a:gd fmla="*/ 72 h 120" name="T81"/>
                <a:gd fmla="*/ 62 w 139" name="T82"/>
                <a:gd fmla="*/ 62 h 120" name="T83"/>
                <a:gd fmla="*/ 62 w 139" name="T84"/>
                <a:gd fmla="*/ 62 h 120" name="T85"/>
                <a:gd fmla="*/ 56 w 139" name="T86"/>
                <a:gd fmla="*/ 58 h 120" name="T87"/>
                <a:gd fmla="*/ 51 w 139" name="T88"/>
                <a:gd fmla="*/ 53 h 120" name="T89"/>
                <a:gd fmla="*/ 46 w 139" name="T90"/>
                <a:gd fmla="*/ 48 h 120" name="T91"/>
                <a:gd fmla="*/ 46 w 139" name="T92"/>
                <a:gd fmla="*/ 39 h 120" name="T93"/>
                <a:gd fmla="*/ 41 w 139" name="T94"/>
                <a:gd fmla="*/ 34 h 120" name="T95"/>
                <a:gd fmla="*/ 41 w 139" name="T96"/>
                <a:gd fmla="*/ 24 h 120" name="T97"/>
                <a:gd fmla="*/ 31 w 139" name="T98"/>
                <a:gd fmla="*/ 24 h 120" name="T99"/>
                <a:gd fmla="*/ 26 w 139" name="T100"/>
                <a:gd fmla="*/ 19 h 120" name="T101"/>
                <a:gd fmla="*/ 26 w 139" name="T102"/>
                <a:gd fmla="*/ 19 h 120" name="T103"/>
                <a:gd fmla="*/ 21 w 139" name="T104"/>
                <a:gd fmla="*/ 15 h 120" name="T105"/>
                <a:gd fmla="*/ 21 w 139" name="T106"/>
                <a:gd fmla="*/ 15 h 120" name="T107"/>
                <a:gd fmla="*/ 15 w 139" name="T108"/>
                <a:gd fmla="*/ 19 h 120" name="T109"/>
                <a:gd fmla="*/ 10 w 139" name="T110"/>
                <a:gd fmla="*/ 15 h 120" name="T111"/>
                <a:gd fmla="*/ 5 w 139" name="T112"/>
                <a:gd fmla="*/ 10 h 120" name="T113"/>
                <a:gd fmla="*/ 0 w 139" name="T114"/>
                <a:gd fmla="*/ 5 h 120" name="T115"/>
                <a:gd fmla="*/ 5 w 139" name="T116"/>
                <a:gd fmla="*/ 0 h 120" name="T117"/>
                <a:gd fmla="*/ 15 w 139" name="T118"/>
                <a:gd fmla="*/ 0 h 120"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139" name="T180"/>
                <a:gd fmla="*/ 0 h 120" name="T181"/>
                <a:gd fmla="*/ 139 w 139" name="T182"/>
                <a:gd fmla="*/ 120 h 120" name="T1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120" w="139">
                  <a:moveTo>
                    <a:pt x="21" y="5"/>
                  </a:moveTo>
                  <a:lnTo>
                    <a:pt x="26" y="5"/>
                  </a:lnTo>
                  <a:lnTo>
                    <a:pt x="31" y="5"/>
                  </a:lnTo>
                  <a:lnTo>
                    <a:pt x="36" y="10"/>
                  </a:lnTo>
                  <a:lnTo>
                    <a:pt x="41" y="10"/>
                  </a:lnTo>
                  <a:lnTo>
                    <a:pt x="46" y="10"/>
                  </a:lnTo>
                  <a:lnTo>
                    <a:pt x="51" y="10"/>
                  </a:lnTo>
                  <a:lnTo>
                    <a:pt x="51" y="15"/>
                  </a:lnTo>
                  <a:lnTo>
                    <a:pt x="56" y="15"/>
                  </a:lnTo>
                  <a:lnTo>
                    <a:pt x="62" y="15"/>
                  </a:lnTo>
                  <a:lnTo>
                    <a:pt x="67" y="15"/>
                  </a:lnTo>
                  <a:lnTo>
                    <a:pt x="72" y="19"/>
                  </a:lnTo>
                  <a:lnTo>
                    <a:pt x="77" y="19"/>
                  </a:lnTo>
                  <a:lnTo>
                    <a:pt x="82" y="19"/>
                  </a:lnTo>
                  <a:lnTo>
                    <a:pt x="82" y="24"/>
                  </a:lnTo>
                  <a:lnTo>
                    <a:pt x="87" y="24"/>
                  </a:lnTo>
                  <a:lnTo>
                    <a:pt x="98" y="24"/>
                  </a:lnTo>
                  <a:lnTo>
                    <a:pt x="108" y="19"/>
                  </a:lnTo>
                  <a:lnTo>
                    <a:pt x="113" y="19"/>
                  </a:lnTo>
                  <a:lnTo>
                    <a:pt x="118" y="19"/>
                  </a:lnTo>
                  <a:lnTo>
                    <a:pt x="123" y="24"/>
                  </a:lnTo>
                  <a:lnTo>
                    <a:pt x="128" y="24"/>
                  </a:lnTo>
                  <a:lnTo>
                    <a:pt x="128" y="29"/>
                  </a:lnTo>
                  <a:lnTo>
                    <a:pt x="133" y="34"/>
                  </a:lnTo>
                  <a:lnTo>
                    <a:pt x="133" y="39"/>
                  </a:lnTo>
                  <a:lnTo>
                    <a:pt x="133" y="43"/>
                  </a:lnTo>
                  <a:lnTo>
                    <a:pt x="133" y="48"/>
                  </a:lnTo>
                  <a:lnTo>
                    <a:pt x="133" y="53"/>
                  </a:lnTo>
                  <a:lnTo>
                    <a:pt x="133" y="58"/>
                  </a:lnTo>
                  <a:lnTo>
                    <a:pt x="133" y="62"/>
                  </a:lnTo>
                  <a:lnTo>
                    <a:pt x="133" y="67"/>
                  </a:lnTo>
                  <a:lnTo>
                    <a:pt x="133" y="72"/>
                  </a:lnTo>
                  <a:lnTo>
                    <a:pt x="133" y="82"/>
                  </a:lnTo>
                  <a:lnTo>
                    <a:pt x="128" y="82"/>
                  </a:lnTo>
                  <a:lnTo>
                    <a:pt x="123" y="82"/>
                  </a:lnTo>
                  <a:lnTo>
                    <a:pt x="123" y="86"/>
                  </a:lnTo>
                  <a:lnTo>
                    <a:pt x="128" y="86"/>
                  </a:lnTo>
                  <a:lnTo>
                    <a:pt x="128" y="91"/>
                  </a:lnTo>
                  <a:lnTo>
                    <a:pt x="128" y="96"/>
                  </a:lnTo>
                  <a:lnTo>
                    <a:pt x="133" y="96"/>
                  </a:lnTo>
                  <a:lnTo>
                    <a:pt x="133" y="101"/>
                  </a:lnTo>
                  <a:lnTo>
                    <a:pt x="133" y="105"/>
                  </a:lnTo>
                  <a:lnTo>
                    <a:pt x="139" y="105"/>
                  </a:lnTo>
                  <a:lnTo>
                    <a:pt x="133" y="105"/>
                  </a:lnTo>
                  <a:lnTo>
                    <a:pt x="133" y="110"/>
                  </a:lnTo>
                  <a:lnTo>
                    <a:pt x="128" y="115"/>
                  </a:lnTo>
                  <a:lnTo>
                    <a:pt x="123" y="115"/>
                  </a:lnTo>
                  <a:lnTo>
                    <a:pt x="123" y="120"/>
                  </a:lnTo>
                  <a:lnTo>
                    <a:pt x="123" y="115"/>
                  </a:lnTo>
                  <a:lnTo>
                    <a:pt x="118" y="115"/>
                  </a:lnTo>
                  <a:lnTo>
                    <a:pt x="118" y="110"/>
                  </a:lnTo>
                  <a:lnTo>
                    <a:pt x="113" y="110"/>
                  </a:lnTo>
                  <a:lnTo>
                    <a:pt x="118" y="110"/>
                  </a:lnTo>
                  <a:lnTo>
                    <a:pt x="113" y="110"/>
                  </a:lnTo>
                  <a:lnTo>
                    <a:pt x="108" y="110"/>
                  </a:lnTo>
                  <a:lnTo>
                    <a:pt x="108" y="105"/>
                  </a:lnTo>
                  <a:lnTo>
                    <a:pt x="103" y="105"/>
                  </a:lnTo>
                  <a:lnTo>
                    <a:pt x="103" y="101"/>
                  </a:lnTo>
                  <a:lnTo>
                    <a:pt x="103" y="105"/>
                  </a:lnTo>
                  <a:lnTo>
                    <a:pt x="103" y="101"/>
                  </a:lnTo>
                  <a:lnTo>
                    <a:pt x="98" y="101"/>
                  </a:lnTo>
                  <a:lnTo>
                    <a:pt x="92" y="101"/>
                  </a:lnTo>
                  <a:lnTo>
                    <a:pt x="98" y="101"/>
                  </a:lnTo>
                  <a:lnTo>
                    <a:pt x="92" y="101"/>
                  </a:lnTo>
                  <a:lnTo>
                    <a:pt x="98" y="101"/>
                  </a:lnTo>
                  <a:lnTo>
                    <a:pt x="98" y="96"/>
                  </a:lnTo>
                  <a:lnTo>
                    <a:pt x="92" y="96"/>
                  </a:lnTo>
                  <a:lnTo>
                    <a:pt x="92" y="91"/>
                  </a:lnTo>
                  <a:lnTo>
                    <a:pt x="92" y="86"/>
                  </a:lnTo>
                  <a:lnTo>
                    <a:pt x="87" y="86"/>
                  </a:lnTo>
                  <a:lnTo>
                    <a:pt x="87" y="91"/>
                  </a:lnTo>
                  <a:lnTo>
                    <a:pt x="87" y="86"/>
                  </a:lnTo>
                  <a:lnTo>
                    <a:pt x="82" y="86"/>
                  </a:lnTo>
                  <a:lnTo>
                    <a:pt x="87" y="86"/>
                  </a:lnTo>
                  <a:lnTo>
                    <a:pt x="82" y="86"/>
                  </a:lnTo>
                  <a:lnTo>
                    <a:pt x="77" y="86"/>
                  </a:lnTo>
                  <a:lnTo>
                    <a:pt x="77" y="82"/>
                  </a:lnTo>
                  <a:lnTo>
                    <a:pt x="77" y="77"/>
                  </a:lnTo>
                  <a:lnTo>
                    <a:pt x="72" y="77"/>
                  </a:lnTo>
                  <a:lnTo>
                    <a:pt x="67" y="77"/>
                  </a:lnTo>
                  <a:lnTo>
                    <a:pt x="67" y="72"/>
                  </a:lnTo>
                  <a:lnTo>
                    <a:pt x="62" y="72"/>
                  </a:lnTo>
                  <a:lnTo>
                    <a:pt x="62" y="67"/>
                  </a:lnTo>
                  <a:lnTo>
                    <a:pt x="62" y="62"/>
                  </a:lnTo>
                  <a:lnTo>
                    <a:pt x="56" y="62"/>
                  </a:lnTo>
                  <a:lnTo>
                    <a:pt x="62" y="62"/>
                  </a:lnTo>
                  <a:lnTo>
                    <a:pt x="56" y="62"/>
                  </a:lnTo>
                  <a:lnTo>
                    <a:pt x="56" y="58"/>
                  </a:lnTo>
                  <a:lnTo>
                    <a:pt x="51" y="58"/>
                  </a:lnTo>
                  <a:lnTo>
                    <a:pt x="51" y="53"/>
                  </a:lnTo>
                  <a:lnTo>
                    <a:pt x="51" y="48"/>
                  </a:lnTo>
                  <a:lnTo>
                    <a:pt x="46" y="48"/>
                  </a:lnTo>
                  <a:lnTo>
                    <a:pt x="46" y="43"/>
                  </a:lnTo>
                  <a:lnTo>
                    <a:pt x="46" y="39"/>
                  </a:lnTo>
                  <a:lnTo>
                    <a:pt x="41" y="39"/>
                  </a:lnTo>
                  <a:lnTo>
                    <a:pt x="41" y="34"/>
                  </a:lnTo>
                  <a:lnTo>
                    <a:pt x="41" y="29"/>
                  </a:lnTo>
                  <a:lnTo>
                    <a:pt x="41" y="24"/>
                  </a:lnTo>
                  <a:lnTo>
                    <a:pt x="36" y="24"/>
                  </a:lnTo>
                  <a:lnTo>
                    <a:pt x="31" y="24"/>
                  </a:lnTo>
                  <a:lnTo>
                    <a:pt x="31" y="19"/>
                  </a:lnTo>
                  <a:lnTo>
                    <a:pt x="26" y="19"/>
                  </a:lnTo>
                  <a:lnTo>
                    <a:pt x="26" y="15"/>
                  </a:lnTo>
                  <a:lnTo>
                    <a:pt x="26" y="19"/>
                  </a:lnTo>
                  <a:lnTo>
                    <a:pt x="26" y="15"/>
                  </a:lnTo>
                  <a:lnTo>
                    <a:pt x="21" y="15"/>
                  </a:lnTo>
                  <a:lnTo>
                    <a:pt x="21" y="19"/>
                  </a:lnTo>
                  <a:lnTo>
                    <a:pt x="21" y="15"/>
                  </a:lnTo>
                  <a:lnTo>
                    <a:pt x="21" y="19"/>
                  </a:lnTo>
                  <a:lnTo>
                    <a:pt x="15" y="19"/>
                  </a:lnTo>
                  <a:lnTo>
                    <a:pt x="15" y="15"/>
                  </a:lnTo>
                  <a:lnTo>
                    <a:pt x="10" y="15"/>
                  </a:lnTo>
                  <a:lnTo>
                    <a:pt x="5" y="15"/>
                  </a:lnTo>
                  <a:lnTo>
                    <a:pt x="5" y="10"/>
                  </a:lnTo>
                  <a:lnTo>
                    <a:pt x="0" y="10"/>
                  </a:lnTo>
                  <a:lnTo>
                    <a:pt x="0" y="5"/>
                  </a:lnTo>
                  <a:lnTo>
                    <a:pt x="0" y="0"/>
                  </a:lnTo>
                  <a:lnTo>
                    <a:pt x="5" y="0"/>
                  </a:lnTo>
                  <a:lnTo>
                    <a:pt x="10" y="0"/>
                  </a:lnTo>
                  <a:lnTo>
                    <a:pt x="15" y="0"/>
                  </a:lnTo>
                  <a:lnTo>
                    <a:pt x="21" y="5"/>
                  </a:lnTo>
                  <a:close/>
                </a:path>
              </a:pathLst>
            </a:custGeom>
            <a:solidFill>
              <a:srgbClr val="FFAD00"/>
            </a:solidFill>
            <a:ln w="7938">
              <a:solidFill>
                <a:srgbClr val="FFAD00"/>
              </a:solidFill>
              <a:round/>
              <a:headEnd/>
              <a:tailEnd/>
            </a:ln>
          </p:spPr>
          <p:txBody>
            <a:bodyPr/>
            <a:lstStyle/>
            <a:p>
              <a:endParaRPr lang="en-US"/>
            </a:p>
          </p:txBody>
        </p:sp>
        <p:sp>
          <p:nvSpPr>
            <p:cNvPr id="6177" name="Freeform 9"/>
            <p:cNvSpPr>
              <a:spLocks/>
            </p:cNvSpPr>
            <p:nvPr/>
          </p:nvSpPr>
          <p:spPr bwMode="auto">
            <a:xfrm>
              <a:off x="663" y="1364"/>
              <a:ext cx="118" cy="114"/>
            </a:xfrm>
            <a:custGeom>
              <a:avLst/>
              <a:gdLst>
                <a:gd fmla="*/ 16 w 118" name="T0"/>
                <a:gd fmla="*/ 9 h 114" name="T1"/>
                <a:gd fmla="*/ 21 w 118" name="T2"/>
                <a:gd fmla="*/ 4 h 114" name="T3"/>
                <a:gd fmla="*/ 41 w 118" name="T4"/>
                <a:gd fmla="*/ 0 h 114" name="T5"/>
                <a:gd fmla="*/ 57 w 118" name="T6"/>
                <a:gd fmla="*/ 0 h 114" name="T7"/>
                <a:gd fmla="*/ 62 w 118" name="T8"/>
                <a:gd fmla="*/ 4 h 114" name="T9"/>
                <a:gd fmla="*/ 67 w 118" name="T10"/>
                <a:gd fmla="*/ 9 h 114" name="T11"/>
                <a:gd fmla="*/ 72 w 118" name="T12"/>
                <a:gd fmla="*/ 14 h 114" name="T13"/>
                <a:gd fmla="*/ 77 w 118" name="T14"/>
                <a:gd fmla="*/ 19 h 114" name="T15"/>
                <a:gd fmla="*/ 87 w 118" name="T16"/>
                <a:gd fmla="*/ 19 h 114" name="T17"/>
                <a:gd fmla="*/ 87 w 118" name="T18"/>
                <a:gd fmla="*/ 28 h 114" name="T19"/>
                <a:gd fmla="*/ 93 w 118" name="T20"/>
                <a:gd fmla="*/ 33 h 114" name="T21"/>
                <a:gd fmla="*/ 98 w 118" name="T22"/>
                <a:gd fmla="*/ 38 h 114" name="T23"/>
                <a:gd fmla="*/ 103 w 118" name="T24"/>
                <a:gd fmla="*/ 43 h 114" name="T25"/>
                <a:gd fmla="*/ 108 w 118" name="T26"/>
                <a:gd fmla="*/ 47 h 114" name="T27"/>
                <a:gd fmla="*/ 118 w 118" name="T28"/>
                <a:gd fmla="*/ 47 h 114" name="T29"/>
                <a:gd fmla="*/ 118 w 118" name="T30"/>
                <a:gd fmla="*/ 57 h 114" name="T31"/>
                <a:gd fmla="*/ 108 w 118" name="T32"/>
                <a:gd fmla="*/ 81 h 114" name="T33"/>
                <a:gd fmla="*/ 108 w 118" name="T34"/>
                <a:gd fmla="*/ 95 h 114" name="T35"/>
                <a:gd fmla="*/ 93 w 118" name="T36"/>
                <a:gd fmla="*/ 105 h 114" name="T37"/>
                <a:gd fmla="*/ 87 w 118" name="T38"/>
                <a:gd fmla="*/ 100 h 114" name="T39"/>
                <a:gd fmla="*/ 77 w 118" name="T40"/>
                <a:gd fmla="*/ 100 h 114" name="T41"/>
                <a:gd fmla="*/ 72 w 118" name="T42"/>
                <a:gd fmla="*/ 95 h 114" name="T43"/>
                <a:gd fmla="*/ 62 w 118" name="T44"/>
                <a:gd fmla="*/ 95 h 114" name="T45"/>
                <a:gd fmla="*/ 57 w 118" name="T46"/>
                <a:gd fmla="*/ 100 h 114" name="T47"/>
                <a:gd fmla="*/ 52 w 118" name="T48"/>
                <a:gd fmla="*/ 105 h 114" name="T49"/>
                <a:gd fmla="*/ 57 w 118" name="T50"/>
                <a:gd fmla="*/ 110 h 114" name="T51"/>
                <a:gd fmla="*/ 52 w 118" name="T52"/>
                <a:gd fmla="*/ 114 h 114" name="T53"/>
                <a:gd fmla="*/ 41 w 118" name="T54"/>
                <a:gd fmla="*/ 114 h 114" name="T55"/>
                <a:gd fmla="*/ 36 w 118" name="T56"/>
                <a:gd fmla="*/ 110 h 114" name="T57"/>
                <a:gd fmla="*/ 31 w 118" name="T58"/>
                <a:gd fmla="*/ 105 h 114" name="T59"/>
                <a:gd fmla="*/ 26 w 118" name="T60"/>
                <a:gd fmla="*/ 100 h 114" name="T61"/>
                <a:gd fmla="*/ 21 w 118" name="T62"/>
                <a:gd fmla="*/ 95 h 114" name="T63"/>
                <a:gd fmla="*/ 16 w 118" name="T64"/>
                <a:gd fmla="*/ 90 h 114" name="T65"/>
                <a:gd fmla="*/ 10 w 118" name="T66"/>
                <a:gd fmla="*/ 86 h 114" name="T67"/>
                <a:gd fmla="*/ 5 w 118" name="T68"/>
                <a:gd fmla="*/ 81 h 114" name="T69"/>
                <a:gd fmla="*/ 5 w 118" name="T70"/>
                <a:gd fmla="*/ 71 h 114" name="T71"/>
                <a:gd fmla="*/ 0 w 118" name="T72"/>
                <a:gd fmla="*/ 67 h 114" name="T73"/>
                <a:gd fmla="*/ 10 w 118" name="T74"/>
                <a:gd fmla="*/ 67 h 114" name="T75"/>
                <a:gd fmla="*/ 10 w 118" name="T76"/>
                <a:gd fmla="*/ 52 h 114" name="T77"/>
                <a:gd fmla="*/ 10 w 118" name="T78"/>
                <a:gd fmla="*/ 43 h 114" name="T79"/>
                <a:gd fmla="*/ 10 w 118" name="T80"/>
                <a:gd fmla="*/ 33 h 114" name="T81"/>
                <a:gd fmla="*/ 10 w 118" name="T82"/>
                <a:gd fmla="*/ 24 h 114" name="T83"/>
                <a:gd fmla="*/ 5 w 118" name="T84"/>
                <a:gd fmla="*/ 14 h 114" name="T85"/>
                <a:gd fmla="*/ 10 w 118" name="T86"/>
                <a:gd fmla="*/ 9 h 114"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18" name="T132"/>
                <a:gd fmla="*/ 0 h 114" name="T133"/>
                <a:gd fmla="*/ 118 w 118" name="T134"/>
                <a:gd fmla="*/ 114 h 114" name="T1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14" w="118">
                  <a:moveTo>
                    <a:pt x="10" y="9"/>
                  </a:moveTo>
                  <a:lnTo>
                    <a:pt x="16" y="9"/>
                  </a:lnTo>
                  <a:lnTo>
                    <a:pt x="21" y="9"/>
                  </a:lnTo>
                  <a:lnTo>
                    <a:pt x="21" y="4"/>
                  </a:lnTo>
                  <a:lnTo>
                    <a:pt x="21" y="0"/>
                  </a:lnTo>
                  <a:lnTo>
                    <a:pt x="41" y="0"/>
                  </a:lnTo>
                  <a:lnTo>
                    <a:pt x="52" y="0"/>
                  </a:lnTo>
                  <a:lnTo>
                    <a:pt x="57" y="0"/>
                  </a:lnTo>
                  <a:lnTo>
                    <a:pt x="57" y="4"/>
                  </a:lnTo>
                  <a:lnTo>
                    <a:pt x="62" y="4"/>
                  </a:lnTo>
                  <a:lnTo>
                    <a:pt x="67" y="4"/>
                  </a:lnTo>
                  <a:lnTo>
                    <a:pt x="67" y="9"/>
                  </a:lnTo>
                  <a:lnTo>
                    <a:pt x="72" y="9"/>
                  </a:lnTo>
                  <a:lnTo>
                    <a:pt x="72" y="14"/>
                  </a:lnTo>
                  <a:lnTo>
                    <a:pt x="77" y="14"/>
                  </a:lnTo>
                  <a:lnTo>
                    <a:pt x="77" y="19"/>
                  </a:lnTo>
                  <a:lnTo>
                    <a:pt x="82" y="19"/>
                  </a:lnTo>
                  <a:lnTo>
                    <a:pt x="87" y="19"/>
                  </a:lnTo>
                  <a:lnTo>
                    <a:pt x="87" y="24"/>
                  </a:lnTo>
                  <a:lnTo>
                    <a:pt x="87" y="28"/>
                  </a:lnTo>
                  <a:lnTo>
                    <a:pt x="93" y="28"/>
                  </a:lnTo>
                  <a:lnTo>
                    <a:pt x="93" y="33"/>
                  </a:lnTo>
                  <a:lnTo>
                    <a:pt x="93" y="38"/>
                  </a:lnTo>
                  <a:lnTo>
                    <a:pt x="98" y="38"/>
                  </a:lnTo>
                  <a:lnTo>
                    <a:pt x="98" y="43"/>
                  </a:lnTo>
                  <a:lnTo>
                    <a:pt x="103" y="43"/>
                  </a:lnTo>
                  <a:lnTo>
                    <a:pt x="103" y="47"/>
                  </a:lnTo>
                  <a:lnTo>
                    <a:pt x="108" y="47"/>
                  </a:lnTo>
                  <a:lnTo>
                    <a:pt x="113" y="47"/>
                  </a:lnTo>
                  <a:lnTo>
                    <a:pt x="118" y="47"/>
                  </a:lnTo>
                  <a:lnTo>
                    <a:pt x="118" y="52"/>
                  </a:lnTo>
                  <a:lnTo>
                    <a:pt x="118" y="57"/>
                  </a:lnTo>
                  <a:lnTo>
                    <a:pt x="108" y="71"/>
                  </a:lnTo>
                  <a:lnTo>
                    <a:pt x="108" y="81"/>
                  </a:lnTo>
                  <a:lnTo>
                    <a:pt x="113" y="95"/>
                  </a:lnTo>
                  <a:lnTo>
                    <a:pt x="108" y="95"/>
                  </a:lnTo>
                  <a:lnTo>
                    <a:pt x="103" y="95"/>
                  </a:lnTo>
                  <a:lnTo>
                    <a:pt x="93" y="105"/>
                  </a:lnTo>
                  <a:lnTo>
                    <a:pt x="93" y="100"/>
                  </a:lnTo>
                  <a:lnTo>
                    <a:pt x="87" y="100"/>
                  </a:lnTo>
                  <a:lnTo>
                    <a:pt x="82" y="100"/>
                  </a:lnTo>
                  <a:lnTo>
                    <a:pt x="77" y="100"/>
                  </a:lnTo>
                  <a:lnTo>
                    <a:pt x="72" y="100"/>
                  </a:lnTo>
                  <a:lnTo>
                    <a:pt x="72" y="95"/>
                  </a:lnTo>
                  <a:lnTo>
                    <a:pt x="67" y="95"/>
                  </a:lnTo>
                  <a:lnTo>
                    <a:pt x="62" y="95"/>
                  </a:lnTo>
                  <a:lnTo>
                    <a:pt x="62" y="100"/>
                  </a:lnTo>
                  <a:lnTo>
                    <a:pt x="57" y="100"/>
                  </a:lnTo>
                  <a:lnTo>
                    <a:pt x="57" y="105"/>
                  </a:lnTo>
                  <a:lnTo>
                    <a:pt x="52" y="105"/>
                  </a:lnTo>
                  <a:lnTo>
                    <a:pt x="57" y="105"/>
                  </a:lnTo>
                  <a:lnTo>
                    <a:pt x="57" y="110"/>
                  </a:lnTo>
                  <a:lnTo>
                    <a:pt x="52" y="110"/>
                  </a:lnTo>
                  <a:lnTo>
                    <a:pt x="52" y="114"/>
                  </a:lnTo>
                  <a:lnTo>
                    <a:pt x="46" y="114"/>
                  </a:lnTo>
                  <a:lnTo>
                    <a:pt x="41" y="114"/>
                  </a:lnTo>
                  <a:lnTo>
                    <a:pt x="36" y="114"/>
                  </a:lnTo>
                  <a:lnTo>
                    <a:pt x="36" y="110"/>
                  </a:lnTo>
                  <a:lnTo>
                    <a:pt x="36" y="105"/>
                  </a:lnTo>
                  <a:lnTo>
                    <a:pt x="31" y="105"/>
                  </a:lnTo>
                  <a:lnTo>
                    <a:pt x="26" y="105"/>
                  </a:lnTo>
                  <a:lnTo>
                    <a:pt x="26" y="100"/>
                  </a:lnTo>
                  <a:lnTo>
                    <a:pt x="26" y="95"/>
                  </a:lnTo>
                  <a:lnTo>
                    <a:pt x="21" y="95"/>
                  </a:lnTo>
                  <a:lnTo>
                    <a:pt x="21" y="90"/>
                  </a:lnTo>
                  <a:lnTo>
                    <a:pt x="16" y="90"/>
                  </a:lnTo>
                  <a:lnTo>
                    <a:pt x="10" y="90"/>
                  </a:lnTo>
                  <a:lnTo>
                    <a:pt x="10" y="86"/>
                  </a:lnTo>
                  <a:lnTo>
                    <a:pt x="10" y="81"/>
                  </a:lnTo>
                  <a:lnTo>
                    <a:pt x="5" y="81"/>
                  </a:lnTo>
                  <a:lnTo>
                    <a:pt x="5" y="76"/>
                  </a:lnTo>
                  <a:lnTo>
                    <a:pt x="5" y="71"/>
                  </a:lnTo>
                  <a:lnTo>
                    <a:pt x="0" y="71"/>
                  </a:lnTo>
                  <a:lnTo>
                    <a:pt x="0" y="67"/>
                  </a:lnTo>
                  <a:lnTo>
                    <a:pt x="5" y="67"/>
                  </a:lnTo>
                  <a:lnTo>
                    <a:pt x="10" y="67"/>
                  </a:lnTo>
                  <a:lnTo>
                    <a:pt x="10" y="57"/>
                  </a:lnTo>
                  <a:lnTo>
                    <a:pt x="10" y="52"/>
                  </a:lnTo>
                  <a:lnTo>
                    <a:pt x="10" y="47"/>
                  </a:lnTo>
                  <a:lnTo>
                    <a:pt x="10" y="43"/>
                  </a:lnTo>
                  <a:lnTo>
                    <a:pt x="10" y="38"/>
                  </a:lnTo>
                  <a:lnTo>
                    <a:pt x="10" y="33"/>
                  </a:lnTo>
                  <a:lnTo>
                    <a:pt x="10" y="28"/>
                  </a:lnTo>
                  <a:lnTo>
                    <a:pt x="10" y="24"/>
                  </a:lnTo>
                  <a:lnTo>
                    <a:pt x="10" y="19"/>
                  </a:lnTo>
                  <a:lnTo>
                    <a:pt x="5" y="14"/>
                  </a:lnTo>
                  <a:lnTo>
                    <a:pt x="5" y="9"/>
                  </a:lnTo>
                  <a:lnTo>
                    <a:pt x="10" y="9"/>
                  </a:lnTo>
                  <a:close/>
                </a:path>
              </a:pathLst>
            </a:custGeom>
            <a:solidFill>
              <a:srgbClr val="FFAD00"/>
            </a:solidFill>
            <a:ln w="7938">
              <a:solidFill>
                <a:srgbClr val="FFAD00"/>
              </a:solidFill>
              <a:round/>
              <a:headEnd/>
              <a:tailEnd/>
            </a:ln>
          </p:spPr>
          <p:txBody>
            <a:bodyPr/>
            <a:lstStyle/>
            <a:p>
              <a:endParaRPr lang="en-US"/>
            </a:p>
          </p:txBody>
        </p:sp>
        <p:sp>
          <p:nvSpPr>
            <p:cNvPr id="6178" name="Freeform 10"/>
            <p:cNvSpPr>
              <a:spLocks/>
            </p:cNvSpPr>
            <p:nvPr/>
          </p:nvSpPr>
          <p:spPr bwMode="auto">
            <a:xfrm>
              <a:off x="771" y="1397"/>
              <a:ext cx="82" cy="105"/>
            </a:xfrm>
            <a:custGeom>
              <a:avLst/>
              <a:gdLst>
                <a:gd fmla="*/ 46 w 82" name="T0"/>
                <a:gd fmla="*/ 5 h 105" name="T1"/>
                <a:gd fmla="*/ 51 w 82" name="T2"/>
                <a:gd fmla="*/ 10 h 105" name="T3"/>
                <a:gd fmla="*/ 56 w 82" name="T4"/>
                <a:gd fmla="*/ 5 h 105" name="T5"/>
                <a:gd fmla="*/ 62 w 82" name="T6"/>
                <a:gd fmla="*/ 10 h 105" name="T7"/>
                <a:gd fmla="*/ 67 w 82" name="T8"/>
                <a:gd fmla="*/ 14 h 105" name="T9"/>
                <a:gd fmla="*/ 67 w 82" name="T10"/>
                <a:gd fmla="*/ 24 h 105" name="T11"/>
                <a:gd fmla="*/ 72 w 82" name="T12"/>
                <a:gd fmla="*/ 29 h 105" name="T13"/>
                <a:gd fmla="*/ 77 w 82" name="T14"/>
                <a:gd fmla="*/ 34 h 105" name="T15"/>
                <a:gd fmla="*/ 82 w 82" name="T16"/>
                <a:gd fmla="*/ 38 h 105" name="T17"/>
                <a:gd fmla="*/ 77 w 82" name="T18"/>
                <a:gd fmla="*/ 43 h 105" name="T19"/>
                <a:gd fmla="*/ 72 w 82" name="T20"/>
                <a:gd fmla="*/ 48 h 105" name="T21"/>
                <a:gd fmla="*/ 62 w 82" name="T22"/>
                <a:gd fmla="*/ 53 h 105" name="T23"/>
                <a:gd fmla="*/ 67 w 82" name="T24"/>
                <a:gd fmla="*/ 57 h 105" name="T25"/>
                <a:gd fmla="*/ 67 w 82" name="T26"/>
                <a:gd fmla="*/ 57 h 105" name="T27"/>
                <a:gd fmla="*/ 67 w 82" name="T28"/>
                <a:gd fmla="*/ 57 h 105" name="T29"/>
                <a:gd fmla="*/ 62 w 82" name="T30"/>
                <a:gd fmla="*/ 62 h 105" name="T31"/>
                <a:gd fmla="*/ 56 w 82" name="T32"/>
                <a:gd fmla="*/ 72 h 105" name="T33"/>
                <a:gd fmla="*/ 62 w 82" name="T34"/>
                <a:gd fmla="*/ 77 h 105" name="T35"/>
                <a:gd fmla="*/ 67 w 82" name="T36"/>
                <a:gd fmla="*/ 81 h 105" name="T37"/>
                <a:gd fmla="*/ 72 w 82" name="T38"/>
                <a:gd fmla="*/ 86 h 105" name="T39"/>
                <a:gd fmla="*/ 77 w 82" name="T40"/>
                <a:gd fmla="*/ 91 h 105" name="T41"/>
                <a:gd fmla="*/ 67 w 82" name="T42"/>
                <a:gd fmla="*/ 91 h 105" name="T43"/>
                <a:gd fmla="*/ 62 w 82" name="T44"/>
                <a:gd fmla="*/ 96 h 105" name="T45"/>
                <a:gd fmla="*/ 62 w 82" name="T46"/>
                <a:gd fmla="*/ 101 h 105" name="T47"/>
                <a:gd fmla="*/ 56 w 82" name="T48"/>
                <a:gd fmla="*/ 105 h 105" name="T49"/>
                <a:gd fmla="*/ 51 w 82" name="T50"/>
                <a:gd fmla="*/ 101 h 105" name="T51"/>
                <a:gd fmla="*/ 41 w 82" name="T52"/>
                <a:gd fmla="*/ 96 h 105" name="T53"/>
                <a:gd fmla="*/ 26 w 82" name="T54"/>
                <a:gd fmla="*/ 96 h 105" name="T55"/>
                <a:gd fmla="*/ 15 w 82" name="T56"/>
                <a:gd fmla="*/ 101 h 105" name="T57"/>
                <a:gd fmla="*/ 10 w 82" name="T58"/>
                <a:gd fmla="*/ 96 h 105" name="T59"/>
                <a:gd fmla="*/ 10 w 82" name="T60"/>
                <a:gd fmla="*/ 96 h 105" name="T61"/>
                <a:gd fmla="*/ 10 w 82" name="T62"/>
                <a:gd fmla="*/ 86 h 105" name="T63"/>
                <a:gd fmla="*/ 10 w 82" name="T64"/>
                <a:gd fmla="*/ 77 h 105" name="T65"/>
                <a:gd fmla="*/ 15 w 82" name="T66"/>
                <a:gd fmla="*/ 72 h 105" name="T67"/>
                <a:gd fmla="*/ 5 w 82" name="T68"/>
                <a:gd fmla="*/ 62 h 105" name="T69"/>
                <a:gd fmla="*/ 0 w 82" name="T70"/>
                <a:gd fmla="*/ 38 h 105" name="T71"/>
                <a:gd fmla="*/ 10 w 82" name="T72"/>
                <a:gd fmla="*/ 19 h 105" name="T73"/>
                <a:gd fmla="*/ 15 w 82" name="T74"/>
                <a:gd fmla="*/ 14 h 105" name="T75"/>
                <a:gd fmla="*/ 21 w 82" name="T76"/>
                <a:gd fmla="*/ 10 h 105" name="T77"/>
                <a:gd fmla="*/ 26 w 82" name="T78"/>
                <a:gd fmla="*/ 5 h 105" name="T79"/>
                <a:gd fmla="*/ 31 w 82" name="T80"/>
                <a:gd fmla="*/ 0 h 105" name="T81"/>
                <a:gd fmla="*/ 36 w 82" name="T82"/>
                <a:gd fmla="*/ 5 h 105" name="T83"/>
                <a:gd fmla="*/ 36 w 82" name="T84"/>
                <a:gd fmla="*/ 5 h 105"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82" name="T129"/>
                <a:gd fmla="*/ 0 h 105" name="T130"/>
                <a:gd fmla="*/ 82 w 82" name="T131"/>
                <a:gd fmla="*/ 105 h 105" name="T1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105" w="82">
                  <a:moveTo>
                    <a:pt x="41" y="5"/>
                  </a:moveTo>
                  <a:lnTo>
                    <a:pt x="46" y="5"/>
                  </a:lnTo>
                  <a:lnTo>
                    <a:pt x="51" y="5"/>
                  </a:lnTo>
                  <a:lnTo>
                    <a:pt x="51" y="10"/>
                  </a:lnTo>
                  <a:lnTo>
                    <a:pt x="51" y="5"/>
                  </a:lnTo>
                  <a:lnTo>
                    <a:pt x="56" y="5"/>
                  </a:lnTo>
                  <a:lnTo>
                    <a:pt x="56" y="10"/>
                  </a:lnTo>
                  <a:lnTo>
                    <a:pt x="62" y="10"/>
                  </a:lnTo>
                  <a:lnTo>
                    <a:pt x="62" y="14"/>
                  </a:lnTo>
                  <a:lnTo>
                    <a:pt x="67" y="14"/>
                  </a:lnTo>
                  <a:lnTo>
                    <a:pt x="67" y="19"/>
                  </a:lnTo>
                  <a:lnTo>
                    <a:pt x="67" y="24"/>
                  </a:lnTo>
                  <a:lnTo>
                    <a:pt x="72" y="24"/>
                  </a:lnTo>
                  <a:lnTo>
                    <a:pt x="72" y="29"/>
                  </a:lnTo>
                  <a:lnTo>
                    <a:pt x="72" y="34"/>
                  </a:lnTo>
                  <a:lnTo>
                    <a:pt x="77" y="34"/>
                  </a:lnTo>
                  <a:lnTo>
                    <a:pt x="77" y="38"/>
                  </a:lnTo>
                  <a:lnTo>
                    <a:pt x="82" y="38"/>
                  </a:lnTo>
                  <a:lnTo>
                    <a:pt x="82" y="43"/>
                  </a:lnTo>
                  <a:lnTo>
                    <a:pt x="77" y="43"/>
                  </a:lnTo>
                  <a:lnTo>
                    <a:pt x="72" y="43"/>
                  </a:lnTo>
                  <a:lnTo>
                    <a:pt x="72" y="48"/>
                  </a:lnTo>
                  <a:lnTo>
                    <a:pt x="67" y="53"/>
                  </a:lnTo>
                  <a:lnTo>
                    <a:pt x="62" y="53"/>
                  </a:lnTo>
                  <a:lnTo>
                    <a:pt x="62" y="57"/>
                  </a:lnTo>
                  <a:lnTo>
                    <a:pt x="67" y="57"/>
                  </a:lnTo>
                  <a:lnTo>
                    <a:pt x="62" y="57"/>
                  </a:lnTo>
                  <a:lnTo>
                    <a:pt x="67" y="57"/>
                  </a:lnTo>
                  <a:lnTo>
                    <a:pt x="67" y="53"/>
                  </a:lnTo>
                  <a:lnTo>
                    <a:pt x="67" y="57"/>
                  </a:lnTo>
                  <a:lnTo>
                    <a:pt x="67" y="62"/>
                  </a:lnTo>
                  <a:lnTo>
                    <a:pt x="62" y="62"/>
                  </a:lnTo>
                  <a:lnTo>
                    <a:pt x="56" y="67"/>
                  </a:lnTo>
                  <a:lnTo>
                    <a:pt x="56" y="72"/>
                  </a:lnTo>
                  <a:lnTo>
                    <a:pt x="62" y="72"/>
                  </a:lnTo>
                  <a:lnTo>
                    <a:pt x="62" y="77"/>
                  </a:lnTo>
                  <a:lnTo>
                    <a:pt x="62" y="81"/>
                  </a:lnTo>
                  <a:lnTo>
                    <a:pt x="67" y="81"/>
                  </a:lnTo>
                  <a:lnTo>
                    <a:pt x="67" y="86"/>
                  </a:lnTo>
                  <a:lnTo>
                    <a:pt x="72" y="86"/>
                  </a:lnTo>
                  <a:lnTo>
                    <a:pt x="72" y="91"/>
                  </a:lnTo>
                  <a:lnTo>
                    <a:pt x="77" y="91"/>
                  </a:lnTo>
                  <a:lnTo>
                    <a:pt x="72" y="91"/>
                  </a:lnTo>
                  <a:lnTo>
                    <a:pt x="67" y="91"/>
                  </a:lnTo>
                  <a:lnTo>
                    <a:pt x="62" y="91"/>
                  </a:lnTo>
                  <a:lnTo>
                    <a:pt x="62" y="96"/>
                  </a:lnTo>
                  <a:lnTo>
                    <a:pt x="67" y="96"/>
                  </a:lnTo>
                  <a:lnTo>
                    <a:pt x="62" y="101"/>
                  </a:lnTo>
                  <a:lnTo>
                    <a:pt x="62" y="105"/>
                  </a:lnTo>
                  <a:lnTo>
                    <a:pt x="56" y="105"/>
                  </a:lnTo>
                  <a:lnTo>
                    <a:pt x="56" y="101"/>
                  </a:lnTo>
                  <a:lnTo>
                    <a:pt x="51" y="101"/>
                  </a:lnTo>
                  <a:lnTo>
                    <a:pt x="46" y="101"/>
                  </a:lnTo>
                  <a:lnTo>
                    <a:pt x="41" y="96"/>
                  </a:lnTo>
                  <a:lnTo>
                    <a:pt x="36" y="91"/>
                  </a:lnTo>
                  <a:lnTo>
                    <a:pt x="26" y="96"/>
                  </a:lnTo>
                  <a:lnTo>
                    <a:pt x="21" y="101"/>
                  </a:lnTo>
                  <a:lnTo>
                    <a:pt x="15" y="101"/>
                  </a:lnTo>
                  <a:lnTo>
                    <a:pt x="15" y="96"/>
                  </a:lnTo>
                  <a:lnTo>
                    <a:pt x="10" y="96"/>
                  </a:lnTo>
                  <a:lnTo>
                    <a:pt x="15" y="96"/>
                  </a:lnTo>
                  <a:lnTo>
                    <a:pt x="10" y="96"/>
                  </a:lnTo>
                  <a:lnTo>
                    <a:pt x="10" y="91"/>
                  </a:lnTo>
                  <a:lnTo>
                    <a:pt x="10" y="86"/>
                  </a:lnTo>
                  <a:lnTo>
                    <a:pt x="10" y="81"/>
                  </a:lnTo>
                  <a:lnTo>
                    <a:pt x="10" y="77"/>
                  </a:lnTo>
                  <a:lnTo>
                    <a:pt x="10" y="72"/>
                  </a:lnTo>
                  <a:lnTo>
                    <a:pt x="15" y="72"/>
                  </a:lnTo>
                  <a:lnTo>
                    <a:pt x="10" y="67"/>
                  </a:lnTo>
                  <a:lnTo>
                    <a:pt x="5" y="62"/>
                  </a:lnTo>
                  <a:lnTo>
                    <a:pt x="0" y="48"/>
                  </a:lnTo>
                  <a:lnTo>
                    <a:pt x="0" y="38"/>
                  </a:lnTo>
                  <a:lnTo>
                    <a:pt x="10" y="24"/>
                  </a:lnTo>
                  <a:lnTo>
                    <a:pt x="10" y="19"/>
                  </a:lnTo>
                  <a:lnTo>
                    <a:pt x="15" y="19"/>
                  </a:lnTo>
                  <a:lnTo>
                    <a:pt x="15" y="14"/>
                  </a:lnTo>
                  <a:lnTo>
                    <a:pt x="21" y="14"/>
                  </a:lnTo>
                  <a:lnTo>
                    <a:pt x="21" y="10"/>
                  </a:lnTo>
                  <a:lnTo>
                    <a:pt x="26" y="10"/>
                  </a:lnTo>
                  <a:lnTo>
                    <a:pt x="26" y="5"/>
                  </a:lnTo>
                  <a:lnTo>
                    <a:pt x="31" y="5"/>
                  </a:lnTo>
                  <a:lnTo>
                    <a:pt x="31" y="0"/>
                  </a:lnTo>
                  <a:lnTo>
                    <a:pt x="36" y="0"/>
                  </a:lnTo>
                  <a:lnTo>
                    <a:pt x="36" y="5"/>
                  </a:lnTo>
                  <a:lnTo>
                    <a:pt x="36" y="0"/>
                  </a:lnTo>
                  <a:lnTo>
                    <a:pt x="36" y="5"/>
                  </a:lnTo>
                  <a:lnTo>
                    <a:pt x="41" y="5"/>
                  </a:lnTo>
                  <a:close/>
                </a:path>
              </a:pathLst>
            </a:custGeom>
            <a:solidFill>
              <a:srgbClr val="FFAD00"/>
            </a:solidFill>
            <a:ln w="7938">
              <a:solidFill>
                <a:srgbClr val="FFAD00"/>
              </a:solidFill>
              <a:round/>
              <a:headEnd/>
              <a:tailEnd/>
            </a:ln>
          </p:spPr>
          <p:txBody>
            <a:bodyPr/>
            <a:lstStyle/>
            <a:p>
              <a:endParaRPr lang="en-US"/>
            </a:p>
          </p:txBody>
        </p:sp>
        <p:sp>
          <p:nvSpPr>
            <p:cNvPr id="6179" name="Freeform 11"/>
            <p:cNvSpPr>
              <a:spLocks/>
            </p:cNvSpPr>
            <p:nvPr/>
          </p:nvSpPr>
          <p:spPr bwMode="auto">
            <a:xfrm>
              <a:off x="571" y="1407"/>
              <a:ext cx="10" cy="9"/>
            </a:xfrm>
            <a:custGeom>
              <a:avLst/>
              <a:gdLst>
                <a:gd fmla="*/ 5 w 10" name="T0"/>
                <a:gd fmla="*/ 4 h 9" name="T1"/>
                <a:gd fmla="*/ 10 w 10" name="T2"/>
                <a:gd fmla="*/ 4 h 9" name="T3"/>
                <a:gd fmla="*/ 10 w 10" name="T4"/>
                <a:gd fmla="*/ 9 h 9" name="T5"/>
                <a:gd fmla="*/ 5 w 10" name="T6"/>
                <a:gd fmla="*/ 9 h 9" name="T7"/>
                <a:gd fmla="*/ 5 w 10" name="T8"/>
                <a:gd fmla="*/ 4 h 9" name="T9"/>
                <a:gd fmla="*/ 0 w 10" name="T10"/>
                <a:gd fmla="*/ 4 h 9" name="T11"/>
                <a:gd fmla="*/ 0 w 10" name="T12"/>
                <a:gd fmla="*/ 0 h 9" name="T13"/>
                <a:gd fmla="*/ 5 w 10" name="T14"/>
                <a:gd fmla="*/ 0 h 9" name="T15"/>
                <a:gd fmla="*/ 5 w 10" name="T16"/>
                <a:gd fmla="*/ 4 h 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0" name="T27"/>
                <a:gd fmla="*/ 0 h 9" name="T28"/>
                <a:gd fmla="*/ 10 w 10" name="T29"/>
                <a:gd fmla="*/ 9 h 9" name="T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9" w="10">
                  <a:moveTo>
                    <a:pt x="5" y="4"/>
                  </a:moveTo>
                  <a:lnTo>
                    <a:pt x="10" y="4"/>
                  </a:lnTo>
                  <a:lnTo>
                    <a:pt x="10" y="9"/>
                  </a:lnTo>
                  <a:lnTo>
                    <a:pt x="5" y="9"/>
                  </a:lnTo>
                  <a:lnTo>
                    <a:pt x="5" y="4"/>
                  </a:lnTo>
                  <a:lnTo>
                    <a:pt x="0" y="4"/>
                  </a:lnTo>
                  <a:lnTo>
                    <a:pt x="0" y="0"/>
                  </a:lnTo>
                  <a:lnTo>
                    <a:pt x="5" y="0"/>
                  </a:lnTo>
                  <a:lnTo>
                    <a:pt x="5" y="4"/>
                  </a:lnTo>
                  <a:close/>
                </a:path>
              </a:pathLst>
            </a:custGeom>
            <a:solidFill>
              <a:srgbClr val="FFAD00"/>
            </a:solidFill>
            <a:ln w="7938">
              <a:solidFill>
                <a:srgbClr val="FFAD00"/>
              </a:solidFill>
              <a:round/>
              <a:headEnd/>
              <a:tailEnd/>
            </a:ln>
          </p:spPr>
          <p:txBody>
            <a:bodyPr/>
            <a:lstStyle/>
            <a:p>
              <a:endParaRPr lang="en-US"/>
            </a:p>
          </p:txBody>
        </p:sp>
        <p:sp>
          <p:nvSpPr>
            <p:cNvPr id="6180" name="Freeform 12"/>
            <p:cNvSpPr>
              <a:spLocks/>
            </p:cNvSpPr>
            <p:nvPr/>
          </p:nvSpPr>
          <p:spPr bwMode="auto">
            <a:xfrm>
              <a:off x="591" y="1411"/>
              <a:ext cx="11" cy="10"/>
            </a:xfrm>
            <a:custGeom>
              <a:avLst/>
              <a:gdLst>
                <a:gd fmla="*/ 11 w 11" name="T0"/>
                <a:gd fmla="*/ 5 h 10" name="T1"/>
                <a:gd fmla="*/ 5 w 11" name="T2"/>
                <a:gd fmla="*/ 5 h 10" name="T3"/>
                <a:gd fmla="*/ 5 w 11" name="T4"/>
                <a:gd fmla="*/ 10 h 10" name="T5"/>
                <a:gd fmla="*/ 0 w 11" name="T6"/>
                <a:gd fmla="*/ 10 h 10" name="T7"/>
                <a:gd fmla="*/ 0 w 11" name="T8"/>
                <a:gd fmla="*/ 5 h 10" name="T9"/>
                <a:gd fmla="*/ 0 w 11" name="T10"/>
                <a:gd fmla="*/ 0 h 10" name="T11"/>
                <a:gd fmla="*/ 5 w 11" name="T12"/>
                <a:gd fmla="*/ 0 h 10" name="T13"/>
                <a:gd fmla="*/ 5 w 11" name="T14"/>
                <a:gd fmla="*/ 5 h 10" name="T15"/>
                <a:gd fmla="*/ 11 w 11" name="T16"/>
                <a:gd fmla="*/ 5 h 1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1" name="T27"/>
                <a:gd fmla="*/ 0 h 10" name="T28"/>
                <a:gd fmla="*/ 11 w 11" name="T29"/>
                <a:gd fmla="*/ 10 h 10" name="T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0" w="11">
                  <a:moveTo>
                    <a:pt x="11" y="5"/>
                  </a:moveTo>
                  <a:lnTo>
                    <a:pt x="5" y="5"/>
                  </a:lnTo>
                  <a:lnTo>
                    <a:pt x="5" y="10"/>
                  </a:lnTo>
                  <a:lnTo>
                    <a:pt x="0" y="10"/>
                  </a:lnTo>
                  <a:lnTo>
                    <a:pt x="0" y="5"/>
                  </a:lnTo>
                  <a:lnTo>
                    <a:pt x="0" y="0"/>
                  </a:lnTo>
                  <a:lnTo>
                    <a:pt x="5" y="0"/>
                  </a:lnTo>
                  <a:lnTo>
                    <a:pt x="5" y="5"/>
                  </a:lnTo>
                  <a:lnTo>
                    <a:pt x="11" y="5"/>
                  </a:lnTo>
                  <a:close/>
                </a:path>
              </a:pathLst>
            </a:custGeom>
            <a:solidFill>
              <a:srgbClr val="FFAD00"/>
            </a:solidFill>
            <a:ln w="7938">
              <a:solidFill>
                <a:srgbClr val="FFAD00"/>
              </a:solidFill>
              <a:round/>
              <a:headEnd/>
              <a:tailEnd/>
            </a:ln>
          </p:spPr>
          <p:txBody>
            <a:bodyPr/>
            <a:lstStyle/>
            <a:p>
              <a:endParaRPr lang="en-US"/>
            </a:p>
          </p:txBody>
        </p:sp>
        <p:sp>
          <p:nvSpPr>
            <p:cNvPr id="6181" name="Freeform 13"/>
            <p:cNvSpPr>
              <a:spLocks/>
            </p:cNvSpPr>
            <p:nvPr/>
          </p:nvSpPr>
          <p:spPr bwMode="auto">
            <a:xfrm>
              <a:off x="535" y="1426"/>
              <a:ext cx="5" cy="9"/>
            </a:xfrm>
            <a:custGeom>
              <a:avLst/>
              <a:gdLst>
                <a:gd fmla="*/ 5 w 5" name="T0"/>
                <a:gd fmla="*/ 9 h 9" name="T1"/>
                <a:gd fmla="*/ 0 w 5" name="T2"/>
                <a:gd fmla="*/ 9 h 9" name="T3"/>
                <a:gd fmla="*/ 0 w 5" name="T4"/>
                <a:gd fmla="*/ 5 h 9" name="T5"/>
                <a:gd fmla="*/ 0 w 5" name="T6"/>
                <a:gd fmla="*/ 9 h 9" name="T7"/>
                <a:gd fmla="*/ 0 w 5" name="T8"/>
                <a:gd fmla="*/ 5 h 9" name="T9"/>
                <a:gd fmla="*/ 0 w 5" name="T10"/>
                <a:gd fmla="*/ 0 h 9" name="T11"/>
                <a:gd fmla="*/ 0 w 5" name="T12"/>
                <a:gd fmla="*/ 5 h 9" name="T13"/>
                <a:gd fmla="*/ 5 w 5" name="T14"/>
                <a:gd fmla="*/ 5 h 9" name="T15"/>
                <a:gd fmla="*/ 5 w 5" name="T16"/>
                <a:gd fmla="*/ 9 h 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 name="T27"/>
                <a:gd fmla="*/ 0 h 9" name="T28"/>
                <a:gd fmla="*/ 5 w 5" name="T29"/>
                <a:gd fmla="*/ 9 h 9" name="T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9" w="5">
                  <a:moveTo>
                    <a:pt x="5" y="9"/>
                  </a:moveTo>
                  <a:lnTo>
                    <a:pt x="0" y="9"/>
                  </a:lnTo>
                  <a:lnTo>
                    <a:pt x="0" y="5"/>
                  </a:lnTo>
                  <a:lnTo>
                    <a:pt x="0" y="9"/>
                  </a:lnTo>
                  <a:lnTo>
                    <a:pt x="0" y="5"/>
                  </a:lnTo>
                  <a:lnTo>
                    <a:pt x="0" y="0"/>
                  </a:lnTo>
                  <a:lnTo>
                    <a:pt x="0" y="5"/>
                  </a:lnTo>
                  <a:lnTo>
                    <a:pt x="5" y="5"/>
                  </a:lnTo>
                  <a:lnTo>
                    <a:pt x="5" y="9"/>
                  </a:lnTo>
                  <a:close/>
                </a:path>
              </a:pathLst>
            </a:custGeom>
            <a:solidFill>
              <a:srgbClr val="FFAD00"/>
            </a:solidFill>
            <a:ln w="7938">
              <a:solidFill>
                <a:srgbClr val="FFAD00"/>
              </a:solidFill>
              <a:round/>
              <a:headEnd/>
              <a:tailEnd/>
            </a:ln>
          </p:spPr>
          <p:txBody>
            <a:bodyPr/>
            <a:lstStyle/>
            <a:p>
              <a:endParaRPr lang="en-US"/>
            </a:p>
          </p:txBody>
        </p:sp>
        <p:sp>
          <p:nvSpPr>
            <p:cNvPr id="6182" name="Freeform 14"/>
            <p:cNvSpPr>
              <a:spLocks/>
            </p:cNvSpPr>
            <p:nvPr/>
          </p:nvSpPr>
          <p:spPr bwMode="auto">
            <a:xfrm>
              <a:off x="540" y="1435"/>
              <a:ext cx="118" cy="101"/>
            </a:xfrm>
            <a:custGeom>
              <a:avLst/>
              <a:gdLst>
                <a:gd fmla="*/ 26 w 118" name="T0"/>
                <a:gd fmla="*/ 0 h 101" name="T1"/>
                <a:gd fmla="*/ 46 w 118" name="T2"/>
                <a:gd fmla="*/ 5 h 101" name="T3"/>
                <a:gd fmla="*/ 51 w 118" name="T4"/>
                <a:gd fmla="*/ 10 h 101" name="T5"/>
                <a:gd fmla="*/ 56 w 118" name="T6"/>
                <a:gd fmla="*/ 15 h 101" name="T7"/>
                <a:gd fmla="*/ 62 w 118" name="T8"/>
                <a:gd fmla="*/ 19 h 101" name="T9"/>
                <a:gd fmla="*/ 62 w 118" name="T10"/>
                <a:gd fmla="*/ 19 h 101" name="T11"/>
                <a:gd fmla="*/ 67 w 118" name="T12"/>
                <a:gd fmla="*/ 24 h 101" name="T13"/>
                <a:gd fmla="*/ 72 w 118" name="T14"/>
                <a:gd fmla="*/ 29 h 101" name="T15"/>
                <a:gd fmla="*/ 67 w 118" name="T16"/>
                <a:gd fmla="*/ 24 h 101" name="T17"/>
                <a:gd fmla="*/ 67 w 118" name="T18"/>
                <a:gd fmla="*/ 24 h 101" name="T19"/>
                <a:gd fmla="*/ 72 w 118" name="T20"/>
                <a:gd fmla="*/ 29 h 101" name="T21"/>
                <a:gd fmla="*/ 77 w 118" name="T22"/>
                <a:gd fmla="*/ 34 h 101" name="T23"/>
                <a:gd fmla="*/ 77 w 118" name="T24"/>
                <a:gd fmla="*/ 43 h 101" name="T25"/>
                <a:gd fmla="*/ 82 w 118" name="T26"/>
                <a:gd fmla="*/ 48 h 101" name="T27"/>
                <a:gd fmla="*/ 87 w 118" name="T28"/>
                <a:gd fmla="*/ 53 h 101" name="T29"/>
                <a:gd fmla="*/ 92 w 118" name="T30"/>
                <a:gd fmla="*/ 58 h 101" name="T31"/>
                <a:gd fmla="*/ 87 w 118" name="T32"/>
                <a:gd fmla="*/ 63 h 101" name="T33"/>
                <a:gd fmla="*/ 92 w 118" name="T34"/>
                <a:gd fmla="*/ 67 h 101" name="T35"/>
                <a:gd fmla="*/ 98 w 118" name="T36"/>
                <a:gd fmla="*/ 72 h 101" name="T37"/>
                <a:gd fmla="*/ 98 w 118" name="T38"/>
                <a:gd fmla="*/ 72 h 101" name="T39"/>
                <a:gd fmla="*/ 103 w 118" name="T40"/>
                <a:gd fmla="*/ 77 h 101" name="T41"/>
                <a:gd fmla="*/ 108 w 118" name="T42"/>
                <a:gd fmla="*/ 82 h 101" name="T43"/>
                <a:gd fmla="*/ 113 w 118" name="T44"/>
                <a:gd fmla="*/ 86 h 101" name="T45"/>
                <a:gd fmla="*/ 118 w 118" name="T46"/>
                <a:gd fmla="*/ 91 h 101" name="T47"/>
                <a:gd fmla="*/ 113 w 118" name="T48"/>
                <a:gd fmla="*/ 96 h 101" name="T49"/>
                <a:gd fmla="*/ 108 w 118" name="T50"/>
                <a:gd fmla="*/ 101 h 101" name="T51"/>
                <a:gd fmla="*/ 103 w 118" name="T52"/>
                <a:gd fmla="*/ 96 h 101" name="T53"/>
                <a:gd fmla="*/ 103 w 118" name="T54"/>
                <a:gd fmla="*/ 86 h 101" name="T55"/>
                <a:gd fmla="*/ 98 w 118" name="T56"/>
                <a:gd fmla="*/ 82 h 101" name="T57"/>
                <a:gd fmla="*/ 87 w 118" name="T58"/>
                <a:gd fmla="*/ 82 h 101" name="T59"/>
                <a:gd fmla="*/ 82 w 118" name="T60"/>
                <a:gd fmla="*/ 77 h 101" name="T61"/>
                <a:gd fmla="*/ 77 w 118" name="T62"/>
                <a:gd fmla="*/ 72 h 101" name="T63"/>
                <a:gd fmla="*/ 72 w 118" name="T64"/>
                <a:gd fmla="*/ 67 h 101" name="T65"/>
                <a:gd fmla="*/ 67 w 118" name="T66"/>
                <a:gd fmla="*/ 63 h 101" name="T67"/>
                <a:gd fmla="*/ 67 w 118" name="T68"/>
                <a:gd fmla="*/ 63 h 101" name="T69"/>
                <a:gd fmla="*/ 62 w 118" name="T70"/>
                <a:gd fmla="*/ 58 h 101" name="T71"/>
                <a:gd fmla="*/ 62 w 118" name="T72"/>
                <a:gd fmla="*/ 58 h 101" name="T73"/>
                <a:gd fmla="*/ 62 w 118" name="T74"/>
                <a:gd fmla="*/ 48 h 101" name="T75"/>
                <a:gd fmla="*/ 62 w 118" name="T76"/>
                <a:gd fmla="*/ 39 h 101" name="T77"/>
                <a:gd fmla="*/ 56 w 118" name="T78"/>
                <a:gd fmla="*/ 34 h 101" name="T79"/>
                <a:gd fmla="*/ 51 w 118" name="T80"/>
                <a:gd fmla="*/ 29 h 101" name="T81"/>
                <a:gd fmla="*/ 41 w 118" name="T82"/>
                <a:gd fmla="*/ 29 h 101" name="T83"/>
                <a:gd fmla="*/ 36 w 118" name="T84"/>
                <a:gd fmla="*/ 24 h 101" name="T85"/>
                <a:gd fmla="*/ 41 w 118" name="T86"/>
                <a:gd fmla="*/ 19 h 101" name="T87"/>
                <a:gd fmla="*/ 36 w 118" name="T88"/>
                <a:gd fmla="*/ 24 h 101" name="T89"/>
                <a:gd fmla="*/ 26 w 118" name="T90"/>
                <a:gd fmla="*/ 24 h 101" name="T91"/>
                <a:gd fmla="*/ 21 w 118" name="T92"/>
                <a:gd fmla="*/ 19 h 101" name="T93"/>
                <a:gd fmla="*/ 15 w 118" name="T94"/>
                <a:gd fmla="*/ 15 h 101" name="T95"/>
                <a:gd fmla="*/ 10 w 118" name="T96"/>
                <a:gd fmla="*/ 10 h 101" name="T97"/>
                <a:gd fmla="*/ 5 w 118" name="T98"/>
                <a:gd fmla="*/ 5 h 101" name="T99"/>
                <a:gd fmla="*/ 0 w 118" name="T100"/>
                <a:gd fmla="*/ 0 h 101" name="T101"/>
                <a:gd fmla="*/ 5 w 118" name="T102"/>
                <a:gd fmla="*/ 5 h 101" name="T103"/>
                <a:gd fmla="*/ 15 w 118" name="T104"/>
                <a:gd fmla="*/ 5 h 101" name="T105"/>
                <a:gd fmla="*/ 15 w 118" name="T106"/>
                <a:gd fmla="*/ 5 h 101" name="T107"/>
                <a:gd fmla="*/ 21 w 118" name="T108"/>
                <a:gd fmla="*/ 10 h 101" name="T109"/>
                <a:gd fmla="*/ 26 w 118" name="T110"/>
                <a:gd fmla="*/ 5 h 101" name="T111"/>
                <a:gd fmla="*/ 21 w 118" name="T112"/>
                <a:gd fmla="*/ 0 h 101" name="T113"/>
                <a:gd fmla="*/ 21 w 118" name="T114"/>
                <a:gd fmla="*/ 0 h 101"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8" name="T174"/>
                <a:gd fmla="*/ 0 h 101" name="T175"/>
                <a:gd fmla="*/ 118 w 118" name="T176"/>
                <a:gd fmla="*/ 101 h 101" name="T1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101" w="118">
                  <a:moveTo>
                    <a:pt x="21" y="0"/>
                  </a:moveTo>
                  <a:lnTo>
                    <a:pt x="26" y="0"/>
                  </a:lnTo>
                  <a:lnTo>
                    <a:pt x="46" y="0"/>
                  </a:lnTo>
                  <a:lnTo>
                    <a:pt x="46" y="5"/>
                  </a:lnTo>
                  <a:lnTo>
                    <a:pt x="51" y="5"/>
                  </a:lnTo>
                  <a:lnTo>
                    <a:pt x="51" y="10"/>
                  </a:lnTo>
                  <a:lnTo>
                    <a:pt x="56" y="10"/>
                  </a:lnTo>
                  <a:lnTo>
                    <a:pt x="56" y="15"/>
                  </a:lnTo>
                  <a:lnTo>
                    <a:pt x="62" y="15"/>
                  </a:lnTo>
                  <a:lnTo>
                    <a:pt x="62" y="19"/>
                  </a:lnTo>
                  <a:lnTo>
                    <a:pt x="67" y="19"/>
                  </a:lnTo>
                  <a:lnTo>
                    <a:pt x="62" y="19"/>
                  </a:lnTo>
                  <a:lnTo>
                    <a:pt x="67" y="19"/>
                  </a:lnTo>
                  <a:lnTo>
                    <a:pt x="67" y="24"/>
                  </a:lnTo>
                  <a:lnTo>
                    <a:pt x="67" y="29"/>
                  </a:lnTo>
                  <a:lnTo>
                    <a:pt x="72" y="29"/>
                  </a:lnTo>
                  <a:lnTo>
                    <a:pt x="72" y="24"/>
                  </a:lnTo>
                  <a:lnTo>
                    <a:pt x="67" y="24"/>
                  </a:lnTo>
                  <a:lnTo>
                    <a:pt x="67" y="19"/>
                  </a:lnTo>
                  <a:lnTo>
                    <a:pt x="67" y="24"/>
                  </a:lnTo>
                  <a:lnTo>
                    <a:pt x="72" y="24"/>
                  </a:lnTo>
                  <a:lnTo>
                    <a:pt x="72" y="29"/>
                  </a:lnTo>
                  <a:lnTo>
                    <a:pt x="77" y="29"/>
                  </a:lnTo>
                  <a:lnTo>
                    <a:pt x="77" y="34"/>
                  </a:lnTo>
                  <a:lnTo>
                    <a:pt x="77" y="39"/>
                  </a:lnTo>
                  <a:lnTo>
                    <a:pt x="77" y="43"/>
                  </a:lnTo>
                  <a:lnTo>
                    <a:pt x="82" y="43"/>
                  </a:lnTo>
                  <a:lnTo>
                    <a:pt x="82" y="48"/>
                  </a:lnTo>
                  <a:lnTo>
                    <a:pt x="82" y="53"/>
                  </a:lnTo>
                  <a:lnTo>
                    <a:pt x="87" y="53"/>
                  </a:lnTo>
                  <a:lnTo>
                    <a:pt x="87" y="58"/>
                  </a:lnTo>
                  <a:lnTo>
                    <a:pt x="92" y="58"/>
                  </a:lnTo>
                  <a:lnTo>
                    <a:pt x="92" y="63"/>
                  </a:lnTo>
                  <a:lnTo>
                    <a:pt x="87" y="63"/>
                  </a:lnTo>
                  <a:lnTo>
                    <a:pt x="87" y="67"/>
                  </a:lnTo>
                  <a:lnTo>
                    <a:pt x="92" y="67"/>
                  </a:lnTo>
                  <a:lnTo>
                    <a:pt x="92" y="72"/>
                  </a:lnTo>
                  <a:lnTo>
                    <a:pt x="98" y="72"/>
                  </a:lnTo>
                  <a:lnTo>
                    <a:pt x="98" y="77"/>
                  </a:lnTo>
                  <a:lnTo>
                    <a:pt x="98" y="72"/>
                  </a:lnTo>
                  <a:lnTo>
                    <a:pt x="103" y="72"/>
                  </a:lnTo>
                  <a:lnTo>
                    <a:pt x="103" y="77"/>
                  </a:lnTo>
                  <a:lnTo>
                    <a:pt x="108" y="77"/>
                  </a:lnTo>
                  <a:lnTo>
                    <a:pt x="108" y="82"/>
                  </a:lnTo>
                  <a:lnTo>
                    <a:pt x="113" y="82"/>
                  </a:lnTo>
                  <a:lnTo>
                    <a:pt x="113" y="86"/>
                  </a:lnTo>
                  <a:lnTo>
                    <a:pt x="118" y="86"/>
                  </a:lnTo>
                  <a:lnTo>
                    <a:pt x="118" y="91"/>
                  </a:lnTo>
                  <a:lnTo>
                    <a:pt x="113" y="91"/>
                  </a:lnTo>
                  <a:lnTo>
                    <a:pt x="113" y="96"/>
                  </a:lnTo>
                  <a:lnTo>
                    <a:pt x="108" y="96"/>
                  </a:lnTo>
                  <a:lnTo>
                    <a:pt x="108" y="101"/>
                  </a:lnTo>
                  <a:lnTo>
                    <a:pt x="103" y="101"/>
                  </a:lnTo>
                  <a:lnTo>
                    <a:pt x="103" y="96"/>
                  </a:lnTo>
                  <a:lnTo>
                    <a:pt x="103" y="91"/>
                  </a:lnTo>
                  <a:lnTo>
                    <a:pt x="103" y="86"/>
                  </a:lnTo>
                  <a:lnTo>
                    <a:pt x="98" y="86"/>
                  </a:lnTo>
                  <a:lnTo>
                    <a:pt x="98" y="82"/>
                  </a:lnTo>
                  <a:lnTo>
                    <a:pt x="92" y="82"/>
                  </a:lnTo>
                  <a:lnTo>
                    <a:pt x="87" y="82"/>
                  </a:lnTo>
                  <a:lnTo>
                    <a:pt x="87" y="77"/>
                  </a:lnTo>
                  <a:lnTo>
                    <a:pt x="82" y="77"/>
                  </a:lnTo>
                  <a:lnTo>
                    <a:pt x="82" y="72"/>
                  </a:lnTo>
                  <a:lnTo>
                    <a:pt x="77" y="72"/>
                  </a:lnTo>
                  <a:lnTo>
                    <a:pt x="72" y="72"/>
                  </a:lnTo>
                  <a:lnTo>
                    <a:pt x="72" y="67"/>
                  </a:lnTo>
                  <a:lnTo>
                    <a:pt x="67" y="67"/>
                  </a:lnTo>
                  <a:lnTo>
                    <a:pt x="67" y="63"/>
                  </a:lnTo>
                  <a:lnTo>
                    <a:pt x="62" y="63"/>
                  </a:lnTo>
                  <a:lnTo>
                    <a:pt x="67" y="63"/>
                  </a:lnTo>
                  <a:lnTo>
                    <a:pt x="62" y="63"/>
                  </a:lnTo>
                  <a:lnTo>
                    <a:pt x="62" y="58"/>
                  </a:lnTo>
                  <a:lnTo>
                    <a:pt x="62" y="63"/>
                  </a:lnTo>
                  <a:lnTo>
                    <a:pt x="62" y="58"/>
                  </a:lnTo>
                  <a:lnTo>
                    <a:pt x="62" y="53"/>
                  </a:lnTo>
                  <a:lnTo>
                    <a:pt x="62" y="48"/>
                  </a:lnTo>
                  <a:lnTo>
                    <a:pt x="62" y="43"/>
                  </a:lnTo>
                  <a:lnTo>
                    <a:pt x="62" y="39"/>
                  </a:lnTo>
                  <a:lnTo>
                    <a:pt x="56" y="39"/>
                  </a:lnTo>
                  <a:lnTo>
                    <a:pt x="56" y="34"/>
                  </a:lnTo>
                  <a:lnTo>
                    <a:pt x="51" y="34"/>
                  </a:lnTo>
                  <a:lnTo>
                    <a:pt x="51" y="29"/>
                  </a:lnTo>
                  <a:lnTo>
                    <a:pt x="46" y="29"/>
                  </a:lnTo>
                  <a:lnTo>
                    <a:pt x="41" y="29"/>
                  </a:lnTo>
                  <a:lnTo>
                    <a:pt x="41" y="24"/>
                  </a:lnTo>
                  <a:lnTo>
                    <a:pt x="36" y="24"/>
                  </a:lnTo>
                  <a:lnTo>
                    <a:pt x="41" y="24"/>
                  </a:lnTo>
                  <a:lnTo>
                    <a:pt x="41" y="19"/>
                  </a:lnTo>
                  <a:lnTo>
                    <a:pt x="41" y="24"/>
                  </a:lnTo>
                  <a:lnTo>
                    <a:pt x="36" y="24"/>
                  </a:lnTo>
                  <a:lnTo>
                    <a:pt x="31" y="24"/>
                  </a:lnTo>
                  <a:lnTo>
                    <a:pt x="26" y="24"/>
                  </a:lnTo>
                  <a:lnTo>
                    <a:pt x="26" y="19"/>
                  </a:lnTo>
                  <a:lnTo>
                    <a:pt x="21" y="19"/>
                  </a:lnTo>
                  <a:lnTo>
                    <a:pt x="21" y="15"/>
                  </a:lnTo>
                  <a:lnTo>
                    <a:pt x="15" y="15"/>
                  </a:lnTo>
                  <a:lnTo>
                    <a:pt x="10" y="15"/>
                  </a:lnTo>
                  <a:lnTo>
                    <a:pt x="10" y="10"/>
                  </a:lnTo>
                  <a:lnTo>
                    <a:pt x="5" y="10"/>
                  </a:lnTo>
                  <a:lnTo>
                    <a:pt x="5" y="5"/>
                  </a:lnTo>
                  <a:lnTo>
                    <a:pt x="0" y="5"/>
                  </a:lnTo>
                  <a:lnTo>
                    <a:pt x="0" y="0"/>
                  </a:lnTo>
                  <a:lnTo>
                    <a:pt x="0" y="5"/>
                  </a:lnTo>
                  <a:lnTo>
                    <a:pt x="5" y="5"/>
                  </a:lnTo>
                  <a:lnTo>
                    <a:pt x="10" y="5"/>
                  </a:lnTo>
                  <a:lnTo>
                    <a:pt x="15" y="5"/>
                  </a:lnTo>
                  <a:lnTo>
                    <a:pt x="15" y="0"/>
                  </a:lnTo>
                  <a:lnTo>
                    <a:pt x="15" y="5"/>
                  </a:lnTo>
                  <a:lnTo>
                    <a:pt x="21" y="5"/>
                  </a:lnTo>
                  <a:lnTo>
                    <a:pt x="21" y="10"/>
                  </a:lnTo>
                  <a:lnTo>
                    <a:pt x="21" y="5"/>
                  </a:lnTo>
                  <a:lnTo>
                    <a:pt x="26" y="5"/>
                  </a:lnTo>
                  <a:lnTo>
                    <a:pt x="21" y="5"/>
                  </a:lnTo>
                  <a:lnTo>
                    <a:pt x="21" y="0"/>
                  </a:lnTo>
                  <a:lnTo>
                    <a:pt x="15" y="0"/>
                  </a:lnTo>
                  <a:lnTo>
                    <a:pt x="21" y="0"/>
                  </a:lnTo>
                  <a:close/>
                </a:path>
              </a:pathLst>
            </a:custGeom>
            <a:solidFill>
              <a:srgbClr val="FFAD00"/>
            </a:solidFill>
            <a:ln w="7938">
              <a:solidFill>
                <a:srgbClr val="FFAD00"/>
              </a:solidFill>
              <a:round/>
              <a:headEnd/>
              <a:tailEnd/>
            </a:ln>
          </p:spPr>
          <p:txBody>
            <a:bodyPr/>
            <a:lstStyle/>
            <a:p>
              <a:endParaRPr lang="en-US"/>
            </a:p>
          </p:txBody>
        </p:sp>
        <p:sp>
          <p:nvSpPr>
            <p:cNvPr id="6183" name="Freeform 15"/>
            <p:cNvSpPr>
              <a:spLocks/>
            </p:cNvSpPr>
            <p:nvPr/>
          </p:nvSpPr>
          <p:spPr bwMode="auto">
            <a:xfrm>
              <a:off x="827" y="1440"/>
              <a:ext cx="57" cy="86"/>
            </a:xfrm>
            <a:custGeom>
              <a:avLst/>
              <a:gdLst>
                <a:gd fmla="*/ 31 w 57" name="T0"/>
                <a:gd fmla="*/ 0 h 86" name="T1"/>
                <a:gd fmla="*/ 31 w 57" name="T2"/>
                <a:gd fmla="*/ 5 h 86" name="T3"/>
                <a:gd fmla="*/ 31 w 57" name="T4"/>
                <a:gd fmla="*/ 14 h 86" name="T5"/>
                <a:gd fmla="*/ 36 w 57" name="T6"/>
                <a:gd fmla="*/ 19 h 86" name="T7"/>
                <a:gd fmla="*/ 36 w 57" name="T8"/>
                <a:gd fmla="*/ 29 h 86" name="T9"/>
                <a:gd fmla="*/ 42 w 57" name="T10"/>
                <a:gd fmla="*/ 34 h 86" name="T11"/>
                <a:gd fmla="*/ 52 w 57" name="T12"/>
                <a:gd fmla="*/ 34 h 86" name="T13"/>
                <a:gd fmla="*/ 57 w 57" name="T14"/>
                <a:gd fmla="*/ 43 h 86" name="T15"/>
                <a:gd fmla="*/ 47 w 57" name="T16"/>
                <a:gd fmla="*/ 48 h 86" name="T17"/>
                <a:gd fmla="*/ 42 w 57" name="T18"/>
                <a:gd fmla="*/ 53 h 86" name="T19"/>
                <a:gd fmla="*/ 36 w 57" name="T20"/>
                <a:gd fmla="*/ 58 h 86" name="T21"/>
                <a:gd fmla="*/ 31 w 57" name="T22"/>
                <a:gd fmla="*/ 62 h 86" name="T23"/>
                <a:gd fmla="*/ 31 w 57" name="T24"/>
                <a:gd fmla="*/ 62 h 86" name="T25"/>
                <a:gd fmla="*/ 36 w 57" name="T26"/>
                <a:gd fmla="*/ 72 h 86" name="T27"/>
                <a:gd fmla="*/ 31 w 57" name="T28"/>
                <a:gd fmla="*/ 77 h 86" name="T29"/>
                <a:gd fmla="*/ 26 w 57" name="T30"/>
                <a:gd fmla="*/ 81 h 86" name="T31"/>
                <a:gd fmla="*/ 26 w 57" name="T32"/>
                <a:gd fmla="*/ 81 h 86" name="T33"/>
                <a:gd fmla="*/ 26 w 57" name="T34"/>
                <a:gd fmla="*/ 81 h 86" name="T35"/>
                <a:gd fmla="*/ 21 w 57" name="T36"/>
                <a:gd fmla="*/ 86 h 86" name="T37"/>
                <a:gd fmla="*/ 16 w 57" name="T38"/>
                <a:gd fmla="*/ 81 h 86" name="T39"/>
                <a:gd fmla="*/ 16 w 57" name="T40"/>
                <a:gd fmla="*/ 72 h 86" name="T41"/>
                <a:gd fmla="*/ 11 w 57" name="T42"/>
                <a:gd fmla="*/ 67 h 86" name="T43"/>
                <a:gd fmla="*/ 6 w 57" name="T44"/>
                <a:gd fmla="*/ 62 h 86" name="T45"/>
                <a:gd fmla="*/ 11 w 57" name="T46"/>
                <a:gd fmla="*/ 53 h 86" name="T47"/>
                <a:gd fmla="*/ 6 w 57" name="T48"/>
                <a:gd fmla="*/ 48 h 86" name="T49"/>
                <a:gd fmla="*/ 16 w 57" name="T50"/>
                <a:gd fmla="*/ 48 h 86" name="T51"/>
                <a:gd fmla="*/ 16 w 57" name="T52"/>
                <a:gd fmla="*/ 48 h 86" name="T53"/>
                <a:gd fmla="*/ 11 w 57" name="T54"/>
                <a:gd fmla="*/ 43 h 86" name="T55"/>
                <a:gd fmla="*/ 6 w 57" name="T56"/>
                <a:gd fmla="*/ 38 h 86" name="T57"/>
                <a:gd fmla="*/ 6 w 57" name="T58"/>
                <a:gd fmla="*/ 29 h 86" name="T59"/>
                <a:gd fmla="*/ 0 w 57" name="T60"/>
                <a:gd fmla="*/ 24 h 86" name="T61"/>
                <a:gd fmla="*/ 11 w 57" name="T62"/>
                <a:gd fmla="*/ 19 h 86" name="T63"/>
                <a:gd fmla="*/ 11 w 57" name="T64"/>
                <a:gd fmla="*/ 10 h 86" name="T65"/>
                <a:gd fmla="*/ 6 w 57" name="T66"/>
                <a:gd fmla="*/ 14 h 86" name="T67"/>
                <a:gd fmla="*/ 6 w 57" name="T68"/>
                <a:gd fmla="*/ 14 h 86" name="T69"/>
                <a:gd fmla="*/ 11 w 57" name="T70"/>
                <a:gd fmla="*/ 10 h 86" name="T71"/>
                <a:gd fmla="*/ 16 w 57" name="T72"/>
                <a:gd fmla="*/ 0 h 86" name="T73"/>
                <a:gd fmla="*/ 26 w 57" name="T74"/>
                <a:gd fmla="*/ 0 h 8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57" name="T114"/>
                <a:gd fmla="*/ 0 h 86" name="T115"/>
                <a:gd fmla="*/ 57 w 57" name="T116"/>
                <a:gd fmla="*/ 86 h 86" name="T1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86" w="57">
                  <a:moveTo>
                    <a:pt x="26" y="0"/>
                  </a:moveTo>
                  <a:lnTo>
                    <a:pt x="31" y="0"/>
                  </a:lnTo>
                  <a:lnTo>
                    <a:pt x="26" y="5"/>
                  </a:lnTo>
                  <a:lnTo>
                    <a:pt x="31" y="5"/>
                  </a:lnTo>
                  <a:lnTo>
                    <a:pt x="31" y="10"/>
                  </a:lnTo>
                  <a:lnTo>
                    <a:pt x="31" y="14"/>
                  </a:lnTo>
                  <a:lnTo>
                    <a:pt x="31" y="19"/>
                  </a:lnTo>
                  <a:lnTo>
                    <a:pt x="36" y="19"/>
                  </a:lnTo>
                  <a:lnTo>
                    <a:pt x="36" y="24"/>
                  </a:lnTo>
                  <a:lnTo>
                    <a:pt x="36" y="29"/>
                  </a:lnTo>
                  <a:lnTo>
                    <a:pt x="42" y="29"/>
                  </a:lnTo>
                  <a:lnTo>
                    <a:pt x="42" y="34"/>
                  </a:lnTo>
                  <a:lnTo>
                    <a:pt x="47" y="34"/>
                  </a:lnTo>
                  <a:lnTo>
                    <a:pt x="52" y="34"/>
                  </a:lnTo>
                  <a:lnTo>
                    <a:pt x="52" y="43"/>
                  </a:lnTo>
                  <a:lnTo>
                    <a:pt x="57" y="43"/>
                  </a:lnTo>
                  <a:lnTo>
                    <a:pt x="47" y="53"/>
                  </a:lnTo>
                  <a:lnTo>
                    <a:pt x="47" y="48"/>
                  </a:lnTo>
                  <a:lnTo>
                    <a:pt x="42" y="48"/>
                  </a:lnTo>
                  <a:lnTo>
                    <a:pt x="42" y="53"/>
                  </a:lnTo>
                  <a:lnTo>
                    <a:pt x="42" y="58"/>
                  </a:lnTo>
                  <a:lnTo>
                    <a:pt x="36" y="58"/>
                  </a:lnTo>
                  <a:lnTo>
                    <a:pt x="31" y="58"/>
                  </a:lnTo>
                  <a:lnTo>
                    <a:pt x="31" y="62"/>
                  </a:lnTo>
                  <a:lnTo>
                    <a:pt x="31" y="58"/>
                  </a:lnTo>
                  <a:lnTo>
                    <a:pt x="31" y="62"/>
                  </a:lnTo>
                  <a:lnTo>
                    <a:pt x="31" y="72"/>
                  </a:lnTo>
                  <a:lnTo>
                    <a:pt x="36" y="72"/>
                  </a:lnTo>
                  <a:lnTo>
                    <a:pt x="36" y="77"/>
                  </a:lnTo>
                  <a:lnTo>
                    <a:pt x="31" y="77"/>
                  </a:lnTo>
                  <a:lnTo>
                    <a:pt x="26" y="77"/>
                  </a:lnTo>
                  <a:lnTo>
                    <a:pt x="26" y="81"/>
                  </a:lnTo>
                  <a:lnTo>
                    <a:pt x="26" y="86"/>
                  </a:lnTo>
                  <a:lnTo>
                    <a:pt x="26" y="81"/>
                  </a:lnTo>
                  <a:lnTo>
                    <a:pt x="26" y="86"/>
                  </a:lnTo>
                  <a:lnTo>
                    <a:pt x="26" y="81"/>
                  </a:lnTo>
                  <a:lnTo>
                    <a:pt x="21" y="81"/>
                  </a:lnTo>
                  <a:lnTo>
                    <a:pt x="21" y="86"/>
                  </a:lnTo>
                  <a:lnTo>
                    <a:pt x="16" y="86"/>
                  </a:lnTo>
                  <a:lnTo>
                    <a:pt x="16" y="81"/>
                  </a:lnTo>
                  <a:lnTo>
                    <a:pt x="16" y="77"/>
                  </a:lnTo>
                  <a:lnTo>
                    <a:pt x="16" y="72"/>
                  </a:lnTo>
                  <a:lnTo>
                    <a:pt x="11" y="72"/>
                  </a:lnTo>
                  <a:lnTo>
                    <a:pt x="11" y="67"/>
                  </a:lnTo>
                  <a:lnTo>
                    <a:pt x="11" y="62"/>
                  </a:lnTo>
                  <a:lnTo>
                    <a:pt x="6" y="62"/>
                  </a:lnTo>
                  <a:lnTo>
                    <a:pt x="6" y="58"/>
                  </a:lnTo>
                  <a:lnTo>
                    <a:pt x="11" y="53"/>
                  </a:lnTo>
                  <a:lnTo>
                    <a:pt x="6" y="53"/>
                  </a:lnTo>
                  <a:lnTo>
                    <a:pt x="6" y="48"/>
                  </a:lnTo>
                  <a:lnTo>
                    <a:pt x="11" y="48"/>
                  </a:lnTo>
                  <a:lnTo>
                    <a:pt x="16" y="48"/>
                  </a:lnTo>
                  <a:lnTo>
                    <a:pt x="21" y="48"/>
                  </a:lnTo>
                  <a:lnTo>
                    <a:pt x="16" y="48"/>
                  </a:lnTo>
                  <a:lnTo>
                    <a:pt x="16" y="43"/>
                  </a:lnTo>
                  <a:lnTo>
                    <a:pt x="11" y="43"/>
                  </a:lnTo>
                  <a:lnTo>
                    <a:pt x="11" y="38"/>
                  </a:lnTo>
                  <a:lnTo>
                    <a:pt x="6" y="38"/>
                  </a:lnTo>
                  <a:lnTo>
                    <a:pt x="6" y="34"/>
                  </a:lnTo>
                  <a:lnTo>
                    <a:pt x="6" y="29"/>
                  </a:lnTo>
                  <a:lnTo>
                    <a:pt x="0" y="29"/>
                  </a:lnTo>
                  <a:lnTo>
                    <a:pt x="0" y="24"/>
                  </a:lnTo>
                  <a:lnTo>
                    <a:pt x="6" y="19"/>
                  </a:lnTo>
                  <a:lnTo>
                    <a:pt x="11" y="19"/>
                  </a:lnTo>
                  <a:lnTo>
                    <a:pt x="11" y="14"/>
                  </a:lnTo>
                  <a:lnTo>
                    <a:pt x="11" y="10"/>
                  </a:lnTo>
                  <a:lnTo>
                    <a:pt x="11" y="14"/>
                  </a:lnTo>
                  <a:lnTo>
                    <a:pt x="6" y="14"/>
                  </a:lnTo>
                  <a:lnTo>
                    <a:pt x="11" y="14"/>
                  </a:lnTo>
                  <a:lnTo>
                    <a:pt x="6" y="14"/>
                  </a:lnTo>
                  <a:lnTo>
                    <a:pt x="6" y="10"/>
                  </a:lnTo>
                  <a:lnTo>
                    <a:pt x="11" y="10"/>
                  </a:lnTo>
                  <a:lnTo>
                    <a:pt x="16" y="5"/>
                  </a:lnTo>
                  <a:lnTo>
                    <a:pt x="16" y="0"/>
                  </a:lnTo>
                  <a:lnTo>
                    <a:pt x="21" y="0"/>
                  </a:lnTo>
                  <a:lnTo>
                    <a:pt x="26" y="0"/>
                  </a:lnTo>
                  <a:close/>
                </a:path>
              </a:pathLst>
            </a:custGeom>
            <a:solidFill>
              <a:srgbClr val="FFAD00"/>
            </a:solidFill>
            <a:ln w="7938">
              <a:solidFill>
                <a:srgbClr val="FFAD00"/>
              </a:solidFill>
              <a:round/>
              <a:headEnd/>
              <a:tailEnd/>
            </a:ln>
          </p:spPr>
          <p:txBody>
            <a:bodyPr/>
            <a:lstStyle/>
            <a:p>
              <a:endParaRPr lang="en-US"/>
            </a:p>
          </p:txBody>
        </p:sp>
        <p:sp>
          <p:nvSpPr>
            <p:cNvPr id="6184" name="Freeform 16"/>
            <p:cNvSpPr>
              <a:spLocks/>
            </p:cNvSpPr>
            <p:nvPr/>
          </p:nvSpPr>
          <p:spPr bwMode="auto">
            <a:xfrm>
              <a:off x="848" y="1440"/>
              <a:ext cx="62" cy="105"/>
            </a:xfrm>
            <a:custGeom>
              <a:avLst/>
              <a:gdLst>
                <a:gd fmla="*/ 10 w 62" name="T0"/>
                <a:gd fmla="*/ 0 h 105" name="T1"/>
                <a:gd fmla="*/ 15 w 62" name="T2"/>
                <a:gd fmla="*/ 10 h 105" name="T3"/>
                <a:gd fmla="*/ 21 w 62" name="T4"/>
                <a:gd fmla="*/ 19 h 105" name="T5"/>
                <a:gd fmla="*/ 26 w 62" name="T6"/>
                <a:gd fmla="*/ 29 h 105" name="T7"/>
                <a:gd fmla="*/ 31 w 62" name="T8"/>
                <a:gd fmla="*/ 29 h 105" name="T9"/>
                <a:gd fmla="*/ 36 w 62" name="T10"/>
                <a:gd fmla="*/ 29 h 105" name="T11"/>
                <a:gd fmla="*/ 46 w 62" name="T12"/>
                <a:gd fmla="*/ 34 h 105" name="T13"/>
                <a:gd fmla="*/ 56 w 62" name="T14"/>
                <a:gd fmla="*/ 38 h 105" name="T15"/>
                <a:gd fmla="*/ 56 w 62" name="T16"/>
                <a:gd fmla="*/ 34 h 105" name="T17"/>
                <a:gd fmla="*/ 62 w 62" name="T18"/>
                <a:gd fmla="*/ 43 h 105" name="T19"/>
                <a:gd fmla="*/ 56 w 62" name="T20"/>
                <a:gd fmla="*/ 53 h 105" name="T21"/>
                <a:gd fmla="*/ 56 w 62" name="T22"/>
                <a:gd fmla="*/ 48 h 105" name="T23"/>
                <a:gd fmla="*/ 56 w 62" name="T24"/>
                <a:gd fmla="*/ 43 h 105" name="T25"/>
                <a:gd fmla="*/ 51 w 62" name="T26"/>
                <a:gd fmla="*/ 43 h 105" name="T27"/>
                <a:gd fmla="*/ 51 w 62" name="T28"/>
                <a:gd fmla="*/ 48 h 105" name="T29"/>
                <a:gd fmla="*/ 56 w 62" name="T30"/>
                <a:gd fmla="*/ 48 h 105" name="T31"/>
                <a:gd fmla="*/ 51 w 62" name="T32"/>
                <a:gd fmla="*/ 48 h 105" name="T33"/>
                <a:gd fmla="*/ 51 w 62" name="T34"/>
                <a:gd fmla="*/ 43 h 105" name="T35"/>
                <a:gd fmla="*/ 51 w 62" name="T36"/>
                <a:gd fmla="*/ 48 h 105" name="T37"/>
                <a:gd fmla="*/ 51 w 62" name="T38"/>
                <a:gd fmla="*/ 53 h 105" name="T39"/>
                <a:gd fmla="*/ 51 w 62" name="T40"/>
                <a:gd fmla="*/ 58 h 105" name="T41"/>
                <a:gd fmla="*/ 46 w 62" name="T42"/>
                <a:gd fmla="*/ 58 h 105" name="T43"/>
                <a:gd fmla="*/ 51 w 62" name="T44"/>
                <a:gd fmla="*/ 67 h 105" name="T45"/>
                <a:gd fmla="*/ 51 w 62" name="T46"/>
                <a:gd fmla="*/ 62 h 105" name="T47"/>
                <a:gd fmla="*/ 51 w 62" name="T48"/>
                <a:gd fmla="*/ 67 h 105" name="T49"/>
                <a:gd fmla="*/ 51 w 62" name="T50"/>
                <a:gd fmla="*/ 72 h 105" name="T51"/>
                <a:gd fmla="*/ 51 w 62" name="T52"/>
                <a:gd fmla="*/ 77 h 105" name="T53"/>
                <a:gd fmla="*/ 51 w 62" name="T54"/>
                <a:gd fmla="*/ 81 h 105" name="T55"/>
                <a:gd fmla="*/ 51 w 62" name="T56"/>
                <a:gd fmla="*/ 86 h 105" name="T57"/>
                <a:gd fmla="*/ 46 w 62" name="T58"/>
                <a:gd fmla="*/ 96 h 105" name="T59"/>
                <a:gd fmla="*/ 46 w 62" name="T60"/>
                <a:gd fmla="*/ 101 h 105" name="T61"/>
                <a:gd fmla="*/ 46 w 62" name="T62"/>
                <a:gd fmla="*/ 105 h 105" name="T63"/>
                <a:gd fmla="*/ 36 w 62" name="T64"/>
                <a:gd fmla="*/ 101 h 105" name="T65"/>
                <a:gd fmla="*/ 26 w 62" name="T66"/>
                <a:gd fmla="*/ 105 h 105" name="T67"/>
                <a:gd fmla="*/ 15 w 62" name="T68"/>
                <a:gd fmla="*/ 96 h 105" name="T69"/>
                <a:gd fmla="*/ 10 w 62" name="T70"/>
                <a:gd fmla="*/ 96 h 105" name="T71"/>
                <a:gd fmla="*/ 5 w 62" name="T72"/>
                <a:gd fmla="*/ 96 h 105" name="T73"/>
                <a:gd fmla="*/ 0 w 62" name="T74"/>
                <a:gd fmla="*/ 86 h 105" name="T75"/>
                <a:gd fmla="*/ 5 w 62" name="T76"/>
                <a:gd fmla="*/ 86 h 105" name="T77"/>
                <a:gd fmla="*/ 5 w 62" name="T78"/>
                <a:gd fmla="*/ 81 h 105" name="T79"/>
                <a:gd fmla="*/ 15 w 62" name="T80"/>
                <a:gd fmla="*/ 77 h 105" name="T81"/>
                <a:gd fmla="*/ 10 w 62" name="T82"/>
                <a:gd fmla="*/ 62 h 105" name="T83"/>
                <a:gd fmla="*/ 10 w 62" name="T84"/>
                <a:gd fmla="*/ 58 h 105" name="T85"/>
                <a:gd fmla="*/ 21 w 62" name="T86"/>
                <a:gd fmla="*/ 53 h 105" name="T87"/>
                <a:gd fmla="*/ 26 w 62" name="T88"/>
                <a:gd fmla="*/ 53 h 105" name="T89"/>
                <a:gd fmla="*/ 31 w 62" name="T90"/>
                <a:gd fmla="*/ 34 h 105" name="T91"/>
                <a:gd fmla="*/ 21 w 62" name="T92"/>
                <a:gd fmla="*/ 29 h 105" name="T93"/>
                <a:gd fmla="*/ 15 w 62" name="T94"/>
                <a:gd fmla="*/ 19 h 105" name="T95"/>
                <a:gd fmla="*/ 10 w 62" name="T96"/>
                <a:gd fmla="*/ 10 h 105" name="T97"/>
                <a:gd fmla="*/ 10 w 62" name="T98"/>
                <a:gd fmla="*/ 0 h 105"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62" name="T150"/>
                <a:gd fmla="*/ 0 h 105" name="T151"/>
                <a:gd fmla="*/ 62 w 62" name="T152"/>
                <a:gd fmla="*/ 105 h 105" name="T15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105" w="62">
                  <a:moveTo>
                    <a:pt x="10" y="0"/>
                  </a:moveTo>
                  <a:lnTo>
                    <a:pt x="10" y="5"/>
                  </a:lnTo>
                  <a:lnTo>
                    <a:pt x="10" y="0"/>
                  </a:lnTo>
                  <a:lnTo>
                    <a:pt x="10" y="5"/>
                  </a:lnTo>
                  <a:lnTo>
                    <a:pt x="15" y="5"/>
                  </a:lnTo>
                  <a:lnTo>
                    <a:pt x="15" y="10"/>
                  </a:lnTo>
                  <a:lnTo>
                    <a:pt x="15" y="14"/>
                  </a:lnTo>
                  <a:lnTo>
                    <a:pt x="21" y="14"/>
                  </a:lnTo>
                  <a:lnTo>
                    <a:pt x="21" y="19"/>
                  </a:lnTo>
                  <a:lnTo>
                    <a:pt x="21" y="24"/>
                  </a:lnTo>
                  <a:lnTo>
                    <a:pt x="26" y="24"/>
                  </a:lnTo>
                  <a:lnTo>
                    <a:pt x="26" y="29"/>
                  </a:lnTo>
                  <a:lnTo>
                    <a:pt x="26" y="24"/>
                  </a:lnTo>
                  <a:lnTo>
                    <a:pt x="26" y="29"/>
                  </a:lnTo>
                  <a:lnTo>
                    <a:pt x="31" y="29"/>
                  </a:lnTo>
                  <a:lnTo>
                    <a:pt x="36" y="29"/>
                  </a:lnTo>
                  <a:lnTo>
                    <a:pt x="36" y="34"/>
                  </a:lnTo>
                  <a:lnTo>
                    <a:pt x="36" y="29"/>
                  </a:lnTo>
                  <a:lnTo>
                    <a:pt x="41" y="29"/>
                  </a:lnTo>
                  <a:lnTo>
                    <a:pt x="41" y="34"/>
                  </a:lnTo>
                  <a:lnTo>
                    <a:pt x="46" y="34"/>
                  </a:lnTo>
                  <a:lnTo>
                    <a:pt x="51" y="34"/>
                  </a:lnTo>
                  <a:lnTo>
                    <a:pt x="56" y="34"/>
                  </a:lnTo>
                  <a:lnTo>
                    <a:pt x="56" y="38"/>
                  </a:lnTo>
                  <a:lnTo>
                    <a:pt x="56" y="34"/>
                  </a:lnTo>
                  <a:lnTo>
                    <a:pt x="56" y="38"/>
                  </a:lnTo>
                  <a:lnTo>
                    <a:pt x="56" y="34"/>
                  </a:lnTo>
                  <a:lnTo>
                    <a:pt x="62" y="34"/>
                  </a:lnTo>
                  <a:lnTo>
                    <a:pt x="62" y="38"/>
                  </a:lnTo>
                  <a:lnTo>
                    <a:pt x="62" y="43"/>
                  </a:lnTo>
                  <a:lnTo>
                    <a:pt x="56" y="43"/>
                  </a:lnTo>
                  <a:lnTo>
                    <a:pt x="56" y="48"/>
                  </a:lnTo>
                  <a:lnTo>
                    <a:pt x="56" y="53"/>
                  </a:lnTo>
                  <a:lnTo>
                    <a:pt x="56" y="48"/>
                  </a:lnTo>
                  <a:lnTo>
                    <a:pt x="56" y="43"/>
                  </a:lnTo>
                  <a:lnTo>
                    <a:pt x="56" y="48"/>
                  </a:lnTo>
                  <a:lnTo>
                    <a:pt x="56" y="43"/>
                  </a:lnTo>
                  <a:lnTo>
                    <a:pt x="51" y="43"/>
                  </a:lnTo>
                  <a:lnTo>
                    <a:pt x="56" y="43"/>
                  </a:lnTo>
                  <a:lnTo>
                    <a:pt x="56" y="48"/>
                  </a:lnTo>
                  <a:lnTo>
                    <a:pt x="56" y="43"/>
                  </a:lnTo>
                  <a:lnTo>
                    <a:pt x="51" y="43"/>
                  </a:lnTo>
                  <a:lnTo>
                    <a:pt x="51" y="48"/>
                  </a:lnTo>
                  <a:lnTo>
                    <a:pt x="56" y="48"/>
                  </a:lnTo>
                  <a:lnTo>
                    <a:pt x="51" y="48"/>
                  </a:lnTo>
                  <a:lnTo>
                    <a:pt x="56" y="48"/>
                  </a:lnTo>
                  <a:lnTo>
                    <a:pt x="51" y="48"/>
                  </a:lnTo>
                  <a:lnTo>
                    <a:pt x="56" y="48"/>
                  </a:lnTo>
                  <a:lnTo>
                    <a:pt x="51" y="48"/>
                  </a:lnTo>
                  <a:lnTo>
                    <a:pt x="51" y="43"/>
                  </a:lnTo>
                  <a:lnTo>
                    <a:pt x="51" y="48"/>
                  </a:lnTo>
                  <a:lnTo>
                    <a:pt x="51" y="43"/>
                  </a:lnTo>
                  <a:lnTo>
                    <a:pt x="51" y="48"/>
                  </a:lnTo>
                  <a:lnTo>
                    <a:pt x="51" y="43"/>
                  </a:lnTo>
                  <a:lnTo>
                    <a:pt x="51" y="48"/>
                  </a:lnTo>
                  <a:lnTo>
                    <a:pt x="46" y="48"/>
                  </a:lnTo>
                  <a:lnTo>
                    <a:pt x="51" y="48"/>
                  </a:lnTo>
                  <a:lnTo>
                    <a:pt x="51" y="53"/>
                  </a:lnTo>
                  <a:lnTo>
                    <a:pt x="46" y="53"/>
                  </a:lnTo>
                  <a:lnTo>
                    <a:pt x="51" y="53"/>
                  </a:lnTo>
                  <a:lnTo>
                    <a:pt x="51" y="58"/>
                  </a:lnTo>
                  <a:lnTo>
                    <a:pt x="51" y="53"/>
                  </a:lnTo>
                  <a:lnTo>
                    <a:pt x="51" y="58"/>
                  </a:lnTo>
                  <a:lnTo>
                    <a:pt x="51" y="62"/>
                  </a:lnTo>
                  <a:lnTo>
                    <a:pt x="46" y="62"/>
                  </a:lnTo>
                  <a:lnTo>
                    <a:pt x="46" y="58"/>
                  </a:lnTo>
                  <a:lnTo>
                    <a:pt x="46" y="62"/>
                  </a:lnTo>
                  <a:lnTo>
                    <a:pt x="46" y="67"/>
                  </a:lnTo>
                  <a:lnTo>
                    <a:pt x="51" y="67"/>
                  </a:lnTo>
                  <a:lnTo>
                    <a:pt x="46" y="67"/>
                  </a:lnTo>
                  <a:lnTo>
                    <a:pt x="51" y="67"/>
                  </a:lnTo>
                  <a:lnTo>
                    <a:pt x="51" y="62"/>
                  </a:lnTo>
                  <a:lnTo>
                    <a:pt x="51" y="67"/>
                  </a:lnTo>
                  <a:lnTo>
                    <a:pt x="46" y="67"/>
                  </a:lnTo>
                  <a:lnTo>
                    <a:pt x="51" y="67"/>
                  </a:lnTo>
                  <a:lnTo>
                    <a:pt x="51" y="72"/>
                  </a:lnTo>
                  <a:lnTo>
                    <a:pt x="46" y="72"/>
                  </a:lnTo>
                  <a:lnTo>
                    <a:pt x="51" y="72"/>
                  </a:lnTo>
                  <a:lnTo>
                    <a:pt x="51" y="77"/>
                  </a:lnTo>
                  <a:lnTo>
                    <a:pt x="46" y="77"/>
                  </a:lnTo>
                  <a:lnTo>
                    <a:pt x="51" y="77"/>
                  </a:lnTo>
                  <a:lnTo>
                    <a:pt x="46" y="77"/>
                  </a:lnTo>
                  <a:lnTo>
                    <a:pt x="51" y="77"/>
                  </a:lnTo>
                  <a:lnTo>
                    <a:pt x="51" y="81"/>
                  </a:lnTo>
                  <a:lnTo>
                    <a:pt x="51" y="77"/>
                  </a:lnTo>
                  <a:lnTo>
                    <a:pt x="51" y="81"/>
                  </a:lnTo>
                  <a:lnTo>
                    <a:pt x="51" y="86"/>
                  </a:lnTo>
                  <a:lnTo>
                    <a:pt x="51" y="91"/>
                  </a:lnTo>
                  <a:lnTo>
                    <a:pt x="51" y="96"/>
                  </a:lnTo>
                  <a:lnTo>
                    <a:pt x="46" y="96"/>
                  </a:lnTo>
                  <a:lnTo>
                    <a:pt x="46" y="101"/>
                  </a:lnTo>
                  <a:lnTo>
                    <a:pt x="46" y="96"/>
                  </a:lnTo>
                  <a:lnTo>
                    <a:pt x="46" y="101"/>
                  </a:lnTo>
                  <a:lnTo>
                    <a:pt x="46" y="105"/>
                  </a:lnTo>
                  <a:lnTo>
                    <a:pt x="51" y="105"/>
                  </a:lnTo>
                  <a:lnTo>
                    <a:pt x="46" y="105"/>
                  </a:lnTo>
                  <a:lnTo>
                    <a:pt x="41" y="105"/>
                  </a:lnTo>
                  <a:lnTo>
                    <a:pt x="41" y="101"/>
                  </a:lnTo>
                  <a:lnTo>
                    <a:pt x="36" y="101"/>
                  </a:lnTo>
                  <a:lnTo>
                    <a:pt x="31" y="101"/>
                  </a:lnTo>
                  <a:lnTo>
                    <a:pt x="31" y="105"/>
                  </a:lnTo>
                  <a:lnTo>
                    <a:pt x="26" y="105"/>
                  </a:lnTo>
                  <a:lnTo>
                    <a:pt x="26" y="101"/>
                  </a:lnTo>
                  <a:lnTo>
                    <a:pt x="21" y="101"/>
                  </a:lnTo>
                  <a:lnTo>
                    <a:pt x="15" y="96"/>
                  </a:lnTo>
                  <a:lnTo>
                    <a:pt x="10" y="96"/>
                  </a:lnTo>
                  <a:lnTo>
                    <a:pt x="15" y="96"/>
                  </a:lnTo>
                  <a:lnTo>
                    <a:pt x="10" y="96"/>
                  </a:lnTo>
                  <a:lnTo>
                    <a:pt x="5" y="96"/>
                  </a:lnTo>
                  <a:lnTo>
                    <a:pt x="0" y="96"/>
                  </a:lnTo>
                  <a:lnTo>
                    <a:pt x="5" y="96"/>
                  </a:lnTo>
                  <a:lnTo>
                    <a:pt x="5" y="91"/>
                  </a:lnTo>
                  <a:lnTo>
                    <a:pt x="5" y="86"/>
                  </a:lnTo>
                  <a:lnTo>
                    <a:pt x="0" y="86"/>
                  </a:lnTo>
                  <a:lnTo>
                    <a:pt x="0" y="81"/>
                  </a:lnTo>
                  <a:lnTo>
                    <a:pt x="5" y="81"/>
                  </a:lnTo>
                  <a:lnTo>
                    <a:pt x="5" y="86"/>
                  </a:lnTo>
                  <a:lnTo>
                    <a:pt x="5" y="81"/>
                  </a:lnTo>
                  <a:lnTo>
                    <a:pt x="5" y="86"/>
                  </a:lnTo>
                  <a:lnTo>
                    <a:pt x="5" y="81"/>
                  </a:lnTo>
                  <a:lnTo>
                    <a:pt x="5" y="77"/>
                  </a:lnTo>
                  <a:lnTo>
                    <a:pt x="10" y="77"/>
                  </a:lnTo>
                  <a:lnTo>
                    <a:pt x="15" y="77"/>
                  </a:lnTo>
                  <a:lnTo>
                    <a:pt x="15" y="72"/>
                  </a:lnTo>
                  <a:lnTo>
                    <a:pt x="10" y="72"/>
                  </a:lnTo>
                  <a:lnTo>
                    <a:pt x="10" y="62"/>
                  </a:lnTo>
                  <a:lnTo>
                    <a:pt x="10" y="58"/>
                  </a:lnTo>
                  <a:lnTo>
                    <a:pt x="10" y="62"/>
                  </a:lnTo>
                  <a:lnTo>
                    <a:pt x="10" y="58"/>
                  </a:lnTo>
                  <a:lnTo>
                    <a:pt x="15" y="58"/>
                  </a:lnTo>
                  <a:lnTo>
                    <a:pt x="21" y="58"/>
                  </a:lnTo>
                  <a:lnTo>
                    <a:pt x="21" y="53"/>
                  </a:lnTo>
                  <a:lnTo>
                    <a:pt x="21" y="48"/>
                  </a:lnTo>
                  <a:lnTo>
                    <a:pt x="26" y="48"/>
                  </a:lnTo>
                  <a:lnTo>
                    <a:pt x="26" y="53"/>
                  </a:lnTo>
                  <a:lnTo>
                    <a:pt x="36" y="43"/>
                  </a:lnTo>
                  <a:lnTo>
                    <a:pt x="31" y="43"/>
                  </a:lnTo>
                  <a:lnTo>
                    <a:pt x="31" y="34"/>
                  </a:lnTo>
                  <a:lnTo>
                    <a:pt x="26" y="34"/>
                  </a:lnTo>
                  <a:lnTo>
                    <a:pt x="21" y="34"/>
                  </a:lnTo>
                  <a:lnTo>
                    <a:pt x="21" y="29"/>
                  </a:lnTo>
                  <a:lnTo>
                    <a:pt x="15" y="29"/>
                  </a:lnTo>
                  <a:lnTo>
                    <a:pt x="15" y="24"/>
                  </a:lnTo>
                  <a:lnTo>
                    <a:pt x="15" y="19"/>
                  </a:lnTo>
                  <a:lnTo>
                    <a:pt x="10" y="19"/>
                  </a:lnTo>
                  <a:lnTo>
                    <a:pt x="10" y="14"/>
                  </a:lnTo>
                  <a:lnTo>
                    <a:pt x="10" y="10"/>
                  </a:lnTo>
                  <a:lnTo>
                    <a:pt x="10" y="5"/>
                  </a:lnTo>
                  <a:lnTo>
                    <a:pt x="5" y="5"/>
                  </a:lnTo>
                  <a:lnTo>
                    <a:pt x="10" y="0"/>
                  </a:lnTo>
                  <a:close/>
                </a:path>
              </a:pathLst>
            </a:custGeom>
            <a:solidFill>
              <a:srgbClr val="FFAD00"/>
            </a:solidFill>
            <a:ln w="7938">
              <a:solidFill>
                <a:srgbClr val="FFAD00"/>
              </a:solidFill>
              <a:round/>
              <a:headEnd/>
              <a:tailEnd/>
            </a:ln>
          </p:spPr>
          <p:txBody>
            <a:bodyPr/>
            <a:lstStyle/>
            <a:p>
              <a:endParaRPr lang="en-US"/>
            </a:p>
          </p:txBody>
        </p:sp>
        <p:sp>
          <p:nvSpPr>
            <p:cNvPr id="6185" name="Freeform 17"/>
            <p:cNvSpPr>
              <a:spLocks/>
            </p:cNvSpPr>
            <p:nvPr/>
          </p:nvSpPr>
          <p:spPr bwMode="auto">
            <a:xfrm>
              <a:off x="658" y="1454"/>
              <a:ext cx="82" cy="87"/>
            </a:xfrm>
            <a:custGeom>
              <a:avLst/>
              <a:gdLst>
                <a:gd fmla="*/ 26 w 82" name="T0"/>
                <a:gd fmla="*/ 0 h 87" name="T1"/>
                <a:gd fmla="*/ 31 w 82" name="T2"/>
                <a:gd fmla="*/ 5 h 87" name="T3"/>
                <a:gd fmla="*/ 31 w 82" name="T4"/>
                <a:gd fmla="*/ 15 h 87" name="T5"/>
                <a:gd fmla="*/ 41 w 82" name="T6"/>
                <a:gd fmla="*/ 15 h 87" name="T7"/>
                <a:gd fmla="*/ 41 w 82" name="T8"/>
                <a:gd fmla="*/ 24 h 87" name="T9"/>
                <a:gd fmla="*/ 46 w 82" name="T10"/>
                <a:gd fmla="*/ 29 h 87" name="T11"/>
                <a:gd fmla="*/ 46 w 82" name="T12"/>
                <a:gd fmla="*/ 39 h 87" name="T13"/>
                <a:gd fmla="*/ 51 w 82" name="T14"/>
                <a:gd fmla="*/ 44 h 87" name="T15"/>
                <a:gd fmla="*/ 57 w 82" name="T16"/>
                <a:gd fmla="*/ 48 h 87" name="T17"/>
                <a:gd fmla="*/ 62 w 82" name="T18"/>
                <a:gd fmla="*/ 53 h 87" name="T19"/>
                <a:gd fmla="*/ 72 w 82" name="T20"/>
                <a:gd fmla="*/ 53 h 87" name="T21"/>
                <a:gd fmla="*/ 72 w 82" name="T22"/>
                <a:gd fmla="*/ 63 h 87" name="T23"/>
                <a:gd fmla="*/ 77 w 82" name="T24"/>
                <a:gd fmla="*/ 67 h 87" name="T25"/>
                <a:gd fmla="*/ 82 w 82" name="T26"/>
                <a:gd fmla="*/ 72 h 87" name="T27"/>
                <a:gd fmla="*/ 82 w 82" name="T28"/>
                <a:gd fmla="*/ 82 h 87" name="T29"/>
                <a:gd fmla="*/ 82 w 82" name="T30"/>
                <a:gd fmla="*/ 82 h 87" name="T31"/>
                <a:gd fmla="*/ 77 w 82" name="T32"/>
                <a:gd fmla="*/ 87 h 87" name="T33"/>
                <a:gd fmla="*/ 77 w 82" name="T34"/>
                <a:gd fmla="*/ 87 h 87" name="T35"/>
                <a:gd fmla="*/ 72 w 82" name="T36"/>
                <a:gd fmla="*/ 82 h 87" name="T37"/>
                <a:gd fmla="*/ 72 w 82" name="T38"/>
                <a:gd fmla="*/ 82 h 87" name="T39"/>
                <a:gd fmla="*/ 67 w 82" name="T40"/>
                <a:gd fmla="*/ 77 h 87" name="T41"/>
                <a:gd fmla="*/ 62 w 82" name="T42"/>
                <a:gd fmla="*/ 72 h 87" name="T43"/>
                <a:gd fmla="*/ 62 w 82" name="T44"/>
                <a:gd fmla="*/ 72 h 87" name="T45"/>
                <a:gd fmla="*/ 57 w 82" name="T46"/>
                <a:gd fmla="*/ 67 h 87" name="T47"/>
                <a:gd fmla="*/ 51 w 82" name="T48"/>
                <a:gd fmla="*/ 63 h 87" name="T49"/>
                <a:gd fmla="*/ 46 w 82" name="T50"/>
                <a:gd fmla="*/ 58 h 87" name="T51"/>
                <a:gd fmla="*/ 41 w 82" name="T52"/>
                <a:gd fmla="*/ 53 h 87" name="T53"/>
                <a:gd fmla="*/ 46 w 82" name="T54"/>
                <a:gd fmla="*/ 58 h 87" name="T55"/>
                <a:gd fmla="*/ 46 w 82" name="T56"/>
                <a:gd fmla="*/ 58 h 87" name="T57"/>
                <a:gd fmla="*/ 41 w 82" name="T58"/>
                <a:gd fmla="*/ 53 h 87" name="T59"/>
                <a:gd fmla="*/ 36 w 82" name="T60"/>
                <a:gd fmla="*/ 48 h 87" name="T61"/>
                <a:gd fmla="*/ 36 w 82" name="T62"/>
                <a:gd fmla="*/ 48 h 87" name="T63"/>
                <a:gd fmla="*/ 36 w 82" name="T64"/>
                <a:gd fmla="*/ 48 h 87" name="T65"/>
                <a:gd fmla="*/ 36 w 82" name="T66"/>
                <a:gd fmla="*/ 48 h 87" name="T67"/>
                <a:gd fmla="*/ 36 w 82" name="T68"/>
                <a:gd fmla="*/ 48 h 87" name="T69"/>
                <a:gd fmla="*/ 31 w 82" name="T70"/>
                <a:gd fmla="*/ 44 h 87" name="T71"/>
                <a:gd fmla="*/ 31 w 82" name="T72"/>
                <a:gd fmla="*/ 44 h 87" name="T73"/>
                <a:gd fmla="*/ 31 w 82" name="T74"/>
                <a:gd fmla="*/ 44 h 87" name="T75"/>
                <a:gd fmla="*/ 31 w 82" name="T76"/>
                <a:gd fmla="*/ 44 h 87" name="T77"/>
                <a:gd fmla="*/ 26 w 82" name="T78"/>
                <a:gd fmla="*/ 39 h 87" name="T79"/>
                <a:gd fmla="*/ 26 w 82" name="T80"/>
                <a:gd fmla="*/ 39 h 87" name="T81"/>
                <a:gd fmla="*/ 26 w 82" name="T82"/>
                <a:gd fmla="*/ 39 h 87" name="T83"/>
                <a:gd fmla="*/ 26 w 82" name="T84"/>
                <a:gd fmla="*/ 39 h 87" name="T85"/>
                <a:gd fmla="*/ 21 w 82" name="T86"/>
                <a:gd fmla="*/ 34 h 87" name="T87"/>
                <a:gd fmla="*/ 15 w 82" name="T88"/>
                <a:gd fmla="*/ 29 h 87" name="T89"/>
                <a:gd fmla="*/ 5 w 82" name="T90"/>
                <a:gd fmla="*/ 29 h 87" name="T91"/>
                <a:gd fmla="*/ 10 w 82" name="T92"/>
                <a:gd fmla="*/ 24 h 87" name="T93"/>
                <a:gd fmla="*/ 5 w 82" name="T94"/>
                <a:gd fmla="*/ 29 h 87" name="T95"/>
                <a:gd fmla="*/ 5 w 82" name="T96"/>
                <a:gd fmla="*/ 29 h 87" name="T97"/>
                <a:gd fmla="*/ 0 w 82" name="T98"/>
                <a:gd fmla="*/ 24 h 87" name="T99"/>
                <a:gd fmla="*/ 0 w 82" name="T100"/>
                <a:gd fmla="*/ 15 h 87" name="T101"/>
                <a:gd fmla="*/ 5 w 82" name="T102"/>
                <a:gd fmla="*/ 10 h 87" name="T103"/>
                <a:gd fmla="*/ 15 w 82" name="T104"/>
                <a:gd fmla="*/ 5 h 87" name="T105"/>
                <a:gd fmla="*/ 21 w 82" name="T106"/>
                <a:gd fmla="*/ 0 h 87"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82" name="T162"/>
                <a:gd fmla="*/ 0 h 87" name="T163"/>
                <a:gd fmla="*/ 82 w 82" name="T164"/>
                <a:gd fmla="*/ 87 h 87" name="T1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87" w="82">
                  <a:moveTo>
                    <a:pt x="21" y="0"/>
                  </a:moveTo>
                  <a:lnTo>
                    <a:pt x="26" y="0"/>
                  </a:lnTo>
                  <a:lnTo>
                    <a:pt x="26" y="5"/>
                  </a:lnTo>
                  <a:lnTo>
                    <a:pt x="31" y="5"/>
                  </a:lnTo>
                  <a:lnTo>
                    <a:pt x="31" y="10"/>
                  </a:lnTo>
                  <a:lnTo>
                    <a:pt x="31" y="15"/>
                  </a:lnTo>
                  <a:lnTo>
                    <a:pt x="36" y="15"/>
                  </a:lnTo>
                  <a:lnTo>
                    <a:pt x="41" y="15"/>
                  </a:lnTo>
                  <a:lnTo>
                    <a:pt x="41" y="20"/>
                  </a:lnTo>
                  <a:lnTo>
                    <a:pt x="41" y="24"/>
                  </a:lnTo>
                  <a:lnTo>
                    <a:pt x="46" y="24"/>
                  </a:lnTo>
                  <a:lnTo>
                    <a:pt x="46" y="29"/>
                  </a:lnTo>
                  <a:lnTo>
                    <a:pt x="46" y="34"/>
                  </a:lnTo>
                  <a:lnTo>
                    <a:pt x="46" y="39"/>
                  </a:lnTo>
                  <a:lnTo>
                    <a:pt x="51" y="39"/>
                  </a:lnTo>
                  <a:lnTo>
                    <a:pt x="51" y="44"/>
                  </a:lnTo>
                  <a:lnTo>
                    <a:pt x="57" y="44"/>
                  </a:lnTo>
                  <a:lnTo>
                    <a:pt x="57" y="48"/>
                  </a:lnTo>
                  <a:lnTo>
                    <a:pt x="57" y="53"/>
                  </a:lnTo>
                  <a:lnTo>
                    <a:pt x="62" y="53"/>
                  </a:lnTo>
                  <a:lnTo>
                    <a:pt x="67" y="53"/>
                  </a:lnTo>
                  <a:lnTo>
                    <a:pt x="72" y="53"/>
                  </a:lnTo>
                  <a:lnTo>
                    <a:pt x="72" y="58"/>
                  </a:lnTo>
                  <a:lnTo>
                    <a:pt x="72" y="63"/>
                  </a:lnTo>
                  <a:lnTo>
                    <a:pt x="72" y="67"/>
                  </a:lnTo>
                  <a:lnTo>
                    <a:pt x="77" y="67"/>
                  </a:lnTo>
                  <a:lnTo>
                    <a:pt x="77" y="72"/>
                  </a:lnTo>
                  <a:lnTo>
                    <a:pt x="82" y="72"/>
                  </a:lnTo>
                  <a:lnTo>
                    <a:pt x="82" y="77"/>
                  </a:lnTo>
                  <a:lnTo>
                    <a:pt x="82" y="82"/>
                  </a:lnTo>
                  <a:lnTo>
                    <a:pt x="77" y="82"/>
                  </a:lnTo>
                  <a:lnTo>
                    <a:pt x="82" y="82"/>
                  </a:lnTo>
                  <a:lnTo>
                    <a:pt x="82" y="87"/>
                  </a:lnTo>
                  <a:lnTo>
                    <a:pt x="77" y="87"/>
                  </a:lnTo>
                  <a:lnTo>
                    <a:pt x="77" y="82"/>
                  </a:lnTo>
                  <a:lnTo>
                    <a:pt x="77" y="87"/>
                  </a:lnTo>
                  <a:lnTo>
                    <a:pt x="72" y="87"/>
                  </a:lnTo>
                  <a:lnTo>
                    <a:pt x="72" y="82"/>
                  </a:lnTo>
                  <a:lnTo>
                    <a:pt x="67" y="82"/>
                  </a:lnTo>
                  <a:lnTo>
                    <a:pt x="72" y="82"/>
                  </a:lnTo>
                  <a:lnTo>
                    <a:pt x="67" y="82"/>
                  </a:lnTo>
                  <a:lnTo>
                    <a:pt x="67" y="77"/>
                  </a:lnTo>
                  <a:lnTo>
                    <a:pt x="62" y="77"/>
                  </a:lnTo>
                  <a:lnTo>
                    <a:pt x="62" y="72"/>
                  </a:lnTo>
                  <a:lnTo>
                    <a:pt x="57" y="72"/>
                  </a:lnTo>
                  <a:lnTo>
                    <a:pt x="62" y="72"/>
                  </a:lnTo>
                  <a:lnTo>
                    <a:pt x="57" y="72"/>
                  </a:lnTo>
                  <a:lnTo>
                    <a:pt x="57" y="67"/>
                  </a:lnTo>
                  <a:lnTo>
                    <a:pt x="51" y="67"/>
                  </a:lnTo>
                  <a:lnTo>
                    <a:pt x="51" y="63"/>
                  </a:lnTo>
                  <a:lnTo>
                    <a:pt x="51" y="58"/>
                  </a:lnTo>
                  <a:lnTo>
                    <a:pt x="46" y="58"/>
                  </a:lnTo>
                  <a:lnTo>
                    <a:pt x="41" y="58"/>
                  </a:lnTo>
                  <a:lnTo>
                    <a:pt x="41" y="53"/>
                  </a:lnTo>
                  <a:lnTo>
                    <a:pt x="46" y="53"/>
                  </a:lnTo>
                  <a:lnTo>
                    <a:pt x="46" y="58"/>
                  </a:lnTo>
                  <a:lnTo>
                    <a:pt x="46" y="53"/>
                  </a:lnTo>
                  <a:lnTo>
                    <a:pt x="46" y="58"/>
                  </a:lnTo>
                  <a:lnTo>
                    <a:pt x="46" y="53"/>
                  </a:lnTo>
                  <a:lnTo>
                    <a:pt x="41" y="53"/>
                  </a:lnTo>
                  <a:lnTo>
                    <a:pt x="36" y="53"/>
                  </a:lnTo>
                  <a:lnTo>
                    <a:pt x="36" y="48"/>
                  </a:lnTo>
                  <a:lnTo>
                    <a:pt x="31" y="48"/>
                  </a:lnTo>
                  <a:lnTo>
                    <a:pt x="36" y="48"/>
                  </a:lnTo>
                  <a:lnTo>
                    <a:pt x="36" y="53"/>
                  </a:lnTo>
                  <a:lnTo>
                    <a:pt x="36" y="48"/>
                  </a:lnTo>
                  <a:lnTo>
                    <a:pt x="36" y="53"/>
                  </a:lnTo>
                  <a:lnTo>
                    <a:pt x="36" y="48"/>
                  </a:lnTo>
                  <a:lnTo>
                    <a:pt x="41" y="48"/>
                  </a:lnTo>
                  <a:lnTo>
                    <a:pt x="36" y="48"/>
                  </a:lnTo>
                  <a:lnTo>
                    <a:pt x="31" y="48"/>
                  </a:lnTo>
                  <a:lnTo>
                    <a:pt x="31" y="44"/>
                  </a:lnTo>
                  <a:lnTo>
                    <a:pt x="31" y="48"/>
                  </a:lnTo>
                  <a:lnTo>
                    <a:pt x="31" y="44"/>
                  </a:lnTo>
                  <a:lnTo>
                    <a:pt x="26" y="44"/>
                  </a:lnTo>
                  <a:lnTo>
                    <a:pt x="31" y="44"/>
                  </a:lnTo>
                  <a:lnTo>
                    <a:pt x="26" y="44"/>
                  </a:lnTo>
                  <a:lnTo>
                    <a:pt x="31" y="44"/>
                  </a:lnTo>
                  <a:lnTo>
                    <a:pt x="31" y="39"/>
                  </a:lnTo>
                  <a:lnTo>
                    <a:pt x="26" y="39"/>
                  </a:lnTo>
                  <a:lnTo>
                    <a:pt x="31" y="39"/>
                  </a:lnTo>
                  <a:lnTo>
                    <a:pt x="26" y="39"/>
                  </a:lnTo>
                  <a:lnTo>
                    <a:pt x="31" y="39"/>
                  </a:lnTo>
                  <a:lnTo>
                    <a:pt x="26" y="39"/>
                  </a:lnTo>
                  <a:lnTo>
                    <a:pt x="26" y="34"/>
                  </a:lnTo>
                  <a:lnTo>
                    <a:pt x="26" y="39"/>
                  </a:lnTo>
                  <a:lnTo>
                    <a:pt x="26" y="34"/>
                  </a:lnTo>
                  <a:lnTo>
                    <a:pt x="21" y="34"/>
                  </a:lnTo>
                  <a:lnTo>
                    <a:pt x="15" y="34"/>
                  </a:lnTo>
                  <a:lnTo>
                    <a:pt x="15" y="29"/>
                  </a:lnTo>
                  <a:lnTo>
                    <a:pt x="10" y="29"/>
                  </a:lnTo>
                  <a:lnTo>
                    <a:pt x="5" y="29"/>
                  </a:lnTo>
                  <a:lnTo>
                    <a:pt x="10" y="29"/>
                  </a:lnTo>
                  <a:lnTo>
                    <a:pt x="10" y="24"/>
                  </a:lnTo>
                  <a:lnTo>
                    <a:pt x="5" y="24"/>
                  </a:lnTo>
                  <a:lnTo>
                    <a:pt x="5" y="29"/>
                  </a:lnTo>
                  <a:lnTo>
                    <a:pt x="5" y="24"/>
                  </a:lnTo>
                  <a:lnTo>
                    <a:pt x="5" y="29"/>
                  </a:lnTo>
                  <a:lnTo>
                    <a:pt x="5" y="24"/>
                  </a:lnTo>
                  <a:lnTo>
                    <a:pt x="0" y="24"/>
                  </a:lnTo>
                  <a:lnTo>
                    <a:pt x="0" y="20"/>
                  </a:lnTo>
                  <a:lnTo>
                    <a:pt x="0" y="15"/>
                  </a:lnTo>
                  <a:lnTo>
                    <a:pt x="5" y="15"/>
                  </a:lnTo>
                  <a:lnTo>
                    <a:pt x="5" y="10"/>
                  </a:lnTo>
                  <a:lnTo>
                    <a:pt x="10" y="10"/>
                  </a:lnTo>
                  <a:lnTo>
                    <a:pt x="15" y="5"/>
                  </a:lnTo>
                  <a:lnTo>
                    <a:pt x="15" y="0"/>
                  </a:lnTo>
                  <a:lnTo>
                    <a:pt x="21" y="0"/>
                  </a:lnTo>
                  <a:close/>
                </a:path>
              </a:pathLst>
            </a:custGeom>
            <a:solidFill>
              <a:srgbClr val="FFAD00"/>
            </a:solidFill>
            <a:ln w="7938">
              <a:solidFill>
                <a:srgbClr val="FFAD00"/>
              </a:solidFill>
              <a:round/>
              <a:headEnd/>
              <a:tailEnd/>
            </a:ln>
          </p:spPr>
          <p:txBody>
            <a:bodyPr/>
            <a:lstStyle/>
            <a:p>
              <a:endParaRPr lang="en-US"/>
            </a:p>
          </p:txBody>
        </p:sp>
        <p:sp>
          <p:nvSpPr>
            <p:cNvPr id="6186" name="Freeform 18"/>
            <p:cNvSpPr>
              <a:spLocks/>
            </p:cNvSpPr>
            <p:nvPr/>
          </p:nvSpPr>
          <p:spPr bwMode="auto">
            <a:xfrm>
              <a:off x="704" y="1459"/>
              <a:ext cx="98" cy="86"/>
            </a:xfrm>
            <a:custGeom>
              <a:avLst/>
              <a:gdLst>
                <a:gd fmla="*/ 77 w 98" name="T0"/>
                <a:gd fmla="*/ 5 h 86" name="T1"/>
                <a:gd fmla="*/ 77 w 98" name="T2"/>
                <a:gd fmla="*/ 10 h 86" name="T3"/>
                <a:gd fmla="*/ 77 w 98" name="T4"/>
                <a:gd fmla="*/ 19 h 86" name="T5"/>
                <a:gd fmla="*/ 77 w 98" name="T6"/>
                <a:gd fmla="*/ 29 h 86" name="T7"/>
                <a:gd fmla="*/ 82 w 98" name="T8"/>
                <a:gd fmla="*/ 34 h 86" name="T9"/>
                <a:gd fmla="*/ 82 w 98" name="T10"/>
                <a:gd fmla="*/ 34 h 86" name="T11"/>
                <a:gd fmla="*/ 88 w 98" name="T12"/>
                <a:gd fmla="*/ 39 h 86" name="T13"/>
                <a:gd fmla="*/ 98 w 98" name="T14"/>
                <a:gd fmla="*/ 39 h 86" name="T15"/>
                <a:gd fmla="*/ 88 w 98" name="T16"/>
                <a:gd fmla="*/ 43 h 86" name="T17"/>
                <a:gd fmla="*/ 77 w 98" name="T18"/>
                <a:gd fmla="*/ 43 h 86" name="T19"/>
                <a:gd fmla="*/ 72 w 98" name="T20"/>
                <a:gd fmla="*/ 48 h 86" name="T21"/>
                <a:gd fmla="*/ 67 w 98" name="T22"/>
                <a:gd fmla="*/ 53 h 86" name="T23"/>
                <a:gd fmla="*/ 67 w 98" name="T24"/>
                <a:gd fmla="*/ 62 h 86" name="T25"/>
                <a:gd fmla="*/ 62 w 98" name="T26"/>
                <a:gd fmla="*/ 67 h 86" name="T27"/>
                <a:gd fmla="*/ 57 w 98" name="T28"/>
                <a:gd fmla="*/ 86 h 86" name="T29"/>
                <a:gd fmla="*/ 52 w 98" name="T30"/>
                <a:gd fmla="*/ 82 h 86" name="T31"/>
                <a:gd fmla="*/ 46 w 98" name="T32"/>
                <a:gd fmla="*/ 82 h 86" name="T33"/>
                <a:gd fmla="*/ 46 w 98" name="T34"/>
                <a:gd fmla="*/ 72 h 86" name="T35"/>
                <a:gd fmla="*/ 36 w 98" name="T36"/>
                <a:gd fmla="*/ 72 h 86" name="T37"/>
                <a:gd fmla="*/ 31 w 98" name="T38"/>
                <a:gd fmla="*/ 67 h 86" name="T39"/>
                <a:gd fmla="*/ 26 w 98" name="T40"/>
                <a:gd fmla="*/ 62 h 86" name="T41"/>
                <a:gd fmla="*/ 26 w 98" name="T42"/>
                <a:gd fmla="*/ 53 h 86" name="T43"/>
                <a:gd fmla="*/ 21 w 98" name="T44"/>
                <a:gd fmla="*/ 48 h 86" name="T45"/>
                <a:gd fmla="*/ 11 w 98" name="T46"/>
                <a:gd fmla="*/ 48 h 86" name="T47"/>
                <a:gd fmla="*/ 11 w 98" name="T48"/>
                <a:gd fmla="*/ 39 h 86" name="T49"/>
                <a:gd fmla="*/ 5 w 98" name="T50"/>
                <a:gd fmla="*/ 34 h 86" name="T51"/>
                <a:gd fmla="*/ 0 w 98" name="T52"/>
                <a:gd fmla="*/ 29 h 86" name="T53"/>
                <a:gd fmla="*/ 0 w 98" name="T54"/>
                <a:gd fmla="*/ 19 h 86" name="T55"/>
                <a:gd fmla="*/ 11 w 98" name="T56"/>
                <a:gd fmla="*/ 19 h 86" name="T57"/>
                <a:gd fmla="*/ 16 w 98" name="T58"/>
                <a:gd fmla="*/ 15 h 86" name="T59"/>
                <a:gd fmla="*/ 11 w 98" name="T60"/>
                <a:gd fmla="*/ 10 h 86" name="T61"/>
                <a:gd fmla="*/ 16 w 98" name="T62"/>
                <a:gd fmla="*/ 5 h 86" name="T63"/>
                <a:gd fmla="*/ 21 w 98" name="T64"/>
                <a:gd fmla="*/ 0 h 86" name="T65"/>
                <a:gd fmla="*/ 31 w 98" name="T66"/>
                <a:gd fmla="*/ 0 h 86" name="T67"/>
                <a:gd fmla="*/ 36 w 98" name="T68"/>
                <a:gd fmla="*/ 5 h 86" name="T69"/>
                <a:gd fmla="*/ 46 w 98" name="T70"/>
                <a:gd fmla="*/ 5 h 86" name="T71"/>
                <a:gd fmla="*/ 52 w 98" name="T72"/>
                <a:gd fmla="*/ 10 h 86" name="T73"/>
                <a:gd fmla="*/ 67 w 98" name="T74"/>
                <a:gd fmla="*/ 0 h 8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98" name="T114"/>
                <a:gd fmla="*/ 0 h 86" name="T115"/>
                <a:gd fmla="*/ 98 w 98" name="T116"/>
                <a:gd fmla="*/ 86 h 86" name="T1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86" w="98">
                  <a:moveTo>
                    <a:pt x="72" y="0"/>
                  </a:moveTo>
                  <a:lnTo>
                    <a:pt x="77" y="5"/>
                  </a:lnTo>
                  <a:lnTo>
                    <a:pt x="82" y="10"/>
                  </a:lnTo>
                  <a:lnTo>
                    <a:pt x="77" y="10"/>
                  </a:lnTo>
                  <a:lnTo>
                    <a:pt x="77" y="15"/>
                  </a:lnTo>
                  <a:lnTo>
                    <a:pt x="77" y="19"/>
                  </a:lnTo>
                  <a:lnTo>
                    <a:pt x="77" y="24"/>
                  </a:lnTo>
                  <a:lnTo>
                    <a:pt x="77" y="29"/>
                  </a:lnTo>
                  <a:lnTo>
                    <a:pt x="77" y="34"/>
                  </a:lnTo>
                  <a:lnTo>
                    <a:pt x="82" y="34"/>
                  </a:lnTo>
                  <a:lnTo>
                    <a:pt x="77" y="34"/>
                  </a:lnTo>
                  <a:lnTo>
                    <a:pt x="82" y="34"/>
                  </a:lnTo>
                  <a:lnTo>
                    <a:pt x="82" y="39"/>
                  </a:lnTo>
                  <a:lnTo>
                    <a:pt x="88" y="39"/>
                  </a:lnTo>
                  <a:lnTo>
                    <a:pt x="93" y="34"/>
                  </a:lnTo>
                  <a:lnTo>
                    <a:pt x="98" y="39"/>
                  </a:lnTo>
                  <a:lnTo>
                    <a:pt x="93" y="43"/>
                  </a:lnTo>
                  <a:lnTo>
                    <a:pt x="88" y="43"/>
                  </a:lnTo>
                  <a:lnTo>
                    <a:pt x="82" y="43"/>
                  </a:lnTo>
                  <a:lnTo>
                    <a:pt x="77" y="43"/>
                  </a:lnTo>
                  <a:lnTo>
                    <a:pt x="77" y="48"/>
                  </a:lnTo>
                  <a:lnTo>
                    <a:pt x="72" y="48"/>
                  </a:lnTo>
                  <a:lnTo>
                    <a:pt x="72" y="53"/>
                  </a:lnTo>
                  <a:lnTo>
                    <a:pt x="67" y="53"/>
                  </a:lnTo>
                  <a:lnTo>
                    <a:pt x="67" y="58"/>
                  </a:lnTo>
                  <a:lnTo>
                    <a:pt x="67" y="62"/>
                  </a:lnTo>
                  <a:lnTo>
                    <a:pt x="62" y="62"/>
                  </a:lnTo>
                  <a:lnTo>
                    <a:pt x="62" y="67"/>
                  </a:lnTo>
                  <a:lnTo>
                    <a:pt x="62" y="77"/>
                  </a:lnTo>
                  <a:lnTo>
                    <a:pt x="57" y="86"/>
                  </a:lnTo>
                  <a:lnTo>
                    <a:pt x="57" y="82"/>
                  </a:lnTo>
                  <a:lnTo>
                    <a:pt x="52" y="82"/>
                  </a:lnTo>
                  <a:lnTo>
                    <a:pt x="46" y="77"/>
                  </a:lnTo>
                  <a:lnTo>
                    <a:pt x="46" y="82"/>
                  </a:lnTo>
                  <a:lnTo>
                    <a:pt x="46" y="77"/>
                  </a:lnTo>
                  <a:lnTo>
                    <a:pt x="46" y="72"/>
                  </a:lnTo>
                  <a:lnTo>
                    <a:pt x="41" y="72"/>
                  </a:lnTo>
                  <a:lnTo>
                    <a:pt x="36" y="72"/>
                  </a:lnTo>
                  <a:lnTo>
                    <a:pt x="36" y="67"/>
                  </a:lnTo>
                  <a:lnTo>
                    <a:pt x="31" y="67"/>
                  </a:lnTo>
                  <a:lnTo>
                    <a:pt x="31" y="62"/>
                  </a:lnTo>
                  <a:lnTo>
                    <a:pt x="26" y="62"/>
                  </a:lnTo>
                  <a:lnTo>
                    <a:pt x="26" y="58"/>
                  </a:lnTo>
                  <a:lnTo>
                    <a:pt x="26" y="53"/>
                  </a:lnTo>
                  <a:lnTo>
                    <a:pt x="26" y="48"/>
                  </a:lnTo>
                  <a:lnTo>
                    <a:pt x="21" y="48"/>
                  </a:lnTo>
                  <a:lnTo>
                    <a:pt x="16" y="48"/>
                  </a:lnTo>
                  <a:lnTo>
                    <a:pt x="11" y="48"/>
                  </a:lnTo>
                  <a:lnTo>
                    <a:pt x="11" y="43"/>
                  </a:lnTo>
                  <a:lnTo>
                    <a:pt x="11" y="39"/>
                  </a:lnTo>
                  <a:lnTo>
                    <a:pt x="5" y="39"/>
                  </a:lnTo>
                  <a:lnTo>
                    <a:pt x="5" y="34"/>
                  </a:lnTo>
                  <a:lnTo>
                    <a:pt x="0" y="34"/>
                  </a:lnTo>
                  <a:lnTo>
                    <a:pt x="0" y="29"/>
                  </a:lnTo>
                  <a:lnTo>
                    <a:pt x="0" y="24"/>
                  </a:lnTo>
                  <a:lnTo>
                    <a:pt x="0" y="19"/>
                  </a:lnTo>
                  <a:lnTo>
                    <a:pt x="5" y="19"/>
                  </a:lnTo>
                  <a:lnTo>
                    <a:pt x="11" y="19"/>
                  </a:lnTo>
                  <a:lnTo>
                    <a:pt x="11" y="15"/>
                  </a:lnTo>
                  <a:lnTo>
                    <a:pt x="16" y="15"/>
                  </a:lnTo>
                  <a:lnTo>
                    <a:pt x="16" y="10"/>
                  </a:lnTo>
                  <a:lnTo>
                    <a:pt x="11" y="10"/>
                  </a:lnTo>
                  <a:lnTo>
                    <a:pt x="16" y="10"/>
                  </a:lnTo>
                  <a:lnTo>
                    <a:pt x="16" y="5"/>
                  </a:lnTo>
                  <a:lnTo>
                    <a:pt x="21" y="5"/>
                  </a:lnTo>
                  <a:lnTo>
                    <a:pt x="21" y="0"/>
                  </a:lnTo>
                  <a:lnTo>
                    <a:pt x="26" y="0"/>
                  </a:lnTo>
                  <a:lnTo>
                    <a:pt x="31" y="0"/>
                  </a:lnTo>
                  <a:lnTo>
                    <a:pt x="31" y="5"/>
                  </a:lnTo>
                  <a:lnTo>
                    <a:pt x="36" y="5"/>
                  </a:lnTo>
                  <a:lnTo>
                    <a:pt x="41" y="5"/>
                  </a:lnTo>
                  <a:lnTo>
                    <a:pt x="46" y="5"/>
                  </a:lnTo>
                  <a:lnTo>
                    <a:pt x="52" y="5"/>
                  </a:lnTo>
                  <a:lnTo>
                    <a:pt x="52" y="10"/>
                  </a:lnTo>
                  <a:lnTo>
                    <a:pt x="62" y="0"/>
                  </a:lnTo>
                  <a:lnTo>
                    <a:pt x="67" y="0"/>
                  </a:lnTo>
                  <a:lnTo>
                    <a:pt x="72" y="0"/>
                  </a:lnTo>
                  <a:close/>
                </a:path>
              </a:pathLst>
            </a:custGeom>
            <a:solidFill>
              <a:srgbClr val="FFAD00"/>
            </a:solidFill>
            <a:ln w="7938">
              <a:solidFill>
                <a:srgbClr val="FFAD00"/>
              </a:solidFill>
              <a:round/>
              <a:headEnd/>
              <a:tailEnd/>
            </a:ln>
          </p:spPr>
          <p:txBody>
            <a:bodyPr/>
            <a:lstStyle/>
            <a:p>
              <a:endParaRPr lang="en-US"/>
            </a:p>
          </p:txBody>
        </p:sp>
        <p:sp>
          <p:nvSpPr>
            <p:cNvPr id="6187" name="Freeform 19"/>
            <p:cNvSpPr>
              <a:spLocks/>
            </p:cNvSpPr>
            <p:nvPr/>
          </p:nvSpPr>
          <p:spPr bwMode="auto">
            <a:xfrm>
              <a:off x="617" y="1474"/>
              <a:ext cx="5" cy="4"/>
            </a:xfrm>
            <a:custGeom>
              <a:avLst/>
              <a:gdLst>
                <a:gd fmla="*/ 5 w 5" name="T0"/>
                <a:gd fmla="*/ 0 h 4" name="T1"/>
                <a:gd fmla="*/ 5 w 5" name="T2"/>
                <a:gd fmla="*/ 4 h 4" name="T3"/>
                <a:gd fmla="*/ 0 w 5" name="T4"/>
                <a:gd fmla="*/ 4 h 4" name="T5"/>
                <a:gd fmla="*/ 5 w 5" name="T6"/>
                <a:gd fmla="*/ 0 h 4" name="T7"/>
                <a:gd fmla="*/ 0 60000 65536" name="T8"/>
                <a:gd fmla="*/ 0 60000 65536" name="T9"/>
                <a:gd fmla="*/ 0 60000 65536" name="T10"/>
                <a:gd fmla="*/ 0 60000 65536" name="T11"/>
                <a:gd fmla="*/ 0 w 5" name="T12"/>
                <a:gd fmla="*/ 0 h 4" name="T13"/>
                <a:gd fmla="*/ 5 w 5" name="T14"/>
                <a:gd fmla="*/ 4 h 4" name="T15"/>
              </a:gdLst>
              <a:ahLst/>
              <a:cxnLst>
                <a:cxn ang="T8">
                  <a:pos x="T0" y="T1"/>
                </a:cxn>
                <a:cxn ang="T9">
                  <a:pos x="T2" y="T3"/>
                </a:cxn>
                <a:cxn ang="T10">
                  <a:pos x="T4" y="T5"/>
                </a:cxn>
                <a:cxn ang="T11">
                  <a:pos x="T6" y="T7"/>
                </a:cxn>
              </a:cxnLst>
              <a:rect b="T15" l="T12" r="T14" t="T13"/>
              <a:pathLst>
                <a:path h="4" w="5">
                  <a:moveTo>
                    <a:pt x="5" y="0"/>
                  </a:moveTo>
                  <a:lnTo>
                    <a:pt x="5" y="4"/>
                  </a:lnTo>
                  <a:lnTo>
                    <a:pt x="0" y="4"/>
                  </a:lnTo>
                  <a:lnTo>
                    <a:pt x="5" y="0"/>
                  </a:lnTo>
                  <a:close/>
                </a:path>
              </a:pathLst>
            </a:custGeom>
            <a:solidFill>
              <a:srgbClr val="FFAD00"/>
            </a:solidFill>
            <a:ln w="7938">
              <a:solidFill>
                <a:srgbClr val="FFAD00"/>
              </a:solidFill>
              <a:round/>
              <a:headEnd/>
              <a:tailEnd/>
            </a:ln>
          </p:spPr>
          <p:txBody>
            <a:bodyPr/>
            <a:lstStyle/>
            <a:p>
              <a:endParaRPr lang="en-US"/>
            </a:p>
          </p:txBody>
        </p:sp>
        <p:sp>
          <p:nvSpPr>
            <p:cNvPr id="6188" name="Freeform 20"/>
            <p:cNvSpPr>
              <a:spLocks/>
            </p:cNvSpPr>
            <p:nvPr/>
          </p:nvSpPr>
          <p:spPr bwMode="auto">
            <a:xfrm>
              <a:off x="658" y="1478"/>
              <a:ext cx="5" cy="5"/>
            </a:xfrm>
            <a:custGeom>
              <a:avLst/>
              <a:gdLst>
                <a:gd fmla="*/ 5 w 5" name="T0"/>
                <a:gd fmla="*/ 0 h 5" name="T1"/>
                <a:gd fmla="*/ 5 w 5" name="T2"/>
                <a:gd fmla="*/ 5 h 5" name="T3"/>
                <a:gd fmla="*/ 5 w 5" name="T4"/>
                <a:gd fmla="*/ 0 h 5" name="T5"/>
                <a:gd fmla="*/ 5 w 5" name="T6"/>
                <a:gd fmla="*/ 5 h 5" name="T7"/>
                <a:gd fmla="*/ 5 w 5" name="T8"/>
                <a:gd fmla="*/ 0 h 5" name="T9"/>
                <a:gd fmla="*/ 0 w 5" name="T10"/>
                <a:gd fmla="*/ 0 h 5" name="T11"/>
                <a:gd fmla="*/ 5 w 5" name="T12"/>
                <a:gd fmla="*/ 0 h 5" name="T13"/>
                <a:gd fmla="*/ 0 60000 65536" name="T14"/>
                <a:gd fmla="*/ 0 60000 65536" name="T15"/>
                <a:gd fmla="*/ 0 60000 65536" name="T16"/>
                <a:gd fmla="*/ 0 60000 65536" name="T17"/>
                <a:gd fmla="*/ 0 60000 65536" name="T18"/>
                <a:gd fmla="*/ 0 60000 65536" name="T19"/>
                <a:gd fmla="*/ 0 60000 65536" name="T20"/>
                <a:gd fmla="*/ 0 w 5" name="T21"/>
                <a:gd fmla="*/ 0 h 5" name="T22"/>
                <a:gd fmla="*/ 5 w 5" name="T23"/>
                <a:gd fmla="*/ 5 h 5" name="T24"/>
              </a:gdLst>
              <a:ahLst/>
              <a:cxnLst>
                <a:cxn ang="T14">
                  <a:pos x="T0" y="T1"/>
                </a:cxn>
                <a:cxn ang="T15">
                  <a:pos x="T2" y="T3"/>
                </a:cxn>
                <a:cxn ang="T16">
                  <a:pos x="T4" y="T5"/>
                </a:cxn>
                <a:cxn ang="T17">
                  <a:pos x="T6" y="T7"/>
                </a:cxn>
                <a:cxn ang="T18">
                  <a:pos x="T8" y="T9"/>
                </a:cxn>
                <a:cxn ang="T19">
                  <a:pos x="T10" y="T11"/>
                </a:cxn>
                <a:cxn ang="T20">
                  <a:pos x="T12" y="T13"/>
                </a:cxn>
              </a:cxnLst>
              <a:rect b="T24" l="T21" r="T23" t="T22"/>
              <a:pathLst>
                <a:path h="5" w="5">
                  <a:moveTo>
                    <a:pt x="5" y="0"/>
                  </a:moveTo>
                  <a:lnTo>
                    <a:pt x="5" y="5"/>
                  </a:lnTo>
                  <a:lnTo>
                    <a:pt x="5" y="0"/>
                  </a:lnTo>
                  <a:lnTo>
                    <a:pt x="5" y="5"/>
                  </a:lnTo>
                  <a:lnTo>
                    <a:pt x="5" y="0"/>
                  </a:lnTo>
                  <a:lnTo>
                    <a:pt x="0" y="0"/>
                  </a:lnTo>
                  <a:lnTo>
                    <a:pt x="5" y="0"/>
                  </a:lnTo>
                  <a:close/>
                </a:path>
              </a:pathLst>
            </a:custGeom>
            <a:solidFill>
              <a:srgbClr val="FFAD00"/>
            </a:solidFill>
            <a:ln w="7938">
              <a:solidFill>
                <a:srgbClr val="FFAD00"/>
              </a:solidFill>
              <a:round/>
              <a:headEnd/>
              <a:tailEnd/>
            </a:ln>
          </p:spPr>
          <p:txBody>
            <a:bodyPr/>
            <a:lstStyle/>
            <a:p>
              <a:endParaRPr lang="en-US"/>
            </a:p>
          </p:txBody>
        </p:sp>
        <p:sp>
          <p:nvSpPr>
            <p:cNvPr id="6189" name="Rectangle 21"/>
            <p:cNvSpPr>
              <a:spLocks noChangeArrowheads="1"/>
            </p:cNvSpPr>
            <p:nvPr/>
          </p:nvSpPr>
          <p:spPr bwMode="auto">
            <a:xfrm>
              <a:off x="668" y="1483"/>
              <a:ext cx="5" cy="5"/>
            </a:xfrm>
            <a:prstGeom prst="rect">
              <a:avLst/>
            </a:prstGeom>
            <a:solidFill>
              <a:srgbClr val="FFAD00"/>
            </a:solidFill>
            <a:ln w="7938">
              <a:solidFill>
                <a:srgbClr val="FFAD00"/>
              </a:solidFill>
              <a:miter lim="800000"/>
              <a:headEnd/>
              <a:tailEnd/>
            </a:ln>
          </p:spPr>
          <p:txBody>
            <a:bodyPr/>
            <a:lstStyle/>
            <a:p>
              <a:endParaRPr lang="en-US"/>
            </a:p>
          </p:txBody>
        </p:sp>
        <p:sp>
          <p:nvSpPr>
            <p:cNvPr id="6190" name="Freeform 22"/>
            <p:cNvSpPr>
              <a:spLocks/>
            </p:cNvSpPr>
            <p:nvPr/>
          </p:nvSpPr>
          <p:spPr bwMode="auto">
            <a:xfrm>
              <a:off x="596" y="1488"/>
              <a:ext cx="6" cy="14"/>
            </a:xfrm>
            <a:custGeom>
              <a:avLst/>
              <a:gdLst>
                <a:gd fmla="*/ 6 w 6" name="T0"/>
                <a:gd fmla="*/ 5 h 14" name="T1"/>
                <a:gd fmla="*/ 6 w 6" name="T2"/>
                <a:gd fmla="*/ 10 h 14" name="T3"/>
                <a:gd fmla="*/ 0 w 6" name="T4"/>
                <a:gd fmla="*/ 10 h 14" name="T5"/>
                <a:gd fmla="*/ 6 w 6" name="T6"/>
                <a:gd fmla="*/ 10 h 14" name="T7"/>
                <a:gd fmla="*/ 0 w 6" name="T8"/>
                <a:gd fmla="*/ 10 h 14" name="T9"/>
                <a:gd fmla="*/ 6 w 6" name="T10"/>
                <a:gd fmla="*/ 10 h 14" name="T11"/>
                <a:gd fmla="*/ 6 w 6" name="T12"/>
                <a:gd fmla="*/ 14 h 14" name="T13"/>
                <a:gd fmla="*/ 6 w 6" name="T14"/>
                <a:gd fmla="*/ 10 h 14" name="T15"/>
                <a:gd fmla="*/ 0 w 6" name="T16"/>
                <a:gd fmla="*/ 10 h 14" name="T17"/>
                <a:gd fmla="*/ 0 w 6" name="T18"/>
                <a:gd fmla="*/ 5 h 14" name="T19"/>
                <a:gd fmla="*/ 6 w 6" name="T20"/>
                <a:gd fmla="*/ 5 h 14" name="T21"/>
                <a:gd fmla="*/ 6 w 6" name="T22"/>
                <a:gd fmla="*/ 0 h 14" name="T23"/>
                <a:gd fmla="*/ 6 w 6" name="T24"/>
                <a:gd fmla="*/ 5 h 1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6" name="T39"/>
                <a:gd fmla="*/ 0 h 14" name="T40"/>
                <a:gd fmla="*/ 6 w 6" name="T41"/>
                <a:gd fmla="*/ 14 h 14" name="T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4" w="6">
                  <a:moveTo>
                    <a:pt x="6" y="5"/>
                  </a:moveTo>
                  <a:lnTo>
                    <a:pt x="6" y="10"/>
                  </a:lnTo>
                  <a:lnTo>
                    <a:pt x="0" y="10"/>
                  </a:lnTo>
                  <a:lnTo>
                    <a:pt x="6" y="10"/>
                  </a:lnTo>
                  <a:lnTo>
                    <a:pt x="0" y="10"/>
                  </a:lnTo>
                  <a:lnTo>
                    <a:pt x="6" y="10"/>
                  </a:lnTo>
                  <a:lnTo>
                    <a:pt x="6" y="14"/>
                  </a:lnTo>
                  <a:lnTo>
                    <a:pt x="6" y="10"/>
                  </a:lnTo>
                  <a:lnTo>
                    <a:pt x="0" y="10"/>
                  </a:lnTo>
                  <a:lnTo>
                    <a:pt x="0" y="5"/>
                  </a:lnTo>
                  <a:lnTo>
                    <a:pt x="6" y="5"/>
                  </a:lnTo>
                  <a:lnTo>
                    <a:pt x="6" y="0"/>
                  </a:lnTo>
                  <a:lnTo>
                    <a:pt x="6" y="5"/>
                  </a:lnTo>
                  <a:close/>
                </a:path>
              </a:pathLst>
            </a:custGeom>
            <a:solidFill>
              <a:srgbClr val="FFAD00"/>
            </a:solidFill>
            <a:ln w="7938">
              <a:solidFill>
                <a:srgbClr val="FFAD00"/>
              </a:solidFill>
              <a:round/>
              <a:headEnd/>
              <a:tailEnd/>
            </a:ln>
          </p:spPr>
          <p:txBody>
            <a:bodyPr/>
            <a:lstStyle/>
            <a:p>
              <a:endParaRPr lang="en-US"/>
            </a:p>
          </p:txBody>
        </p:sp>
        <p:sp>
          <p:nvSpPr>
            <p:cNvPr id="6191" name="Freeform 23"/>
            <p:cNvSpPr>
              <a:spLocks/>
            </p:cNvSpPr>
            <p:nvPr/>
          </p:nvSpPr>
          <p:spPr bwMode="auto">
            <a:xfrm>
              <a:off x="761" y="1488"/>
              <a:ext cx="72" cy="81"/>
            </a:xfrm>
            <a:custGeom>
              <a:avLst/>
              <a:gdLst>
                <a:gd fmla="*/ 46 w 72" name="T0"/>
                <a:gd fmla="*/ 0 h 81" name="T1"/>
                <a:gd fmla="*/ 56 w 72" name="T2"/>
                <a:gd fmla="*/ 10 h 81" name="T3"/>
                <a:gd fmla="*/ 66 w 72" name="T4"/>
                <a:gd fmla="*/ 10 h 81" name="T5"/>
                <a:gd fmla="*/ 72 w 72" name="T6"/>
                <a:gd fmla="*/ 14 h 81" name="T7"/>
                <a:gd fmla="*/ 66 w 72" name="T8"/>
                <a:gd fmla="*/ 24 h 81" name="T9"/>
                <a:gd fmla="*/ 61 w 72" name="T10"/>
                <a:gd fmla="*/ 29 h 81" name="T11"/>
                <a:gd fmla="*/ 56 w 72" name="T12"/>
                <a:gd fmla="*/ 33 h 81" name="T13"/>
                <a:gd fmla="*/ 46 w 72" name="T14"/>
                <a:gd fmla="*/ 38 h 81" name="T15"/>
                <a:gd fmla="*/ 46 w 72" name="T16"/>
                <a:gd fmla="*/ 38 h 81" name="T17"/>
                <a:gd fmla="*/ 46 w 72" name="T18"/>
                <a:gd fmla="*/ 38 h 81" name="T19"/>
                <a:gd fmla="*/ 46 w 72" name="T20"/>
                <a:gd fmla="*/ 48 h 81" name="T21"/>
                <a:gd fmla="*/ 51 w 72" name="T22"/>
                <a:gd fmla="*/ 53 h 81" name="T23"/>
                <a:gd fmla="*/ 61 w 72" name="T24"/>
                <a:gd fmla="*/ 53 h 81" name="T25"/>
                <a:gd fmla="*/ 61 w 72" name="T26"/>
                <a:gd fmla="*/ 62 h 81" name="T27"/>
                <a:gd fmla="*/ 56 w 72" name="T28"/>
                <a:gd fmla="*/ 67 h 81" name="T29"/>
                <a:gd fmla="*/ 51 w 72" name="T30"/>
                <a:gd fmla="*/ 62 h 81" name="T31"/>
                <a:gd fmla="*/ 46 w 72" name="T32"/>
                <a:gd fmla="*/ 57 h 81" name="T33"/>
                <a:gd fmla="*/ 41 w 72" name="T34"/>
                <a:gd fmla="*/ 57 h 81" name="T35"/>
                <a:gd fmla="*/ 36 w 72" name="T36"/>
                <a:gd fmla="*/ 62 h 81" name="T37"/>
                <a:gd fmla="*/ 31 w 72" name="T38"/>
                <a:gd fmla="*/ 67 h 81" name="T39"/>
                <a:gd fmla="*/ 31 w 72" name="T40"/>
                <a:gd fmla="*/ 67 h 81" name="T41"/>
                <a:gd fmla="*/ 36 w 72" name="T42"/>
                <a:gd fmla="*/ 72 h 81" name="T43"/>
                <a:gd fmla="*/ 31 w 72" name="T44"/>
                <a:gd fmla="*/ 76 h 81" name="T45"/>
                <a:gd fmla="*/ 25 w 72" name="T46"/>
                <a:gd fmla="*/ 81 h 81" name="T47"/>
                <a:gd fmla="*/ 15 w 72" name="T48"/>
                <a:gd fmla="*/ 81 h 81" name="T49"/>
                <a:gd fmla="*/ 10 w 72" name="T50"/>
                <a:gd fmla="*/ 76 h 81" name="T51"/>
                <a:gd fmla="*/ 15 w 72" name="T52"/>
                <a:gd fmla="*/ 72 h 81" name="T53"/>
                <a:gd fmla="*/ 20 w 72" name="T54"/>
                <a:gd fmla="*/ 67 h 81" name="T55"/>
                <a:gd fmla="*/ 25 w 72" name="T56"/>
                <a:gd fmla="*/ 62 h 81" name="T57"/>
                <a:gd fmla="*/ 25 w 72" name="T58"/>
                <a:gd fmla="*/ 53 h 81" name="T59"/>
                <a:gd fmla="*/ 20 w 72" name="T60"/>
                <a:gd fmla="*/ 57 h 81" name="T61"/>
                <a:gd fmla="*/ 15 w 72" name="T62"/>
                <a:gd fmla="*/ 62 h 81" name="T63"/>
                <a:gd fmla="*/ 15 w 72" name="T64"/>
                <a:gd fmla="*/ 53 h 81" name="T65"/>
                <a:gd fmla="*/ 10 w 72" name="T66"/>
                <a:gd fmla="*/ 53 h 81" name="T67"/>
                <a:gd fmla="*/ 15 w 72" name="T68"/>
                <a:gd fmla="*/ 48 h 81" name="T69"/>
                <a:gd fmla="*/ 10 w 72" name="T70"/>
                <a:gd fmla="*/ 53 h 81" name="T71"/>
                <a:gd fmla="*/ 5 w 72" name="T72"/>
                <a:gd fmla="*/ 57 h 81" name="T73"/>
                <a:gd fmla="*/ 5 w 72" name="T74"/>
                <a:gd fmla="*/ 48 h 81" name="T75"/>
                <a:gd fmla="*/ 5 w 72" name="T76"/>
                <a:gd fmla="*/ 33 h 81" name="T77"/>
                <a:gd fmla="*/ 10 w 72" name="T78"/>
                <a:gd fmla="*/ 29 h 81" name="T79"/>
                <a:gd fmla="*/ 15 w 72" name="T80"/>
                <a:gd fmla="*/ 24 h 81" name="T81"/>
                <a:gd fmla="*/ 20 w 72" name="T82"/>
                <a:gd fmla="*/ 19 h 81" name="T83"/>
                <a:gd fmla="*/ 25 w 72" name="T84"/>
                <a:gd fmla="*/ 14 h 81" name="T85"/>
                <a:gd fmla="*/ 36 w 72" name="T86"/>
                <a:gd fmla="*/ 14 h 81" name="T87"/>
                <a:gd fmla="*/ 36 w 72" name="T88"/>
                <a:gd fmla="*/ 5 h 81"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72" name="T135"/>
                <a:gd fmla="*/ 0 h 81" name="T136"/>
                <a:gd fmla="*/ 72 w 72" name="T137"/>
                <a:gd fmla="*/ 81 h 81" name="T13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81" w="72">
                  <a:moveTo>
                    <a:pt x="36" y="5"/>
                  </a:moveTo>
                  <a:lnTo>
                    <a:pt x="46" y="0"/>
                  </a:lnTo>
                  <a:lnTo>
                    <a:pt x="51" y="5"/>
                  </a:lnTo>
                  <a:lnTo>
                    <a:pt x="56" y="10"/>
                  </a:lnTo>
                  <a:lnTo>
                    <a:pt x="61" y="10"/>
                  </a:lnTo>
                  <a:lnTo>
                    <a:pt x="66" y="10"/>
                  </a:lnTo>
                  <a:lnTo>
                    <a:pt x="66" y="14"/>
                  </a:lnTo>
                  <a:lnTo>
                    <a:pt x="72" y="14"/>
                  </a:lnTo>
                  <a:lnTo>
                    <a:pt x="66" y="19"/>
                  </a:lnTo>
                  <a:lnTo>
                    <a:pt x="66" y="24"/>
                  </a:lnTo>
                  <a:lnTo>
                    <a:pt x="61" y="24"/>
                  </a:lnTo>
                  <a:lnTo>
                    <a:pt x="61" y="29"/>
                  </a:lnTo>
                  <a:lnTo>
                    <a:pt x="56" y="29"/>
                  </a:lnTo>
                  <a:lnTo>
                    <a:pt x="56" y="33"/>
                  </a:lnTo>
                  <a:lnTo>
                    <a:pt x="51" y="33"/>
                  </a:lnTo>
                  <a:lnTo>
                    <a:pt x="46" y="38"/>
                  </a:lnTo>
                  <a:lnTo>
                    <a:pt x="46" y="33"/>
                  </a:lnTo>
                  <a:lnTo>
                    <a:pt x="46" y="38"/>
                  </a:lnTo>
                  <a:lnTo>
                    <a:pt x="41" y="38"/>
                  </a:lnTo>
                  <a:lnTo>
                    <a:pt x="46" y="38"/>
                  </a:lnTo>
                  <a:lnTo>
                    <a:pt x="46" y="43"/>
                  </a:lnTo>
                  <a:lnTo>
                    <a:pt x="46" y="48"/>
                  </a:lnTo>
                  <a:lnTo>
                    <a:pt x="51" y="48"/>
                  </a:lnTo>
                  <a:lnTo>
                    <a:pt x="51" y="53"/>
                  </a:lnTo>
                  <a:lnTo>
                    <a:pt x="56" y="53"/>
                  </a:lnTo>
                  <a:lnTo>
                    <a:pt x="61" y="53"/>
                  </a:lnTo>
                  <a:lnTo>
                    <a:pt x="61" y="57"/>
                  </a:lnTo>
                  <a:lnTo>
                    <a:pt x="61" y="62"/>
                  </a:lnTo>
                  <a:lnTo>
                    <a:pt x="61" y="67"/>
                  </a:lnTo>
                  <a:lnTo>
                    <a:pt x="56" y="67"/>
                  </a:lnTo>
                  <a:lnTo>
                    <a:pt x="56" y="62"/>
                  </a:lnTo>
                  <a:lnTo>
                    <a:pt x="51" y="62"/>
                  </a:lnTo>
                  <a:lnTo>
                    <a:pt x="51" y="57"/>
                  </a:lnTo>
                  <a:lnTo>
                    <a:pt x="46" y="57"/>
                  </a:lnTo>
                  <a:lnTo>
                    <a:pt x="41" y="53"/>
                  </a:lnTo>
                  <a:lnTo>
                    <a:pt x="41" y="57"/>
                  </a:lnTo>
                  <a:lnTo>
                    <a:pt x="36" y="57"/>
                  </a:lnTo>
                  <a:lnTo>
                    <a:pt x="36" y="62"/>
                  </a:lnTo>
                  <a:lnTo>
                    <a:pt x="31" y="62"/>
                  </a:lnTo>
                  <a:lnTo>
                    <a:pt x="31" y="67"/>
                  </a:lnTo>
                  <a:lnTo>
                    <a:pt x="36" y="67"/>
                  </a:lnTo>
                  <a:lnTo>
                    <a:pt x="31" y="67"/>
                  </a:lnTo>
                  <a:lnTo>
                    <a:pt x="31" y="72"/>
                  </a:lnTo>
                  <a:lnTo>
                    <a:pt x="36" y="72"/>
                  </a:lnTo>
                  <a:lnTo>
                    <a:pt x="36" y="76"/>
                  </a:lnTo>
                  <a:lnTo>
                    <a:pt x="31" y="76"/>
                  </a:lnTo>
                  <a:lnTo>
                    <a:pt x="25" y="76"/>
                  </a:lnTo>
                  <a:lnTo>
                    <a:pt x="25" y="81"/>
                  </a:lnTo>
                  <a:lnTo>
                    <a:pt x="20" y="81"/>
                  </a:lnTo>
                  <a:lnTo>
                    <a:pt x="15" y="81"/>
                  </a:lnTo>
                  <a:lnTo>
                    <a:pt x="15" y="76"/>
                  </a:lnTo>
                  <a:lnTo>
                    <a:pt x="10" y="76"/>
                  </a:lnTo>
                  <a:lnTo>
                    <a:pt x="15" y="76"/>
                  </a:lnTo>
                  <a:lnTo>
                    <a:pt x="15" y="72"/>
                  </a:lnTo>
                  <a:lnTo>
                    <a:pt x="15" y="67"/>
                  </a:lnTo>
                  <a:lnTo>
                    <a:pt x="20" y="67"/>
                  </a:lnTo>
                  <a:lnTo>
                    <a:pt x="20" y="62"/>
                  </a:lnTo>
                  <a:lnTo>
                    <a:pt x="25" y="62"/>
                  </a:lnTo>
                  <a:lnTo>
                    <a:pt x="25" y="57"/>
                  </a:lnTo>
                  <a:lnTo>
                    <a:pt x="25" y="53"/>
                  </a:lnTo>
                  <a:lnTo>
                    <a:pt x="20" y="53"/>
                  </a:lnTo>
                  <a:lnTo>
                    <a:pt x="20" y="57"/>
                  </a:lnTo>
                  <a:lnTo>
                    <a:pt x="20" y="62"/>
                  </a:lnTo>
                  <a:lnTo>
                    <a:pt x="15" y="62"/>
                  </a:lnTo>
                  <a:lnTo>
                    <a:pt x="15" y="57"/>
                  </a:lnTo>
                  <a:lnTo>
                    <a:pt x="15" y="53"/>
                  </a:lnTo>
                  <a:lnTo>
                    <a:pt x="10" y="57"/>
                  </a:lnTo>
                  <a:lnTo>
                    <a:pt x="10" y="53"/>
                  </a:lnTo>
                  <a:lnTo>
                    <a:pt x="15" y="53"/>
                  </a:lnTo>
                  <a:lnTo>
                    <a:pt x="15" y="48"/>
                  </a:lnTo>
                  <a:lnTo>
                    <a:pt x="10" y="48"/>
                  </a:lnTo>
                  <a:lnTo>
                    <a:pt x="10" y="53"/>
                  </a:lnTo>
                  <a:lnTo>
                    <a:pt x="10" y="57"/>
                  </a:lnTo>
                  <a:lnTo>
                    <a:pt x="5" y="57"/>
                  </a:lnTo>
                  <a:lnTo>
                    <a:pt x="0" y="57"/>
                  </a:lnTo>
                  <a:lnTo>
                    <a:pt x="5" y="48"/>
                  </a:lnTo>
                  <a:lnTo>
                    <a:pt x="5" y="38"/>
                  </a:lnTo>
                  <a:lnTo>
                    <a:pt x="5" y="33"/>
                  </a:lnTo>
                  <a:lnTo>
                    <a:pt x="10" y="33"/>
                  </a:lnTo>
                  <a:lnTo>
                    <a:pt x="10" y="29"/>
                  </a:lnTo>
                  <a:lnTo>
                    <a:pt x="10" y="24"/>
                  </a:lnTo>
                  <a:lnTo>
                    <a:pt x="15" y="24"/>
                  </a:lnTo>
                  <a:lnTo>
                    <a:pt x="15" y="19"/>
                  </a:lnTo>
                  <a:lnTo>
                    <a:pt x="20" y="19"/>
                  </a:lnTo>
                  <a:lnTo>
                    <a:pt x="20" y="14"/>
                  </a:lnTo>
                  <a:lnTo>
                    <a:pt x="25" y="14"/>
                  </a:lnTo>
                  <a:lnTo>
                    <a:pt x="31" y="14"/>
                  </a:lnTo>
                  <a:lnTo>
                    <a:pt x="36" y="14"/>
                  </a:lnTo>
                  <a:lnTo>
                    <a:pt x="41" y="10"/>
                  </a:lnTo>
                  <a:lnTo>
                    <a:pt x="36" y="5"/>
                  </a:lnTo>
                  <a:close/>
                </a:path>
              </a:pathLst>
            </a:custGeom>
            <a:solidFill>
              <a:srgbClr val="FFAD00"/>
            </a:solidFill>
            <a:ln w="7938">
              <a:solidFill>
                <a:srgbClr val="FFAD00"/>
              </a:solidFill>
              <a:round/>
              <a:headEnd/>
              <a:tailEnd/>
            </a:ln>
          </p:spPr>
          <p:txBody>
            <a:bodyPr/>
            <a:lstStyle/>
            <a:p>
              <a:endParaRPr lang="en-US"/>
            </a:p>
          </p:txBody>
        </p:sp>
        <p:sp>
          <p:nvSpPr>
            <p:cNvPr id="6192" name="Freeform 24"/>
            <p:cNvSpPr>
              <a:spLocks/>
            </p:cNvSpPr>
            <p:nvPr/>
          </p:nvSpPr>
          <p:spPr bwMode="auto">
            <a:xfrm>
              <a:off x="679" y="1488"/>
              <a:ext cx="5" cy="10"/>
            </a:xfrm>
            <a:custGeom>
              <a:avLst/>
              <a:gdLst>
                <a:gd fmla="*/ 5 w 5" name="T0"/>
                <a:gd fmla="*/ 5 h 10" name="T1"/>
                <a:gd fmla="*/ 5 w 5" name="T2"/>
                <a:gd fmla="*/ 10 h 10" name="T3"/>
                <a:gd fmla="*/ 5 w 5" name="T4"/>
                <a:gd fmla="*/ 5 h 10" name="T5"/>
                <a:gd fmla="*/ 0 w 5" name="T6"/>
                <a:gd fmla="*/ 5 h 10" name="T7"/>
                <a:gd fmla="*/ 0 w 5" name="T8"/>
                <a:gd fmla="*/ 0 h 10" name="T9"/>
                <a:gd fmla="*/ 0 w 5" name="T10"/>
                <a:gd fmla="*/ 5 h 10" name="T11"/>
                <a:gd fmla="*/ 5 w 5" name="T12"/>
                <a:gd fmla="*/ 5 h 10" name="T13"/>
                <a:gd fmla="*/ 0 60000 65536" name="T14"/>
                <a:gd fmla="*/ 0 60000 65536" name="T15"/>
                <a:gd fmla="*/ 0 60000 65536" name="T16"/>
                <a:gd fmla="*/ 0 60000 65536" name="T17"/>
                <a:gd fmla="*/ 0 60000 65536" name="T18"/>
                <a:gd fmla="*/ 0 60000 65536" name="T19"/>
                <a:gd fmla="*/ 0 60000 65536" name="T20"/>
                <a:gd fmla="*/ 0 w 5" name="T21"/>
                <a:gd fmla="*/ 0 h 10" name="T22"/>
                <a:gd fmla="*/ 5 w 5" name="T23"/>
                <a:gd fmla="*/ 10 h 10" name="T24"/>
              </a:gdLst>
              <a:ahLst/>
              <a:cxnLst>
                <a:cxn ang="T14">
                  <a:pos x="T0" y="T1"/>
                </a:cxn>
                <a:cxn ang="T15">
                  <a:pos x="T2" y="T3"/>
                </a:cxn>
                <a:cxn ang="T16">
                  <a:pos x="T4" y="T5"/>
                </a:cxn>
                <a:cxn ang="T17">
                  <a:pos x="T6" y="T7"/>
                </a:cxn>
                <a:cxn ang="T18">
                  <a:pos x="T8" y="T9"/>
                </a:cxn>
                <a:cxn ang="T19">
                  <a:pos x="T10" y="T11"/>
                </a:cxn>
                <a:cxn ang="T20">
                  <a:pos x="T12" y="T13"/>
                </a:cxn>
              </a:cxnLst>
              <a:rect b="T24" l="T21" r="T23" t="T22"/>
              <a:pathLst>
                <a:path h="10" w="5">
                  <a:moveTo>
                    <a:pt x="5" y="5"/>
                  </a:moveTo>
                  <a:lnTo>
                    <a:pt x="5" y="10"/>
                  </a:lnTo>
                  <a:lnTo>
                    <a:pt x="5" y="5"/>
                  </a:lnTo>
                  <a:lnTo>
                    <a:pt x="0" y="5"/>
                  </a:lnTo>
                  <a:lnTo>
                    <a:pt x="0" y="0"/>
                  </a:lnTo>
                  <a:lnTo>
                    <a:pt x="0" y="5"/>
                  </a:lnTo>
                  <a:lnTo>
                    <a:pt x="5" y="5"/>
                  </a:lnTo>
                  <a:close/>
                </a:path>
              </a:pathLst>
            </a:custGeom>
            <a:solidFill>
              <a:srgbClr val="FFAD00"/>
            </a:solidFill>
            <a:ln w="7938">
              <a:solidFill>
                <a:srgbClr val="FFAD00"/>
              </a:solidFill>
              <a:round/>
              <a:headEnd/>
              <a:tailEnd/>
            </a:ln>
          </p:spPr>
          <p:txBody>
            <a:bodyPr/>
            <a:lstStyle/>
            <a:p>
              <a:endParaRPr lang="en-US"/>
            </a:p>
          </p:txBody>
        </p:sp>
        <p:sp>
          <p:nvSpPr>
            <p:cNvPr id="6193" name="Freeform 25"/>
            <p:cNvSpPr>
              <a:spLocks/>
            </p:cNvSpPr>
            <p:nvPr/>
          </p:nvSpPr>
          <p:spPr bwMode="auto">
            <a:xfrm>
              <a:off x="899" y="1493"/>
              <a:ext cx="5" cy="9"/>
            </a:xfrm>
            <a:custGeom>
              <a:avLst/>
              <a:gdLst>
                <a:gd fmla="*/ 0 w 5" name="T0"/>
                <a:gd fmla="*/ 5 h 9" name="T1"/>
                <a:gd fmla="*/ 0 w 5" name="T2"/>
                <a:gd fmla="*/ 9 h 9" name="T3"/>
                <a:gd fmla="*/ 0 w 5" name="T4"/>
                <a:gd fmla="*/ 5 h 9" name="T5"/>
                <a:gd fmla="*/ 0 w 5" name="T6"/>
                <a:gd fmla="*/ 0 h 9" name="T7"/>
                <a:gd fmla="*/ 5 w 5" name="T8"/>
                <a:gd fmla="*/ 0 h 9" name="T9"/>
                <a:gd fmla="*/ 0 w 5" name="T10"/>
                <a:gd fmla="*/ 0 h 9" name="T11"/>
                <a:gd fmla="*/ 0 w 5" name="T12"/>
                <a:gd fmla="*/ 5 h 9" name="T13"/>
                <a:gd fmla="*/ 0 60000 65536" name="T14"/>
                <a:gd fmla="*/ 0 60000 65536" name="T15"/>
                <a:gd fmla="*/ 0 60000 65536" name="T16"/>
                <a:gd fmla="*/ 0 60000 65536" name="T17"/>
                <a:gd fmla="*/ 0 60000 65536" name="T18"/>
                <a:gd fmla="*/ 0 60000 65536" name="T19"/>
                <a:gd fmla="*/ 0 60000 65536" name="T20"/>
                <a:gd fmla="*/ 0 w 5" name="T21"/>
                <a:gd fmla="*/ 0 h 9" name="T22"/>
                <a:gd fmla="*/ 5 w 5" name="T23"/>
                <a:gd fmla="*/ 9 h 9" name="T24"/>
              </a:gdLst>
              <a:ahLst/>
              <a:cxnLst>
                <a:cxn ang="T14">
                  <a:pos x="T0" y="T1"/>
                </a:cxn>
                <a:cxn ang="T15">
                  <a:pos x="T2" y="T3"/>
                </a:cxn>
                <a:cxn ang="T16">
                  <a:pos x="T4" y="T5"/>
                </a:cxn>
                <a:cxn ang="T17">
                  <a:pos x="T6" y="T7"/>
                </a:cxn>
                <a:cxn ang="T18">
                  <a:pos x="T8" y="T9"/>
                </a:cxn>
                <a:cxn ang="T19">
                  <a:pos x="T10" y="T11"/>
                </a:cxn>
                <a:cxn ang="T20">
                  <a:pos x="T12" y="T13"/>
                </a:cxn>
              </a:cxnLst>
              <a:rect b="T24" l="T21" r="T23" t="T22"/>
              <a:pathLst>
                <a:path h="9" w="5">
                  <a:moveTo>
                    <a:pt x="0" y="5"/>
                  </a:moveTo>
                  <a:lnTo>
                    <a:pt x="0" y="9"/>
                  </a:lnTo>
                  <a:lnTo>
                    <a:pt x="0" y="5"/>
                  </a:lnTo>
                  <a:lnTo>
                    <a:pt x="0" y="0"/>
                  </a:lnTo>
                  <a:lnTo>
                    <a:pt x="5" y="0"/>
                  </a:lnTo>
                  <a:lnTo>
                    <a:pt x="0" y="0"/>
                  </a:lnTo>
                  <a:lnTo>
                    <a:pt x="0" y="5"/>
                  </a:lnTo>
                  <a:close/>
                </a:path>
              </a:pathLst>
            </a:custGeom>
            <a:solidFill>
              <a:srgbClr val="FFAD00"/>
            </a:solidFill>
            <a:ln w="7938">
              <a:solidFill>
                <a:srgbClr val="FFAD00"/>
              </a:solidFill>
              <a:round/>
              <a:headEnd/>
              <a:tailEnd/>
            </a:ln>
          </p:spPr>
          <p:txBody>
            <a:bodyPr/>
            <a:lstStyle/>
            <a:p>
              <a:endParaRPr lang="en-US"/>
            </a:p>
          </p:txBody>
        </p:sp>
        <p:sp>
          <p:nvSpPr>
            <p:cNvPr id="6194" name="Freeform 26"/>
            <p:cNvSpPr>
              <a:spLocks/>
            </p:cNvSpPr>
            <p:nvPr/>
          </p:nvSpPr>
          <p:spPr bwMode="auto">
            <a:xfrm>
              <a:off x="802" y="1502"/>
              <a:ext cx="82" cy="62"/>
            </a:xfrm>
            <a:custGeom>
              <a:avLst/>
              <a:gdLst>
                <a:gd fmla="*/ 36 w 82" name="T0"/>
                <a:gd fmla="*/ 0 h 62" name="T1"/>
                <a:gd fmla="*/ 36 w 82" name="T2"/>
                <a:gd fmla="*/ 10 h 62" name="T3"/>
                <a:gd fmla="*/ 41 w 82" name="T4"/>
                <a:gd fmla="*/ 15 h 62" name="T5"/>
                <a:gd fmla="*/ 41 w 82" name="T6"/>
                <a:gd fmla="*/ 24 h 62" name="T7"/>
                <a:gd fmla="*/ 51 w 82" name="T8"/>
                <a:gd fmla="*/ 24 h 62" name="T9"/>
                <a:gd fmla="*/ 51 w 82" name="T10"/>
                <a:gd fmla="*/ 34 h 62" name="T11"/>
                <a:gd fmla="*/ 51 w 82" name="T12"/>
                <a:gd fmla="*/ 34 h 62" name="T13"/>
                <a:gd fmla="*/ 61 w 82" name="T14"/>
                <a:gd fmla="*/ 34 h 62" name="T15"/>
                <a:gd fmla="*/ 61 w 82" name="T16"/>
                <a:gd fmla="*/ 34 h 62" name="T17"/>
                <a:gd fmla="*/ 72 w 82" name="T18"/>
                <a:gd fmla="*/ 39 h 62" name="T19"/>
                <a:gd fmla="*/ 77 w 82" name="T20"/>
                <a:gd fmla="*/ 43 h 62" name="T21"/>
                <a:gd fmla="*/ 77 w 82" name="T22"/>
                <a:gd fmla="*/ 43 h 62" name="T23"/>
                <a:gd fmla="*/ 82 w 82" name="T24"/>
                <a:gd fmla="*/ 48 h 62" name="T25"/>
                <a:gd fmla="*/ 82 w 82" name="T26"/>
                <a:gd fmla="*/ 48 h 62" name="T27"/>
                <a:gd fmla="*/ 82 w 82" name="T28"/>
                <a:gd fmla="*/ 48 h 62" name="T29"/>
                <a:gd fmla="*/ 82 w 82" name="T30"/>
                <a:gd fmla="*/ 53 h 62" name="T31"/>
                <a:gd fmla="*/ 77 w 82" name="T32"/>
                <a:gd fmla="*/ 58 h 62" name="T33"/>
                <a:gd fmla="*/ 82 w 82" name="T34"/>
                <a:gd fmla="*/ 62 h 62" name="T35"/>
                <a:gd fmla="*/ 72 w 82" name="T36"/>
                <a:gd fmla="*/ 62 h 62" name="T37"/>
                <a:gd fmla="*/ 67 w 82" name="T38"/>
                <a:gd fmla="*/ 58 h 62" name="T39"/>
                <a:gd fmla="*/ 56 w 82" name="T40"/>
                <a:gd fmla="*/ 58 h 62" name="T41"/>
                <a:gd fmla="*/ 46 w 82" name="T42"/>
                <a:gd fmla="*/ 58 h 62" name="T43"/>
                <a:gd fmla="*/ 41 w 82" name="T44"/>
                <a:gd fmla="*/ 53 h 62" name="T45"/>
                <a:gd fmla="*/ 36 w 82" name="T46"/>
                <a:gd fmla="*/ 58 h 62" name="T47"/>
                <a:gd fmla="*/ 31 w 82" name="T48"/>
                <a:gd fmla="*/ 53 h 62" name="T49"/>
                <a:gd fmla="*/ 20 w 82" name="T50"/>
                <a:gd fmla="*/ 53 h 62" name="T51"/>
                <a:gd fmla="*/ 20 w 82" name="T52"/>
                <a:gd fmla="*/ 43 h 62" name="T53"/>
                <a:gd fmla="*/ 15 w 82" name="T54"/>
                <a:gd fmla="*/ 39 h 62" name="T55"/>
                <a:gd fmla="*/ 10 w 82" name="T56"/>
                <a:gd fmla="*/ 34 h 62" name="T57"/>
                <a:gd fmla="*/ 5 w 82" name="T58"/>
                <a:gd fmla="*/ 29 h 62" name="T59"/>
                <a:gd fmla="*/ 0 w 82" name="T60"/>
                <a:gd fmla="*/ 24 h 62" name="T61"/>
                <a:gd fmla="*/ 5 w 82" name="T62"/>
                <a:gd fmla="*/ 19 h 62" name="T63"/>
                <a:gd fmla="*/ 10 w 82" name="T64"/>
                <a:gd fmla="*/ 19 h 62" name="T65"/>
                <a:gd fmla="*/ 15 w 82" name="T66"/>
                <a:gd fmla="*/ 15 h 62" name="T67"/>
                <a:gd fmla="*/ 20 w 82" name="T68"/>
                <a:gd fmla="*/ 10 h 62" name="T69"/>
                <a:gd fmla="*/ 25 w 82" name="T70"/>
                <a:gd fmla="*/ 5 h 62"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82" name="T108"/>
                <a:gd fmla="*/ 0 h 62" name="T109"/>
                <a:gd fmla="*/ 82 w 82" name="T110"/>
                <a:gd fmla="*/ 62 h 62" name="T1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62" w="82">
                  <a:moveTo>
                    <a:pt x="31" y="0"/>
                  </a:moveTo>
                  <a:lnTo>
                    <a:pt x="36" y="0"/>
                  </a:lnTo>
                  <a:lnTo>
                    <a:pt x="36" y="5"/>
                  </a:lnTo>
                  <a:lnTo>
                    <a:pt x="36" y="10"/>
                  </a:lnTo>
                  <a:lnTo>
                    <a:pt x="41" y="10"/>
                  </a:lnTo>
                  <a:lnTo>
                    <a:pt x="41" y="15"/>
                  </a:lnTo>
                  <a:lnTo>
                    <a:pt x="41" y="19"/>
                  </a:lnTo>
                  <a:lnTo>
                    <a:pt x="41" y="24"/>
                  </a:lnTo>
                  <a:lnTo>
                    <a:pt x="46" y="24"/>
                  </a:lnTo>
                  <a:lnTo>
                    <a:pt x="51" y="24"/>
                  </a:lnTo>
                  <a:lnTo>
                    <a:pt x="51" y="29"/>
                  </a:lnTo>
                  <a:lnTo>
                    <a:pt x="51" y="34"/>
                  </a:lnTo>
                  <a:lnTo>
                    <a:pt x="46" y="34"/>
                  </a:lnTo>
                  <a:lnTo>
                    <a:pt x="51" y="34"/>
                  </a:lnTo>
                  <a:lnTo>
                    <a:pt x="56" y="34"/>
                  </a:lnTo>
                  <a:lnTo>
                    <a:pt x="61" y="34"/>
                  </a:lnTo>
                  <a:lnTo>
                    <a:pt x="56" y="34"/>
                  </a:lnTo>
                  <a:lnTo>
                    <a:pt x="61" y="34"/>
                  </a:lnTo>
                  <a:lnTo>
                    <a:pt x="67" y="39"/>
                  </a:lnTo>
                  <a:lnTo>
                    <a:pt x="72" y="39"/>
                  </a:lnTo>
                  <a:lnTo>
                    <a:pt x="72" y="43"/>
                  </a:lnTo>
                  <a:lnTo>
                    <a:pt x="77" y="43"/>
                  </a:lnTo>
                  <a:lnTo>
                    <a:pt x="77" y="39"/>
                  </a:lnTo>
                  <a:lnTo>
                    <a:pt x="77" y="43"/>
                  </a:lnTo>
                  <a:lnTo>
                    <a:pt x="82" y="43"/>
                  </a:lnTo>
                  <a:lnTo>
                    <a:pt x="82" y="48"/>
                  </a:lnTo>
                  <a:lnTo>
                    <a:pt x="77" y="48"/>
                  </a:lnTo>
                  <a:lnTo>
                    <a:pt x="82" y="48"/>
                  </a:lnTo>
                  <a:lnTo>
                    <a:pt x="77" y="48"/>
                  </a:lnTo>
                  <a:lnTo>
                    <a:pt x="82" y="48"/>
                  </a:lnTo>
                  <a:lnTo>
                    <a:pt x="77" y="53"/>
                  </a:lnTo>
                  <a:lnTo>
                    <a:pt x="82" y="53"/>
                  </a:lnTo>
                  <a:lnTo>
                    <a:pt x="77" y="53"/>
                  </a:lnTo>
                  <a:lnTo>
                    <a:pt x="77" y="58"/>
                  </a:lnTo>
                  <a:lnTo>
                    <a:pt x="82" y="58"/>
                  </a:lnTo>
                  <a:lnTo>
                    <a:pt x="82" y="62"/>
                  </a:lnTo>
                  <a:lnTo>
                    <a:pt x="77" y="62"/>
                  </a:lnTo>
                  <a:lnTo>
                    <a:pt x="72" y="62"/>
                  </a:lnTo>
                  <a:lnTo>
                    <a:pt x="67" y="62"/>
                  </a:lnTo>
                  <a:lnTo>
                    <a:pt x="67" y="58"/>
                  </a:lnTo>
                  <a:lnTo>
                    <a:pt x="61" y="58"/>
                  </a:lnTo>
                  <a:lnTo>
                    <a:pt x="56" y="58"/>
                  </a:lnTo>
                  <a:lnTo>
                    <a:pt x="51" y="58"/>
                  </a:lnTo>
                  <a:lnTo>
                    <a:pt x="46" y="58"/>
                  </a:lnTo>
                  <a:lnTo>
                    <a:pt x="46" y="53"/>
                  </a:lnTo>
                  <a:lnTo>
                    <a:pt x="41" y="53"/>
                  </a:lnTo>
                  <a:lnTo>
                    <a:pt x="41" y="58"/>
                  </a:lnTo>
                  <a:lnTo>
                    <a:pt x="36" y="58"/>
                  </a:lnTo>
                  <a:lnTo>
                    <a:pt x="31" y="58"/>
                  </a:lnTo>
                  <a:lnTo>
                    <a:pt x="31" y="53"/>
                  </a:lnTo>
                  <a:lnTo>
                    <a:pt x="25" y="53"/>
                  </a:lnTo>
                  <a:lnTo>
                    <a:pt x="20" y="53"/>
                  </a:lnTo>
                  <a:lnTo>
                    <a:pt x="20" y="48"/>
                  </a:lnTo>
                  <a:lnTo>
                    <a:pt x="20" y="43"/>
                  </a:lnTo>
                  <a:lnTo>
                    <a:pt x="20" y="39"/>
                  </a:lnTo>
                  <a:lnTo>
                    <a:pt x="15" y="39"/>
                  </a:lnTo>
                  <a:lnTo>
                    <a:pt x="10" y="39"/>
                  </a:lnTo>
                  <a:lnTo>
                    <a:pt x="10" y="34"/>
                  </a:lnTo>
                  <a:lnTo>
                    <a:pt x="5" y="34"/>
                  </a:lnTo>
                  <a:lnTo>
                    <a:pt x="5" y="29"/>
                  </a:lnTo>
                  <a:lnTo>
                    <a:pt x="5" y="24"/>
                  </a:lnTo>
                  <a:lnTo>
                    <a:pt x="0" y="24"/>
                  </a:lnTo>
                  <a:lnTo>
                    <a:pt x="5" y="24"/>
                  </a:lnTo>
                  <a:lnTo>
                    <a:pt x="5" y="19"/>
                  </a:lnTo>
                  <a:lnTo>
                    <a:pt x="5" y="24"/>
                  </a:lnTo>
                  <a:lnTo>
                    <a:pt x="10" y="19"/>
                  </a:lnTo>
                  <a:lnTo>
                    <a:pt x="15" y="19"/>
                  </a:lnTo>
                  <a:lnTo>
                    <a:pt x="15" y="15"/>
                  </a:lnTo>
                  <a:lnTo>
                    <a:pt x="20" y="15"/>
                  </a:lnTo>
                  <a:lnTo>
                    <a:pt x="20" y="10"/>
                  </a:lnTo>
                  <a:lnTo>
                    <a:pt x="25" y="10"/>
                  </a:lnTo>
                  <a:lnTo>
                    <a:pt x="25" y="5"/>
                  </a:lnTo>
                  <a:lnTo>
                    <a:pt x="31" y="0"/>
                  </a:lnTo>
                  <a:close/>
                </a:path>
              </a:pathLst>
            </a:custGeom>
            <a:solidFill>
              <a:srgbClr val="FFAD00"/>
            </a:solidFill>
            <a:ln w="7938">
              <a:solidFill>
                <a:srgbClr val="FFAD00"/>
              </a:solidFill>
              <a:round/>
              <a:headEnd/>
              <a:tailEnd/>
            </a:ln>
          </p:spPr>
          <p:txBody>
            <a:bodyPr/>
            <a:lstStyle/>
            <a:p>
              <a:endParaRPr lang="en-US"/>
            </a:p>
          </p:txBody>
        </p:sp>
        <p:sp>
          <p:nvSpPr>
            <p:cNvPr id="6195" name="Freeform 27"/>
            <p:cNvSpPr>
              <a:spLocks/>
            </p:cNvSpPr>
            <p:nvPr/>
          </p:nvSpPr>
          <p:spPr bwMode="auto">
            <a:xfrm>
              <a:off x="602" y="1502"/>
              <a:ext cx="10" cy="5"/>
            </a:xfrm>
            <a:custGeom>
              <a:avLst/>
              <a:gdLst>
                <a:gd fmla="*/ 10 w 10" name="T0"/>
                <a:gd fmla="*/ 5 h 5" name="T1"/>
                <a:gd fmla="*/ 5 w 10" name="T2"/>
                <a:gd fmla="*/ 5 h 5" name="T3"/>
                <a:gd fmla="*/ 5 w 10" name="T4"/>
                <a:gd fmla="*/ 0 h 5" name="T5"/>
                <a:gd fmla="*/ 0 w 10" name="T6"/>
                <a:gd fmla="*/ 0 h 5" name="T7"/>
                <a:gd fmla="*/ 5 w 10" name="T8"/>
                <a:gd fmla="*/ 0 h 5" name="T9"/>
                <a:gd fmla="*/ 10 w 10" name="T10"/>
                <a:gd fmla="*/ 0 h 5" name="T11"/>
                <a:gd fmla="*/ 10 w 10" name="T12"/>
                <a:gd fmla="*/ 5 h 5" name="T13"/>
                <a:gd fmla="*/ 0 60000 65536" name="T14"/>
                <a:gd fmla="*/ 0 60000 65536" name="T15"/>
                <a:gd fmla="*/ 0 60000 65536" name="T16"/>
                <a:gd fmla="*/ 0 60000 65536" name="T17"/>
                <a:gd fmla="*/ 0 60000 65536" name="T18"/>
                <a:gd fmla="*/ 0 60000 65536" name="T19"/>
                <a:gd fmla="*/ 0 60000 65536" name="T20"/>
                <a:gd fmla="*/ 0 w 10" name="T21"/>
                <a:gd fmla="*/ 0 h 5" name="T22"/>
                <a:gd fmla="*/ 10 w 10" name="T23"/>
                <a:gd fmla="*/ 5 h 5" name="T24"/>
              </a:gdLst>
              <a:ahLst/>
              <a:cxnLst>
                <a:cxn ang="T14">
                  <a:pos x="T0" y="T1"/>
                </a:cxn>
                <a:cxn ang="T15">
                  <a:pos x="T2" y="T3"/>
                </a:cxn>
                <a:cxn ang="T16">
                  <a:pos x="T4" y="T5"/>
                </a:cxn>
                <a:cxn ang="T17">
                  <a:pos x="T6" y="T7"/>
                </a:cxn>
                <a:cxn ang="T18">
                  <a:pos x="T8" y="T9"/>
                </a:cxn>
                <a:cxn ang="T19">
                  <a:pos x="T10" y="T11"/>
                </a:cxn>
                <a:cxn ang="T20">
                  <a:pos x="T12" y="T13"/>
                </a:cxn>
              </a:cxnLst>
              <a:rect b="T24" l="T21" r="T23" t="T22"/>
              <a:pathLst>
                <a:path h="5" w="10">
                  <a:moveTo>
                    <a:pt x="10" y="5"/>
                  </a:moveTo>
                  <a:lnTo>
                    <a:pt x="5" y="5"/>
                  </a:lnTo>
                  <a:lnTo>
                    <a:pt x="5" y="0"/>
                  </a:lnTo>
                  <a:lnTo>
                    <a:pt x="0" y="0"/>
                  </a:lnTo>
                  <a:lnTo>
                    <a:pt x="5" y="0"/>
                  </a:lnTo>
                  <a:lnTo>
                    <a:pt x="10" y="0"/>
                  </a:lnTo>
                  <a:lnTo>
                    <a:pt x="10" y="5"/>
                  </a:lnTo>
                  <a:close/>
                </a:path>
              </a:pathLst>
            </a:custGeom>
            <a:solidFill>
              <a:srgbClr val="FFAD00"/>
            </a:solidFill>
            <a:ln w="7938">
              <a:solidFill>
                <a:srgbClr val="FFAD00"/>
              </a:solidFill>
              <a:round/>
              <a:headEnd/>
              <a:tailEnd/>
            </a:ln>
          </p:spPr>
          <p:txBody>
            <a:bodyPr/>
            <a:lstStyle/>
            <a:p>
              <a:endParaRPr lang="en-US"/>
            </a:p>
          </p:txBody>
        </p:sp>
        <p:sp>
          <p:nvSpPr>
            <p:cNvPr id="6196" name="Freeform 28"/>
            <p:cNvSpPr>
              <a:spLocks/>
            </p:cNvSpPr>
            <p:nvPr/>
          </p:nvSpPr>
          <p:spPr bwMode="auto">
            <a:xfrm>
              <a:off x="899" y="1502"/>
              <a:ext cx="1" cy="15"/>
            </a:xfrm>
            <a:custGeom>
              <a:avLst/>
              <a:gdLst>
                <a:gd fmla="*/ 0 w 1" name="T0"/>
                <a:gd fmla="*/ 5 h 15" name="T1"/>
                <a:gd fmla="*/ 0 w 1" name="T2"/>
                <a:gd fmla="*/ 0 h 15" name="T3"/>
                <a:gd fmla="*/ 0 w 1" name="T4"/>
                <a:gd fmla="*/ 5 h 15" name="T5"/>
                <a:gd fmla="*/ 0 w 1" name="T6"/>
                <a:gd fmla="*/ 10 h 15" name="T7"/>
                <a:gd fmla="*/ 0 w 1" name="T8"/>
                <a:gd fmla="*/ 15 h 15" name="T9"/>
                <a:gd fmla="*/ 0 w 1" name="T10"/>
                <a:gd fmla="*/ 10 h 15" name="T11"/>
                <a:gd fmla="*/ 0 w 1" name="T12"/>
                <a:gd fmla="*/ 5 h 15" name="T13"/>
                <a:gd fmla="*/ 0 60000 65536" name="T14"/>
                <a:gd fmla="*/ 0 60000 65536" name="T15"/>
                <a:gd fmla="*/ 0 60000 65536" name="T16"/>
                <a:gd fmla="*/ 0 60000 65536" name="T17"/>
                <a:gd fmla="*/ 0 60000 65536" name="T18"/>
                <a:gd fmla="*/ 0 60000 65536" name="T19"/>
                <a:gd fmla="*/ 0 60000 65536" name="T20"/>
                <a:gd fmla="*/ 0 w 1" name="T21"/>
                <a:gd fmla="*/ 0 h 15" name="T22"/>
                <a:gd fmla="*/ 1 w 1" name="T23"/>
                <a:gd fmla="*/ 15 h 15" name="T24"/>
              </a:gdLst>
              <a:ahLst/>
              <a:cxnLst>
                <a:cxn ang="T14">
                  <a:pos x="T0" y="T1"/>
                </a:cxn>
                <a:cxn ang="T15">
                  <a:pos x="T2" y="T3"/>
                </a:cxn>
                <a:cxn ang="T16">
                  <a:pos x="T4" y="T5"/>
                </a:cxn>
                <a:cxn ang="T17">
                  <a:pos x="T6" y="T7"/>
                </a:cxn>
                <a:cxn ang="T18">
                  <a:pos x="T8" y="T9"/>
                </a:cxn>
                <a:cxn ang="T19">
                  <a:pos x="T10" y="T11"/>
                </a:cxn>
                <a:cxn ang="T20">
                  <a:pos x="T12" y="T13"/>
                </a:cxn>
              </a:cxnLst>
              <a:rect b="T24" l="T21" r="T23" t="T22"/>
              <a:pathLst>
                <a:path h="15" w="1">
                  <a:moveTo>
                    <a:pt x="0" y="5"/>
                  </a:moveTo>
                  <a:lnTo>
                    <a:pt x="0" y="0"/>
                  </a:lnTo>
                  <a:lnTo>
                    <a:pt x="0" y="5"/>
                  </a:lnTo>
                  <a:lnTo>
                    <a:pt x="0" y="10"/>
                  </a:lnTo>
                  <a:lnTo>
                    <a:pt x="0" y="15"/>
                  </a:lnTo>
                  <a:lnTo>
                    <a:pt x="0" y="10"/>
                  </a:lnTo>
                  <a:lnTo>
                    <a:pt x="0" y="5"/>
                  </a:lnTo>
                  <a:close/>
                </a:path>
              </a:pathLst>
            </a:custGeom>
            <a:solidFill>
              <a:srgbClr val="FFAD00"/>
            </a:solidFill>
            <a:ln w="7938">
              <a:solidFill>
                <a:srgbClr val="FFAD00"/>
              </a:solidFill>
              <a:round/>
              <a:headEnd/>
              <a:tailEnd/>
            </a:ln>
          </p:spPr>
          <p:txBody>
            <a:bodyPr/>
            <a:lstStyle/>
            <a:p>
              <a:endParaRPr lang="en-US"/>
            </a:p>
          </p:txBody>
        </p:sp>
        <p:sp>
          <p:nvSpPr>
            <p:cNvPr id="6197" name="Freeform 29"/>
            <p:cNvSpPr>
              <a:spLocks/>
            </p:cNvSpPr>
            <p:nvPr/>
          </p:nvSpPr>
          <p:spPr bwMode="auto">
            <a:xfrm>
              <a:off x="612" y="1502"/>
              <a:ext cx="1" cy="5"/>
            </a:xfrm>
            <a:custGeom>
              <a:avLst/>
              <a:gdLst>
                <a:gd fmla="*/ 0 w 1" name="T0"/>
                <a:gd fmla="*/ 5 h 5" name="T1"/>
                <a:gd fmla="*/ 0 w 1" name="T2"/>
                <a:gd fmla="*/ 0 h 5" name="T3"/>
                <a:gd fmla="*/ 0 w 1" name="T4"/>
                <a:gd fmla="*/ 5 h 5" name="T5"/>
                <a:gd fmla="*/ 0 w 1" name="T6"/>
                <a:gd fmla="*/ 0 h 5" name="T7"/>
                <a:gd fmla="*/ 0 w 1" name="T8"/>
                <a:gd fmla="*/ 5 h 5" name="T9"/>
                <a:gd fmla="*/ 0 60000 65536" name="T10"/>
                <a:gd fmla="*/ 0 60000 65536" name="T11"/>
                <a:gd fmla="*/ 0 60000 65536" name="T12"/>
                <a:gd fmla="*/ 0 60000 65536" name="T13"/>
                <a:gd fmla="*/ 0 60000 65536" name="T14"/>
                <a:gd fmla="*/ 0 w 1" name="T15"/>
                <a:gd fmla="*/ 0 h 5" name="T16"/>
                <a:gd fmla="*/ 1 w 1" name="T17"/>
                <a:gd fmla="*/ 5 h 5" name="T18"/>
              </a:gdLst>
              <a:ahLst/>
              <a:cxnLst>
                <a:cxn ang="T10">
                  <a:pos x="T0" y="T1"/>
                </a:cxn>
                <a:cxn ang="T11">
                  <a:pos x="T2" y="T3"/>
                </a:cxn>
                <a:cxn ang="T12">
                  <a:pos x="T4" y="T5"/>
                </a:cxn>
                <a:cxn ang="T13">
                  <a:pos x="T6" y="T7"/>
                </a:cxn>
                <a:cxn ang="T14">
                  <a:pos x="T8" y="T9"/>
                </a:cxn>
              </a:cxnLst>
              <a:rect b="T18" l="T15" r="T17" t="T16"/>
              <a:pathLst>
                <a:path h="5" w="1">
                  <a:moveTo>
                    <a:pt x="0" y="5"/>
                  </a:moveTo>
                  <a:lnTo>
                    <a:pt x="0" y="0"/>
                  </a:lnTo>
                  <a:lnTo>
                    <a:pt x="0" y="5"/>
                  </a:lnTo>
                  <a:lnTo>
                    <a:pt x="0" y="0"/>
                  </a:lnTo>
                  <a:lnTo>
                    <a:pt x="0" y="5"/>
                  </a:lnTo>
                  <a:close/>
                </a:path>
              </a:pathLst>
            </a:custGeom>
            <a:solidFill>
              <a:srgbClr val="FFAD00"/>
            </a:solidFill>
            <a:ln w="7938">
              <a:solidFill>
                <a:srgbClr val="FFAD00"/>
              </a:solidFill>
              <a:round/>
              <a:headEnd/>
              <a:tailEnd/>
            </a:ln>
          </p:spPr>
          <p:txBody>
            <a:bodyPr/>
            <a:lstStyle/>
            <a:p>
              <a:endParaRPr lang="en-US"/>
            </a:p>
          </p:txBody>
        </p:sp>
        <p:sp>
          <p:nvSpPr>
            <p:cNvPr id="6198" name="Freeform 30"/>
            <p:cNvSpPr>
              <a:spLocks/>
            </p:cNvSpPr>
            <p:nvPr/>
          </p:nvSpPr>
          <p:spPr bwMode="auto">
            <a:xfrm>
              <a:off x="730" y="1531"/>
              <a:ext cx="41" cy="43"/>
            </a:xfrm>
            <a:custGeom>
              <a:avLst/>
              <a:gdLst>
                <a:gd fmla="*/ 5 w 41" name="T0"/>
                <a:gd fmla="*/ 10 h 43" name="T1"/>
                <a:gd fmla="*/ 10 w 41" name="T2"/>
                <a:gd fmla="*/ 10 h 43" name="T3"/>
                <a:gd fmla="*/ 10 w 41" name="T4"/>
                <a:gd fmla="*/ 5 h 43" name="T5"/>
                <a:gd fmla="*/ 5 w 41" name="T6"/>
                <a:gd fmla="*/ 5 h 43" name="T7"/>
                <a:gd fmla="*/ 10 w 41" name="T8"/>
                <a:gd fmla="*/ 5 h 43" name="T9"/>
                <a:gd fmla="*/ 10 w 41" name="T10"/>
                <a:gd fmla="*/ 0 h 43" name="T11"/>
                <a:gd fmla="*/ 15 w 41" name="T12"/>
                <a:gd fmla="*/ 0 h 43" name="T13"/>
                <a:gd fmla="*/ 20 w 41" name="T14"/>
                <a:gd fmla="*/ 0 h 43" name="T15"/>
                <a:gd fmla="*/ 20 w 41" name="T16"/>
                <a:gd fmla="*/ 5 h 43" name="T17"/>
                <a:gd fmla="*/ 20 w 41" name="T18"/>
                <a:gd fmla="*/ 10 h 43" name="T19"/>
                <a:gd fmla="*/ 20 w 41" name="T20"/>
                <a:gd fmla="*/ 5 h 43" name="T21"/>
                <a:gd fmla="*/ 26 w 41" name="T22"/>
                <a:gd fmla="*/ 10 h 43" name="T23"/>
                <a:gd fmla="*/ 31 w 41" name="T24"/>
                <a:gd fmla="*/ 10 h 43" name="T25"/>
                <a:gd fmla="*/ 31 w 41" name="T26"/>
                <a:gd fmla="*/ 14 h 43" name="T27"/>
                <a:gd fmla="*/ 31 w 41" name="T28"/>
                <a:gd fmla="*/ 19 h 43" name="T29"/>
                <a:gd fmla="*/ 36 w 41" name="T30"/>
                <a:gd fmla="*/ 24 h 43" name="T31"/>
                <a:gd fmla="*/ 36 w 41" name="T32"/>
                <a:gd fmla="*/ 29 h 43" name="T33"/>
                <a:gd fmla="*/ 41 w 41" name="T34"/>
                <a:gd fmla="*/ 33 h 43" name="T35"/>
                <a:gd fmla="*/ 36 w 41" name="T36"/>
                <a:gd fmla="*/ 33 h 43" name="T37"/>
                <a:gd fmla="*/ 36 w 41" name="T38"/>
                <a:gd fmla="*/ 38 h 43" name="T39"/>
                <a:gd fmla="*/ 36 w 41" name="T40"/>
                <a:gd fmla="*/ 43 h 43" name="T41"/>
                <a:gd fmla="*/ 31 w 41" name="T42"/>
                <a:gd fmla="*/ 43 h 43" name="T43"/>
                <a:gd fmla="*/ 26 w 41" name="T44"/>
                <a:gd fmla="*/ 43 h 43" name="T45"/>
                <a:gd fmla="*/ 26 w 41" name="T46"/>
                <a:gd fmla="*/ 38 h 43" name="T47"/>
                <a:gd fmla="*/ 20 w 41" name="T48"/>
                <a:gd fmla="*/ 38 h 43" name="T49"/>
                <a:gd fmla="*/ 15 w 41" name="T50"/>
                <a:gd fmla="*/ 38 h 43" name="T51"/>
                <a:gd fmla="*/ 15 w 41" name="T52"/>
                <a:gd fmla="*/ 43 h 43" name="T53"/>
                <a:gd fmla="*/ 10 w 41" name="T54"/>
                <a:gd fmla="*/ 43 h 43" name="T55"/>
                <a:gd fmla="*/ 5 w 41" name="T56"/>
                <a:gd fmla="*/ 43 h 43" name="T57"/>
                <a:gd fmla="*/ 10 w 41" name="T58"/>
                <a:gd fmla="*/ 43 h 43" name="T59"/>
                <a:gd fmla="*/ 10 w 41" name="T60"/>
                <a:gd fmla="*/ 38 h 43" name="T61"/>
                <a:gd fmla="*/ 15 w 41" name="T62"/>
                <a:gd fmla="*/ 38 h 43" name="T63"/>
                <a:gd fmla="*/ 15 w 41" name="T64"/>
                <a:gd fmla="*/ 33 h 43" name="T65"/>
                <a:gd fmla="*/ 15 w 41" name="T66"/>
                <a:gd fmla="*/ 29 h 43" name="T67"/>
                <a:gd fmla="*/ 10 w 41" name="T68"/>
                <a:gd fmla="*/ 29 h 43" name="T69"/>
                <a:gd fmla="*/ 10 w 41" name="T70"/>
                <a:gd fmla="*/ 24 h 43" name="T71"/>
                <a:gd fmla="*/ 10 w 41" name="T72"/>
                <a:gd fmla="*/ 29 h 43" name="T73"/>
                <a:gd fmla="*/ 10 w 41" name="T74"/>
                <a:gd fmla="*/ 24 h 43" name="T75"/>
                <a:gd fmla="*/ 5 w 41" name="T76"/>
                <a:gd fmla="*/ 24 h 43" name="T77"/>
                <a:gd fmla="*/ 5 w 41" name="T78"/>
                <a:gd fmla="*/ 19 h 43" name="T79"/>
                <a:gd fmla="*/ 5 w 41" name="T80"/>
                <a:gd fmla="*/ 14 h 43" name="T81"/>
                <a:gd fmla="*/ 5 w 41" name="T82"/>
                <a:gd fmla="*/ 10 h 43" name="T83"/>
                <a:gd fmla="*/ 0 w 41" name="T84"/>
                <a:gd fmla="*/ 10 h 43" name="T85"/>
                <a:gd fmla="*/ 5 w 41" name="T86"/>
                <a:gd fmla="*/ 10 h 43" name="T87"/>
                <a:gd fmla="*/ 5 w 41" name="T88"/>
                <a:gd fmla="*/ 14 h 43" name="T89"/>
                <a:gd fmla="*/ 5 w 41" name="T90"/>
                <a:gd fmla="*/ 19 h 43" name="T91"/>
                <a:gd fmla="*/ 10 w 41" name="T92"/>
                <a:gd fmla="*/ 19 h 43" name="T93"/>
                <a:gd fmla="*/ 10 w 41" name="T94"/>
                <a:gd fmla="*/ 14 h 43" name="T95"/>
                <a:gd fmla="*/ 5 w 41" name="T96"/>
                <a:gd fmla="*/ 14 h 43" name="T97"/>
                <a:gd fmla="*/ 5 w 41" name="T98"/>
                <a:gd fmla="*/ 19 h 43" name="T99"/>
                <a:gd fmla="*/ 5 w 41" name="T100"/>
                <a:gd fmla="*/ 14 h 43" name="T101"/>
                <a:gd fmla="*/ 5 w 41" name="T102"/>
                <a:gd fmla="*/ 10 h 43"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41" name="T156"/>
                <a:gd fmla="*/ 0 h 43" name="T157"/>
                <a:gd fmla="*/ 41 w 41" name="T158"/>
                <a:gd fmla="*/ 43 h 43" name="T15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43" w="41">
                  <a:moveTo>
                    <a:pt x="5" y="10"/>
                  </a:moveTo>
                  <a:lnTo>
                    <a:pt x="10" y="10"/>
                  </a:lnTo>
                  <a:lnTo>
                    <a:pt x="10" y="5"/>
                  </a:lnTo>
                  <a:lnTo>
                    <a:pt x="5" y="5"/>
                  </a:lnTo>
                  <a:lnTo>
                    <a:pt x="10" y="5"/>
                  </a:lnTo>
                  <a:lnTo>
                    <a:pt x="10" y="0"/>
                  </a:lnTo>
                  <a:lnTo>
                    <a:pt x="15" y="0"/>
                  </a:lnTo>
                  <a:lnTo>
                    <a:pt x="20" y="0"/>
                  </a:lnTo>
                  <a:lnTo>
                    <a:pt x="20" y="5"/>
                  </a:lnTo>
                  <a:lnTo>
                    <a:pt x="20" y="10"/>
                  </a:lnTo>
                  <a:lnTo>
                    <a:pt x="20" y="5"/>
                  </a:lnTo>
                  <a:lnTo>
                    <a:pt x="26" y="10"/>
                  </a:lnTo>
                  <a:lnTo>
                    <a:pt x="31" y="10"/>
                  </a:lnTo>
                  <a:lnTo>
                    <a:pt x="31" y="14"/>
                  </a:lnTo>
                  <a:lnTo>
                    <a:pt x="31" y="19"/>
                  </a:lnTo>
                  <a:lnTo>
                    <a:pt x="36" y="24"/>
                  </a:lnTo>
                  <a:lnTo>
                    <a:pt x="36" y="29"/>
                  </a:lnTo>
                  <a:lnTo>
                    <a:pt x="41" y="33"/>
                  </a:lnTo>
                  <a:lnTo>
                    <a:pt x="36" y="33"/>
                  </a:lnTo>
                  <a:lnTo>
                    <a:pt x="36" y="38"/>
                  </a:lnTo>
                  <a:lnTo>
                    <a:pt x="36" y="43"/>
                  </a:lnTo>
                  <a:lnTo>
                    <a:pt x="31" y="43"/>
                  </a:lnTo>
                  <a:lnTo>
                    <a:pt x="26" y="43"/>
                  </a:lnTo>
                  <a:lnTo>
                    <a:pt x="26" y="38"/>
                  </a:lnTo>
                  <a:lnTo>
                    <a:pt x="20" y="38"/>
                  </a:lnTo>
                  <a:lnTo>
                    <a:pt x="15" y="38"/>
                  </a:lnTo>
                  <a:lnTo>
                    <a:pt x="15" y="43"/>
                  </a:lnTo>
                  <a:lnTo>
                    <a:pt x="10" y="43"/>
                  </a:lnTo>
                  <a:lnTo>
                    <a:pt x="5" y="43"/>
                  </a:lnTo>
                  <a:lnTo>
                    <a:pt x="10" y="43"/>
                  </a:lnTo>
                  <a:lnTo>
                    <a:pt x="10" y="38"/>
                  </a:lnTo>
                  <a:lnTo>
                    <a:pt x="15" y="38"/>
                  </a:lnTo>
                  <a:lnTo>
                    <a:pt x="15" y="33"/>
                  </a:lnTo>
                  <a:lnTo>
                    <a:pt x="15" y="29"/>
                  </a:lnTo>
                  <a:lnTo>
                    <a:pt x="10" y="29"/>
                  </a:lnTo>
                  <a:lnTo>
                    <a:pt x="10" y="24"/>
                  </a:lnTo>
                  <a:lnTo>
                    <a:pt x="10" y="29"/>
                  </a:lnTo>
                  <a:lnTo>
                    <a:pt x="10" y="24"/>
                  </a:lnTo>
                  <a:lnTo>
                    <a:pt x="5" y="24"/>
                  </a:lnTo>
                  <a:lnTo>
                    <a:pt x="5" y="19"/>
                  </a:lnTo>
                  <a:lnTo>
                    <a:pt x="5" y="14"/>
                  </a:lnTo>
                  <a:lnTo>
                    <a:pt x="5" y="10"/>
                  </a:lnTo>
                  <a:lnTo>
                    <a:pt x="0" y="10"/>
                  </a:lnTo>
                  <a:lnTo>
                    <a:pt x="5" y="10"/>
                  </a:lnTo>
                  <a:lnTo>
                    <a:pt x="5" y="14"/>
                  </a:lnTo>
                  <a:lnTo>
                    <a:pt x="5" y="19"/>
                  </a:lnTo>
                  <a:lnTo>
                    <a:pt x="10" y="19"/>
                  </a:lnTo>
                  <a:lnTo>
                    <a:pt x="10" y="14"/>
                  </a:lnTo>
                  <a:lnTo>
                    <a:pt x="5" y="14"/>
                  </a:lnTo>
                  <a:lnTo>
                    <a:pt x="5" y="19"/>
                  </a:lnTo>
                  <a:lnTo>
                    <a:pt x="5" y="14"/>
                  </a:lnTo>
                  <a:lnTo>
                    <a:pt x="5" y="10"/>
                  </a:lnTo>
                  <a:close/>
                </a:path>
              </a:pathLst>
            </a:custGeom>
            <a:solidFill>
              <a:srgbClr val="FFAD00"/>
            </a:solidFill>
            <a:ln w="7938">
              <a:solidFill>
                <a:srgbClr val="FFAD00"/>
              </a:solidFill>
              <a:round/>
              <a:headEnd/>
              <a:tailEnd/>
            </a:ln>
          </p:spPr>
          <p:txBody>
            <a:bodyPr/>
            <a:lstStyle/>
            <a:p>
              <a:endParaRPr lang="en-US"/>
            </a:p>
          </p:txBody>
        </p:sp>
        <p:sp>
          <p:nvSpPr>
            <p:cNvPr id="6199" name="Freeform 31"/>
            <p:cNvSpPr>
              <a:spLocks/>
            </p:cNvSpPr>
            <p:nvPr/>
          </p:nvSpPr>
          <p:spPr bwMode="auto">
            <a:xfrm>
              <a:off x="735" y="1536"/>
              <a:ext cx="87" cy="71"/>
            </a:xfrm>
            <a:custGeom>
              <a:avLst/>
              <a:gdLst>
                <a:gd fmla="*/ 31 w 87" name="T0"/>
                <a:gd fmla="*/ 9 h 71" name="T1"/>
                <a:gd fmla="*/ 36 w 87" name="T2"/>
                <a:gd fmla="*/ 5 h 71" name="T3"/>
                <a:gd fmla="*/ 41 w 87" name="T4"/>
                <a:gd fmla="*/ 0 h 71" name="T5"/>
                <a:gd fmla="*/ 36 w 87" name="T6"/>
                <a:gd fmla="*/ 5 h 71" name="T7"/>
                <a:gd fmla="*/ 41 w 87" name="T8"/>
                <a:gd fmla="*/ 5 h 71" name="T9"/>
                <a:gd fmla="*/ 41 w 87" name="T10"/>
                <a:gd fmla="*/ 14 h 71" name="T11"/>
                <a:gd fmla="*/ 46 w 87" name="T12"/>
                <a:gd fmla="*/ 9 h 71" name="T13"/>
                <a:gd fmla="*/ 51 w 87" name="T14"/>
                <a:gd fmla="*/ 5 h 71" name="T15"/>
                <a:gd fmla="*/ 51 w 87" name="T16"/>
                <a:gd fmla="*/ 14 h 71" name="T17"/>
                <a:gd fmla="*/ 46 w 87" name="T18"/>
                <a:gd fmla="*/ 19 h 71" name="T19"/>
                <a:gd fmla="*/ 41 w 87" name="T20"/>
                <a:gd fmla="*/ 24 h 71" name="T21"/>
                <a:gd fmla="*/ 36 w 87" name="T22"/>
                <a:gd fmla="*/ 28 h 71" name="T23"/>
                <a:gd fmla="*/ 41 w 87" name="T24"/>
                <a:gd fmla="*/ 33 h 71" name="T25"/>
                <a:gd fmla="*/ 51 w 87" name="T26"/>
                <a:gd fmla="*/ 33 h 71" name="T27"/>
                <a:gd fmla="*/ 57 w 87" name="T28"/>
                <a:gd fmla="*/ 28 h 71" name="T29"/>
                <a:gd fmla="*/ 62 w 87" name="T30"/>
                <a:gd fmla="*/ 24 h 71" name="T31"/>
                <a:gd fmla="*/ 57 w 87" name="T32"/>
                <a:gd fmla="*/ 19 h 71" name="T33"/>
                <a:gd fmla="*/ 67 w 87" name="T34"/>
                <a:gd fmla="*/ 19 h 71" name="T35"/>
                <a:gd fmla="*/ 77 w 87" name="T36"/>
                <a:gd fmla="*/ 19 h 71" name="T37"/>
                <a:gd fmla="*/ 82 w 87" name="T38"/>
                <a:gd fmla="*/ 14 h 71" name="T39"/>
                <a:gd fmla="*/ 87 w 87" name="T40"/>
                <a:gd fmla="*/ 19 h 71" name="T41"/>
                <a:gd fmla="*/ 82 w 87" name="T42"/>
                <a:gd fmla="*/ 24 h 71" name="T43"/>
                <a:gd fmla="*/ 77 w 87" name="T44"/>
                <a:gd fmla="*/ 28 h 71" name="T45"/>
                <a:gd fmla="*/ 77 w 87" name="T46"/>
                <a:gd fmla="*/ 38 h 71" name="T47"/>
                <a:gd fmla="*/ 77 w 87" name="T48"/>
                <a:gd fmla="*/ 38 h 71" name="T49"/>
                <a:gd fmla="*/ 72 w 87" name="T50"/>
                <a:gd fmla="*/ 43 h 71" name="T51"/>
                <a:gd fmla="*/ 67 w 87" name="T52"/>
                <a:gd fmla="*/ 48 h 71" name="T53"/>
                <a:gd fmla="*/ 57 w 87" name="T54"/>
                <a:gd fmla="*/ 48 h 71" name="T55"/>
                <a:gd fmla="*/ 51 w 87" name="T56"/>
                <a:gd fmla="*/ 52 h 71" name="T57"/>
                <a:gd fmla="*/ 51 w 87" name="T58"/>
                <a:gd fmla="*/ 52 h 71" name="T59"/>
                <a:gd fmla="*/ 62 w 87" name="T60"/>
                <a:gd fmla="*/ 52 h 71" name="T61"/>
                <a:gd fmla="*/ 57 w 87" name="T62"/>
                <a:gd fmla="*/ 57 h 71" name="T63"/>
                <a:gd fmla="*/ 62 w 87" name="T64"/>
                <a:gd fmla="*/ 62 h 71" name="T65"/>
                <a:gd fmla="*/ 57 w 87" name="T66"/>
                <a:gd fmla="*/ 67 h 71" name="T67"/>
                <a:gd fmla="*/ 51 w 87" name="T68"/>
                <a:gd fmla="*/ 71 h 71" name="T69"/>
                <a:gd fmla="*/ 41 w 87" name="T70"/>
                <a:gd fmla="*/ 71 h 71" name="T71"/>
                <a:gd fmla="*/ 46 w 87" name="T72"/>
                <a:gd fmla="*/ 67 h 71" name="T73"/>
                <a:gd fmla="*/ 41 w 87" name="T74"/>
                <a:gd fmla="*/ 62 h 71" name="T75"/>
                <a:gd fmla="*/ 31 w 87" name="T76"/>
                <a:gd fmla="*/ 62 h 71" name="T77"/>
                <a:gd fmla="*/ 26 w 87" name="T78"/>
                <a:gd fmla="*/ 67 h 71" name="T79"/>
                <a:gd fmla="*/ 21 w 87" name="T80"/>
                <a:gd fmla="*/ 71 h 71" name="T81"/>
                <a:gd fmla="*/ 15 w 87" name="T82"/>
                <a:gd fmla="*/ 67 h 71" name="T83"/>
                <a:gd fmla="*/ 10 w 87" name="T84"/>
                <a:gd fmla="*/ 62 h 71" name="T85"/>
                <a:gd fmla="*/ 5 w 87" name="T86"/>
                <a:gd fmla="*/ 57 h 71" name="T87"/>
                <a:gd fmla="*/ 0 w 87" name="T88"/>
                <a:gd fmla="*/ 52 h 71" name="T89"/>
                <a:gd fmla="*/ 0 w 87" name="T90"/>
                <a:gd fmla="*/ 43 h 71" name="T91"/>
                <a:gd fmla="*/ 10 w 87" name="T92"/>
                <a:gd fmla="*/ 43 h 71" name="T93"/>
                <a:gd fmla="*/ 5 w 87" name="T94"/>
                <a:gd fmla="*/ 38 h 71" name="T95"/>
                <a:gd fmla="*/ 10 w 87" name="T96"/>
                <a:gd fmla="*/ 33 h 71" name="T97"/>
                <a:gd fmla="*/ 21 w 87" name="T98"/>
                <a:gd fmla="*/ 33 h 71" name="T99"/>
                <a:gd fmla="*/ 26 w 87" name="T100"/>
                <a:gd fmla="*/ 38 h 71" name="T101"/>
                <a:gd fmla="*/ 31 w 87" name="T102"/>
                <a:gd fmla="*/ 33 h 71" name="T103"/>
                <a:gd fmla="*/ 36 w 87" name="T104"/>
                <a:gd fmla="*/ 28 h 71" name="T105"/>
                <a:gd fmla="*/ 31 w 87" name="T106"/>
                <a:gd fmla="*/ 19 h 71" name="T107"/>
                <a:gd fmla="*/ 26 w 87" name="T108"/>
                <a:gd fmla="*/ 9 h 71"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87" name="T165"/>
                <a:gd fmla="*/ 0 h 71" name="T166"/>
                <a:gd fmla="*/ 87 w 87" name="T167"/>
                <a:gd fmla="*/ 71 h 71" name="T1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71" w="87">
                  <a:moveTo>
                    <a:pt x="26" y="9"/>
                  </a:moveTo>
                  <a:lnTo>
                    <a:pt x="31" y="9"/>
                  </a:lnTo>
                  <a:lnTo>
                    <a:pt x="36" y="9"/>
                  </a:lnTo>
                  <a:lnTo>
                    <a:pt x="36" y="5"/>
                  </a:lnTo>
                  <a:lnTo>
                    <a:pt x="36" y="0"/>
                  </a:lnTo>
                  <a:lnTo>
                    <a:pt x="41" y="0"/>
                  </a:lnTo>
                  <a:lnTo>
                    <a:pt x="41" y="5"/>
                  </a:lnTo>
                  <a:lnTo>
                    <a:pt x="36" y="5"/>
                  </a:lnTo>
                  <a:lnTo>
                    <a:pt x="36" y="9"/>
                  </a:lnTo>
                  <a:lnTo>
                    <a:pt x="41" y="5"/>
                  </a:lnTo>
                  <a:lnTo>
                    <a:pt x="41" y="9"/>
                  </a:lnTo>
                  <a:lnTo>
                    <a:pt x="41" y="14"/>
                  </a:lnTo>
                  <a:lnTo>
                    <a:pt x="46" y="14"/>
                  </a:lnTo>
                  <a:lnTo>
                    <a:pt x="46" y="9"/>
                  </a:lnTo>
                  <a:lnTo>
                    <a:pt x="46" y="5"/>
                  </a:lnTo>
                  <a:lnTo>
                    <a:pt x="51" y="5"/>
                  </a:lnTo>
                  <a:lnTo>
                    <a:pt x="51" y="9"/>
                  </a:lnTo>
                  <a:lnTo>
                    <a:pt x="51" y="14"/>
                  </a:lnTo>
                  <a:lnTo>
                    <a:pt x="46" y="14"/>
                  </a:lnTo>
                  <a:lnTo>
                    <a:pt x="46" y="19"/>
                  </a:lnTo>
                  <a:lnTo>
                    <a:pt x="41" y="19"/>
                  </a:lnTo>
                  <a:lnTo>
                    <a:pt x="41" y="24"/>
                  </a:lnTo>
                  <a:lnTo>
                    <a:pt x="41" y="28"/>
                  </a:lnTo>
                  <a:lnTo>
                    <a:pt x="36" y="28"/>
                  </a:lnTo>
                  <a:lnTo>
                    <a:pt x="41" y="28"/>
                  </a:lnTo>
                  <a:lnTo>
                    <a:pt x="41" y="33"/>
                  </a:lnTo>
                  <a:lnTo>
                    <a:pt x="46" y="33"/>
                  </a:lnTo>
                  <a:lnTo>
                    <a:pt x="51" y="33"/>
                  </a:lnTo>
                  <a:lnTo>
                    <a:pt x="51" y="28"/>
                  </a:lnTo>
                  <a:lnTo>
                    <a:pt x="57" y="28"/>
                  </a:lnTo>
                  <a:lnTo>
                    <a:pt x="62" y="28"/>
                  </a:lnTo>
                  <a:lnTo>
                    <a:pt x="62" y="24"/>
                  </a:lnTo>
                  <a:lnTo>
                    <a:pt x="57" y="24"/>
                  </a:lnTo>
                  <a:lnTo>
                    <a:pt x="57" y="19"/>
                  </a:lnTo>
                  <a:lnTo>
                    <a:pt x="62" y="19"/>
                  </a:lnTo>
                  <a:lnTo>
                    <a:pt x="67" y="19"/>
                  </a:lnTo>
                  <a:lnTo>
                    <a:pt x="72" y="19"/>
                  </a:lnTo>
                  <a:lnTo>
                    <a:pt x="77" y="19"/>
                  </a:lnTo>
                  <a:lnTo>
                    <a:pt x="77" y="14"/>
                  </a:lnTo>
                  <a:lnTo>
                    <a:pt x="82" y="14"/>
                  </a:lnTo>
                  <a:lnTo>
                    <a:pt x="82" y="19"/>
                  </a:lnTo>
                  <a:lnTo>
                    <a:pt x="87" y="19"/>
                  </a:lnTo>
                  <a:lnTo>
                    <a:pt x="82" y="19"/>
                  </a:lnTo>
                  <a:lnTo>
                    <a:pt x="82" y="24"/>
                  </a:lnTo>
                  <a:lnTo>
                    <a:pt x="82" y="28"/>
                  </a:lnTo>
                  <a:lnTo>
                    <a:pt x="77" y="28"/>
                  </a:lnTo>
                  <a:lnTo>
                    <a:pt x="77" y="33"/>
                  </a:lnTo>
                  <a:lnTo>
                    <a:pt x="77" y="38"/>
                  </a:lnTo>
                  <a:lnTo>
                    <a:pt x="72" y="38"/>
                  </a:lnTo>
                  <a:lnTo>
                    <a:pt x="77" y="38"/>
                  </a:lnTo>
                  <a:lnTo>
                    <a:pt x="77" y="43"/>
                  </a:lnTo>
                  <a:lnTo>
                    <a:pt x="72" y="43"/>
                  </a:lnTo>
                  <a:lnTo>
                    <a:pt x="72" y="48"/>
                  </a:lnTo>
                  <a:lnTo>
                    <a:pt x="67" y="48"/>
                  </a:lnTo>
                  <a:lnTo>
                    <a:pt x="62" y="48"/>
                  </a:lnTo>
                  <a:lnTo>
                    <a:pt x="57" y="48"/>
                  </a:lnTo>
                  <a:lnTo>
                    <a:pt x="51" y="48"/>
                  </a:lnTo>
                  <a:lnTo>
                    <a:pt x="51" y="52"/>
                  </a:lnTo>
                  <a:lnTo>
                    <a:pt x="57" y="52"/>
                  </a:lnTo>
                  <a:lnTo>
                    <a:pt x="51" y="52"/>
                  </a:lnTo>
                  <a:lnTo>
                    <a:pt x="57" y="52"/>
                  </a:lnTo>
                  <a:lnTo>
                    <a:pt x="62" y="52"/>
                  </a:lnTo>
                  <a:lnTo>
                    <a:pt x="62" y="57"/>
                  </a:lnTo>
                  <a:lnTo>
                    <a:pt x="57" y="57"/>
                  </a:lnTo>
                  <a:lnTo>
                    <a:pt x="62" y="57"/>
                  </a:lnTo>
                  <a:lnTo>
                    <a:pt x="62" y="62"/>
                  </a:lnTo>
                  <a:lnTo>
                    <a:pt x="62" y="67"/>
                  </a:lnTo>
                  <a:lnTo>
                    <a:pt x="57" y="67"/>
                  </a:lnTo>
                  <a:lnTo>
                    <a:pt x="57" y="71"/>
                  </a:lnTo>
                  <a:lnTo>
                    <a:pt x="51" y="71"/>
                  </a:lnTo>
                  <a:lnTo>
                    <a:pt x="46" y="71"/>
                  </a:lnTo>
                  <a:lnTo>
                    <a:pt x="41" y="71"/>
                  </a:lnTo>
                  <a:lnTo>
                    <a:pt x="46" y="71"/>
                  </a:lnTo>
                  <a:lnTo>
                    <a:pt x="46" y="67"/>
                  </a:lnTo>
                  <a:lnTo>
                    <a:pt x="41" y="67"/>
                  </a:lnTo>
                  <a:lnTo>
                    <a:pt x="41" y="62"/>
                  </a:lnTo>
                  <a:lnTo>
                    <a:pt x="36" y="62"/>
                  </a:lnTo>
                  <a:lnTo>
                    <a:pt x="31" y="62"/>
                  </a:lnTo>
                  <a:lnTo>
                    <a:pt x="31" y="67"/>
                  </a:lnTo>
                  <a:lnTo>
                    <a:pt x="26" y="67"/>
                  </a:lnTo>
                  <a:lnTo>
                    <a:pt x="21" y="67"/>
                  </a:lnTo>
                  <a:lnTo>
                    <a:pt x="21" y="71"/>
                  </a:lnTo>
                  <a:lnTo>
                    <a:pt x="21" y="67"/>
                  </a:lnTo>
                  <a:lnTo>
                    <a:pt x="15" y="67"/>
                  </a:lnTo>
                  <a:lnTo>
                    <a:pt x="10" y="67"/>
                  </a:lnTo>
                  <a:lnTo>
                    <a:pt x="10" y="62"/>
                  </a:lnTo>
                  <a:lnTo>
                    <a:pt x="10" y="57"/>
                  </a:lnTo>
                  <a:lnTo>
                    <a:pt x="5" y="57"/>
                  </a:lnTo>
                  <a:lnTo>
                    <a:pt x="5" y="52"/>
                  </a:lnTo>
                  <a:lnTo>
                    <a:pt x="0" y="52"/>
                  </a:lnTo>
                  <a:lnTo>
                    <a:pt x="0" y="48"/>
                  </a:lnTo>
                  <a:lnTo>
                    <a:pt x="0" y="43"/>
                  </a:lnTo>
                  <a:lnTo>
                    <a:pt x="5" y="43"/>
                  </a:lnTo>
                  <a:lnTo>
                    <a:pt x="10" y="43"/>
                  </a:lnTo>
                  <a:lnTo>
                    <a:pt x="10" y="38"/>
                  </a:lnTo>
                  <a:lnTo>
                    <a:pt x="5" y="38"/>
                  </a:lnTo>
                  <a:lnTo>
                    <a:pt x="10" y="38"/>
                  </a:lnTo>
                  <a:lnTo>
                    <a:pt x="10" y="33"/>
                  </a:lnTo>
                  <a:lnTo>
                    <a:pt x="15" y="33"/>
                  </a:lnTo>
                  <a:lnTo>
                    <a:pt x="21" y="33"/>
                  </a:lnTo>
                  <a:lnTo>
                    <a:pt x="21" y="38"/>
                  </a:lnTo>
                  <a:lnTo>
                    <a:pt x="26" y="38"/>
                  </a:lnTo>
                  <a:lnTo>
                    <a:pt x="31" y="38"/>
                  </a:lnTo>
                  <a:lnTo>
                    <a:pt x="31" y="33"/>
                  </a:lnTo>
                  <a:lnTo>
                    <a:pt x="31" y="28"/>
                  </a:lnTo>
                  <a:lnTo>
                    <a:pt x="36" y="28"/>
                  </a:lnTo>
                  <a:lnTo>
                    <a:pt x="31" y="24"/>
                  </a:lnTo>
                  <a:lnTo>
                    <a:pt x="31" y="19"/>
                  </a:lnTo>
                  <a:lnTo>
                    <a:pt x="26" y="14"/>
                  </a:lnTo>
                  <a:lnTo>
                    <a:pt x="26" y="9"/>
                  </a:lnTo>
                  <a:close/>
                </a:path>
              </a:pathLst>
            </a:custGeom>
            <a:solidFill>
              <a:srgbClr val="FFAD00"/>
            </a:solidFill>
            <a:ln w="7938">
              <a:solidFill>
                <a:srgbClr val="FFAD00"/>
              </a:solidFill>
              <a:round/>
              <a:headEnd/>
              <a:tailEnd/>
            </a:ln>
          </p:spPr>
          <p:txBody>
            <a:bodyPr/>
            <a:lstStyle/>
            <a:p>
              <a:endParaRPr lang="en-US"/>
            </a:p>
          </p:txBody>
        </p:sp>
        <p:sp>
          <p:nvSpPr>
            <p:cNvPr id="6200" name="Freeform 32"/>
            <p:cNvSpPr>
              <a:spLocks/>
            </p:cNvSpPr>
            <p:nvPr/>
          </p:nvSpPr>
          <p:spPr bwMode="auto">
            <a:xfrm>
              <a:off x="879" y="1541"/>
              <a:ext cx="103" cy="105"/>
            </a:xfrm>
            <a:custGeom>
              <a:avLst/>
              <a:gdLst>
                <a:gd fmla="*/ 10 w 103" name="T0"/>
                <a:gd fmla="*/ 0 h 105" name="T1"/>
                <a:gd fmla="*/ 20 w 103" name="T2"/>
                <a:gd fmla="*/ 4 h 105" name="T3"/>
                <a:gd fmla="*/ 25 w 103" name="T4"/>
                <a:gd fmla="*/ 14 h 105" name="T5"/>
                <a:gd fmla="*/ 25 w 103" name="T6"/>
                <a:gd fmla="*/ 19 h 105" name="T7"/>
                <a:gd fmla="*/ 20 w 103" name="T8"/>
                <a:gd fmla="*/ 9 h 105" name="T9"/>
                <a:gd fmla="*/ 20 w 103" name="T10"/>
                <a:gd fmla="*/ 14 h 105" name="T11"/>
                <a:gd fmla="*/ 25 w 103" name="T12"/>
                <a:gd fmla="*/ 23 h 105" name="T13"/>
                <a:gd fmla="*/ 31 w 103" name="T14"/>
                <a:gd fmla="*/ 33 h 105" name="T15"/>
                <a:gd fmla="*/ 36 w 103" name="T16"/>
                <a:gd fmla="*/ 43 h 105" name="T17"/>
                <a:gd fmla="*/ 41 w 103" name="T18"/>
                <a:gd fmla="*/ 43 h 105" name="T19"/>
                <a:gd fmla="*/ 46 w 103" name="T20"/>
                <a:gd fmla="*/ 52 h 105" name="T21"/>
                <a:gd fmla="*/ 46 w 103" name="T22"/>
                <a:gd fmla="*/ 57 h 105" name="T23"/>
                <a:gd fmla="*/ 51 w 103" name="T24"/>
                <a:gd fmla="*/ 66 h 105" name="T25"/>
                <a:gd fmla="*/ 61 w 103" name="T26"/>
                <a:gd fmla="*/ 71 h 105" name="T27"/>
                <a:gd fmla="*/ 67 w 103" name="T28"/>
                <a:gd fmla="*/ 71 h 105" name="T29"/>
                <a:gd fmla="*/ 77 w 103" name="T30"/>
                <a:gd fmla="*/ 76 h 105" name="T31"/>
                <a:gd fmla="*/ 87 w 103" name="T32"/>
                <a:gd fmla="*/ 81 h 105" name="T33"/>
                <a:gd fmla="*/ 92 w 103" name="T34"/>
                <a:gd fmla="*/ 81 h 105" name="T35"/>
                <a:gd fmla="*/ 92 w 103" name="T36"/>
                <a:gd fmla="*/ 86 h 105" name="T37"/>
                <a:gd fmla="*/ 103 w 103" name="T38"/>
                <a:gd fmla="*/ 90 h 105" name="T39"/>
                <a:gd fmla="*/ 97 w 103" name="T40"/>
                <a:gd fmla="*/ 105 h 105" name="T41"/>
                <a:gd fmla="*/ 72 w 103" name="T42"/>
                <a:gd fmla="*/ 95 h 105" name="T43"/>
                <a:gd fmla="*/ 67 w 103" name="T44"/>
                <a:gd fmla="*/ 95 h 105" name="T45"/>
                <a:gd fmla="*/ 56 w 103" name="T46"/>
                <a:gd fmla="*/ 90 h 105" name="T47"/>
                <a:gd fmla="*/ 51 w 103" name="T48"/>
                <a:gd fmla="*/ 86 h 105" name="T49"/>
                <a:gd fmla="*/ 51 w 103" name="T50"/>
                <a:gd fmla="*/ 81 h 105" name="T51"/>
                <a:gd fmla="*/ 41 w 103" name="T52"/>
                <a:gd fmla="*/ 76 h 105" name="T53"/>
                <a:gd fmla="*/ 36 w 103" name="T54"/>
                <a:gd fmla="*/ 76 h 105" name="T55"/>
                <a:gd fmla="*/ 31 w 103" name="T56"/>
                <a:gd fmla="*/ 76 h 105" name="T57"/>
                <a:gd fmla="*/ 31 w 103" name="T58"/>
                <a:gd fmla="*/ 71 h 105" name="T59"/>
                <a:gd fmla="*/ 36 w 103" name="T60"/>
                <a:gd fmla="*/ 62 h 105" name="T61"/>
                <a:gd fmla="*/ 25 w 103" name="T62"/>
                <a:gd fmla="*/ 57 h 105" name="T63"/>
                <a:gd fmla="*/ 31 w 103" name="T64"/>
                <a:gd fmla="*/ 47 h 105" name="T65"/>
                <a:gd fmla="*/ 25 w 103" name="T66"/>
                <a:gd fmla="*/ 47 h 105" name="T67"/>
                <a:gd fmla="*/ 20 w 103" name="T68"/>
                <a:gd fmla="*/ 47 h 105" name="T69"/>
                <a:gd fmla="*/ 25 w 103" name="T70"/>
                <a:gd fmla="*/ 38 h 105" name="T71"/>
                <a:gd fmla="*/ 15 w 103" name="T72"/>
                <a:gd fmla="*/ 33 h 105" name="T73"/>
                <a:gd fmla="*/ 10 w 103" name="T74"/>
                <a:gd fmla="*/ 38 h 105" name="T75"/>
                <a:gd fmla="*/ 0 w 103" name="T76"/>
                <a:gd fmla="*/ 43 h 105" name="T77"/>
                <a:gd fmla="*/ 5 w 103" name="T78"/>
                <a:gd fmla="*/ 33 h 105" name="T79"/>
                <a:gd fmla="*/ 10 w 103" name="T80"/>
                <a:gd fmla="*/ 33 h 105" name="T81"/>
                <a:gd fmla="*/ 10 w 103" name="T82"/>
                <a:gd fmla="*/ 28 h 105" name="T83"/>
                <a:gd fmla="*/ 5 w 103" name="T84"/>
                <a:gd fmla="*/ 19 h 105" name="T85"/>
                <a:gd fmla="*/ 5 w 103" name="T86"/>
                <a:gd fmla="*/ 14 h 105" name="T87"/>
                <a:gd fmla="*/ 0 w 103" name="T88"/>
                <a:gd fmla="*/ 9 h 105" name="T89"/>
                <a:gd fmla="*/ 5 w 103" name="T90"/>
                <a:gd fmla="*/ 9 h 105" name="T91"/>
                <a:gd fmla="*/ 0 w 103" name="T92"/>
                <a:gd fmla="*/ 0 h 105"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03" name="T141"/>
                <a:gd fmla="*/ 0 h 105" name="T142"/>
                <a:gd fmla="*/ 103 w 103" name="T143"/>
                <a:gd fmla="*/ 105 h 105" name="T1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05" w="103">
                  <a:moveTo>
                    <a:pt x="0" y="0"/>
                  </a:moveTo>
                  <a:lnTo>
                    <a:pt x="5" y="0"/>
                  </a:lnTo>
                  <a:lnTo>
                    <a:pt x="10" y="0"/>
                  </a:lnTo>
                  <a:lnTo>
                    <a:pt x="10" y="4"/>
                  </a:lnTo>
                  <a:lnTo>
                    <a:pt x="15" y="4"/>
                  </a:lnTo>
                  <a:lnTo>
                    <a:pt x="20" y="4"/>
                  </a:lnTo>
                  <a:lnTo>
                    <a:pt x="20" y="9"/>
                  </a:lnTo>
                  <a:lnTo>
                    <a:pt x="20" y="14"/>
                  </a:lnTo>
                  <a:lnTo>
                    <a:pt x="25" y="14"/>
                  </a:lnTo>
                  <a:lnTo>
                    <a:pt x="25" y="19"/>
                  </a:lnTo>
                  <a:lnTo>
                    <a:pt x="25" y="23"/>
                  </a:lnTo>
                  <a:lnTo>
                    <a:pt x="25" y="19"/>
                  </a:lnTo>
                  <a:lnTo>
                    <a:pt x="25" y="14"/>
                  </a:lnTo>
                  <a:lnTo>
                    <a:pt x="20" y="14"/>
                  </a:lnTo>
                  <a:lnTo>
                    <a:pt x="20" y="9"/>
                  </a:lnTo>
                  <a:lnTo>
                    <a:pt x="20" y="4"/>
                  </a:lnTo>
                  <a:lnTo>
                    <a:pt x="20" y="9"/>
                  </a:lnTo>
                  <a:lnTo>
                    <a:pt x="20" y="14"/>
                  </a:lnTo>
                  <a:lnTo>
                    <a:pt x="20" y="19"/>
                  </a:lnTo>
                  <a:lnTo>
                    <a:pt x="25" y="19"/>
                  </a:lnTo>
                  <a:lnTo>
                    <a:pt x="25" y="23"/>
                  </a:lnTo>
                  <a:lnTo>
                    <a:pt x="25" y="28"/>
                  </a:lnTo>
                  <a:lnTo>
                    <a:pt x="31" y="28"/>
                  </a:lnTo>
                  <a:lnTo>
                    <a:pt x="31" y="33"/>
                  </a:lnTo>
                  <a:lnTo>
                    <a:pt x="31" y="38"/>
                  </a:lnTo>
                  <a:lnTo>
                    <a:pt x="36" y="38"/>
                  </a:lnTo>
                  <a:lnTo>
                    <a:pt x="36" y="43"/>
                  </a:lnTo>
                  <a:lnTo>
                    <a:pt x="41" y="43"/>
                  </a:lnTo>
                  <a:lnTo>
                    <a:pt x="36" y="43"/>
                  </a:lnTo>
                  <a:lnTo>
                    <a:pt x="41" y="43"/>
                  </a:lnTo>
                  <a:lnTo>
                    <a:pt x="41" y="47"/>
                  </a:lnTo>
                  <a:lnTo>
                    <a:pt x="46" y="47"/>
                  </a:lnTo>
                  <a:lnTo>
                    <a:pt x="46" y="52"/>
                  </a:lnTo>
                  <a:lnTo>
                    <a:pt x="46" y="57"/>
                  </a:lnTo>
                  <a:lnTo>
                    <a:pt x="51" y="57"/>
                  </a:lnTo>
                  <a:lnTo>
                    <a:pt x="46" y="57"/>
                  </a:lnTo>
                  <a:lnTo>
                    <a:pt x="46" y="62"/>
                  </a:lnTo>
                  <a:lnTo>
                    <a:pt x="51" y="62"/>
                  </a:lnTo>
                  <a:lnTo>
                    <a:pt x="51" y="66"/>
                  </a:lnTo>
                  <a:lnTo>
                    <a:pt x="56" y="66"/>
                  </a:lnTo>
                  <a:lnTo>
                    <a:pt x="56" y="71"/>
                  </a:lnTo>
                  <a:lnTo>
                    <a:pt x="61" y="71"/>
                  </a:lnTo>
                  <a:lnTo>
                    <a:pt x="56" y="71"/>
                  </a:lnTo>
                  <a:lnTo>
                    <a:pt x="61" y="71"/>
                  </a:lnTo>
                  <a:lnTo>
                    <a:pt x="67" y="71"/>
                  </a:lnTo>
                  <a:lnTo>
                    <a:pt x="72" y="71"/>
                  </a:lnTo>
                  <a:lnTo>
                    <a:pt x="72" y="76"/>
                  </a:lnTo>
                  <a:lnTo>
                    <a:pt x="77" y="76"/>
                  </a:lnTo>
                  <a:lnTo>
                    <a:pt x="82" y="76"/>
                  </a:lnTo>
                  <a:lnTo>
                    <a:pt x="82" y="81"/>
                  </a:lnTo>
                  <a:lnTo>
                    <a:pt x="87" y="81"/>
                  </a:lnTo>
                  <a:lnTo>
                    <a:pt x="87" y="86"/>
                  </a:lnTo>
                  <a:lnTo>
                    <a:pt x="87" y="81"/>
                  </a:lnTo>
                  <a:lnTo>
                    <a:pt x="92" y="81"/>
                  </a:lnTo>
                  <a:lnTo>
                    <a:pt x="92" y="86"/>
                  </a:lnTo>
                  <a:lnTo>
                    <a:pt x="97" y="86"/>
                  </a:lnTo>
                  <a:lnTo>
                    <a:pt x="92" y="86"/>
                  </a:lnTo>
                  <a:lnTo>
                    <a:pt x="92" y="90"/>
                  </a:lnTo>
                  <a:lnTo>
                    <a:pt x="97" y="90"/>
                  </a:lnTo>
                  <a:lnTo>
                    <a:pt x="103" y="90"/>
                  </a:lnTo>
                  <a:lnTo>
                    <a:pt x="103" y="95"/>
                  </a:lnTo>
                  <a:lnTo>
                    <a:pt x="103" y="100"/>
                  </a:lnTo>
                  <a:lnTo>
                    <a:pt x="97" y="105"/>
                  </a:lnTo>
                  <a:lnTo>
                    <a:pt x="77" y="100"/>
                  </a:lnTo>
                  <a:lnTo>
                    <a:pt x="72" y="100"/>
                  </a:lnTo>
                  <a:lnTo>
                    <a:pt x="72" y="95"/>
                  </a:lnTo>
                  <a:lnTo>
                    <a:pt x="72" y="90"/>
                  </a:lnTo>
                  <a:lnTo>
                    <a:pt x="67" y="90"/>
                  </a:lnTo>
                  <a:lnTo>
                    <a:pt x="67" y="95"/>
                  </a:lnTo>
                  <a:lnTo>
                    <a:pt x="61" y="95"/>
                  </a:lnTo>
                  <a:lnTo>
                    <a:pt x="56" y="95"/>
                  </a:lnTo>
                  <a:lnTo>
                    <a:pt x="56" y="90"/>
                  </a:lnTo>
                  <a:lnTo>
                    <a:pt x="61" y="86"/>
                  </a:lnTo>
                  <a:lnTo>
                    <a:pt x="56" y="86"/>
                  </a:lnTo>
                  <a:lnTo>
                    <a:pt x="51" y="86"/>
                  </a:lnTo>
                  <a:lnTo>
                    <a:pt x="51" y="81"/>
                  </a:lnTo>
                  <a:lnTo>
                    <a:pt x="51" y="86"/>
                  </a:lnTo>
                  <a:lnTo>
                    <a:pt x="51" y="81"/>
                  </a:lnTo>
                  <a:lnTo>
                    <a:pt x="46" y="81"/>
                  </a:lnTo>
                  <a:lnTo>
                    <a:pt x="46" y="76"/>
                  </a:lnTo>
                  <a:lnTo>
                    <a:pt x="41" y="76"/>
                  </a:lnTo>
                  <a:lnTo>
                    <a:pt x="41" y="71"/>
                  </a:lnTo>
                  <a:lnTo>
                    <a:pt x="41" y="76"/>
                  </a:lnTo>
                  <a:lnTo>
                    <a:pt x="36" y="76"/>
                  </a:lnTo>
                  <a:lnTo>
                    <a:pt x="31" y="76"/>
                  </a:lnTo>
                  <a:lnTo>
                    <a:pt x="31" y="71"/>
                  </a:lnTo>
                  <a:lnTo>
                    <a:pt x="31" y="76"/>
                  </a:lnTo>
                  <a:lnTo>
                    <a:pt x="25" y="76"/>
                  </a:lnTo>
                  <a:lnTo>
                    <a:pt x="25" y="71"/>
                  </a:lnTo>
                  <a:lnTo>
                    <a:pt x="31" y="71"/>
                  </a:lnTo>
                  <a:lnTo>
                    <a:pt x="31" y="66"/>
                  </a:lnTo>
                  <a:lnTo>
                    <a:pt x="31" y="62"/>
                  </a:lnTo>
                  <a:lnTo>
                    <a:pt x="36" y="62"/>
                  </a:lnTo>
                  <a:lnTo>
                    <a:pt x="31" y="62"/>
                  </a:lnTo>
                  <a:lnTo>
                    <a:pt x="25" y="62"/>
                  </a:lnTo>
                  <a:lnTo>
                    <a:pt x="25" y="57"/>
                  </a:lnTo>
                  <a:lnTo>
                    <a:pt x="25" y="52"/>
                  </a:lnTo>
                  <a:lnTo>
                    <a:pt x="31" y="52"/>
                  </a:lnTo>
                  <a:lnTo>
                    <a:pt x="31" y="47"/>
                  </a:lnTo>
                  <a:lnTo>
                    <a:pt x="31" y="43"/>
                  </a:lnTo>
                  <a:lnTo>
                    <a:pt x="25" y="43"/>
                  </a:lnTo>
                  <a:lnTo>
                    <a:pt x="25" y="47"/>
                  </a:lnTo>
                  <a:lnTo>
                    <a:pt x="20" y="47"/>
                  </a:lnTo>
                  <a:lnTo>
                    <a:pt x="20" y="43"/>
                  </a:lnTo>
                  <a:lnTo>
                    <a:pt x="20" y="47"/>
                  </a:lnTo>
                  <a:lnTo>
                    <a:pt x="20" y="43"/>
                  </a:lnTo>
                  <a:lnTo>
                    <a:pt x="20" y="38"/>
                  </a:lnTo>
                  <a:lnTo>
                    <a:pt x="25" y="38"/>
                  </a:lnTo>
                  <a:lnTo>
                    <a:pt x="20" y="38"/>
                  </a:lnTo>
                  <a:lnTo>
                    <a:pt x="20" y="33"/>
                  </a:lnTo>
                  <a:lnTo>
                    <a:pt x="15" y="33"/>
                  </a:lnTo>
                  <a:lnTo>
                    <a:pt x="15" y="38"/>
                  </a:lnTo>
                  <a:lnTo>
                    <a:pt x="10" y="33"/>
                  </a:lnTo>
                  <a:lnTo>
                    <a:pt x="10" y="38"/>
                  </a:lnTo>
                  <a:lnTo>
                    <a:pt x="5" y="38"/>
                  </a:lnTo>
                  <a:lnTo>
                    <a:pt x="5" y="43"/>
                  </a:lnTo>
                  <a:lnTo>
                    <a:pt x="0" y="43"/>
                  </a:lnTo>
                  <a:lnTo>
                    <a:pt x="0" y="38"/>
                  </a:lnTo>
                  <a:lnTo>
                    <a:pt x="5" y="38"/>
                  </a:lnTo>
                  <a:lnTo>
                    <a:pt x="5" y="33"/>
                  </a:lnTo>
                  <a:lnTo>
                    <a:pt x="0" y="33"/>
                  </a:lnTo>
                  <a:lnTo>
                    <a:pt x="5" y="33"/>
                  </a:lnTo>
                  <a:lnTo>
                    <a:pt x="10" y="33"/>
                  </a:lnTo>
                  <a:lnTo>
                    <a:pt x="10" y="28"/>
                  </a:lnTo>
                  <a:lnTo>
                    <a:pt x="10" y="23"/>
                  </a:lnTo>
                  <a:lnTo>
                    <a:pt x="10" y="28"/>
                  </a:lnTo>
                  <a:lnTo>
                    <a:pt x="10" y="23"/>
                  </a:lnTo>
                  <a:lnTo>
                    <a:pt x="5" y="23"/>
                  </a:lnTo>
                  <a:lnTo>
                    <a:pt x="5" y="19"/>
                  </a:lnTo>
                  <a:lnTo>
                    <a:pt x="0" y="19"/>
                  </a:lnTo>
                  <a:lnTo>
                    <a:pt x="0" y="14"/>
                  </a:lnTo>
                  <a:lnTo>
                    <a:pt x="5" y="14"/>
                  </a:lnTo>
                  <a:lnTo>
                    <a:pt x="0" y="14"/>
                  </a:lnTo>
                  <a:lnTo>
                    <a:pt x="5" y="9"/>
                  </a:lnTo>
                  <a:lnTo>
                    <a:pt x="0" y="9"/>
                  </a:lnTo>
                  <a:lnTo>
                    <a:pt x="5" y="9"/>
                  </a:lnTo>
                  <a:lnTo>
                    <a:pt x="0" y="9"/>
                  </a:lnTo>
                  <a:lnTo>
                    <a:pt x="5" y="9"/>
                  </a:lnTo>
                  <a:lnTo>
                    <a:pt x="5" y="4"/>
                  </a:lnTo>
                  <a:lnTo>
                    <a:pt x="0" y="4"/>
                  </a:lnTo>
                  <a:lnTo>
                    <a:pt x="0" y="0"/>
                  </a:lnTo>
                  <a:close/>
                </a:path>
              </a:pathLst>
            </a:custGeom>
            <a:solidFill>
              <a:srgbClr val="FFAD00"/>
            </a:solidFill>
            <a:ln w="7938">
              <a:solidFill>
                <a:srgbClr val="FFAD00"/>
              </a:solidFill>
              <a:round/>
              <a:headEnd/>
              <a:tailEnd/>
            </a:ln>
          </p:spPr>
          <p:txBody>
            <a:bodyPr/>
            <a:lstStyle/>
            <a:p>
              <a:endParaRPr lang="en-US"/>
            </a:p>
          </p:txBody>
        </p:sp>
        <p:sp>
          <p:nvSpPr>
            <p:cNvPr id="6201" name="Freeform 33"/>
            <p:cNvSpPr>
              <a:spLocks/>
            </p:cNvSpPr>
            <p:nvPr/>
          </p:nvSpPr>
          <p:spPr bwMode="auto">
            <a:xfrm>
              <a:off x="792" y="1541"/>
              <a:ext cx="20" cy="14"/>
            </a:xfrm>
            <a:custGeom>
              <a:avLst/>
              <a:gdLst>
                <a:gd fmla="*/ 20 w 20" name="T0"/>
                <a:gd fmla="*/ 4 h 14" name="T1"/>
                <a:gd fmla="*/ 20 w 20" name="T2"/>
                <a:gd fmla="*/ 9 h 14" name="T3"/>
                <a:gd fmla="*/ 20 w 20" name="T4"/>
                <a:gd fmla="*/ 14 h 14" name="T5"/>
                <a:gd fmla="*/ 15 w 20" name="T6"/>
                <a:gd fmla="*/ 14 h 14" name="T7"/>
                <a:gd fmla="*/ 10 w 20" name="T8"/>
                <a:gd fmla="*/ 14 h 14" name="T9"/>
                <a:gd fmla="*/ 5 w 20" name="T10"/>
                <a:gd fmla="*/ 14 h 14" name="T11"/>
                <a:gd fmla="*/ 0 w 20" name="T12"/>
                <a:gd fmla="*/ 14 h 14" name="T13"/>
                <a:gd fmla="*/ 0 w 20" name="T14"/>
                <a:gd fmla="*/ 9 h 14" name="T15"/>
                <a:gd fmla="*/ 5 w 20" name="T16"/>
                <a:gd fmla="*/ 9 h 14" name="T17"/>
                <a:gd fmla="*/ 5 w 20" name="T18"/>
                <a:gd fmla="*/ 4 h 14" name="T19"/>
                <a:gd fmla="*/ 10 w 20" name="T20"/>
                <a:gd fmla="*/ 4 h 14" name="T21"/>
                <a:gd fmla="*/ 10 w 20" name="T22"/>
                <a:gd fmla="*/ 0 h 14" name="T23"/>
                <a:gd fmla="*/ 15 w 20" name="T24"/>
                <a:gd fmla="*/ 4 h 14" name="T25"/>
                <a:gd fmla="*/ 20 w 20" name="T26"/>
                <a:gd fmla="*/ 4 h 14"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0" name="T42"/>
                <a:gd fmla="*/ 0 h 14" name="T43"/>
                <a:gd fmla="*/ 20 w 20" name="T44"/>
                <a:gd fmla="*/ 14 h 14" name="T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4" w="20">
                  <a:moveTo>
                    <a:pt x="20" y="4"/>
                  </a:moveTo>
                  <a:lnTo>
                    <a:pt x="20" y="9"/>
                  </a:lnTo>
                  <a:lnTo>
                    <a:pt x="20" y="14"/>
                  </a:lnTo>
                  <a:lnTo>
                    <a:pt x="15" y="14"/>
                  </a:lnTo>
                  <a:lnTo>
                    <a:pt x="10" y="14"/>
                  </a:lnTo>
                  <a:lnTo>
                    <a:pt x="5" y="14"/>
                  </a:lnTo>
                  <a:lnTo>
                    <a:pt x="0" y="14"/>
                  </a:lnTo>
                  <a:lnTo>
                    <a:pt x="0" y="9"/>
                  </a:lnTo>
                  <a:lnTo>
                    <a:pt x="5" y="9"/>
                  </a:lnTo>
                  <a:lnTo>
                    <a:pt x="5" y="4"/>
                  </a:lnTo>
                  <a:lnTo>
                    <a:pt x="10" y="4"/>
                  </a:lnTo>
                  <a:lnTo>
                    <a:pt x="10" y="0"/>
                  </a:lnTo>
                  <a:lnTo>
                    <a:pt x="15" y="4"/>
                  </a:lnTo>
                  <a:lnTo>
                    <a:pt x="20" y="4"/>
                  </a:lnTo>
                  <a:close/>
                </a:path>
              </a:pathLst>
            </a:custGeom>
            <a:solidFill>
              <a:srgbClr val="FFAD00"/>
            </a:solidFill>
            <a:ln w="7938">
              <a:solidFill>
                <a:srgbClr val="FFAD00"/>
              </a:solidFill>
              <a:round/>
              <a:headEnd/>
              <a:tailEnd/>
            </a:ln>
          </p:spPr>
          <p:txBody>
            <a:bodyPr/>
            <a:lstStyle/>
            <a:p>
              <a:endParaRPr lang="en-US"/>
            </a:p>
          </p:txBody>
        </p:sp>
        <p:sp>
          <p:nvSpPr>
            <p:cNvPr id="6202" name="Freeform 34"/>
            <p:cNvSpPr>
              <a:spLocks/>
            </p:cNvSpPr>
            <p:nvPr/>
          </p:nvSpPr>
          <p:spPr bwMode="auto">
            <a:xfrm>
              <a:off x="807" y="1555"/>
              <a:ext cx="51" cy="33"/>
            </a:xfrm>
            <a:custGeom>
              <a:avLst/>
              <a:gdLst>
                <a:gd fmla="*/ 46 w 51" name="T0"/>
                <a:gd fmla="*/ 5 h 33" name="T1"/>
                <a:gd fmla="*/ 46 w 51" name="T2"/>
                <a:gd fmla="*/ 9 h 33" name="T3"/>
                <a:gd fmla="*/ 51 w 51" name="T4"/>
                <a:gd fmla="*/ 9 h 33" name="T5"/>
                <a:gd fmla="*/ 46 w 51" name="T6"/>
                <a:gd fmla="*/ 9 h 33" name="T7"/>
                <a:gd fmla="*/ 46 w 51" name="T8"/>
                <a:gd fmla="*/ 14 h 33" name="T9"/>
                <a:gd fmla="*/ 41 w 51" name="T10"/>
                <a:gd fmla="*/ 14 h 33" name="T11"/>
                <a:gd fmla="*/ 36 w 51" name="T12"/>
                <a:gd fmla="*/ 14 h 33" name="T13"/>
                <a:gd fmla="*/ 36 w 51" name="T14"/>
                <a:gd fmla="*/ 19 h 33" name="T15"/>
                <a:gd fmla="*/ 31 w 51" name="T16"/>
                <a:gd fmla="*/ 19 h 33" name="T17"/>
                <a:gd fmla="*/ 31 w 51" name="T18"/>
                <a:gd fmla="*/ 24 h 33" name="T19"/>
                <a:gd fmla="*/ 36 w 51" name="T20"/>
                <a:gd fmla="*/ 24 h 33" name="T21"/>
                <a:gd fmla="*/ 36 w 51" name="T22"/>
                <a:gd fmla="*/ 29 h 33" name="T23"/>
                <a:gd fmla="*/ 36 w 51" name="T24"/>
                <a:gd fmla="*/ 33 h 33" name="T25"/>
                <a:gd fmla="*/ 31 w 51" name="T26"/>
                <a:gd fmla="*/ 33 h 33" name="T27"/>
                <a:gd fmla="*/ 26 w 51" name="T28"/>
                <a:gd fmla="*/ 33 h 33" name="T29"/>
                <a:gd fmla="*/ 20 w 51" name="T30"/>
                <a:gd fmla="*/ 33 h 33" name="T31"/>
                <a:gd fmla="*/ 15 w 51" name="T32"/>
                <a:gd fmla="*/ 33 h 33" name="T33"/>
                <a:gd fmla="*/ 15 w 51" name="T34"/>
                <a:gd fmla="*/ 29 h 33" name="T35"/>
                <a:gd fmla="*/ 10 w 51" name="T36"/>
                <a:gd fmla="*/ 29 h 33" name="T37"/>
                <a:gd fmla="*/ 5 w 51" name="T38"/>
                <a:gd fmla="*/ 29 h 33" name="T39"/>
                <a:gd fmla="*/ 0 w 51" name="T40"/>
                <a:gd fmla="*/ 29 h 33" name="T41"/>
                <a:gd fmla="*/ 0 w 51" name="T42"/>
                <a:gd fmla="*/ 24 h 33" name="T43"/>
                <a:gd fmla="*/ 5 w 51" name="T44"/>
                <a:gd fmla="*/ 24 h 33" name="T45"/>
                <a:gd fmla="*/ 5 w 51" name="T46"/>
                <a:gd fmla="*/ 19 h 33" name="T47"/>
                <a:gd fmla="*/ 0 w 51" name="T48"/>
                <a:gd fmla="*/ 19 h 33" name="T49"/>
                <a:gd fmla="*/ 5 w 51" name="T50"/>
                <a:gd fmla="*/ 19 h 33" name="T51"/>
                <a:gd fmla="*/ 5 w 51" name="T52"/>
                <a:gd fmla="*/ 14 h 33" name="T53"/>
                <a:gd fmla="*/ 5 w 51" name="T54"/>
                <a:gd fmla="*/ 9 h 33" name="T55"/>
                <a:gd fmla="*/ 10 w 51" name="T56"/>
                <a:gd fmla="*/ 9 h 33" name="T57"/>
                <a:gd fmla="*/ 10 w 51" name="T58"/>
                <a:gd fmla="*/ 5 h 33" name="T59"/>
                <a:gd fmla="*/ 10 w 51" name="T60"/>
                <a:gd fmla="*/ 0 h 33" name="T61"/>
                <a:gd fmla="*/ 15 w 51" name="T62"/>
                <a:gd fmla="*/ 0 h 33" name="T63"/>
                <a:gd fmla="*/ 20 w 51" name="T64"/>
                <a:gd fmla="*/ 0 h 33" name="T65"/>
                <a:gd fmla="*/ 26 w 51" name="T66"/>
                <a:gd fmla="*/ 0 h 33" name="T67"/>
                <a:gd fmla="*/ 26 w 51" name="T68"/>
                <a:gd fmla="*/ 5 h 33" name="T69"/>
                <a:gd fmla="*/ 31 w 51" name="T70"/>
                <a:gd fmla="*/ 5 h 33" name="T71"/>
                <a:gd fmla="*/ 36 w 51" name="T72"/>
                <a:gd fmla="*/ 5 h 33" name="T73"/>
                <a:gd fmla="*/ 36 w 51" name="T74"/>
                <a:gd fmla="*/ 0 h 33" name="T75"/>
                <a:gd fmla="*/ 41 w 51" name="T76"/>
                <a:gd fmla="*/ 0 h 33" name="T77"/>
                <a:gd fmla="*/ 41 w 51" name="T78"/>
                <a:gd fmla="*/ 5 h 33" name="T79"/>
                <a:gd fmla="*/ 46 w 51" name="T80"/>
                <a:gd fmla="*/ 5 h 33"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51" name="T123"/>
                <a:gd fmla="*/ 0 h 33" name="T124"/>
                <a:gd fmla="*/ 51 w 51" name="T125"/>
                <a:gd fmla="*/ 33 h 33" name="T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33" w="51">
                  <a:moveTo>
                    <a:pt x="46" y="5"/>
                  </a:moveTo>
                  <a:lnTo>
                    <a:pt x="46" y="9"/>
                  </a:lnTo>
                  <a:lnTo>
                    <a:pt x="51" y="9"/>
                  </a:lnTo>
                  <a:lnTo>
                    <a:pt x="46" y="9"/>
                  </a:lnTo>
                  <a:lnTo>
                    <a:pt x="46" y="14"/>
                  </a:lnTo>
                  <a:lnTo>
                    <a:pt x="41" y="14"/>
                  </a:lnTo>
                  <a:lnTo>
                    <a:pt x="36" y="14"/>
                  </a:lnTo>
                  <a:lnTo>
                    <a:pt x="36" y="19"/>
                  </a:lnTo>
                  <a:lnTo>
                    <a:pt x="31" y="19"/>
                  </a:lnTo>
                  <a:lnTo>
                    <a:pt x="31" y="24"/>
                  </a:lnTo>
                  <a:lnTo>
                    <a:pt x="36" y="24"/>
                  </a:lnTo>
                  <a:lnTo>
                    <a:pt x="36" y="29"/>
                  </a:lnTo>
                  <a:lnTo>
                    <a:pt x="36" y="33"/>
                  </a:lnTo>
                  <a:lnTo>
                    <a:pt x="31" y="33"/>
                  </a:lnTo>
                  <a:lnTo>
                    <a:pt x="26" y="33"/>
                  </a:lnTo>
                  <a:lnTo>
                    <a:pt x="20" y="33"/>
                  </a:lnTo>
                  <a:lnTo>
                    <a:pt x="15" y="33"/>
                  </a:lnTo>
                  <a:lnTo>
                    <a:pt x="15" y="29"/>
                  </a:lnTo>
                  <a:lnTo>
                    <a:pt x="10" y="29"/>
                  </a:lnTo>
                  <a:lnTo>
                    <a:pt x="5" y="29"/>
                  </a:lnTo>
                  <a:lnTo>
                    <a:pt x="0" y="29"/>
                  </a:lnTo>
                  <a:lnTo>
                    <a:pt x="0" y="24"/>
                  </a:lnTo>
                  <a:lnTo>
                    <a:pt x="5" y="24"/>
                  </a:lnTo>
                  <a:lnTo>
                    <a:pt x="5" y="19"/>
                  </a:lnTo>
                  <a:lnTo>
                    <a:pt x="0" y="19"/>
                  </a:lnTo>
                  <a:lnTo>
                    <a:pt x="5" y="19"/>
                  </a:lnTo>
                  <a:lnTo>
                    <a:pt x="5" y="14"/>
                  </a:lnTo>
                  <a:lnTo>
                    <a:pt x="5" y="9"/>
                  </a:lnTo>
                  <a:lnTo>
                    <a:pt x="10" y="9"/>
                  </a:lnTo>
                  <a:lnTo>
                    <a:pt x="10" y="5"/>
                  </a:lnTo>
                  <a:lnTo>
                    <a:pt x="10" y="0"/>
                  </a:lnTo>
                  <a:lnTo>
                    <a:pt x="15" y="0"/>
                  </a:lnTo>
                  <a:lnTo>
                    <a:pt x="20" y="0"/>
                  </a:lnTo>
                  <a:lnTo>
                    <a:pt x="26" y="0"/>
                  </a:lnTo>
                  <a:lnTo>
                    <a:pt x="26" y="5"/>
                  </a:lnTo>
                  <a:lnTo>
                    <a:pt x="31" y="5"/>
                  </a:lnTo>
                  <a:lnTo>
                    <a:pt x="36" y="5"/>
                  </a:lnTo>
                  <a:lnTo>
                    <a:pt x="36" y="0"/>
                  </a:lnTo>
                  <a:lnTo>
                    <a:pt x="41" y="0"/>
                  </a:lnTo>
                  <a:lnTo>
                    <a:pt x="41" y="5"/>
                  </a:lnTo>
                  <a:lnTo>
                    <a:pt x="46" y="5"/>
                  </a:lnTo>
                  <a:close/>
                </a:path>
              </a:pathLst>
            </a:custGeom>
            <a:solidFill>
              <a:srgbClr val="FFAD00"/>
            </a:solidFill>
            <a:ln w="7938">
              <a:solidFill>
                <a:srgbClr val="FFAD00"/>
              </a:solidFill>
              <a:round/>
              <a:headEnd/>
              <a:tailEnd/>
            </a:ln>
          </p:spPr>
          <p:txBody>
            <a:bodyPr/>
            <a:lstStyle/>
            <a:p>
              <a:endParaRPr lang="en-US"/>
            </a:p>
          </p:txBody>
        </p:sp>
        <p:sp>
          <p:nvSpPr>
            <p:cNvPr id="6203" name="Freeform 35"/>
            <p:cNvSpPr>
              <a:spLocks/>
            </p:cNvSpPr>
            <p:nvPr/>
          </p:nvSpPr>
          <p:spPr bwMode="auto">
            <a:xfrm>
              <a:off x="1048" y="1560"/>
              <a:ext cx="62" cy="33"/>
            </a:xfrm>
            <a:custGeom>
              <a:avLst/>
              <a:gdLst>
                <a:gd fmla="*/ 52 w 62" name="T0"/>
                <a:gd fmla="*/ 0 h 33" name="T1"/>
                <a:gd fmla="*/ 46 w 62" name="T2"/>
                <a:gd fmla="*/ 0 h 33" name="T3"/>
                <a:gd fmla="*/ 52 w 62" name="T4"/>
                <a:gd fmla="*/ 0 h 33" name="T5"/>
                <a:gd fmla="*/ 57 w 62" name="T6"/>
                <a:gd fmla="*/ 0 h 33" name="T7"/>
                <a:gd fmla="*/ 62 w 62" name="T8"/>
                <a:gd fmla="*/ 0 h 33" name="T9"/>
                <a:gd fmla="*/ 62 w 62" name="T10"/>
                <a:gd fmla="*/ 9 h 33" name="T11"/>
                <a:gd fmla="*/ 57 w 62" name="T12"/>
                <a:gd fmla="*/ 14 h 33" name="T13"/>
                <a:gd fmla="*/ 36 w 62" name="T14"/>
                <a:gd fmla="*/ 28 h 33" name="T15"/>
                <a:gd fmla="*/ 21 w 62" name="T16"/>
                <a:gd fmla="*/ 33 h 33" name="T17"/>
                <a:gd fmla="*/ 11 w 62" name="T18"/>
                <a:gd fmla="*/ 19 h 33" name="T19"/>
                <a:gd fmla="*/ 5 w 62" name="T20"/>
                <a:gd fmla="*/ 19 h 33" name="T21"/>
                <a:gd fmla="*/ 0 w 62" name="T22"/>
                <a:gd fmla="*/ 19 h 33" name="T23"/>
                <a:gd fmla="*/ 0 w 62" name="T24"/>
                <a:gd fmla="*/ 14 h 33" name="T25"/>
                <a:gd fmla="*/ 5 w 62" name="T26"/>
                <a:gd fmla="*/ 14 h 33" name="T27"/>
                <a:gd fmla="*/ 5 w 62" name="T28"/>
                <a:gd fmla="*/ 9 h 33" name="T29"/>
                <a:gd fmla="*/ 0 w 62" name="T30"/>
                <a:gd fmla="*/ 9 h 33" name="T31"/>
                <a:gd fmla="*/ 0 w 62" name="T32"/>
                <a:gd fmla="*/ 14 h 33" name="T33"/>
                <a:gd fmla="*/ 0 w 62" name="T34"/>
                <a:gd fmla="*/ 9 h 33" name="T35"/>
                <a:gd fmla="*/ 5 w 62" name="T36"/>
                <a:gd fmla="*/ 9 h 33" name="T37"/>
                <a:gd fmla="*/ 5 w 62" name="T38"/>
                <a:gd fmla="*/ 4 h 33" name="T39"/>
                <a:gd fmla="*/ 11 w 62" name="T40"/>
                <a:gd fmla="*/ 4 h 33" name="T41"/>
                <a:gd fmla="*/ 16 w 62" name="T42"/>
                <a:gd fmla="*/ 4 h 33" name="T43"/>
                <a:gd fmla="*/ 21 w 62" name="T44"/>
                <a:gd fmla="*/ 4 h 33" name="T45"/>
                <a:gd fmla="*/ 26 w 62" name="T46"/>
                <a:gd fmla="*/ 4 h 33" name="T47"/>
                <a:gd fmla="*/ 31 w 62" name="T48"/>
                <a:gd fmla="*/ 4 h 33" name="T49"/>
                <a:gd fmla="*/ 31 w 62" name="T50"/>
                <a:gd fmla="*/ 0 h 33" name="T51"/>
                <a:gd fmla="*/ 36 w 62" name="T52"/>
                <a:gd fmla="*/ 0 h 33" name="T53"/>
                <a:gd fmla="*/ 41 w 62" name="T54"/>
                <a:gd fmla="*/ 0 h 33" name="T55"/>
                <a:gd fmla="*/ 46 w 62" name="T56"/>
                <a:gd fmla="*/ 0 h 33" name="T57"/>
                <a:gd fmla="*/ 52 w 62" name="T58"/>
                <a:gd fmla="*/ 0 h 33" name="T59"/>
                <a:gd fmla="*/ 57 w 62" name="T60"/>
                <a:gd fmla="*/ 0 h 33" name="T61"/>
                <a:gd fmla="*/ 52 w 62" name="T62"/>
                <a:gd fmla="*/ 0 h 3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62" name="T96"/>
                <a:gd fmla="*/ 0 h 33" name="T97"/>
                <a:gd fmla="*/ 62 w 62" name="T98"/>
                <a:gd fmla="*/ 33 h 33" name="T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33" w="62">
                  <a:moveTo>
                    <a:pt x="52" y="0"/>
                  </a:moveTo>
                  <a:lnTo>
                    <a:pt x="46" y="0"/>
                  </a:lnTo>
                  <a:lnTo>
                    <a:pt x="52" y="0"/>
                  </a:lnTo>
                  <a:lnTo>
                    <a:pt x="57" y="0"/>
                  </a:lnTo>
                  <a:lnTo>
                    <a:pt x="62" y="0"/>
                  </a:lnTo>
                  <a:lnTo>
                    <a:pt x="62" y="9"/>
                  </a:lnTo>
                  <a:lnTo>
                    <a:pt x="57" y="14"/>
                  </a:lnTo>
                  <a:lnTo>
                    <a:pt x="36" y="28"/>
                  </a:lnTo>
                  <a:lnTo>
                    <a:pt x="21" y="33"/>
                  </a:lnTo>
                  <a:lnTo>
                    <a:pt x="11" y="19"/>
                  </a:lnTo>
                  <a:lnTo>
                    <a:pt x="5" y="19"/>
                  </a:lnTo>
                  <a:lnTo>
                    <a:pt x="0" y="19"/>
                  </a:lnTo>
                  <a:lnTo>
                    <a:pt x="0" y="14"/>
                  </a:lnTo>
                  <a:lnTo>
                    <a:pt x="5" y="14"/>
                  </a:lnTo>
                  <a:lnTo>
                    <a:pt x="5" y="9"/>
                  </a:lnTo>
                  <a:lnTo>
                    <a:pt x="0" y="9"/>
                  </a:lnTo>
                  <a:lnTo>
                    <a:pt x="0" y="14"/>
                  </a:lnTo>
                  <a:lnTo>
                    <a:pt x="0" y="9"/>
                  </a:lnTo>
                  <a:lnTo>
                    <a:pt x="5" y="9"/>
                  </a:lnTo>
                  <a:lnTo>
                    <a:pt x="5" y="4"/>
                  </a:lnTo>
                  <a:lnTo>
                    <a:pt x="11" y="4"/>
                  </a:lnTo>
                  <a:lnTo>
                    <a:pt x="16" y="4"/>
                  </a:lnTo>
                  <a:lnTo>
                    <a:pt x="21" y="4"/>
                  </a:lnTo>
                  <a:lnTo>
                    <a:pt x="26" y="4"/>
                  </a:lnTo>
                  <a:lnTo>
                    <a:pt x="31" y="4"/>
                  </a:lnTo>
                  <a:lnTo>
                    <a:pt x="31" y="0"/>
                  </a:lnTo>
                  <a:lnTo>
                    <a:pt x="36" y="0"/>
                  </a:lnTo>
                  <a:lnTo>
                    <a:pt x="41" y="0"/>
                  </a:lnTo>
                  <a:lnTo>
                    <a:pt x="46" y="0"/>
                  </a:lnTo>
                  <a:lnTo>
                    <a:pt x="52" y="0"/>
                  </a:lnTo>
                  <a:lnTo>
                    <a:pt x="57" y="0"/>
                  </a:lnTo>
                  <a:lnTo>
                    <a:pt x="52" y="0"/>
                  </a:lnTo>
                  <a:close/>
                </a:path>
              </a:pathLst>
            </a:custGeom>
            <a:solidFill>
              <a:srgbClr val="FFAD00"/>
            </a:solidFill>
            <a:ln w="7938">
              <a:solidFill>
                <a:srgbClr val="FFAD00"/>
              </a:solidFill>
              <a:round/>
              <a:headEnd/>
              <a:tailEnd/>
            </a:ln>
          </p:spPr>
          <p:txBody>
            <a:bodyPr/>
            <a:lstStyle/>
            <a:p>
              <a:endParaRPr lang="en-US"/>
            </a:p>
          </p:txBody>
        </p:sp>
        <p:sp>
          <p:nvSpPr>
            <p:cNvPr id="6204" name="Freeform 36"/>
            <p:cNvSpPr>
              <a:spLocks/>
            </p:cNvSpPr>
            <p:nvPr/>
          </p:nvSpPr>
          <p:spPr bwMode="auto">
            <a:xfrm>
              <a:off x="838" y="1560"/>
              <a:ext cx="31" cy="28"/>
            </a:xfrm>
            <a:custGeom>
              <a:avLst/>
              <a:gdLst>
                <a:gd fmla="*/ 25 w 31" name="T0"/>
                <a:gd fmla="*/ 0 h 28" name="T1"/>
                <a:gd fmla="*/ 31 w 31" name="T2"/>
                <a:gd fmla="*/ 0 h 28" name="T3"/>
                <a:gd fmla="*/ 31 w 31" name="T4"/>
                <a:gd fmla="*/ 4 h 28" name="T5"/>
                <a:gd fmla="*/ 31 w 31" name="T6"/>
                <a:gd fmla="*/ 9 h 28" name="T7"/>
                <a:gd fmla="*/ 25 w 31" name="T8"/>
                <a:gd fmla="*/ 9 h 28" name="T9"/>
                <a:gd fmla="*/ 25 w 31" name="T10"/>
                <a:gd fmla="*/ 4 h 28" name="T11"/>
                <a:gd fmla="*/ 25 w 31" name="T12"/>
                <a:gd fmla="*/ 9 h 28" name="T13"/>
                <a:gd fmla="*/ 25 w 31" name="T14"/>
                <a:gd fmla="*/ 14 h 28" name="T15"/>
                <a:gd fmla="*/ 20 w 31" name="T16"/>
                <a:gd fmla="*/ 14 h 28" name="T17"/>
                <a:gd fmla="*/ 25 w 31" name="T18"/>
                <a:gd fmla="*/ 14 h 28" name="T19"/>
                <a:gd fmla="*/ 20 w 31" name="T20"/>
                <a:gd fmla="*/ 14 h 28" name="T21"/>
                <a:gd fmla="*/ 20 w 31" name="T22"/>
                <a:gd fmla="*/ 19 h 28" name="T23"/>
                <a:gd fmla="*/ 15 w 31" name="T24"/>
                <a:gd fmla="*/ 19 h 28" name="T25"/>
                <a:gd fmla="*/ 15 w 31" name="T26"/>
                <a:gd fmla="*/ 24 h 28" name="T27"/>
                <a:gd fmla="*/ 15 w 31" name="T28"/>
                <a:gd fmla="*/ 28 h 28" name="T29"/>
                <a:gd fmla="*/ 10 w 31" name="T30"/>
                <a:gd fmla="*/ 28 h 28" name="T31"/>
                <a:gd fmla="*/ 5 w 31" name="T32"/>
                <a:gd fmla="*/ 28 h 28" name="T33"/>
                <a:gd fmla="*/ 5 w 31" name="T34"/>
                <a:gd fmla="*/ 24 h 28" name="T35"/>
                <a:gd fmla="*/ 5 w 31" name="T36"/>
                <a:gd fmla="*/ 19 h 28" name="T37"/>
                <a:gd fmla="*/ 0 w 31" name="T38"/>
                <a:gd fmla="*/ 19 h 28" name="T39"/>
                <a:gd fmla="*/ 0 w 31" name="T40"/>
                <a:gd fmla="*/ 14 h 28" name="T41"/>
                <a:gd fmla="*/ 5 w 31" name="T42"/>
                <a:gd fmla="*/ 14 h 28" name="T43"/>
                <a:gd fmla="*/ 5 w 31" name="T44"/>
                <a:gd fmla="*/ 9 h 28" name="T45"/>
                <a:gd fmla="*/ 10 w 31" name="T46"/>
                <a:gd fmla="*/ 9 h 28" name="T47"/>
                <a:gd fmla="*/ 15 w 31" name="T48"/>
                <a:gd fmla="*/ 9 h 28" name="T49"/>
                <a:gd fmla="*/ 15 w 31" name="T50"/>
                <a:gd fmla="*/ 4 h 28" name="T51"/>
                <a:gd fmla="*/ 20 w 31" name="T52"/>
                <a:gd fmla="*/ 4 h 28" name="T53"/>
                <a:gd fmla="*/ 15 w 31" name="T54"/>
                <a:gd fmla="*/ 4 h 28" name="T55"/>
                <a:gd fmla="*/ 15 w 31" name="T56"/>
                <a:gd fmla="*/ 0 h 28" name="T57"/>
                <a:gd fmla="*/ 20 w 31" name="T58"/>
                <a:gd fmla="*/ 0 h 28" name="T59"/>
                <a:gd fmla="*/ 25 w 31" name="T60"/>
                <a:gd fmla="*/ 0 h 28"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31" name="T93"/>
                <a:gd fmla="*/ 0 h 28" name="T94"/>
                <a:gd fmla="*/ 31 w 31" name="T95"/>
                <a:gd fmla="*/ 28 h 28" name="T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28" w="31">
                  <a:moveTo>
                    <a:pt x="25" y="0"/>
                  </a:moveTo>
                  <a:lnTo>
                    <a:pt x="31" y="0"/>
                  </a:lnTo>
                  <a:lnTo>
                    <a:pt x="31" y="4"/>
                  </a:lnTo>
                  <a:lnTo>
                    <a:pt x="31" y="9"/>
                  </a:lnTo>
                  <a:lnTo>
                    <a:pt x="25" y="9"/>
                  </a:lnTo>
                  <a:lnTo>
                    <a:pt x="25" y="4"/>
                  </a:lnTo>
                  <a:lnTo>
                    <a:pt x="25" y="9"/>
                  </a:lnTo>
                  <a:lnTo>
                    <a:pt x="25" y="14"/>
                  </a:lnTo>
                  <a:lnTo>
                    <a:pt x="20" y="14"/>
                  </a:lnTo>
                  <a:lnTo>
                    <a:pt x="25" y="14"/>
                  </a:lnTo>
                  <a:lnTo>
                    <a:pt x="20" y="14"/>
                  </a:lnTo>
                  <a:lnTo>
                    <a:pt x="20" y="19"/>
                  </a:lnTo>
                  <a:lnTo>
                    <a:pt x="15" y="19"/>
                  </a:lnTo>
                  <a:lnTo>
                    <a:pt x="15" y="24"/>
                  </a:lnTo>
                  <a:lnTo>
                    <a:pt x="15" y="28"/>
                  </a:lnTo>
                  <a:lnTo>
                    <a:pt x="10" y="28"/>
                  </a:lnTo>
                  <a:lnTo>
                    <a:pt x="5" y="28"/>
                  </a:lnTo>
                  <a:lnTo>
                    <a:pt x="5" y="24"/>
                  </a:lnTo>
                  <a:lnTo>
                    <a:pt x="5" y="19"/>
                  </a:lnTo>
                  <a:lnTo>
                    <a:pt x="0" y="19"/>
                  </a:lnTo>
                  <a:lnTo>
                    <a:pt x="0" y="14"/>
                  </a:lnTo>
                  <a:lnTo>
                    <a:pt x="5" y="14"/>
                  </a:lnTo>
                  <a:lnTo>
                    <a:pt x="5" y="9"/>
                  </a:lnTo>
                  <a:lnTo>
                    <a:pt x="10" y="9"/>
                  </a:lnTo>
                  <a:lnTo>
                    <a:pt x="15" y="9"/>
                  </a:lnTo>
                  <a:lnTo>
                    <a:pt x="15" y="4"/>
                  </a:lnTo>
                  <a:lnTo>
                    <a:pt x="20" y="4"/>
                  </a:lnTo>
                  <a:lnTo>
                    <a:pt x="15" y="4"/>
                  </a:lnTo>
                  <a:lnTo>
                    <a:pt x="15" y="0"/>
                  </a:lnTo>
                  <a:lnTo>
                    <a:pt x="20" y="0"/>
                  </a:lnTo>
                  <a:lnTo>
                    <a:pt x="25" y="0"/>
                  </a:lnTo>
                  <a:close/>
                </a:path>
              </a:pathLst>
            </a:custGeom>
            <a:solidFill>
              <a:srgbClr val="FFAD00"/>
            </a:solidFill>
            <a:ln w="7938">
              <a:solidFill>
                <a:srgbClr val="FFAD00"/>
              </a:solidFill>
              <a:round/>
              <a:headEnd/>
              <a:tailEnd/>
            </a:ln>
          </p:spPr>
          <p:txBody>
            <a:bodyPr/>
            <a:lstStyle/>
            <a:p>
              <a:endParaRPr lang="en-US"/>
            </a:p>
          </p:txBody>
        </p:sp>
        <p:sp>
          <p:nvSpPr>
            <p:cNvPr id="6205" name="Freeform 37"/>
            <p:cNvSpPr>
              <a:spLocks/>
            </p:cNvSpPr>
            <p:nvPr/>
          </p:nvSpPr>
          <p:spPr bwMode="auto">
            <a:xfrm>
              <a:off x="1069" y="1560"/>
              <a:ext cx="56" cy="71"/>
            </a:xfrm>
            <a:custGeom>
              <a:avLst/>
              <a:gdLst>
                <a:gd fmla="*/ 46 w 56" name="T0"/>
                <a:gd fmla="*/ 0 h 71" name="T1"/>
                <a:gd fmla="*/ 51 w 56" name="T2"/>
                <a:gd fmla="*/ 0 h 71" name="T3"/>
                <a:gd fmla="*/ 51 w 56" name="T4"/>
                <a:gd fmla="*/ 4 h 71" name="T5"/>
                <a:gd fmla="*/ 56 w 56" name="T6"/>
                <a:gd fmla="*/ 4 h 71" name="T7"/>
                <a:gd fmla="*/ 56 w 56" name="T8"/>
                <a:gd fmla="*/ 0 h 71" name="T9"/>
                <a:gd fmla="*/ 56 w 56" name="T10"/>
                <a:gd fmla="*/ 4 h 71" name="T11"/>
                <a:gd fmla="*/ 56 w 56" name="T12"/>
                <a:gd fmla="*/ 0 h 71" name="T13"/>
                <a:gd fmla="*/ 56 w 56" name="T14"/>
                <a:gd fmla="*/ 4 h 71" name="T15"/>
                <a:gd fmla="*/ 56 w 56" name="T16"/>
                <a:gd fmla="*/ 9 h 71" name="T17"/>
                <a:gd fmla="*/ 56 w 56" name="T18"/>
                <a:gd fmla="*/ 14 h 71" name="T19"/>
                <a:gd fmla="*/ 51 w 56" name="T20"/>
                <a:gd fmla="*/ 14 h 71" name="T21"/>
                <a:gd fmla="*/ 51 w 56" name="T22"/>
                <a:gd fmla="*/ 19 h 71" name="T23"/>
                <a:gd fmla="*/ 46 w 56" name="T24"/>
                <a:gd fmla="*/ 19 h 71" name="T25"/>
                <a:gd fmla="*/ 46 w 56" name="T26"/>
                <a:gd fmla="*/ 24 h 71" name="T27"/>
                <a:gd fmla="*/ 41 w 56" name="T28"/>
                <a:gd fmla="*/ 24 h 71" name="T29"/>
                <a:gd fmla="*/ 41 w 56" name="T30"/>
                <a:gd fmla="*/ 28 h 71" name="T31"/>
                <a:gd fmla="*/ 41 w 56" name="T32"/>
                <a:gd fmla="*/ 33 h 71" name="T33"/>
                <a:gd fmla="*/ 41 w 56" name="T34"/>
                <a:gd fmla="*/ 28 h 71" name="T35"/>
                <a:gd fmla="*/ 41 w 56" name="T36"/>
                <a:gd fmla="*/ 33 h 71" name="T37"/>
                <a:gd fmla="*/ 36 w 56" name="T38"/>
                <a:gd fmla="*/ 33 h 71" name="T39"/>
                <a:gd fmla="*/ 36 w 56" name="T40"/>
                <a:gd fmla="*/ 38 h 71" name="T41"/>
                <a:gd fmla="*/ 36 w 56" name="T42"/>
                <a:gd fmla="*/ 33 h 71" name="T43"/>
                <a:gd fmla="*/ 36 w 56" name="T44"/>
                <a:gd fmla="*/ 38 h 71" name="T45"/>
                <a:gd fmla="*/ 41 w 56" name="T46"/>
                <a:gd fmla="*/ 38 h 71" name="T47"/>
                <a:gd fmla="*/ 41 w 56" name="T48"/>
                <a:gd fmla="*/ 43 h 71" name="T49"/>
                <a:gd fmla="*/ 41 w 56" name="T50"/>
                <a:gd fmla="*/ 38 h 71" name="T51"/>
                <a:gd fmla="*/ 41 w 56" name="T52"/>
                <a:gd fmla="*/ 43 h 71" name="T53"/>
                <a:gd fmla="*/ 36 w 56" name="T54"/>
                <a:gd fmla="*/ 43 h 71" name="T55"/>
                <a:gd fmla="*/ 41 w 56" name="T56"/>
                <a:gd fmla="*/ 43 h 71" name="T57"/>
                <a:gd fmla="*/ 36 w 56" name="T58"/>
                <a:gd fmla="*/ 43 h 71" name="T59"/>
                <a:gd fmla="*/ 41 w 56" name="T60"/>
                <a:gd fmla="*/ 43 h 71" name="T61"/>
                <a:gd fmla="*/ 41 w 56" name="T62"/>
                <a:gd fmla="*/ 47 h 71" name="T63"/>
                <a:gd fmla="*/ 36 w 56" name="T64"/>
                <a:gd fmla="*/ 47 h 71" name="T65"/>
                <a:gd fmla="*/ 36 w 56" name="T66"/>
                <a:gd fmla="*/ 52 h 71" name="T67"/>
                <a:gd fmla="*/ 36 w 56" name="T68"/>
                <a:gd fmla="*/ 57 h 71" name="T69"/>
                <a:gd fmla="*/ 36 w 56" name="T70"/>
                <a:gd fmla="*/ 62 h 71" name="T71"/>
                <a:gd fmla="*/ 31 w 56" name="T72"/>
                <a:gd fmla="*/ 62 h 71" name="T73"/>
                <a:gd fmla="*/ 31 w 56" name="T74"/>
                <a:gd fmla="*/ 57 h 71" name="T75"/>
                <a:gd fmla="*/ 31 w 56" name="T76"/>
                <a:gd fmla="*/ 52 h 71" name="T77"/>
                <a:gd fmla="*/ 25 w 56" name="T78"/>
                <a:gd fmla="*/ 52 h 71" name="T79"/>
                <a:gd fmla="*/ 25 w 56" name="T80"/>
                <a:gd fmla="*/ 57 h 71" name="T81"/>
                <a:gd fmla="*/ 20 w 56" name="T82"/>
                <a:gd fmla="*/ 57 h 71" name="T83"/>
                <a:gd fmla="*/ 20 w 56" name="T84"/>
                <a:gd fmla="*/ 62 h 71" name="T85"/>
                <a:gd fmla="*/ 15 w 56" name="T86"/>
                <a:gd fmla="*/ 62 h 71" name="T87"/>
                <a:gd fmla="*/ 15 w 56" name="T88"/>
                <a:gd fmla="*/ 67 h 71" name="T89"/>
                <a:gd fmla="*/ 10 w 56" name="T90"/>
                <a:gd fmla="*/ 67 h 71" name="T91"/>
                <a:gd fmla="*/ 10 w 56" name="T92"/>
                <a:gd fmla="*/ 71 h 71" name="T93"/>
                <a:gd fmla="*/ 10 w 56" name="T94"/>
                <a:gd fmla="*/ 67 h 71" name="T95"/>
                <a:gd fmla="*/ 5 w 56" name="T96"/>
                <a:gd fmla="*/ 67 h 71" name="T97"/>
                <a:gd fmla="*/ 5 w 56" name="T98"/>
                <a:gd fmla="*/ 71 h 71" name="T99"/>
                <a:gd fmla="*/ 0 w 56" name="T100"/>
                <a:gd fmla="*/ 71 h 71" name="T101"/>
                <a:gd fmla="*/ 0 w 56" name="T102"/>
                <a:gd fmla="*/ 67 h 71" name="T103"/>
                <a:gd fmla="*/ 0 w 56" name="T104"/>
                <a:gd fmla="*/ 47 h 71" name="T105"/>
                <a:gd fmla="*/ 0 w 56" name="T106"/>
                <a:gd fmla="*/ 33 h 71" name="T107"/>
                <a:gd fmla="*/ 15 w 56" name="T108"/>
                <a:gd fmla="*/ 28 h 71" name="T109"/>
                <a:gd fmla="*/ 36 w 56" name="T110"/>
                <a:gd fmla="*/ 14 h 71" name="T111"/>
                <a:gd fmla="*/ 41 w 56" name="T112"/>
                <a:gd fmla="*/ 9 h 71" name="T113"/>
                <a:gd fmla="*/ 41 w 56" name="T114"/>
                <a:gd fmla="*/ 0 h 71" name="T115"/>
                <a:gd fmla="*/ 46 w 56" name="T116"/>
                <a:gd fmla="*/ 0 h 71" name="T117"/>
                <a:gd fmla="*/ 51 w 56" name="T118"/>
                <a:gd fmla="*/ 0 h 71" name="T119"/>
                <a:gd fmla="*/ 46 w 56" name="T120"/>
                <a:gd fmla="*/ 0 h 71"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56" name="T183"/>
                <a:gd fmla="*/ 0 h 71" name="T184"/>
                <a:gd fmla="*/ 56 w 56" name="T185"/>
                <a:gd fmla="*/ 71 h 71" name="T1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71" w="56">
                  <a:moveTo>
                    <a:pt x="46" y="0"/>
                  </a:moveTo>
                  <a:lnTo>
                    <a:pt x="51" y="0"/>
                  </a:lnTo>
                  <a:lnTo>
                    <a:pt x="51" y="4"/>
                  </a:lnTo>
                  <a:lnTo>
                    <a:pt x="56" y="4"/>
                  </a:lnTo>
                  <a:lnTo>
                    <a:pt x="56" y="0"/>
                  </a:lnTo>
                  <a:lnTo>
                    <a:pt x="56" y="4"/>
                  </a:lnTo>
                  <a:lnTo>
                    <a:pt x="56" y="0"/>
                  </a:lnTo>
                  <a:lnTo>
                    <a:pt x="56" y="4"/>
                  </a:lnTo>
                  <a:lnTo>
                    <a:pt x="56" y="9"/>
                  </a:lnTo>
                  <a:lnTo>
                    <a:pt x="56" y="14"/>
                  </a:lnTo>
                  <a:lnTo>
                    <a:pt x="51" y="14"/>
                  </a:lnTo>
                  <a:lnTo>
                    <a:pt x="51" y="19"/>
                  </a:lnTo>
                  <a:lnTo>
                    <a:pt x="46" y="19"/>
                  </a:lnTo>
                  <a:lnTo>
                    <a:pt x="46" y="24"/>
                  </a:lnTo>
                  <a:lnTo>
                    <a:pt x="41" y="24"/>
                  </a:lnTo>
                  <a:lnTo>
                    <a:pt x="41" y="28"/>
                  </a:lnTo>
                  <a:lnTo>
                    <a:pt x="41" y="33"/>
                  </a:lnTo>
                  <a:lnTo>
                    <a:pt x="41" y="28"/>
                  </a:lnTo>
                  <a:lnTo>
                    <a:pt x="41" y="33"/>
                  </a:lnTo>
                  <a:lnTo>
                    <a:pt x="36" y="33"/>
                  </a:lnTo>
                  <a:lnTo>
                    <a:pt x="36" y="38"/>
                  </a:lnTo>
                  <a:lnTo>
                    <a:pt x="36" y="33"/>
                  </a:lnTo>
                  <a:lnTo>
                    <a:pt x="36" y="38"/>
                  </a:lnTo>
                  <a:lnTo>
                    <a:pt x="41" y="38"/>
                  </a:lnTo>
                  <a:lnTo>
                    <a:pt x="41" y="43"/>
                  </a:lnTo>
                  <a:lnTo>
                    <a:pt x="41" y="38"/>
                  </a:lnTo>
                  <a:lnTo>
                    <a:pt x="41" y="43"/>
                  </a:lnTo>
                  <a:lnTo>
                    <a:pt x="36" y="43"/>
                  </a:lnTo>
                  <a:lnTo>
                    <a:pt x="41" y="43"/>
                  </a:lnTo>
                  <a:lnTo>
                    <a:pt x="36" y="43"/>
                  </a:lnTo>
                  <a:lnTo>
                    <a:pt x="41" y="43"/>
                  </a:lnTo>
                  <a:lnTo>
                    <a:pt x="41" y="47"/>
                  </a:lnTo>
                  <a:lnTo>
                    <a:pt x="36" y="47"/>
                  </a:lnTo>
                  <a:lnTo>
                    <a:pt x="36" y="52"/>
                  </a:lnTo>
                  <a:lnTo>
                    <a:pt x="36" y="57"/>
                  </a:lnTo>
                  <a:lnTo>
                    <a:pt x="36" y="62"/>
                  </a:lnTo>
                  <a:lnTo>
                    <a:pt x="31" y="62"/>
                  </a:lnTo>
                  <a:lnTo>
                    <a:pt x="31" y="57"/>
                  </a:lnTo>
                  <a:lnTo>
                    <a:pt x="31" y="52"/>
                  </a:lnTo>
                  <a:lnTo>
                    <a:pt x="25" y="52"/>
                  </a:lnTo>
                  <a:lnTo>
                    <a:pt x="25" y="57"/>
                  </a:lnTo>
                  <a:lnTo>
                    <a:pt x="20" y="57"/>
                  </a:lnTo>
                  <a:lnTo>
                    <a:pt x="20" y="62"/>
                  </a:lnTo>
                  <a:lnTo>
                    <a:pt x="15" y="62"/>
                  </a:lnTo>
                  <a:lnTo>
                    <a:pt x="15" y="67"/>
                  </a:lnTo>
                  <a:lnTo>
                    <a:pt x="10" y="67"/>
                  </a:lnTo>
                  <a:lnTo>
                    <a:pt x="10" y="71"/>
                  </a:lnTo>
                  <a:lnTo>
                    <a:pt x="10" y="67"/>
                  </a:lnTo>
                  <a:lnTo>
                    <a:pt x="5" y="67"/>
                  </a:lnTo>
                  <a:lnTo>
                    <a:pt x="5" y="71"/>
                  </a:lnTo>
                  <a:lnTo>
                    <a:pt x="0" y="71"/>
                  </a:lnTo>
                  <a:lnTo>
                    <a:pt x="0" y="67"/>
                  </a:lnTo>
                  <a:lnTo>
                    <a:pt x="0" y="47"/>
                  </a:lnTo>
                  <a:lnTo>
                    <a:pt x="0" y="33"/>
                  </a:lnTo>
                  <a:lnTo>
                    <a:pt x="15" y="28"/>
                  </a:lnTo>
                  <a:lnTo>
                    <a:pt x="36" y="14"/>
                  </a:lnTo>
                  <a:lnTo>
                    <a:pt x="41" y="9"/>
                  </a:lnTo>
                  <a:lnTo>
                    <a:pt x="41" y="0"/>
                  </a:lnTo>
                  <a:lnTo>
                    <a:pt x="46" y="0"/>
                  </a:lnTo>
                  <a:lnTo>
                    <a:pt x="51" y="0"/>
                  </a:lnTo>
                  <a:lnTo>
                    <a:pt x="46" y="0"/>
                  </a:lnTo>
                  <a:close/>
                </a:path>
              </a:pathLst>
            </a:custGeom>
            <a:solidFill>
              <a:srgbClr val="FFAD00"/>
            </a:solidFill>
            <a:ln w="7938">
              <a:solidFill>
                <a:srgbClr val="FFAD00"/>
              </a:solidFill>
              <a:round/>
              <a:headEnd/>
              <a:tailEnd/>
            </a:ln>
          </p:spPr>
          <p:txBody>
            <a:bodyPr/>
            <a:lstStyle/>
            <a:p>
              <a:endParaRPr lang="en-US"/>
            </a:p>
          </p:txBody>
        </p:sp>
        <p:sp>
          <p:nvSpPr>
            <p:cNvPr id="6206" name="Freeform 38"/>
            <p:cNvSpPr>
              <a:spLocks/>
            </p:cNvSpPr>
            <p:nvPr/>
          </p:nvSpPr>
          <p:spPr bwMode="auto">
            <a:xfrm>
              <a:off x="853" y="1560"/>
              <a:ext cx="41" cy="38"/>
            </a:xfrm>
            <a:custGeom>
              <a:avLst/>
              <a:gdLst>
                <a:gd fmla="*/ 31 w 41" name="T0"/>
                <a:gd fmla="*/ 4 h 38" name="T1"/>
                <a:gd fmla="*/ 36 w 41" name="T2"/>
                <a:gd fmla="*/ 4 h 38" name="T3"/>
                <a:gd fmla="*/ 36 w 41" name="T4"/>
                <a:gd fmla="*/ 9 h 38" name="T5"/>
                <a:gd fmla="*/ 36 w 41" name="T6"/>
                <a:gd fmla="*/ 4 h 38" name="T7"/>
                <a:gd fmla="*/ 36 w 41" name="T8"/>
                <a:gd fmla="*/ 9 h 38" name="T9"/>
                <a:gd fmla="*/ 36 w 41" name="T10"/>
                <a:gd fmla="*/ 14 h 38" name="T11"/>
                <a:gd fmla="*/ 31 w 41" name="T12"/>
                <a:gd fmla="*/ 14 h 38" name="T13"/>
                <a:gd fmla="*/ 26 w 41" name="T14"/>
                <a:gd fmla="*/ 14 h 38" name="T15"/>
                <a:gd fmla="*/ 31 w 41" name="T16"/>
                <a:gd fmla="*/ 14 h 38" name="T17"/>
                <a:gd fmla="*/ 31 w 41" name="T18"/>
                <a:gd fmla="*/ 19 h 38" name="T19"/>
                <a:gd fmla="*/ 26 w 41" name="T20"/>
                <a:gd fmla="*/ 19 h 38" name="T21"/>
                <a:gd fmla="*/ 26 w 41" name="T22"/>
                <a:gd fmla="*/ 24 h 38" name="T23"/>
                <a:gd fmla="*/ 31 w 41" name="T24"/>
                <a:gd fmla="*/ 24 h 38" name="T25"/>
                <a:gd fmla="*/ 31 w 41" name="T26"/>
                <a:gd fmla="*/ 19 h 38" name="T27"/>
                <a:gd fmla="*/ 36 w 41" name="T28"/>
                <a:gd fmla="*/ 19 h 38" name="T29"/>
                <a:gd fmla="*/ 36 w 41" name="T30"/>
                <a:gd fmla="*/ 14 h 38" name="T31"/>
                <a:gd fmla="*/ 41 w 41" name="T32"/>
                <a:gd fmla="*/ 19 h 38" name="T33"/>
                <a:gd fmla="*/ 36 w 41" name="T34"/>
                <a:gd fmla="*/ 19 h 38" name="T35"/>
                <a:gd fmla="*/ 36 w 41" name="T36"/>
                <a:gd fmla="*/ 24 h 38" name="T37"/>
                <a:gd fmla="*/ 31 w 41" name="T38"/>
                <a:gd fmla="*/ 24 h 38" name="T39"/>
                <a:gd fmla="*/ 36 w 41" name="T40"/>
                <a:gd fmla="*/ 24 h 38" name="T41"/>
                <a:gd fmla="*/ 36 w 41" name="T42"/>
                <a:gd fmla="*/ 28 h 38" name="T43"/>
                <a:gd fmla="*/ 36 w 41" name="T44"/>
                <a:gd fmla="*/ 33 h 38" name="T45"/>
                <a:gd fmla="*/ 31 w 41" name="T46"/>
                <a:gd fmla="*/ 33 h 38" name="T47"/>
                <a:gd fmla="*/ 31 w 41" name="T48"/>
                <a:gd fmla="*/ 38 h 38" name="T49"/>
                <a:gd fmla="*/ 26 w 41" name="T50"/>
                <a:gd fmla="*/ 38 h 38" name="T51"/>
                <a:gd fmla="*/ 26 w 41" name="T52"/>
                <a:gd fmla="*/ 33 h 38" name="T53"/>
                <a:gd fmla="*/ 21 w 41" name="T54"/>
                <a:gd fmla="*/ 33 h 38" name="T55"/>
                <a:gd fmla="*/ 21 w 41" name="T56"/>
                <a:gd fmla="*/ 28 h 38" name="T57"/>
                <a:gd fmla="*/ 16 w 41" name="T58"/>
                <a:gd fmla="*/ 28 h 38" name="T59"/>
                <a:gd fmla="*/ 16 w 41" name="T60"/>
                <a:gd fmla="*/ 33 h 38" name="T61"/>
                <a:gd fmla="*/ 10 w 41" name="T62"/>
                <a:gd fmla="*/ 33 h 38" name="T63"/>
                <a:gd fmla="*/ 10 w 41" name="T64"/>
                <a:gd fmla="*/ 28 h 38" name="T65"/>
                <a:gd fmla="*/ 10 w 41" name="T66"/>
                <a:gd fmla="*/ 24 h 38" name="T67"/>
                <a:gd fmla="*/ 5 w 41" name="T68"/>
                <a:gd fmla="*/ 24 h 38" name="T69"/>
                <a:gd fmla="*/ 0 w 41" name="T70"/>
                <a:gd fmla="*/ 24 h 38" name="T71"/>
                <a:gd fmla="*/ 0 w 41" name="T72"/>
                <a:gd fmla="*/ 19 h 38" name="T73"/>
                <a:gd fmla="*/ 5 w 41" name="T74"/>
                <a:gd fmla="*/ 19 h 38" name="T75"/>
                <a:gd fmla="*/ 5 w 41" name="T76"/>
                <a:gd fmla="*/ 14 h 38" name="T77"/>
                <a:gd fmla="*/ 10 w 41" name="T78"/>
                <a:gd fmla="*/ 14 h 38" name="T79"/>
                <a:gd fmla="*/ 5 w 41" name="T80"/>
                <a:gd fmla="*/ 14 h 38" name="T81"/>
                <a:gd fmla="*/ 10 w 41" name="T82"/>
                <a:gd fmla="*/ 14 h 38" name="T83"/>
                <a:gd fmla="*/ 10 w 41" name="T84"/>
                <a:gd fmla="*/ 9 h 38" name="T85"/>
                <a:gd fmla="*/ 10 w 41" name="T86"/>
                <a:gd fmla="*/ 4 h 38" name="T87"/>
                <a:gd fmla="*/ 10 w 41" name="T88"/>
                <a:gd fmla="*/ 9 h 38" name="T89"/>
                <a:gd fmla="*/ 16 w 41" name="T90"/>
                <a:gd fmla="*/ 9 h 38" name="T91"/>
                <a:gd fmla="*/ 16 w 41" name="T92"/>
                <a:gd fmla="*/ 4 h 38" name="T93"/>
                <a:gd fmla="*/ 21 w 41" name="T94"/>
                <a:gd fmla="*/ 4 h 38" name="T95"/>
                <a:gd fmla="*/ 26 w 41" name="T96"/>
                <a:gd fmla="*/ 4 h 38" name="T97"/>
                <a:gd fmla="*/ 31 w 41" name="T98"/>
                <a:gd fmla="*/ 4 h 38" name="T99"/>
                <a:gd fmla="*/ 31 w 41" name="T100"/>
                <a:gd fmla="*/ 0 h 38" name="T101"/>
                <a:gd fmla="*/ 31 w 41" name="T102"/>
                <a:gd fmla="*/ 4 h 3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41" name="T156"/>
                <a:gd fmla="*/ 0 h 38" name="T157"/>
                <a:gd fmla="*/ 41 w 41" name="T158"/>
                <a:gd fmla="*/ 38 h 38" name="T15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38" w="41">
                  <a:moveTo>
                    <a:pt x="31" y="4"/>
                  </a:moveTo>
                  <a:lnTo>
                    <a:pt x="36" y="4"/>
                  </a:lnTo>
                  <a:lnTo>
                    <a:pt x="36" y="9"/>
                  </a:lnTo>
                  <a:lnTo>
                    <a:pt x="36" y="4"/>
                  </a:lnTo>
                  <a:lnTo>
                    <a:pt x="36" y="9"/>
                  </a:lnTo>
                  <a:lnTo>
                    <a:pt x="36" y="14"/>
                  </a:lnTo>
                  <a:lnTo>
                    <a:pt x="31" y="14"/>
                  </a:lnTo>
                  <a:lnTo>
                    <a:pt x="26" y="14"/>
                  </a:lnTo>
                  <a:lnTo>
                    <a:pt x="31" y="14"/>
                  </a:lnTo>
                  <a:lnTo>
                    <a:pt x="31" y="19"/>
                  </a:lnTo>
                  <a:lnTo>
                    <a:pt x="26" y="19"/>
                  </a:lnTo>
                  <a:lnTo>
                    <a:pt x="26" y="24"/>
                  </a:lnTo>
                  <a:lnTo>
                    <a:pt x="31" y="24"/>
                  </a:lnTo>
                  <a:lnTo>
                    <a:pt x="31" y="19"/>
                  </a:lnTo>
                  <a:lnTo>
                    <a:pt x="36" y="19"/>
                  </a:lnTo>
                  <a:lnTo>
                    <a:pt x="36" y="14"/>
                  </a:lnTo>
                  <a:lnTo>
                    <a:pt x="41" y="19"/>
                  </a:lnTo>
                  <a:lnTo>
                    <a:pt x="36" y="19"/>
                  </a:lnTo>
                  <a:lnTo>
                    <a:pt x="36" y="24"/>
                  </a:lnTo>
                  <a:lnTo>
                    <a:pt x="31" y="24"/>
                  </a:lnTo>
                  <a:lnTo>
                    <a:pt x="36" y="24"/>
                  </a:lnTo>
                  <a:lnTo>
                    <a:pt x="36" y="28"/>
                  </a:lnTo>
                  <a:lnTo>
                    <a:pt x="36" y="33"/>
                  </a:lnTo>
                  <a:lnTo>
                    <a:pt x="31" y="33"/>
                  </a:lnTo>
                  <a:lnTo>
                    <a:pt x="31" y="38"/>
                  </a:lnTo>
                  <a:lnTo>
                    <a:pt x="26" y="38"/>
                  </a:lnTo>
                  <a:lnTo>
                    <a:pt x="26" y="33"/>
                  </a:lnTo>
                  <a:lnTo>
                    <a:pt x="21" y="33"/>
                  </a:lnTo>
                  <a:lnTo>
                    <a:pt x="21" y="28"/>
                  </a:lnTo>
                  <a:lnTo>
                    <a:pt x="16" y="28"/>
                  </a:lnTo>
                  <a:lnTo>
                    <a:pt x="16" y="33"/>
                  </a:lnTo>
                  <a:lnTo>
                    <a:pt x="10" y="33"/>
                  </a:lnTo>
                  <a:lnTo>
                    <a:pt x="10" y="28"/>
                  </a:lnTo>
                  <a:lnTo>
                    <a:pt x="10" y="24"/>
                  </a:lnTo>
                  <a:lnTo>
                    <a:pt x="5" y="24"/>
                  </a:lnTo>
                  <a:lnTo>
                    <a:pt x="0" y="24"/>
                  </a:lnTo>
                  <a:lnTo>
                    <a:pt x="0" y="19"/>
                  </a:lnTo>
                  <a:lnTo>
                    <a:pt x="5" y="19"/>
                  </a:lnTo>
                  <a:lnTo>
                    <a:pt x="5" y="14"/>
                  </a:lnTo>
                  <a:lnTo>
                    <a:pt x="10" y="14"/>
                  </a:lnTo>
                  <a:lnTo>
                    <a:pt x="5" y="14"/>
                  </a:lnTo>
                  <a:lnTo>
                    <a:pt x="10" y="14"/>
                  </a:lnTo>
                  <a:lnTo>
                    <a:pt x="10" y="9"/>
                  </a:lnTo>
                  <a:lnTo>
                    <a:pt x="10" y="4"/>
                  </a:lnTo>
                  <a:lnTo>
                    <a:pt x="10" y="9"/>
                  </a:lnTo>
                  <a:lnTo>
                    <a:pt x="16" y="9"/>
                  </a:lnTo>
                  <a:lnTo>
                    <a:pt x="16" y="4"/>
                  </a:lnTo>
                  <a:lnTo>
                    <a:pt x="21" y="4"/>
                  </a:lnTo>
                  <a:lnTo>
                    <a:pt x="26" y="4"/>
                  </a:lnTo>
                  <a:lnTo>
                    <a:pt x="31" y="4"/>
                  </a:lnTo>
                  <a:lnTo>
                    <a:pt x="31" y="0"/>
                  </a:lnTo>
                  <a:lnTo>
                    <a:pt x="31" y="4"/>
                  </a:lnTo>
                  <a:close/>
                </a:path>
              </a:pathLst>
            </a:custGeom>
            <a:solidFill>
              <a:srgbClr val="FFAD00"/>
            </a:solidFill>
            <a:ln w="7938">
              <a:solidFill>
                <a:srgbClr val="FFAD00"/>
              </a:solidFill>
              <a:round/>
              <a:headEnd/>
              <a:tailEnd/>
            </a:ln>
          </p:spPr>
          <p:txBody>
            <a:bodyPr/>
            <a:lstStyle/>
            <a:p>
              <a:endParaRPr lang="en-US"/>
            </a:p>
          </p:txBody>
        </p:sp>
        <p:sp>
          <p:nvSpPr>
            <p:cNvPr id="6207" name="Freeform 39"/>
            <p:cNvSpPr>
              <a:spLocks/>
            </p:cNvSpPr>
            <p:nvPr/>
          </p:nvSpPr>
          <p:spPr bwMode="auto">
            <a:xfrm>
              <a:off x="1007" y="1569"/>
              <a:ext cx="5" cy="1"/>
            </a:xfrm>
            <a:custGeom>
              <a:avLst/>
              <a:gdLst>
                <a:gd fmla="*/ 5 w 5" name="T0"/>
                <a:gd fmla="*/ 0 h 1" name="T1"/>
                <a:gd fmla="*/ 0 w 5" name="T2"/>
                <a:gd fmla="*/ 0 h 1" name="T3"/>
                <a:gd fmla="*/ 5 w 5" name="T4"/>
                <a:gd fmla="*/ 0 h 1" name="T5"/>
                <a:gd fmla="*/ 0 w 5" name="T6"/>
                <a:gd fmla="*/ 0 h 1" name="T7"/>
                <a:gd fmla="*/ 5 w 5" name="T8"/>
                <a:gd fmla="*/ 0 h 1" name="T9"/>
                <a:gd fmla="*/ 0 60000 65536" name="T10"/>
                <a:gd fmla="*/ 0 60000 65536" name="T11"/>
                <a:gd fmla="*/ 0 60000 65536" name="T12"/>
                <a:gd fmla="*/ 0 60000 65536" name="T13"/>
                <a:gd fmla="*/ 0 60000 65536" name="T14"/>
                <a:gd fmla="*/ 0 w 5" name="T15"/>
                <a:gd fmla="*/ 0 h 1" name="T16"/>
                <a:gd fmla="*/ 5 w 5" name="T17"/>
                <a:gd fmla="*/ 1 h 1" name="T18"/>
              </a:gdLst>
              <a:ahLst/>
              <a:cxnLst>
                <a:cxn ang="T10">
                  <a:pos x="T0" y="T1"/>
                </a:cxn>
                <a:cxn ang="T11">
                  <a:pos x="T2" y="T3"/>
                </a:cxn>
                <a:cxn ang="T12">
                  <a:pos x="T4" y="T5"/>
                </a:cxn>
                <a:cxn ang="T13">
                  <a:pos x="T6" y="T7"/>
                </a:cxn>
                <a:cxn ang="T14">
                  <a:pos x="T8" y="T9"/>
                </a:cxn>
              </a:cxnLst>
              <a:rect b="T18" l="T15" r="T17" t="T16"/>
              <a:pathLst>
                <a:path h="1" w="5">
                  <a:moveTo>
                    <a:pt x="5" y="0"/>
                  </a:moveTo>
                  <a:lnTo>
                    <a:pt x="0" y="0"/>
                  </a:lnTo>
                  <a:lnTo>
                    <a:pt x="5" y="0"/>
                  </a:lnTo>
                  <a:lnTo>
                    <a:pt x="0" y="0"/>
                  </a:lnTo>
                  <a:lnTo>
                    <a:pt x="5" y="0"/>
                  </a:lnTo>
                  <a:close/>
                </a:path>
              </a:pathLst>
            </a:custGeom>
            <a:solidFill>
              <a:srgbClr val="FFAD00"/>
            </a:solidFill>
            <a:ln w="7938">
              <a:solidFill>
                <a:srgbClr val="FFAD00"/>
              </a:solidFill>
              <a:round/>
              <a:headEnd/>
              <a:tailEnd/>
            </a:ln>
          </p:spPr>
          <p:txBody>
            <a:bodyPr/>
            <a:lstStyle/>
            <a:p>
              <a:endParaRPr lang="en-US"/>
            </a:p>
          </p:txBody>
        </p:sp>
        <p:sp>
          <p:nvSpPr>
            <p:cNvPr id="6208" name="Freeform 40"/>
            <p:cNvSpPr>
              <a:spLocks/>
            </p:cNvSpPr>
            <p:nvPr/>
          </p:nvSpPr>
          <p:spPr bwMode="auto">
            <a:xfrm>
              <a:off x="1007" y="1574"/>
              <a:ext cx="62" cy="57"/>
            </a:xfrm>
            <a:custGeom>
              <a:avLst/>
              <a:gdLst>
                <a:gd fmla="*/ 41 w 62" name="T0"/>
                <a:gd fmla="*/ 0 h 57" name="T1"/>
                <a:gd fmla="*/ 41 w 62" name="T2"/>
                <a:gd fmla="*/ 5 h 57" name="T3"/>
                <a:gd fmla="*/ 46 w 62" name="T4"/>
                <a:gd fmla="*/ 5 h 57" name="T5"/>
                <a:gd fmla="*/ 52 w 62" name="T6"/>
                <a:gd fmla="*/ 5 h 57" name="T7"/>
                <a:gd fmla="*/ 62 w 62" name="T8"/>
                <a:gd fmla="*/ 19 h 57" name="T9"/>
                <a:gd fmla="*/ 62 w 62" name="T10"/>
                <a:gd fmla="*/ 33 h 57" name="T11"/>
                <a:gd fmla="*/ 62 w 62" name="T12"/>
                <a:gd fmla="*/ 53 h 57" name="T13"/>
                <a:gd fmla="*/ 62 w 62" name="T14"/>
                <a:gd fmla="*/ 57 h 57" name="T15"/>
                <a:gd fmla="*/ 52 w 62" name="T16"/>
                <a:gd fmla="*/ 57 h 57" name="T17"/>
                <a:gd fmla="*/ 41 w 62" name="T18"/>
                <a:gd fmla="*/ 57 h 57" name="T19"/>
                <a:gd fmla="*/ 36 w 62" name="T20"/>
                <a:gd fmla="*/ 57 h 57" name="T21"/>
                <a:gd fmla="*/ 31 w 62" name="T22"/>
                <a:gd fmla="*/ 57 h 57" name="T23"/>
                <a:gd fmla="*/ 31 w 62" name="T24"/>
                <a:gd fmla="*/ 53 h 57" name="T25"/>
                <a:gd fmla="*/ 26 w 62" name="T26"/>
                <a:gd fmla="*/ 53 h 57" name="T27"/>
                <a:gd fmla="*/ 21 w 62" name="T28"/>
                <a:gd fmla="*/ 53 h 57" name="T29"/>
                <a:gd fmla="*/ 16 w 62" name="T30"/>
                <a:gd fmla="*/ 53 h 57" name="T31"/>
                <a:gd fmla="*/ 10 w 62" name="T32"/>
                <a:gd fmla="*/ 53 h 57" name="T33"/>
                <a:gd fmla="*/ 5 w 62" name="T34"/>
                <a:gd fmla="*/ 53 h 57" name="T35"/>
                <a:gd fmla="*/ 5 w 62" name="T36"/>
                <a:gd fmla="*/ 48 h 57" name="T37"/>
                <a:gd fmla="*/ 5 w 62" name="T38"/>
                <a:gd fmla="*/ 43 h 57" name="T39"/>
                <a:gd fmla="*/ 0 w 62" name="T40"/>
                <a:gd fmla="*/ 43 h 57" name="T41"/>
                <a:gd fmla="*/ 0 w 62" name="T42"/>
                <a:gd fmla="*/ 38 h 57" name="T43"/>
                <a:gd fmla="*/ 5 w 62" name="T44"/>
                <a:gd fmla="*/ 38 h 57" name="T45"/>
                <a:gd fmla="*/ 10 w 62" name="T46"/>
                <a:gd fmla="*/ 38 h 57" name="T47"/>
                <a:gd fmla="*/ 10 w 62" name="T48"/>
                <a:gd fmla="*/ 43 h 57" name="T49"/>
                <a:gd fmla="*/ 16 w 62" name="T50"/>
                <a:gd fmla="*/ 43 h 57" name="T51"/>
                <a:gd fmla="*/ 21 w 62" name="T52"/>
                <a:gd fmla="*/ 43 h 57" name="T53"/>
                <a:gd fmla="*/ 26 w 62" name="T54"/>
                <a:gd fmla="*/ 43 h 57" name="T55"/>
                <a:gd fmla="*/ 26 w 62" name="T56"/>
                <a:gd fmla="*/ 38 h 57" name="T57"/>
                <a:gd fmla="*/ 21 w 62" name="T58"/>
                <a:gd fmla="*/ 38 h 57" name="T59"/>
                <a:gd fmla="*/ 26 w 62" name="T60"/>
                <a:gd fmla="*/ 38 h 57" name="T61"/>
                <a:gd fmla="*/ 26 w 62" name="T62"/>
                <a:gd fmla="*/ 33 h 57" name="T63"/>
                <a:gd fmla="*/ 21 w 62" name="T64"/>
                <a:gd fmla="*/ 33 h 57" name="T65"/>
                <a:gd fmla="*/ 21 w 62" name="T66"/>
                <a:gd fmla="*/ 38 h 57" name="T67"/>
                <a:gd fmla="*/ 21 w 62" name="T68"/>
                <a:gd fmla="*/ 33 h 57" name="T69"/>
                <a:gd fmla="*/ 26 w 62" name="T70"/>
                <a:gd fmla="*/ 33 h 57" name="T71"/>
                <a:gd fmla="*/ 31 w 62" name="T72"/>
                <a:gd fmla="*/ 33 h 57" name="T73"/>
                <a:gd fmla="*/ 31 w 62" name="T74"/>
                <a:gd fmla="*/ 29 h 57" name="T75"/>
                <a:gd fmla="*/ 36 w 62" name="T76"/>
                <a:gd fmla="*/ 29 h 57" name="T77"/>
                <a:gd fmla="*/ 36 w 62" name="T78"/>
                <a:gd fmla="*/ 24 h 57" name="T79"/>
                <a:gd fmla="*/ 36 w 62" name="T80"/>
                <a:gd fmla="*/ 19 h 57" name="T81"/>
                <a:gd fmla="*/ 41 w 62" name="T82"/>
                <a:gd fmla="*/ 19 h 57" name="T83"/>
                <a:gd fmla="*/ 41 w 62" name="T84"/>
                <a:gd fmla="*/ 14 h 57" name="T85"/>
                <a:gd fmla="*/ 41 w 62" name="T86"/>
                <a:gd fmla="*/ 10 h 57" name="T87"/>
                <a:gd fmla="*/ 41 w 62" name="T88"/>
                <a:gd fmla="*/ 5 h 57" name="T89"/>
                <a:gd fmla="*/ 41 w 62" name="T90"/>
                <a:gd fmla="*/ 0 h 5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62" name="T138"/>
                <a:gd fmla="*/ 0 h 57" name="T139"/>
                <a:gd fmla="*/ 62 w 62" name="T140"/>
                <a:gd fmla="*/ 57 h 57" name="T14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57" w="62">
                  <a:moveTo>
                    <a:pt x="41" y="0"/>
                  </a:moveTo>
                  <a:lnTo>
                    <a:pt x="41" y="5"/>
                  </a:lnTo>
                  <a:lnTo>
                    <a:pt x="46" y="5"/>
                  </a:lnTo>
                  <a:lnTo>
                    <a:pt x="52" y="5"/>
                  </a:lnTo>
                  <a:lnTo>
                    <a:pt x="62" y="19"/>
                  </a:lnTo>
                  <a:lnTo>
                    <a:pt x="62" y="33"/>
                  </a:lnTo>
                  <a:lnTo>
                    <a:pt x="62" y="53"/>
                  </a:lnTo>
                  <a:lnTo>
                    <a:pt x="62" y="57"/>
                  </a:lnTo>
                  <a:lnTo>
                    <a:pt x="52" y="57"/>
                  </a:lnTo>
                  <a:lnTo>
                    <a:pt x="41" y="57"/>
                  </a:lnTo>
                  <a:lnTo>
                    <a:pt x="36" y="57"/>
                  </a:lnTo>
                  <a:lnTo>
                    <a:pt x="31" y="57"/>
                  </a:lnTo>
                  <a:lnTo>
                    <a:pt x="31" y="53"/>
                  </a:lnTo>
                  <a:lnTo>
                    <a:pt x="26" y="53"/>
                  </a:lnTo>
                  <a:lnTo>
                    <a:pt x="21" y="53"/>
                  </a:lnTo>
                  <a:lnTo>
                    <a:pt x="16" y="53"/>
                  </a:lnTo>
                  <a:lnTo>
                    <a:pt x="10" y="53"/>
                  </a:lnTo>
                  <a:lnTo>
                    <a:pt x="5" y="53"/>
                  </a:lnTo>
                  <a:lnTo>
                    <a:pt x="5" y="48"/>
                  </a:lnTo>
                  <a:lnTo>
                    <a:pt x="5" y="43"/>
                  </a:lnTo>
                  <a:lnTo>
                    <a:pt x="0" y="43"/>
                  </a:lnTo>
                  <a:lnTo>
                    <a:pt x="0" y="38"/>
                  </a:lnTo>
                  <a:lnTo>
                    <a:pt x="5" y="38"/>
                  </a:lnTo>
                  <a:lnTo>
                    <a:pt x="10" y="38"/>
                  </a:lnTo>
                  <a:lnTo>
                    <a:pt x="10" y="43"/>
                  </a:lnTo>
                  <a:lnTo>
                    <a:pt x="16" y="43"/>
                  </a:lnTo>
                  <a:lnTo>
                    <a:pt x="21" y="43"/>
                  </a:lnTo>
                  <a:lnTo>
                    <a:pt x="26" y="43"/>
                  </a:lnTo>
                  <a:lnTo>
                    <a:pt x="26" y="38"/>
                  </a:lnTo>
                  <a:lnTo>
                    <a:pt x="21" y="38"/>
                  </a:lnTo>
                  <a:lnTo>
                    <a:pt x="26" y="38"/>
                  </a:lnTo>
                  <a:lnTo>
                    <a:pt x="26" y="33"/>
                  </a:lnTo>
                  <a:lnTo>
                    <a:pt x="21" y="33"/>
                  </a:lnTo>
                  <a:lnTo>
                    <a:pt x="21" y="38"/>
                  </a:lnTo>
                  <a:lnTo>
                    <a:pt x="21" y="33"/>
                  </a:lnTo>
                  <a:lnTo>
                    <a:pt x="26" y="33"/>
                  </a:lnTo>
                  <a:lnTo>
                    <a:pt x="31" y="33"/>
                  </a:lnTo>
                  <a:lnTo>
                    <a:pt x="31" y="29"/>
                  </a:lnTo>
                  <a:lnTo>
                    <a:pt x="36" y="29"/>
                  </a:lnTo>
                  <a:lnTo>
                    <a:pt x="36" y="24"/>
                  </a:lnTo>
                  <a:lnTo>
                    <a:pt x="36" y="19"/>
                  </a:lnTo>
                  <a:lnTo>
                    <a:pt x="41" y="19"/>
                  </a:lnTo>
                  <a:lnTo>
                    <a:pt x="41" y="14"/>
                  </a:lnTo>
                  <a:lnTo>
                    <a:pt x="41" y="10"/>
                  </a:lnTo>
                  <a:lnTo>
                    <a:pt x="41" y="5"/>
                  </a:lnTo>
                  <a:lnTo>
                    <a:pt x="41" y="0"/>
                  </a:lnTo>
                  <a:close/>
                </a:path>
              </a:pathLst>
            </a:custGeom>
            <a:solidFill>
              <a:srgbClr val="FFAD00"/>
            </a:solidFill>
            <a:ln w="7938">
              <a:solidFill>
                <a:srgbClr val="FFAD00"/>
              </a:solidFill>
              <a:round/>
              <a:headEnd/>
              <a:tailEnd/>
            </a:ln>
          </p:spPr>
          <p:txBody>
            <a:bodyPr/>
            <a:lstStyle/>
            <a:p>
              <a:endParaRPr lang="en-US"/>
            </a:p>
          </p:txBody>
        </p:sp>
        <p:sp>
          <p:nvSpPr>
            <p:cNvPr id="6209" name="Freeform 41"/>
            <p:cNvSpPr>
              <a:spLocks/>
            </p:cNvSpPr>
            <p:nvPr/>
          </p:nvSpPr>
          <p:spPr bwMode="auto">
            <a:xfrm>
              <a:off x="869" y="1574"/>
              <a:ext cx="51" cy="57"/>
            </a:xfrm>
            <a:custGeom>
              <a:avLst/>
              <a:gdLst>
                <a:gd fmla="*/ 35 w 51" name="T0"/>
                <a:gd fmla="*/ 14 h 57" name="T1"/>
                <a:gd fmla="*/ 41 w 51" name="T2"/>
                <a:gd fmla="*/ 10 h 57" name="T3"/>
                <a:gd fmla="*/ 41 w 51" name="T4"/>
                <a:gd fmla="*/ 19 h 57" name="T5"/>
                <a:gd fmla="*/ 35 w 51" name="T6"/>
                <a:gd fmla="*/ 24 h 57" name="T7"/>
                <a:gd fmla="*/ 41 w 51" name="T8"/>
                <a:gd fmla="*/ 29 h 57" name="T9"/>
                <a:gd fmla="*/ 41 w 51" name="T10"/>
                <a:gd fmla="*/ 29 h 57" name="T11"/>
                <a:gd fmla="*/ 41 w 51" name="T12"/>
                <a:gd fmla="*/ 38 h 57" name="T13"/>
                <a:gd fmla="*/ 35 w 51" name="T14"/>
                <a:gd fmla="*/ 43 h 57" name="T15"/>
                <a:gd fmla="*/ 41 w 51" name="T16"/>
                <a:gd fmla="*/ 38 h 57" name="T17"/>
                <a:gd fmla="*/ 46 w 51" name="T18"/>
                <a:gd fmla="*/ 43 h 57" name="T19"/>
                <a:gd fmla="*/ 51 w 51" name="T20"/>
                <a:gd fmla="*/ 48 h 57" name="T21"/>
                <a:gd fmla="*/ 46 w 51" name="T22"/>
                <a:gd fmla="*/ 53 h 57" name="T23"/>
                <a:gd fmla="*/ 41 w 51" name="T24"/>
                <a:gd fmla="*/ 48 h 57" name="T25"/>
                <a:gd fmla="*/ 41 w 51" name="T26"/>
                <a:gd fmla="*/ 48 h 57" name="T27"/>
                <a:gd fmla="*/ 30 w 51" name="T28"/>
                <a:gd fmla="*/ 53 h 57" name="T29"/>
                <a:gd fmla="*/ 25 w 51" name="T30"/>
                <a:gd fmla="*/ 48 h 57" name="T31"/>
                <a:gd fmla="*/ 30 w 51" name="T32"/>
                <a:gd fmla="*/ 53 h 57" name="T33"/>
                <a:gd fmla="*/ 20 w 51" name="T34"/>
                <a:gd fmla="*/ 53 h 57" name="T35"/>
                <a:gd fmla="*/ 20 w 51" name="T36"/>
                <a:gd fmla="*/ 53 h 57" name="T37"/>
                <a:gd fmla="*/ 15 w 51" name="T38"/>
                <a:gd fmla="*/ 57 h 57" name="T39"/>
                <a:gd fmla="*/ 10 w 51" name="T40"/>
                <a:gd fmla="*/ 53 h 57" name="T41"/>
                <a:gd fmla="*/ 10 w 51" name="T42"/>
                <a:gd fmla="*/ 53 h 57" name="T43"/>
                <a:gd fmla="*/ 5 w 51" name="T44"/>
                <a:gd fmla="*/ 48 h 57" name="T45"/>
                <a:gd fmla="*/ 5 w 51" name="T46"/>
                <a:gd fmla="*/ 48 h 57" name="T47"/>
                <a:gd fmla="*/ 10 w 51" name="T48"/>
                <a:gd fmla="*/ 43 h 57" name="T49"/>
                <a:gd fmla="*/ 10 w 51" name="T50"/>
                <a:gd fmla="*/ 33 h 57" name="T51"/>
                <a:gd fmla="*/ 10 w 51" name="T52"/>
                <a:gd fmla="*/ 24 h 57" name="T53"/>
                <a:gd fmla="*/ 15 w 51" name="T54"/>
                <a:gd fmla="*/ 29 h 57" name="T55"/>
                <a:gd fmla="*/ 20 w 51" name="T56"/>
                <a:gd fmla="*/ 33 h 57" name="T57"/>
                <a:gd fmla="*/ 25 w 51" name="T58"/>
                <a:gd fmla="*/ 29 h 57" name="T59"/>
                <a:gd fmla="*/ 25 w 51" name="T60"/>
                <a:gd fmla="*/ 29 h 57" name="T61"/>
                <a:gd fmla="*/ 30 w 51" name="T62"/>
                <a:gd fmla="*/ 24 h 57" name="T63"/>
                <a:gd fmla="*/ 25 w 51" name="T64"/>
                <a:gd fmla="*/ 19 h 57" name="T65"/>
                <a:gd fmla="*/ 20 w 51" name="T66"/>
                <a:gd fmla="*/ 14 h 57" name="T67"/>
                <a:gd fmla="*/ 15 w 51" name="T68"/>
                <a:gd fmla="*/ 10 h 57" name="T69"/>
                <a:gd fmla="*/ 20 w 51" name="T70"/>
                <a:gd fmla="*/ 5 h 57" name="T71"/>
                <a:gd fmla="*/ 25 w 51" name="T72"/>
                <a:gd fmla="*/ 0 h 57" name="T73"/>
                <a:gd fmla="*/ 30 w 51" name="T74"/>
                <a:gd fmla="*/ 5 h 57" name="T75"/>
                <a:gd fmla="*/ 30 w 51" name="T76"/>
                <a:gd fmla="*/ 5 h 57" name="T77"/>
                <a:gd fmla="*/ 30 w 51" name="T78"/>
                <a:gd fmla="*/ 14 h 57" name="T79"/>
                <a:gd fmla="*/ 30 w 51" name="T80"/>
                <a:gd fmla="*/ 14 h 57"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51" name="T123"/>
                <a:gd fmla="*/ 0 h 57" name="T124"/>
                <a:gd fmla="*/ 51 w 51" name="T125"/>
                <a:gd fmla="*/ 57 h 57" name="T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57" w="51">
                  <a:moveTo>
                    <a:pt x="30" y="14"/>
                  </a:moveTo>
                  <a:lnTo>
                    <a:pt x="35" y="14"/>
                  </a:lnTo>
                  <a:lnTo>
                    <a:pt x="35" y="10"/>
                  </a:lnTo>
                  <a:lnTo>
                    <a:pt x="41" y="10"/>
                  </a:lnTo>
                  <a:lnTo>
                    <a:pt x="41" y="14"/>
                  </a:lnTo>
                  <a:lnTo>
                    <a:pt x="41" y="19"/>
                  </a:lnTo>
                  <a:lnTo>
                    <a:pt x="35" y="19"/>
                  </a:lnTo>
                  <a:lnTo>
                    <a:pt x="35" y="24"/>
                  </a:lnTo>
                  <a:lnTo>
                    <a:pt x="35" y="29"/>
                  </a:lnTo>
                  <a:lnTo>
                    <a:pt x="41" y="29"/>
                  </a:lnTo>
                  <a:lnTo>
                    <a:pt x="46" y="29"/>
                  </a:lnTo>
                  <a:lnTo>
                    <a:pt x="41" y="29"/>
                  </a:lnTo>
                  <a:lnTo>
                    <a:pt x="41" y="33"/>
                  </a:lnTo>
                  <a:lnTo>
                    <a:pt x="41" y="38"/>
                  </a:lnTo>
                  <a:lnTo>
                    <a:pt x="35" y="38"/>
                  </a:lnTo>
                  <a:lnTo>
                    <a:pt x="35" y="43"/>
                  </a:lnTo>
                  <a:lnTo>
                    <a:pt x="41" y="43"/>
                  </a:lnTo>
                  <a:lnTo>
                    <a:pt x="41" y="38"/>
                  </a:lnTo>
                  <a:lnTo>
                    <a:pt x="41" y="43"/>
                  </a:lnTo>
                  <a:lnTo>
                    <a:pt x="46" y="43"/>
                  </a:lnTo>
                  <a:lnTo>
                    <a:pt x="51" y="43"/>
                  </a:lnTo>
                  <a:lnTo>
                    <a:pt x="51" y="48"/>
                  </a:lnTo>
                  <a:lnTo>
                    <a:pt x="46" y="48"/>
                  </a:lnTo>
                  <a:lnTo>
                    <a:pt x="46" y="53"/>
                  </a:lnTo>
                  <a:lnTo>
                    <a:pt x="41" y="53"/>
                  </a:lnTo>
                  <a:lnTo>
                    <a:pt x="41" y="48"/>
                  </a:lnTo>
                  <a:lnTo>
                    <a:pt x="41" y="53"/>
                  </a:lnTo>
                  <a:lnTo>
                    <a:pt x="41" y="48"/>
                  </a:lnTo>
                  <a:lnTo>
                    <a:pt x="35" y="53"/>
                  </a:lnTo>
                  <a:lnTo>
                    <a:pt x="30" y="53"/>
                  </a:lnTo>
                  <a:lnTo>
                    <a:pt x="30" y="48"/>
                  </a:lnTo>
                  <a:lnTo>
                    <a:pt x="25" y="48"/>
                  </a:lnTo>
                  <a:lnTo>
                    <a:pt x="25" y="53"/>
                  </a:lnTo>
                  <a:lnTo>
                    <a:pt x="30" y="53"/>
                  </a:lnTo>
                  <a:lnTo>
                    <a:pt x="25" y="53"/>
                  </a:lnTo>
                  <a:lnTo>
                    <a:pt x="20" y="53"/>
                  </a:lnTo>
                  <a:lnTo>
                    <a:pt x="20" y="57"/>
                  </a:lnTo>
                  <a:lnTo>
                    <a:pt x="20" y="53"/>
                  </a:lnTo>
                  <a:lnTo>
                    <a:pt x="15" y="53"/>
                  </a:lnTo>
                  <a:lnTo>
                    <a:pt x="15" y="57"/>
                  </a:lnTo>
                  <a:lnTo>
                    <a:pt x="15" y="53"/>
                  </a:lnTo>
                  <a:lnTo>
                    <a:pt x="10" y="53"/>
                  </a:lnTo>
                  <a:lnTo>
                    <a:pt x="5" y="53"/>
                  </a:lnTo>
                  <a:lnTo>
                    <a:pt x="10" y="53"/>
                  </a:lnTo>
                  <a:lnTo>
                    <a:pt x="5" y="53"/>
                  </a:lnTo>
                  <a:lnTo>
                    <a:pt x="5" y="48"/>
                  </a:lnTo>
                  <a:lnTo>
                    <a:pt x="0" y="48"/>
                  </a:lnTo>
                  <a:lnTo>
                    <a:pt x="5" y="48"/>
                  </a:lnTo>
                  <a:lnTo>
                    <a:pt x="5" y="43"/>
                  </a:lnTo>
                  <a:lnTo>
                    <a:pt x="10" y="43"/>
                  </a:lnTo>
                  <a:lnTo>
                    <a:pt x="10" y="38"/>
                  </a:lnTo>
                  <a:lnTo>
                    <a:pt x="10" y="33"/>
                  </a:lnTo>
                  <a:lnTo>
                    <a:pt x="10" y="29"/>
                  </a:lnTo>
                  <a:lnTo>
                    <a:pt x="10" y="24"/>
                  </a:lnTo>
                  <a:lnTo>
                    <a:pt x="15" y="24"/>
                  </a:lnTo>
                  <a:lnTo>
                    <a:pt x="15" y="29"/>
                  </a:lnTo>
                  <a:lnTo>
                    <a:pt x="20" y="29"/>
                  </a:lnTo>
                  <a:lnTo>
                    <a:pt x="20" y="33"/>
                  </a:lnTo>
                  <a:lnTo>
                    <a:pt x="20" y="29"/>
                  </a:lnTo>
                  <a:lnTo>
                    <a:pt x="25" y="29"/>
                  </a:lnTo>
                  <a:lnTo>
                    <a:pt x="25" y="33"/>
                  </a:lnTo>
                  <a:lnTo>
                    <a:pt x="25" y="29"/>
                  </a:lnTo>
                  <a:lnTo>
                    <a:pt x="30" y="29"/>
                  </a:lnTo>
                  <a:lnTo>
                    <a:pt x="30" y="24"/>
                  </a:lnTo>
                  <a:lnTo>
                    <a:pt x="25" y="24"/>
                  </a:lnTo>
                  <a:lnTo>
                    <a:pt x="25" y="19"/>
                  </a:lnTo>
                  <a:lnTo>
                    <a:pt x="20" y="19"/>
                  </a:lnTo>
                  <a:lnTo>
                    <a:pt x="20" y="14"/>
                  </a:lnTo>
                  <a:lnTo>
                    <a:pt x="20" y="10"/>
                  </a:lnTo>
                  <a:lnTo>
                    <a:pt x="15" y="10"/>
                  </a:lnTo>
                  <a:lnTo>
                    <a:pt x="20" y="10"/>
                  </a:lnTo>
                  <a:lnTo>
                    <a:pt x="20" y="5"/>
                  </a:lnTo>
                  <a:lnTo>
                    <a:pt x="25" y="5"/>
                  </a:lnTo>
                  <a:lnTo>
                    <a:pt x="25" y="0"/>
                  </a:lnTo>
                  <a:lnTo>
                    <a:pt x="30" y="0"/>
                  </a:lnTo>
                  <a:lnTo>
                    <a:pt x="30" y="5"/>
                  </a:lnTo>
                  <a:lnTo>
                    <a:pt x="35" y="5"/>
                  </a:lnTo>
                  <a:lnTo>
                    <a:pt x="30" y="5"/>
                  </a:lnTo>
                  <a:lnTo>
                    <a:pt x="30" y="10"/>
                  </a:lnTo>
                  <a:lnTo>
                    <a:pt x="30" y="14"/>
                  </a:lnTo>
                  <a:lnTo>
                    <a:pt x="30" y="10"/>
                  </a:lnTo>
                  <a:lnTo>
                    <a:pt x="30" y="14"/>
                  </a:lnTo>
                  <a:close/>
                </a:path>
              </a:pathLst>
            </a:custGeom>
            <a:solidFill>
              <a:srgbClr val="FFAD00"/>
            </a:solidFill>
            <a:ln w="7938">
              <a:solidFill>
                <a:srgbClr val="FFAD00"/>
              </a:solidFill>
              <a:round/>
              <a:headEnd/>
              <a:tailEnd/>
            </a:ln>
          </p:spPr>
          <p:txBody>
            <a:bodyPr/>
            <a:lstStyle/>
            <a:p>
              <a:endParaRPr lang="en-US"/>
            </a:p>
          </p:txBody>
        </p:sp>
        <p:sp>
          <p:nvSpPr>
            <p:cNvPr id="6210" name="Freeform 42"/>
            <p:cNvSpPr>
              <a:spLocks/>
            </p:cNvSpPr>
            <p:nvPr/>
          </p:nvSpPr>
          <p:spPr bwMode="auto">
            <a:xfrm>
              <a:off x="1120" y="1579"/>
              <a:ext cx="5" cy="5"/>
            </a:xfrm>
            <a:custGeom>
              <a:avLst/>
              <a:gdLst>
                <a:gd fmla="*/ 5 w 5" name="T0"/>
                <a:gd fmla="*/ 0 h 5" name="T1"/>
                <a:gd fmla="*/ 0 w 5" name="T2"/>
                <a:gd fmla="*/ 0 h 5" name="T3"/>
                <a:gd fmla="*/ 0 w 5" name="T4"/>
                <a:gd fmla="*/ 5 h 5" name="T5"/>
                <a:gd fmla="*/ 0 w 5" name="T6"/>
                <a:gd fmla="*/ 0 h 5" name="T7"/>
                <a:gd fmla="*/ 5 w 5" name="T8"/>
                <a:gd fmla="*/ 0 h 5" name="T9"/>
                <a:gd fmla="*/ 0 60000 65536" name="T10"/>
                <a:gd fmla="*/ 0 60000 65536" name="T11"/>
                <a:gd fmla="*/ 0 60000 65536" name="T12"/>
                <a:gd fmla="*/ 0 60000 65536" name="T13"/>
                <a:gd fmla="*/ 0 60000 65536" name="T14"/>
                <a:gd fmla="*/ 0 w 5" name="T15"/>
                <a:gd fmla="*/ 0 h 5" name="T16"/>
                <a:gd fmla="*/ 5 w 5" name="T17"/>
                <a:gd fmla="*/ 5 h 5" name="T18"/>
              </a:gdLst>
              <a:ahLst/>
              <a:cxnLst>
                <a:cxn ang="T10">
                  <a:pos x="T0" y="T1"/>
                </a:cxn>
                <a:cxn ang="T11">
                  <a:pos x="T2" y="T3"/>
                </a:cxn>
                <a:cxn ang="T12">
                  <a:pos x="T4" y="T5"/>
                </a:cxn>
                <a:cxn ang="T13">
                  <a:pos x="T6" y="T7"/>
                </a:cxn>
                <a:cxn ang="T14">
                  <a:pos x="T8" y="T9"/>
                </a:cxn>
              </a:cxnLst>
              <a:rect b="T18" l="T15" r="T17" t="T16"/>
              <a:pathLst>
                <a:path h="5" w="5">
                  <a:moveTo>
                    <a:pt x="5" y="0"/>
                  </a:moveTo>
                  <a:lnTo>
                    <a:pt x="0" y="0"/>
                  </a:lnTo>
                  <a:lnTo>
                    <a:pt x="0" y="5"/>
                  </a:lnTo>
                  <a:lnTo>
                    <a:pt x="0" y="0"/>
                  </a:lnTo>
                  <a:lnTo>
                    <a:pt x="5" y="0"/>
                  </a:lnTo>
                  <a:close/>
                </a:path>
              </a:pathLst>
            </a:custGeom>
            <a:solidFill>
              <a:srgbClr val="FFAD00"/>
            </a:solidFill>
            <a:ln w="7938">
              <a:solidFill>
                <a:srgbClr val="FFAD00"/>
              </a:solidFill>
              <a:round/>
              <a:headEnd/>
              <a:tailEnd/>
            </a:ln>
          </p:spPr>
          <p:txBody>
            <a:bodyPr/>
            <a:lstStyle/>
            <a:p>
              <a:endParaRPr lang="en-US"/>
            </a:p>
          </p:txBody>
        </p:sp>
        <p:sp>
          <p:nvSpPr>
            <p:cNvPr id="6211" name="Freeform 43"/>
            <p:cNvSpPr>
              <a:spLocks/>
            </p:cNvSpPr>
            <p:nvPr/>
          </p:nvSpPr>
          <p:spPr bwMode="auto">
            <a:xfrm>
              <a:off x="776" y="1584"/>
              <a:ext cx="72" cy="43"/>
            </a:xfrm>
            <a:custGeom>
              <a:avLst/>
              <a:gdLst>
                <a:gd fmla="*/ 36 w 72" name="T0"/>
                <a:gd fmla="*/ 0 h 43" name="T1"/>
                <a:gd fmla="*/ 41 w 72" name="T2"/>
                <a:gd fmla="*/ 0 h 43" name="T3"/>
                <a:gd fmla="*/ 46 w 72" name="T4"/>
                <a:gd fmla="*/ 0 h 43" name="T5"/>
                <a:gd fmla="*/ 46 w 72" name="T6"/>
                <a:gd fmla="*/ 4 h 43" name="T7"/>
                <a:gd fmla="*/ 51 w 72" name="T8"/>
                <a:gd fmla="*/ 4 h 43" name="T9"/>
                <a:gd fmla="*/ 57 w 72" name="T10"/>
                <a:gd fmla="*/ 4 h 43" name="T11"/>
                <a:gd fmla="*/ 62 w 72" name="T12"/>
                <a:gd fmla="*/ 4 h 43" name="T13"/>
                <a:gd fmla="*/ 67 w 72" name="T14"/>
                <a:gd fmla="*/ 4 h 43" name="T15"/>
                <a:gd fmla="*/ 72 w 72" name="T16"/>
                <a:gd fmla="*/ 4 h 43" name="T17"/>
                <a:gd fmla="*/ 72 w 72" name="T18"/>
                <a:gd fmla="*/ 9 h 43" name="T19"/>
                <a:gd fmla="*/ 72 w 72" name="T20"/>
                <a:gd fmla="*/ 14 h 43" name="T21"/>
                <a:gd fmla="*/ 67 w 72" name="T22"/>
                <a:gd fmla="*/ 19 h 43" name="T23"/>
                <a:gd fmla="*/ 67 w 72" name="T24"/>
                <a:gd fmla="*/ 23 h 43" name="T25"/>
                <a:gd fmla="*/ 62 w 72" name="T26"/>
                <a:gd fmla="*/ 23 h 43" name="T27"/>
                <a:gd fmla="*/ 62 w 72" name="T28"/>
                <a:gd fmla="*/ 28 h 43" name="T29"/>
                <a:gd fmla="*/ 57 w 72" name="T30"/>
                <a:gd fmla="*/ 28 h 43" name="T31"/>
                <a:gd fmla="*/ 62 w 72" name="T32"/>
                <a:gd fmla="*/ 28 h 43" name="T33"/>
                <a:gd fmla="*/ 62 w 72" name="T34"/>
                <a:gd fmla="*/ 33 h 43" name="T35"/>
                <a:gd fmla="*/ 62 w 72" name="T36"/>
                <a:gd fmla="*/ 38 h 43" name="T37"/>
                <a:gd fmla="*/ 62 w 72" name="T38"/>
                <a:gd fmla="*/ 33 h 43" name="T39"/>
                <a:gd fmla="*/ 62 w 72" name="T40"/>
                <a:gd fmla="*/ 38 h 43" name="T41"/>
                <a:gd fmla="*/ 62 w 72" name="T42"/>
                <a:gd fmla="*/ 33 h 43" name="T43"/>
                <a:gd fmla="*/ 57 w 72" name="T44"/>
                <a:gd fmla="*/ 33 h 43" name="T45"/>
                <a:gd fmla="*/ 51 w 72" name="T46"/>
                <a:gd fmla="*/ 33 h 43" name="T47"/>
                <a:gd fmla="*/ 46 w 72" name="T48"/>
                <a:gd fmla="*/ 33 h 43" name="T49"/>
                <a:gd fmla="*/ 41 w 72" name="T50"/>
                <a:gd fmla="*/ 33 h 43" name="T51"/>
                <a:gd fmla="*/ 36 w 72" name="T52"/>
                <a:gd fmla="*/ 33 h 43" name="T53"/>
                <a:gd fmla="*/ 36 w 72" name="T54"/>
                <a:gd fmla="*/ 38 h 43" name="T55"/>
                <a:gd fmla="*/ 31 w 72" name="T56"/>
                <a:gd fmla="*/ 38 h 43" name="T57"/>
                <a:gd fmla="*/ 31 w 72" name="T58"/>
                <a:gd fmla="*/ 43 h 43" name="T59"/>
                <a:gd fmla="*/ 26 w 72" name="T60"/>
                <a:gd fmla="*/ 43 h 43" name="T61"/>
                <a:gd fmla="*/ 21 w 72" name="T62"/>
                <a:gd fmla="*/ 43 h 43" name="T63"/>
                <a:gd fmla="*/ 16 w 72" name="T64"/>
                <a:gd fmla="*/ 43 h 43" name="T65"/>
                <a:gd fmla="*/ 16 w 72" name="T66"/>
                <a:gd fmla="*/ 38 h 43" name="T67"/>
                <a:gd fmla="*/ 10 w 72" name="T68"/>
                <a:gd fmla="*/ 38 h 43" name="T69"/>
                <a:gd fmla="*/ 5 w 72" name="T70"/>
                <a:gd fmla="*/ 38 h 43" name="T71"/>
                <a:gd fmla="*/ 0 w 72" name="T72"/>
                <a:gd fmla="*/ 33 h 43" name="T73"/>
                <a:gd fmla="*/ 0 w 72" name="T74"/>
                <a:gd fmla="*/ 28 h 43" name="T75"/>
                <a:gd fmla="*/ 0 w 72" name="T76"/>
                <a:gd fmla="*/ 23 h 43" name="T77"/>
                <a:gd fmla="*/ 5 w 72" name="T78"/>
                <a:gd fmla="*/ 23 h 43" name="T79"/>
                <a:gd fmla="*/ 10 w 72" name="T80"/>
                <a:gd fmla="*/ 23 h 43" name="T81"/>
                <a:gd fmla="*/ 16 w 72" name="T82"/>
                <a:gd fmla="*/ 23 h 43" name="T83"/>
                <a:gd fmla="*/ 16 w 72" name="T84"/>
                <a:gd fmla="*/ 19 h 43" name="T85"/>
                <a:gd fmla="*/ 21 w 72" name="T86"/>
                <a:gd fmla="*/ 19 h 43" name="T87"/>
                <a:gd fmla="*/ 21 w 72" name="T88"/>
                <a:gd fmla="*/ 14 h 43" name="T89"/>
                <a:gd fmla="*/ 21 w 72" name="T90"/>
                <a:gd fmla="*/ 9 h 43" name="T91"/>
                <a:gd fmla="*/ 16 w 72" name="T92"/>
                <a:gd fmla="*/ 9 h 43" name="T93"/>
                <a:gd fmla="*/ 21 w 72" name="T94"/>
                <a:gd fmla="*/ 9 h 43" name="T95"/>
                <a:gd fmla="*/ 21 w 72" name="T96"/>
                <a:gd fmla="*/ 4 h 43" name="T97"/>
                <a:gd fmla="*/ 16 w 72" name="T98"/>
                <a:gd fmla="*/ 4 h 43" name="T99"/>
                <a:gd fmla="*/ 10 w 72" name="T100"/>
                <a:gd fmla="*/ 4 h 43" name="T101"/>
                <a:gd fmla="*/ 16 w 72" name="T102"/>
                <a:gd fmla="*/ 4 h 43" name="T103"/>
                <a:gd fmla="*/ 10 w 72" name="T104"/>
                <a:gd fmla="*/ 4 h 43" name="T105"/>
                <a:gd fmla="*/ 10 w 72" name="T106"/>
                <a:gd fmla="*/ 0 h 43" name="T107"/>
                <a:gd fmla="*/ 16 w 72" name="T108"/>
                <a:gd fmla="*/ 0 h 43" name="T109"/>
                <a:gd fmla="*/ 21 w 72" name="T110"/>
                <a:gd fmla="*/ 0 h 43" name="T111"/>
                <a:gd fmla="*/ 26 w 72" name="T112"/>
                <a:gd fmla="*/ 0 h 43" name="T113"/>
                <a:gd fmla="*/ 31 w 72" name="T114"/>
                <a:gd fmla="*/ 0 h 43" name="T115"/>
                <a:gd fmla="*/ 36 w 72" name="T116"/>
                <a:gd fmla="*/ 0 h 4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72" name="T177"/>
                <a:gd fmla="*/ 0 h 43" name="T178"/>
                <a:gd fmla="*/ 72 w 72" name="T179"/>
                <a:gd fmla="*/ 43 h 43" name="T1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43" w="72">
                  <a:moveTo>
                    <a:pt x="36" y="0"/>
                  </a:moveTo>
                  <a:lnTo>
                    <a:pt x="41" y="0"/>
                  </a:lnTo>
                  <a:lnTo>
                    <a:pt x="46" y="0"/>
                  </a:lnTo>
                  <a:lnTo>
                    <a:pt x="46" y="4"/>
                  </a:lnTo>
                  <a:lnTo>
                    <a:pt x="51" y="4"/>
                  </a:lnTo>
                  <a:lnTo>
                    <a:pt x="57" y="4"/>
                  </a:lnTo>
                  <a:lnTo>
                    <a:pt x="62" y="4"/>
                  </a:lnTo>
                  <a:lnTo>
                    <a:pt x="67" y="4"/>
                  </a:lnTo>
                  <a:lnTo>
                    <a:pt x="72" y="4"/>
                  </a:lnTo>
                  <a:lnTo>
                    <a:pt x="72" y="9"/>
                  </a:lnTo>
                  <a:lnTo>
                    <a:pt x="72" y="14"/>
                  </a:lnTo>
                  <a:lnTo>
                    <a:pt x="67" y="19"/>
                  </a:lnTo>
                  <a:lnTo>
                    <a:pt x="67" y="23"/>
                  </a:lnTo>
                  <a:lnTo>
                    <a:pt x="62" y="23"/>
                  </a:lnTo>
                  <a:lnTo>
                    <a:pt x="62" y="28"/>
                  </a:lnTo>
                  <a:lnTo>
                    <a:pt x="57" y="28"/>
                  </a:lnTo>
                  <a:lnTo>
                    <a:pt x="62" y="28"/>
                  </a:lnTo>
                  <a:lnTo>
                    <a:pt x="62" y="33"/>
                  </a:lnTo>
                  <a:lnTo>
                    <a:pt x="62" y="38"/>
                  </a:lnTo>
                  <a:lnTo>
                    <a:pt x="62" y="33"/>
                  </a:lnTo>
                  <a:lnTo>
                    <a:pt x="62" y="38"/>
                  </a:lnTo>
                  <a:lnTo>
                    <a:pt x="62" y="33"/>
                  </a:lnTo>
                  <a:lnTo>
                    <a:pt x="57" y="33"/>
                  </a:lnTo>
                  <a:lnTo>
                    <a:pt x="51" y="33"/>
                  </a:lnTo>
                  <a:lnTo>
                    <a:pt x="46" y="33"/>
                  </a:lnTo>
                  <a:lnTo>
                    <a:pt x="41" y="33"/>
                  </a:lnTo>
                  <a:lnTo>
                    <a:pt x="36" y="33"/>
                  </a:lnTo>
                  <a:lnTo>
                    <a:pt x="36" y="38"/>
                  </a:lnTo>
                  <a:lnTo>
                    <a:pt x="31" y="38"/>
                  </a:lnTo>
                  <a:lnTo>
                    <a:pt x="31" y="43"/>
                  </a:lnTo>
                  <a:lnTo>
                    <a:pt x="26" y="43"/>
                  </a:lnTo>
                  <a:lnTo>
                    <a:pt x="21" y="43"/>
                  </a:lnTo>
                  <a:lnTo>
                    <a:pt x="16" y="43"/>
                  </a:lnTo>
                  <a:lnTo>
                    <a:pt x="16" y="38"/>
                  </a:lnTo>
                  <a:lnTo>
                    <a:pt x="10" y="38"/>
                  </a:lnTo>
                  <a:lnTo>
                    <a:pt x="5" y="38"/>
                  </a:lnTo>
                  <a:lnTo>
                    <a:pt x="0" y="33"/>
                  </a:lnTo>
                  <a:lnTo>
                    <a:pt x="0" y="28"/>
                  </a:lnTo>
                  <a:lnTo>
                    <a:pt x="0" y="23"/>
                  </a:lnTo>
                  <a:lnTo>
                    <a:pt x="5" y="23"/>
                  </a:lnTo>
                  <a:lnTo>
                    <a:pt x="10" y="23"/>
                  </a:lnTo>
                  <a:lnTo>
                    <a:pt x="16" y="23"/>
                  </a:lnTo>
                  <a:lnTo>
                    <a:pt x="16" y="19"/>
                  </a:lnTo>
                  <a:lnTo>
                    <a:pt x="21" y="19"/>
                  </a:lnTo>
                  <a:lnTo>
                    <a:pt x="21" y="14"/>
                  </a:lnTo>
                  <a:lnTo>
                    <a:pt x="21" y="9"/>
                  </a:lnTo>
                  <a:lnTo>
                    <a:pt x="16" y="9"/>
                  </a:lnTo>
                  <a:lnTo>
                    <a:pt x="21" y="9"/>
                  </a:lnTo>
                  <a:lnTo>
                    <a:pt x="21" y="4"/>
                  </a:lnTo>
                  <a:lnTo>
                    <a:pt x="16" y="4"/>
                  </a:lnTo>
                  <a:lnTo>
                    <a:pt x="10" y="4"/>
                  </a:lnTo>
                  <a:lnTo>
                    <a:pt x="16" y="4"/>
                  </a:lnTo>
                  <a:lnTo>
                    <a:pt x="10" y="4"/>
                  </a:lnTo>
                  <a:lnTo>
                    <a:pt x="10" y="0"/>
                  </a:lnTo>
                  <a:lnTo>
                    <a:pt x="16" y="0"/>
                  </a:lnTo>
                  <a:lnTo>
                    <a:pt x="21" y="0"/>
                  </a:lnTo>
                  <a:lnTo>
                    <a:pt x="26" y="0"/>
                  </a:lnTo>
                  <a:lnTo>
                    <a:pt x="31" y="0"/>
                  </a:lnTo>
                  <a:lnTo>
                    <a:pt x="36" y="0"/>
                  </a:lnTo>
                  <a:close/>
                </a:path>
              </a:pathLst>
            </a:custGeom>
            <a:solidFill>
              <a:srgbClr val="FFAD00"/>
            </a:solidFill>
            <a:ln w="7938">
              <a:solidFill>
                <a:srgbClr val="FFAD00"/>
              </a:solidFill>
              <a:round/>
              <a:headEnd/>
              <a:tailEnd/>
            </a:ln>
          </p:spPr>
          <p:txBody>
            <a:bodyPr/>
            <a:lstStyle/>
            <a:p>
              <a:endParaRPr lang="en-US"/>
            </a:p>
          </p:txBody>
        </p:sp>
        <p:sp>
          <p:nvSpPr>
            <p:cNvPr id="6212" name="Freeform 44"/>
            <p:cNvSpPr>
              <a:spLocks/>
            </p:cNvSpPr>
            <p:nvPr/>
          </p:nvSpPr>
          <p:spPr bwMode="auto">
            <a:xfrm>
              <a:off x="843" y="1584"/>
              <a:ext cx="36" cy="33"/>
            </a:xfrm>
            <a:custGeom>
              <a:avLst/>
              <a:gdLst>
                <a:gd fmla="*/ 10 w 36" name="T0"/>
                <a:gd fmla="*/ 0 h 33" name="T1"/>
                <a:gd fmla="*/ 15 w 36" name="T2"/>
                <a:gd fmla="*/ 0 h 33" name="T3"/>
                <a:gd fmla="*/ 20 w 36" name="T4"/>
                <a:gd fmla="*/ 0 h 33" name="T5"/>
                <a:gd fmla="*/ 20 w 36" name="T6"/>
                <a:gd fmla="*/ 4 h 33" name="T7"/>
                <a:gd fmla="*/ 20 w 36" name="T8"/>
                <a:gd fmla="*/ 9 h 33" name="T9"/>
                <a:gd fmla="*/ 26 w 36" name="T10"/>
                <a:gd fmla="*/ 9 h 33" name="T11"/>
                <a:gd fmla="*/ 26 w 36" name="T12"/>
                <a:gd fmla="*/ 4 h 33" name="T13"/>
                <a:gd fmla="*/ 31 w 36" name="T14"/>
                <a:gd fmla="*/ 4 h 33" name="T15"/>
                <a:gd fmla="*/ 31 w 36" name="T16"/>
                <a:gd fmla="*/ 9 h 33" name="T17"/>
                <a:gd fmla="*/ 36 w 36" name="T18"/>
                <a:gd fmla="*/ 9 h 33" name="T19"/>
                <a:gd fmla="*/ 36 w 36" name="T20"/>
                <a:gd fmla="*/ 14 h 33" name="T21"/>
                <a:gd fmla="*/ 36 w 36" name="T22"/>
                <a:gd fmla="*/ 19 h 33" name="T23"/>
                <a:gd fmla="*/ 36 w 36" name="T24"/>
                <a:gd fmla="*/ 23 h 33" name="T25"/>
                <a:gd fmla="*/ 31 w 36" name="T26"/>
                <a:gd fmla="*/ 23 h 33" name="T27"/>
                <a:gd fmla="*/ 31 w 36" name="T28"/>
                <a:gd fmla="*/ 19 h 33" name="T29"/>
                <a:gd fmla="*/ 26 w 36" name="T30"/>
                <a:gd fmla="*/ 19 h 33" name="T31"/>
                <a:gd fmla="*/ 26 w 36" name="T32"/>
                <a:gd fmla="*/ 14 h 33" name="T33"/>
                <a:gd fmla="*/ 26 w 36" name="T34"/>
                <a:gd fmla="*/ 19 h 33" name="T35"/>
                <a:gd fmla="*/ 20 w 36" name="T36"/>
                <a:gd fmla="*/ 19 h 33" name="T37"/>
                <a:gd fmla="*/ 26 w 36" name="T38"/>
                <a:gd fmla="*/ 23 h 33" name="T39"/>
                <a:gd fmla="*/ 20 w 36" name="T40"/>
                <a:gd fmla="*/ 23 h 33" name="T41"/>
                <a:gd fmla="*/ 20 w 36" name="T42"/>
                <a:gd fmla="*/ 28 h 33" name="T43"/>
                <a:gd fmla="*/ 15 w 36" name="T44"/>
                <a:gd fmla="*/ 28 h 33" name="T45"/>
                <a:gd fmla="*/ 10 w 36" name="T46"/>
                <a:gd fmla="*/ 28 h 33" name="T47"/>
                <a:gd fmla="*/ 5 w 36" name="T48"/>
                <a:gd fmla="*/ 33 h 33" name="T49"/>
                <a:gd fmla="*/ 0 w 36" name="T50"/>
                <a:gd fmla="*/ 33 h 33" name="T51"/>
                <a:gd fmla="*/ 0 w 36" name="T52"/>
                <a:gd fmla="*/ 28 h 33" name="T53"/>
                <a:gd fmla="*/ 0 w 36" name="T54"/>
                <a:gd fmla="*/ 23 h 33" name="T55"/>
                <a:gd fmla="*/ 0 w 36" name="T56"/>
                <a:gd fmla="*/ 19 h 33" name="T57"/>
                <a:gd fmla="*/ 5 w 36" name="T58"/>
                <a:gd fmla="*/ 14 h 33" name="T59"/>
                <a:gd fmla="*/ 5 w 36" name="T60"/>
                <a:gd fmla="*/ 9 h 33" name="T61"/>
                <a:gd fmla="*/ 5 w 36" name="T62"/>
                <a:gd fmla="*/ 4 h 33" name="T63"/>
                <a:gd fmla="*/ 10 w 36" name="T64"/>
                <a:gd fmla="*/ 4 h 33" name="T65"/>
                <a:gd fmla="*/ 10 w 36" name="T66"/>
                <a:gd fmla="*/ 0 h 33"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36" name="T102"/>
                <a:gd fmla="*/ 0 h 33" name="T103"/>
                <a:gd fmla="*/ 36 w 36" name="T104"/>
                <a:gd fmla="*/ 33 h 33" name="T1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33" w="36">
                  <a:moveTo>
                    <a:pt x="10" y="0"/>
                  </a:moveTo>
                  <a:lnTo>
                    <a:pt x="15" y="0"/>
                  </a:lnTo>
                  <a:lnTo>
                    <a:pt x="20" y="0"/>
                  </a:lnTo>
                  <a:lnTo>
                    <a:pt x="20" y="4"/>
                  </a:lnTo>
                  <a:lnTo>
                    <a:pt x="20" y="9"/>
                  </a:lnTo>
                  <a:lnTo>
                    <a:pt x="26" y="9"/>
                  </a:lnTo>
                  <a:lnTo>
                    <a:pt x="26" y="4"/>
                  </a:lnTo>
                  <a:lnTo>
                    <a:pt x="31" y="4"/>
                  </a:lnTo>
                  <a:lnTo>
                    <a:pt x="31" y="9"/>
                  </a:lnTo>
                  <a:lnTo>
                    <a:pt x="36" y="9"/>
                  </a:lnTo>
                  <a:lnTo>
                    <a:pt x="36" y="14"/>
                  </a:lnTo>
                  <a:lnTo>
                    <a:pt x="36" y="19"/>
                  </a:lnTo>
                  <a:lnTo>
                    <a:pt x="36" y="23"/>
                  </a:lnTo>
                  <a:lnTo>
                    <a:pt x="31" y="23"/>
                  </a:lnTo>
                  <a:lnTo>
                    <a:pt x="31" y="19"/>
                  </a:lnTo>
                  <a:lnTo>
                    <a:pt x="26" y="19"/>
                  </a:lnTo>
                  <a:lnTo>
                    <a:pt x="26" y="14"/>
                  </a:lnTo>
                  <a:lnTo>
                    <a:pt x="26" y="19"/>
                  </a:lnTo>
                  <a:lnTo>
                    <a:pt x="20" y="19"/>
                  </a:lnTo>
                  <a:lnTo>
                    <a:pt x="26" y="23"/>
                  </a:lnTo>
                  <a:lnTo>
                    <a:pt x="20" y="23"/>
                  </a:lnTo>
                  <a:lnTo>
                    <a:pt x="20" y="28"/>
                  </a:lnTo>
                  <a:lnTo>
                    <a:pt x="15" y="28"/>
                  </a:lnTo>
                  <a:lnTo>
                    <a:pt x="10" y="28"/>
                  </a:lnTo>
                  <a:lnTo>
                    <a:pt x="5" y="33"/>
                  </a:lnTo>
                  <a:lnTo>
                    <a:pt x="0" y="33"/>
                  </a:lnTo>
                  <a:lnTo>
                    <a:pt x="0" y="28"/>
                  </a:lnTo>
                  <a:lnTo>
                    <a:pt x="0" y="23"/>
                  </a:lnTo>
                  <a:lnTo>
                    <a:pt x="0" y="19"/>
                  </a:lnTo>
                  <a:lnTo>
                    <a:pt x="5" y="14"/>
                  </a:lnTo>
                  <a:lnTo>
                    <a:pt x="5" y="9"/>
                  </a:lnTo>
                  <a:lnTo>
                    <a:pt x="5" y="4"/>
                  </a:lnTo>
                  <a:lnTo>
                    <a:pt x="10" y="4"/>
                  </a:lnTo>
                  <a:lnTo>
                    <a:pt x="10" y="0"/>
                  </a:lnTo>
                  <a:close/>
                </a:path>
              </a:pathLst>
            </a:custGeom>
            <a:solidFill>
              <a:srgbClr val="FFAD00"/>
            </a:solidFill>
            <a:ln w="7938">
              <a:solidFill>
                <a:srgbClr val="FFAD00"/>
              </a:solidFill>
              <a:round/>
              <a:headEnd/>
              <a:tailEnd/>
            </a:ln>
          </p:spPr>
          <p:txBody>
            <a:bodyPr/>
            <a:lstStyle/>
            <a:p>
              <a:endParaRPr lang="en-US"/>
            </a:p>
          </p:txBody>
        </p:sp>
        <p:sp>
          <p:nvSpPr>
            <p:cNvPr id="6213" name="Freeform 45"/>
            <p:cNvSpPr>
              <a:spLocks/>
            </p:cNvSpPr>
            <p:nvPr/>
          </p:nvSpPr>
          <p:spPr bwMode="auto">
            <a:xfrm>
              <a:off x="879" y="1593"/>
              <a:ext cx="20" cy="14"/>
            </a:xfrm>
            <a:custGeom>
              <a:avLst/>
              <a:gdLst>
                <a:gd fmla="*/ 10 w 20" name="T0"/>
                <a:gd fmla="*/ 0 h 14" name="T1"/>
                <a:gd fmla="*/ 15 w 20" name="T2"/>
                <a:gd fmla="*/ 0 h 14" name="T3"/>
                <a:gd fmla="*/ 15 w 20" name="T4"/>
                <a:gd fmla="*/ 5 h 14" name="T5"/>
                <a:gd fmla="*/ 20 w 20" name="T6"/>
                <a:gd fmla="*/ 5 h 14" name="T7"/>
                <a:gd fmla="*/ 20 w 20" name="T8"/>
                <a:gd fmla="*/ 10 h 14" name="T9"/>
                <a:gd fmla="*/ 15 w 20" name="T10"/>
                <a:gd fmla="*/ 10 h 14" name="T11"/>
                <a:gd fmla="*/ 15 w 20" name="T12"/>
                <a:gd fmla="*/ 14 h 14" name="T13"/>
                <a:gd fmla="*/ 15 w 20" name="T14"/>
                <a:gd fmla="*/ 10 h 14" name="T15"/>
                <a:gd fmla="*/ 10 w 20" name="T16"/>
                <a:gd fmla="*/ 10 h 14" name="T17"/>
                <a:gd fmla="*/ 10 w 20" name="T18"/>
                <a:gd fmla="*/ 14 h 14" name="T19"/>
                <a:gd fmla="*/ 10 w 20" name="T20"/>
                <a:gd fmla="*/ 10 h 14" name="T21"/>
                <a:gd fmla="*/ 5 w 20" name="T22"/>
                <a:gd fmla="*/ 10 h 14" name="T23"/>
                <a:gd fmla="*/ 5 w 20" name="T24"/>
                <a:gd fmla="*/ 5 h 14" name="T25"/>
                <a:gd fmla="*/ 0 w 20" name="T26"/>
                <a:gd fmla="*/ 5 h 14" name="T27"/>
                <a:gd fmla="*/ 5 w 20" name="T28"/>
                <a:gd fmla="*/ 5 h 14" name="T29"/>
                <a:gd fmla="*/ 5 w 20" name="T30"/>
                <a:gd fmla="*/ 0 h 14" name="T31"/>
                <a:gd fmla="*/ 10 w 20" name="T32"/>
                <a:gd fmla="*/ 0 h 14"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20" name="T51"/>
                <a:gd fmla="*/ 0 h 14" name="T52"/>
                <a:gd fmla="*/ 20 w 20" name="T53"/>
                <a:gd fmla="*/ 14 h 14" name="T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14" w="20">
                  <a:moveTo>
                    <a:pt x="10" y="0"/>
                  </a:moveTo>
                  <a:lnTo>
                    <a:pt x="15" y="0"/>
                  </a:lnTo>
                  <a:lnTo>
                    <a:pt x="15" y="5"/>
                  </a:lnTo>
                  <a:lnTo>
                    <a:pt x="20" y="5"/>
                  </a:lnTo>
                  <a:lnTo>
                    <a:pt x="20" y="10"/>
                  </a:lnTo>
                  <a:lnTo>
                    <a:pt x="15" y="10"/>
                  </a:lnTo>
                  <a:lnTo>
                    <a:pt x="15" y="14"/>
                  </a:lnTo>
                  <a:lnTo>
                    <a:pt x="15" y="10"/>
                  </a:lnTo>
                  <a:lnTo>
                    <a:pt x="10" y="10"/>
                  </a:lnTo>
                  <a:lnTo>
                    <a:pt x="10" y="14"/>
                  </a:lnTo>
                  <a:lnTo>
                    <a:pt x="10" y="10"/>
                  </a:lnTo>
                  <a:lnTo>
                    <a:pt x="5" y="10"/>
                  </a:lnTo>
                  <a:lnTo>
                    <a:pt x="5" y="5"/>
                  </a:lnTo>
                  <a:lnTo>
                    <a:pt x="0" y="5"/>
                  </a:lnTo>
                  <a:lnTo>
                    <a:pt x="5" y="5"/>
                  </a:lnTo>
                  <a:lnTo>
                    <a:pt x="5" y="0"/>
                  </a:lnTo>
                  <a:lnTo>
                    <a:pt x="10" y="0"/>
                  </a:lnTo>
                  <a:close/>
                </a:path>
              </a:pathLst>
            </a:custGeom>
            <a:solidFill>
              <a:srgbClr val="FFAD00"/>
            </a:solidFill>
            <a:ln w="7938">
              <a:solidFill>
                <a:srgbClr val="FFAD00"/>
              </a:solidFill>
              <a:round/>
              <a:headEnd/>
              <a:tailEnd/>
            </a:ln>
          </p:spPr>
          <p:txBody>
            <a:bodyPr/>
            <a:lstStyle/>
            <a:p>
              <a:endParaRPr lang="en-US"/>
            </a:p>
          </p:txBody>
        </p:sp>
        <p:sp>
          <p:nvSpPr>
            <p:cNvPr id="6214" name="Freeform 46"/>
            <p:cNvSpPr>
              <a:spLocks/>
            </p:cNvSpPr>
            <p:nvPr/>
          </p:nvSpPr>
          <p:spPr bwMode="auto">
            <a:xfrm>
              <a:off x="863" y="1598"/>
              <a:ext cx="11" cy="9"/>
            </a:xfrm>
            <a:custGeom>
              <a:avLst/>
              <a:gdLst>
                <a:gd fmla="*/ 6 w 11" name="T0"/>
                <a:gd fmla="*/ 0 h 9" name="T1"/>
                <a:gd fmla="*/ 6 w 11" name="T2"/>
                <a:gd fmla="*/ 5 h 9" name="T3"/>
                <a:gd fmla="*/ 11 w 11" name="T4"/>
                <a:gd fmla="*/ 5 h 9" name="T5"/>
                <a:gd fmla="*/ 11 w 11" name="T6"/>
                <a:gd fmla="*/ 9 h 9" name="T7"/>
                <a:gd fmla="*/ 6 w 11" name="T8"/>
                <a:gd fmla="*/ 9 h 9" name="T9"/>
                <a:gd fmla="*/ 0 w 11" name="T10"/>
                <a:gd fmla="*/ 5 h 9" name="T11"/>
                <a:gd fmla="*/ 6 w 11" name="T12"/>
                <a:gd fmla="*/ 5 h 9" name="T13"/>
                <a:gd fmla="*/ 6 w 11" name="T14"/>
                <a:gd fmla="*/ 0 h 9" name="T15"/>
                <a:gd fmla="*/ 0 60000 65536" name="T16"/>
                <a:gd fmla="*/ 0 60000 65536" name="T17"/>
                <a:gd fmla="*/ 0 60000 65536" name="T18"/>
                <a:gd fmla="*/ 0 60000 65536" name="T19"/>
                <a:gd fmla="*/ 0 60000 65536" name="T20"/>
                <a:gd fmla="*/ 0 60000 65536" name="T21"/>
                <a:gd fmla="*/ 0 60000 65536" name="T22"/>
                <a:gd fmla="*/ 0 60000 65536" name="T23"/>
                <a:gd fmla="*/ 0 w 11" name="T24"/>
                <a:gd fmla="*/ 0 h 9" name="T25"/>
                <a:gd fmla="*/ 11 w 11" name="T26"/>
                <a:gd fmla="*/ 9 h 9" name="T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9" w="11">
                  <a:moveTo>
                    <a:pt x="6" y="0"/>
                  </a:moveTo>
                  <a:lnTo>
                    <a:pt x="6" y="5"/>
                  </a:lnTo>
                  <a:lnTo>
                    <a:pt x="11" y="5"/>
                  </a:lnTo>
                  <a:lnTo>
                    <a:pt x="11" y="9"/>
                  </a:lnTo>
                  <a:lnTo>
                    <a:pt x="6" y="9"/>
                  </a:lnTo>
                  <a:lnTo>
                    <a:pt x="0" y="5"/>
                  </a:lnTo>
                  <a:lnTo>
                    <a:pt x="6" y="5"/>
                  </a:lnTo>
                  <a:lnTo>
                    <a:pt x="6" y="0"/>
                  </a:lnTo>
                  <a:close/>
                </a:path>
              </a:pathLst>
            </a:custGeom>
            <a:solidFill>
              <a:srgbClr val="FFAD00"/>
            </a:solidFill>
            <a:ln w="7938">
              <a:solidFill>
                <a:srgbClr val="FFAD00"/>
              </a:solidFill>
              <a:round/>
              <a:headEnd/>
              <a:tailEnd/>
            </a:ln>
          </p:spPr>
          <p:txBody>
            <a:bodyPr/>
            <a:lstStyle/>
            <a:p>
              <a:endParaRPr lang="en-US"/>
            </a:p>
          </p:txBody>
        </p:sp>
        <p:sp>
          <p:nvSpPr>
            <p:cNvPr id="6215" name="Freeform 47"/>
            <p:cNvSpPr>
              <a:spLocks/>
            </p:cNvSpPr>
            <p:nvPr/>
          </p:nvSpPr>
          <p:spPr bwMode="auto">
            <a:xfrm>
              <a:off x="756" y="1598"/>
              <a:ext cx="25" cy="14"/>
            </a:xfrm>
            <a:custGeom>
              <a:avLst/>
              <a:gdLst>
                <a:gd fmla="*/ 0 w 25" name="T0"/>
                <a:gd fmla="*/ 5 h 14" name="T1"/>
                <a:gd fmla="*/ 5 w 25" name="T2"/>
                <a:gd fmla="*/ 5 h 14" name="T3"/>
                <a:gd fmla="*/ 10 w 25" name="T4"/>
                <a:gd fmla="*/ 5 h 14" name="T5"/>
                <a:gd fmla="*/ 10 w 25" name="T6"/>
                <a:gd fmla="*/ 0 h 14" name="T7"/>
                <a:gd fmla="*/ 15 w 25" name="T8"/>
                <a:gd fmla="*/ 0 h 14" name="T9"/>
                <a:gd fmla="*/ 20 w 25" name="T10"/>
                <a:gd fmla="*/ 0 h 14" name="T11"/>
                <a:gd fmla="*/ 20 w 25" name="T12"/>
                <a:gd fmla="*/ 5 h 14" name="T13"/>
                <a:gd fmla="*/ 25 w 25" name="T14"/>
                <a:gd fmla="*/ 5 h 14" name="T15"/>
                <a:gd fmla="*/ 25 w 25" name="T16"/>
                <a:gd fmla="*/ 9 h 14" name="T17"/>
                <a:gd fmla="*/ 20 w 25" name="T18"/>
                <a:gd fmla="*/ 9 h 14" name="T19"/>
                <a:gd fmla="*/ 25 w 25" name="T20"/>
                <a:gd fmla="*/ 9 h 14" name="T21"/>
                <a:gd fmla="*/ 20 w 25" name="T22"/>
                <a:gd fmla="*/ 9 h 14" name="T23"/>
                <a:gd fmla="*/ 20 w 25" name="T24"/>
                <a:gd fmla="*/ 14 h 14" name="T25"/>
                <a:gd fmla="*/ 15 w 25" name="T26"/>
                <a:gd fmla="*/ 14 h 14" name="T27"/>
                <a:gd fmla="*/ 10 w 25" name="T28"/>
                <a:gd fmla="*/ 14 h 14" name="T29"/>
                <a:gd fmla="*/ 10 w 25" name="T30"/>
                <a:gd fmla="*/ 9 h 14" name="T31"/>
                <a:gd fmla="*/ 5 w 25" name="T32"/>
                <a:gd fmla="*/ 9 h 14" name="T33"/>
                <a:gd fmla="*/ 0 w 25" name="T34"/>
                <a:gd fmla="*/ 9 h 14" name="T35"/>
                <a:gd fmla="*/ 0 w 25" name="T36"/>
                <a:gd fmla="*/ 5 h 14"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25" name="T57"/>
                <a:gd fmla="*/ 0 h 14" name="T58"/>
                <a:gd fmla="*/ 25 w 25" name="T59"/>
                <a:gd fmla="*/ 14 h 14" name="T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14" w="25">
                  <a:moveTo>
                    <a:pt x="0" y="5"/>
                  </a:moveTo>
                  <a:lnTo>
                    <a:pt x="5" y="5"/>
                  </a:lnTo>
                  <a:lnTo>
                    <a:pt x="10" y="5"/>
                  </a:lnTo>
                  <a:lnTo>
                    <a:pt x="10" y="0"/>
                  </a:lnTo>
                  <a:lnTo>
                    <a:pt x="15" y="0"/>
                  </a:lnTo>
                  <a:lnTo>
                    <a:pt x="20" y="0"/>
                  </a:lnTo>
                  <a:lnTo>
                    <a:pt x="20" y="5"/>
                  </a:lnTo>
                  <a:lnTo>
                    <a:pt x="25" y="5"/>
                  </a:lnTo>
                  <a:lnTo>
                    <a:pt x="25" y="9"/>
                  </a:lnTo>
                  <a:lnTo>
                    <a:pt x="20" y="9"/>
                  </a:lnTo>
                  <a:lnTo>
                    <a:pt x="25" y="9"/>
                  </a:lnTo>
                  <a:lnTo>
                    <a:pt x="20" y="9"/>
                  </a:lnTo>
                  <a:lnTo>
                    <a:pt x="20" y="14"/>
                  </a:lnTo>
                  <a:lnTo>
                    <a:pt x="15" y="14"/>
                  </a:lnTo>
                  <a:lnTo>
                    <a:pt x="10" y="14"/>
                  </a:lnTo>
                  <a:lnTo>
                    <a:pt x="10" y="9"/>
                  </a:lnTo>
                  <a:lnTo>
                    <a:pt x="5" y="9"/>
                  </a:lnTo>
                  <a:lnTo>
                    <a:pt x="0" y="9"/>
                  </a:lnTo>
                  <a:lnTo>
                    <a:pt x="0" y="5"/>
                  </a:lnTo>
                  <a:close/>
                </a:path>
              </a:pathLst>
            </a:custGeom>
            <a:solidFill>
              <a:srgbClr val="FFAD00"/>
            </a:solidFill>
            <a:ln w="7938">
              <a:solidFill>
                <a:srgbClr val="FFAD00"/>
              </a:solidFill>
              <a:round/>
              <a:headEnd/>
              <a:tailEnd/>
            </a:ln>
          </p:spPr>
          <p:txBody>
            <a:bodyPr/>
            <a:lstStyle/>
            <a:p>
              <a:endParaRPr lang="en-US"/>
            </a:p>
          </p:txBody>
        </p:sp>
        <p:sp>
          <p:nvSpPr>
            <p:cNvPr id="6216" name="Freeform 48"/>
            <p:cNvSpPr>
              <a:spLocks/>
            </p:cNvSpPr>
            <p:nvPr/>
          </p:nvSpPr>
          <p:spPr bwMode="auto">
            <a:xfrm>
              <a:off x="863" y="1607"/>
              <a:ext cx="16" cy="15"/>
            </a:xfrm>
            <a:custGeom>
              <a:avLst/>
              <a:gdLst>
                <a:gd fmla="*/ 6 w 16" name="T0"/>
                <a:gd fmla="*/ 0 h 15" name="T1"/>
                <a:gd fmla="*/ 11 w 16" name="T2"/>
                <a:gd fmla="*/ 0 h 15" name="T3"/>
                <a:gd fmla="*/ 16 w 16" name="T4"/>
                <a:gd fmla="*/ 0 h 15" name="T5"/>
                <a:gd fmla="*/ 16 w 16" name="T6"/>
                <a:gd fmla="*/ 5 h 15" name="T7"/>
                <a:gd fmla="*/ 16 w 16" name="T8"/>
                <a:gd fmla="*/ 10 h 15" name="T9"/>
                <a:gd fmla="*/ 11 w 16" name="T10"/>
                <a:gd fmla="*/ 10 h 15" name="T11"/>
                <a:gd fmla="*/ 11 w 16" name="T12"/>
                <a:gd fmla="*/ 15 h 15" name="T13"/>
                <a:gd fmla="*/ 6 w 16" name="T14"/>
                <a:gd fmla="*/ 15 h 15" name="T15"/>
                <a:gd fmla="*/ 6 w 16" name="T16"/>
                <a:gd fmla="*/ 10 h 15" name="T17"/>
                <a:gd fmla="*/ 0 w 16" name="T18"/>
                <a:gd fmla="*/ 10 h 15" name="T19"/>
                <a:gd fmla="*/ 0 w 16" name="T20"/>
                <a:gd fmla="*/ 5 h 15" name="T21"/>
                <a:gd fmla="*/ 0 w 16" name="T22"/>
                <a:gd fmla="*/ 0 h 15" name="T23"/>
                <a:gd fmla="*/ 6 w 16" name="T24"/>
                <a:gd fmla="*/ 0 h 1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6" name="T39"/>
                <a:gd fmla="*/ 0 h 15" name="T40"/>
                <a:gd fmla="*/ 16 w 16" name="T41"/>
                <a:gd fmla="*/ 15 h 15" name="T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5" w="16">
                  <a:moveTo>
                    <a:pt x="6" y="0"/>
                  </a:moveTo>
                  <a:lnTo>
                    <a:pt x="11" y="0"/>
                  </a:lnTo>
                  <a:lnTo>
                    <a:pt x="16" y="0"/>
                  </a:lnTo>
                  <a:lnTo>
                    <a:pt x="16" y="5"/>
                  </a:lnTo>
                  <a:lnTo>
                    <a:pt x="16" y="10"/>
                  </a:lnTo>
                  <a:lnTo>
                    <a:pt x="11" y="10"/>
                  </a:lnTo>
                  <a:lnTo>
                    <a:pt x="11" y="15"/>
                  </a:lnTo>
                  <a:lnTo>
                    <a:pt x="6" y="15"/>
                  </a:lnTo>
                  <a:lnTo>
                    <a:pt x="6" y="10"/>
                  </a:lnTo>
                  <a:lnTo>
                    <a:pt x="0" y="10"/>
                  </a:lnTo>
                  <a:lnTo>
                    <a:pt x="0" y="5"/>
                  </a:lnTo>
                  <a:lnTo>
                    <a:pt x="0" y="0"/>
                  </a:lnTo>
                  <a:lnTo>
                    <a:pt x="6" y="0"/>
                  </a:lnTo>
                  <a:close/>
                </a:path>
              </a:pathLst>
            </a:custGeom>
            <a:solidFill>
              <a:srgbClr val="FFAD00"/>
            </a:solidFill>
            <a:ln w="7938">
              <a:solidFill>
                <a:srgbClr val="FFAD00"/>
              </a:solidFill>
              <a:round/>
              <a:headEnd/>
              <a:tailEnd/>
            </a:ln>
          </p:spPr>
          <p:txBody>
            <a:bodyPr/>
            <a:lstStyle/>
            <a:p>
              <a:endParaRPr lang="en-US"/>
            </a:p>
          </p:txBody>
        </p:sp>
        <p:sp>
          <p:nvSpPr>
            <p:cNvPr id="6217" name="Freeform 49"/>
            <p:cNvSpPr>
              <a:spLocks/>
            </p:cNvSpPr>
            <p:nvPr/>
          </p:nvSpPr>
          <p:spPr bwMode="auto">
            <a:xfrm>
              <a:off x="807" y="1607"/>
              <a:ext cx="82" cy="53"/>
            </a:xfrm>
            <a:custGeom>
              <a:avLst/>
              <a:gdLst>
                <a:gd fmla="*/ 36 w 82" name="T0"/>
                <a:gd fmla="*/ 5 h 53" name="T1"/>
                <a:gd fmla="*/ 41 w 82" name="T2"/>
                <a:gd fmla="*/ 10 h 53" name="T3"/>
                <a:gd fmla="*/ 51 w 82" name="T4"/>
                <a:gd fmla="*/ 5 h 53" name="T5"/>
                <a:gd fmla="*/ 56 w 82" name="T6"/>
                <a:gd fmla="*/ 10 h 53" name="T7"/>
                <a:gd fmla="*/ 62 w 82" name="T8"/>
                <a:gd fmla="*/ 15 h 53" name="T9"/>
                <a:gd fmla="*/ 67 w 82" name="T10"/>
                <a:gd fmla="*/ 20 h 53" name="T11"/>
                <a:gd fmla="*/ 67 w 82" name="T12"/>
                <a:gd fmla="*/ 20 h 53" name="T13"/>
                <a:gd fmla="*/ 77 w 82" name="T14"/>
                <a:gd fmla="*/ 20 h 53" name="T15"/>
                <a:gd fmla="*/ 77 w 82" name="T16"/>
                <a:gd fmla="*/ 29 h 53" name="T17"/>
                <a:gd fmla="*/ 82 w 82" name="T18"/>
                <a:gd fmla="*/ 34 h 53" name="T19"/>
                <a:gd fmla="*/ 82 w 82" name="T20"/>
                <a:gd fmla="*/ 44 h 53" name="T21"/>
                <a:gd fmla="*/ 77 w 82" name="T22"/>
                <a:gd fmla="*/ 48 h 53" name="T23"/>
                <a:gd fmla="*/ 72 w 82" name="T24"/>
                <a:gd fmla="*/ 53 h 53" name="T25"/>
                <a:gd fmla="*/ 67 w 82" name="T26"/>
                <a:gd fmla="*/ 48 h 53" name="T27"/>
                <a:gd fmla="*/ 56 w 82" name="T28"/>
                <a:gd fmla="*/ 48 h 53" name="T29"/>
                <a:gd fmla="*/ 51 w 82" name="T30"/>
                <a:gd fmla="*/ 44 h 53" name="T31"/>
                <a:gd fmla="*/ 46 w 82" name="T32"/>
                <a:gd fmla="*/ 39 h 53" name="T33"/>
                <a:gd fmla="*/ 36 w 82" name="T34"/>
                <a:gd fmla="*/ 39 h 53" name="T35"/>
                <a:gd fmla="*/ 36 w 82" name="T36"/>
                <a:gd fmla="*/ 39 h 53" name="T37"/>
                <a:gd fmla="*/ 31 w 82" name="T38"/>
                <a:gd fmla="*/ 34 h 53" name="T39"/>
                <a:gd fmla="*/ 31 w 82" name="T40"/>
                <a:gd fmla="*/ 34 h 53" name="T41"/>
                <a:gd fmla="*/ 20 w 82" name="T42"/>
                <a:gd fmla="*/ 34 h 53" name="T43"/>
                <a:gd fmla="*/ 15 w 82" name="T44"/>
                <a:gd fmla="*/ 29 h 53" name="T45"/>
                <a:gd fmla="*/ 15 w 82" name="T46"/>
                <a:gd fmla="*/ 29 h 53" name="T47"/>
                <a:gd fmla="*/ 10 w 82" name="T48"/>
                <a:gd fmla="*/ 24 h 53" name="T49"/>
                <a:gd fmla="*/ 5 w 82" name="T50"/>
                <a:gd fmla="*/ 20 h 53" name="T51"/>
                <a:gd fmla="*/ 0 w 82" name="T52"/>
                <a:gd fmla="*/ 15 h 53" name="T53"/>
                <a:gd fmla="*/ 5 w 82" name="T54"/>
                <a:gd fmla="*/ 10 h 53" name="T55"/>
                <a:gd fmla="*/ 15 w 82" name="T56"/>
                <a:gd fmla="*/ 10 h 53" name="T57"/>
                <a:gd fmla="*/ 26 w 82" name="T58"/>
                <a:gd fmla="*/ 10 h 53" name="T59"/>
                <a:gd fmla="*/ 31 w 82" name="T60"/>
                <a:gd fmla="*/ 15 h 53" name="T61"/>
                <a:gd fmla="*/ 31 w 82" name="T62"/>
                <a:gd fmla="*/ 15 h 53" name="T63"/>
                <a:gd fmla="*/ 31 w 82" name="T64"/>
                <a:gd fmla="*/ 5 h 53" name="T65"/>
                <a:gd fmla="*/ 31 w 82" name="T66"/>
                <a:gd fmla="*/ 5 h 53" name="T67"/>
                <a:gd fmla="*/ 36 w 82" name="T68"/>
                <a:gd fmla="*/ 0 h 5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82" name="T105"/>
                <a:gd fmla="*/ 0 h 53" name="T106"/>
                <a:gd fmla="*/ 82 w 82" name="T107"/>
                <a:gd fmla="*/ 53 h 53" name="T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53" w="82">
                  <a:moveTo>
                    <a:pt x="36" y="0"/>
                  </a:moveTo>
                  <a:lnTo>
                    <a:pt x="36" y="5"/>
                  </a:lnTo>
                  <a:lnTo>
                    <a:pt x="36" y="10"/>
                  </a:lnTo>
                  <a:lnTo>
                    <a:pt x="41" y="10"/>
                  </a:lnTo>
                  <a:lnTo>
                    <a:pt x="46" y="5"/>
                  </a:lnTo>
                  <a:lnTo>
                    <a:pt x="51" y="5"/>
                  </a:lnTo>
                  <a:lnTo>
                    <a:pt x="56" y="5"/>
                  </a:lnTo>
                  <a:lnTo>
                    <a:pt x="56" y="10"/>
                  </a:lnTo>
                  <a:lnTo>
                    <a:pt x="62" y="10"/>
                  </a:lnTo>
                  <a:lnTo>
                    <a:pt x="62" y="15"/>
                  </a:lnTo>
                  <a:lnTo>
                    <a:pt x="67" y="15"/>
                  </a:lnTo>
                  <a:lnTo>
                    <a:pt x="67" y="20"/>
                  </a:lnTo>
                  <a:lnTo>
                    <a:pt x="72" y="20"/>
                  </a:lnTo>
                  <a:lnTo>
                    <a:pt x="67" y="20"/>
                  </a:lnTo>
                  <a:lnTo>
                    <a:pt x="72" y="20"/>
                  </a:lnTo>
                  <a:lnTo>
                    <a:pt x="77" y="20"/>
                  </a:lnTo>
                  <a:lnTo>
                    <a:pt x="77" y="24"/>
                  </a:lnTo>
                  <a:lnTo>
                    <a:pt x="77" y="29"/>
                  </a:lnTo>
                  <a:lnTo>
                    <a:pt x="77" y="34"/>
                  </a:lnTo>
                  <a:lnTo>
                    <a:pt x="82" y="34"/>
                  </a:lnTo>
                  <a:lnTo>
                    <a:pt x="82" y="39"/>
                  </a:lnTo>
                  <a:lnTo>
                    <a:pt x="82" y="44"/>
                  </a:lnTo>
                  <a:lnTo>
                    <a:pt x="82" y="48"/>
                  </a:lnTo>
                  <a:lnTo>
                    <a:pt x="77" y="48"/>
                  </a:lnTo>
                  <a:lnTo>
                    <a:pt x="77" y="53"/>
                  </a:lnTo>
                  <a:lnTo>
                    <a:pt x="72" y="53"/>
                  </a:lnTo>
                  <a:lnTo>
                    <a:pt x="72" y="48"/>
                  </a:lnTo>
                  <a:lnTo>
                    <a:pt x="67" y="48"/>
                  </a:lnTo>
                  <a:lnTo>
                    <a:pt x="62" y="48"/>
                  </a:lnTo>
                  <a:lnTo>
                    <a:pt x="56" y="48"/>
                  </a:lnTo>
                  <a:lnTo>
                    <a:pt x="56" y="44"/>
                  </a:lnTo>
                  <a:lnTo>
                    <a:pt x="51" y="44"/>
                  </a:lnTo>
                  <a:lnTo>
                    <a:pt x="46" y="44"/>
                  </a:lnTo>
                  <a:lnTo>
                    <a:pt x="46" y="39"/>
                  </a:lnTo>
                  <a:lnTo>
                    <a:pt x="41" y="39"/>
                  </a:lnTo>
                  <a:lnTo>
                    <a:pt x="36" y="39"/>
                  </a:lnTo>
                  <a:lnTo>
                    <a:pt x="41" y="39"/>
                  </a:lnTo>
                  <a:lnTo>
                    <a:pt x="36" y="39"/>
                  </a:lnTo>
                  <a:lnTo>
                    <a:pt x="31" y="39"/>
                  </a:lnTo>
                  <a:lnTo>
                    <a:pt x="31" y="34"/>
                  </a:lnTo>
                  <a:lnTo>
                    <a:pt x="31" y="39"/>
                  </a:lnTo>
                  <a:lnTo>
                    <a:pt x="31" y="34"/>
                  </a:lnTo>
                  <a:lnTo>
                    <a:pt x="26" y="34"/>
                  </a:lnTo>
                  <a:lnTo>
                    <a:pt x="20" y="34"/>
                  </a:lnTo>
                  <a:lnTo>
                    <a:pt x="20" y="29"/>
                  </a:lnTo>
                  <a:lnTo>
                    <a:pt x="15" y="29"/>
                  </a:lnTo>
                  <a:lnTo>
                    <a:pt x="20" y="29"/>
                  </a:lnTo>
                  <a:lnTo>
                    <a:pt x="15" y="29"/>
                  </a:lnTo>
                  <a:lnTo>
                    <a:pt x="10" y="29"/>
                  </a:lnTo>
                  <a:lnTo>
                    <a:pt x="10" y="24"/>
                  </a:lnTo>
                  <a:lnTo>
                    <a:pt x="5" y="24"/>
                  </a:lnTo>
                  <a:lnTo>
                    <a:pt x="5" y="20"/>
                  </a:lnTo>
                  <a:lnTo>
                    <a:pt x="0" y="20"/>
                  </a:lnTo>
                  <a:lnTo>
                    <a:pt x="0" y="15"/>
                  </a:lnTo>
                  <a:lnTo>
                    <a:pt x="5" y="15"/>
                  </a:lnTo>
                  <a:lnTo>
                    <a:pt x="5" y="10"/>
                  </a:lnTo>
                  <a:lnTo>
                    <a:pt x="10" y="10"/>
                  </a:lnTo>
                  <a:lnTo>
                    <a:pt x="15" y="10"/>
                  </a:lnTo>
                  <a:lnTo>
                    <a:pt x="20" y="10"/>
                  </a:lnTo>
                  <a:lnTo>
                    <a:pt x="26" y="10"/>
                  </a:lnTo>
                  <a:lnTo>
                    <a:pt x="31" y="10"/>
                  </a:lnTo>
                  <a:lnTo>
                    <a:pt x="31" y="15"/>
                  </a:lnTo>
                  <a:lnTo>
                    <a:pt x="31" y="10"/>
                  </a:lnTo>
                  <a:lnTo>
                    <a:pt x="31" y="15"/>
                  </a:lnTo>
                  <a:lnTo>
                    <a:pt x="31" y="10"/>
                  </a:lnTo>
                  <a:lnTo>
                    <a:pt x="31" y="5"/>
                  </a:lnTo>
                  <a:lnTo>
                    <a:pt x="26" y="5"/>
                  </a:lnTo>
                  <a:lnTo>
                    <a:pt x="31" y="5"/>
                  </a:lnTo>
                  <a:lnTo>
                    <a:pt x="31" y="0"/>
                  </a:lnTo>
                  <a:lnTo>
                    <a:pt x="36" y="0"/>
                  </a:lnTo>
                  <a:close/>
                </a:path>
              </a:pathLst>
            </a:custGeom>
            <a:solidFill>
              <a:srgbClr val="FFAD00"/>
            </a:solidFill>
            <a:ln w="7938">
              <a:solidFill>
                <a:srgbClr val="FFAD00"/>
              </a:solidFill>
              <a:round/>
              <a:headEnd/>
              <a:tailEnd/>
            </a:ln>
          </p:spPr>
          <p:txBody>
            <a:bodyPr/>
            <a:lstStyle/>
            <a:p>
              <a:endParaRPr lang="en-US"/>
            </a:p>
          </p:txBody>
        </p:sp>
        <p:sp>
          <p:nvSpPr>
            <p:cNvPr id="6218" name="Freeform 50"/>
            <p:cNvSpPr>
              <a:spLocks/>
            </p:cNvSpPr>
            <p:nvPr/>
          </p:nvSpPr>
          <p:spPr bwMode="auto">
            <a:xfrm>
              <a:off x="1017" y="1612"/>
              <a:ext cx="11" cy="5"/>
            </a:xfrm>
            <a:custGeom>
              <a:avLst/>
              <a:gdLst>
                <a:gd fmla="*/ 6 w 11" name="T0"/>
                <a:gd fmla="*/ 5 h 5" name="T1"/>
                <a:gd fmla="*/ 0 w 11" name="T2"/>
                <a:gd fmla="*/ 5 h 5" name="T3"/>
                <a:gd fmla="*/ 0 w 11" name="T4"/>
                <a:gd fmla="*/ 0 h 5" name="T5"/>
                <a:gd fmla="*/ 6 w 11" name="T6"/>
                <a:gd fmla="*/ 0 h 5" name="T7"/>
                <a:gd fmla="*/ 11 w 11" name="T8"/>
                <a:gd fmla="*/ 0 h 5" name="T9"/>
                <a:gd fmla="*/ 6 w 11" name="T10"/>
                <a:gd fmla="*/ 0 h 5" name="T11"/>
                <a:gd fmla="*/ 6 w 11" name="T12"/>
                <a:gd fmla="*/ 5 h 5" name="T13"/>
                <a:gd fmla="*/ 0 60000 65536" name="T14"/>
                <a:gd fmla="*/ 0 60000 65536" name="T15"/>
                <a:gd fmla="*/ 0 60000 65536" name="T16"/>
                <a:gd fmla="*/ 0 60000 65536" name="T17"/>
                <a:gd fmla="*/ 0 60000 65536" name="T18"/>
                <a:gd fmla="*/ 0 60000 65536" name="T19"/>
                <a:gd fmla="*/ 0 60000 65536" name="T20"/>
                <a:gd fmla="*/ 0 w 11" name="T21"/>
                <a:gd fmla="*/ 0 h 5" name="T22"/>
                <a:gd fmla="*/ 11 w 11" name="T23"/>
                <a:gd fmla="*/ 5 h 5" name="T24"/>
              </a:gdLst>
              <a:ahLst/>
              <a:cxnLst>
                <a:cxn ang="T14">
                  <a:pos x="T0" y="T1"/>
                </a:cxn>
                <a:cxn ang="T15">
                  <a:pos x="T2" y="T3"/>
                </a:cxn>
                <a:cxn ang="T16">
                  <a:pos x="T4" y="T5"/>
                </a:cxn>
                <a:cxn ang="T17">
                  <a:pos x="T6" y="T7"/>
                </a:cxn>
                <a:cxn ang="T18">
                  <a:pos x="T8" y="T9"/>
                </a:cxn>
                <a:cxn ang="T19">
                  <a:pos x="T10" y="T11"/>
                </a:cxn>
                <a:cxn ang="T20">
                  <a:pos x="T12" y="T13"/>
                </a:cxn>
              </a:cxnLst>
              <a:rect b="T24" l="T21" r="T23" t="T22"/>
              <a:pathLst>
                <a:path h="5" w="11">
                  <a:moveTo>
                    <a:pt x="6" y="5"/>
                  </a:moveTo>
                  <a:lnTo>
                    <a:pt x="0" y="5"/>
                  </a:lnTo>
                  <a:lnTo>
                    <a:pt x="0" y="0"/>
                  </a:lnTo>
                  <a:lnTo>
                    <a:pt x="6" y="0"/>
                  </a:lnTo>
                  <a:lnTo>
                    <a:pt x="11" y="0"/>
                  </a:lnTo>
                  <a:lnTo>
                    <a:pt x="6" y="0"/>
                  </a:lnTo>
                  <a:lnTo>
                    <a:pt x="6" y="5"/>
                  </a:lnTo>
                  <a:close/>
                </a:path>
              </a:pathLst>
            </a:custGeom>
            <a:solidFill>
              <a:srgbClr val="FFAD00"/>
            </a:solidFill>
            <a:ln w="7938">
              <a:solidFill>
                <a:srgbClr val="FFAD00"/>
              </a:solidFill>
              <a:round/>
              <a:headEnd/>
              <a:tailEnd/>
            </a:ln>
          </p:spPr>
          <p:txBody>
            <a:bodyPr/>
            <a:lstStyle/>
            <a:p>
              <a:endParaRPr lang="en-US"/>
            </a:p>
          </p:txBody>
        </p:sp>
        <p:sp>
          <p:nvSpPr>
            <p:cNvPr id="6219" name="Freeform 51"/>
            <p:cNvSpPr>
              <a:spLocks/>
            </p:cNvSpPr>
            <p:nvPr/>
          </p:nvSpPr>
          <p:spPr bwMode="auto">
            <a:xfrm>
              <a:off x="884" y="1612"/>
              <a:ext cx="92" cy="62"/>
            </a:xfrm>
            <a:custGeom>
              <a:avLst/>
              <a:gdLst>
                <a:gd fmla="*/ 56 w 92" name="T0"/>
                <a:gd fmla="*/ 15 h 62" name="T1"/>
                <a:gd fmla="*/ 51 w 92" name="T2"/>
                <a:gd fmla="*/ 24 h 62" name="T3"/>
                <a:gd fmla="*/ 62 w 92" name="T4"/>
                <a:gd fmla="*/ 24 h 62" name="T5"/>
                <a:gd fmla="*/ 67 w 92" name="T6"/>
                <a:gd fmla="*/ 19 h 62" name="T7"/>
                <a:gd fmla="*/ 67 w 92" name="T8"/>
                <a:gd fmla="*/ 29 h 62" name="T9"/>
                <a:gd fmla="*/ 92 w 92" name="T10"/>
                <a:gd fmla="*/ 34 h 62" name="T11"/>
                <a:gd fmla="*/ 92 w 92" name="T12"/>
                <a:gd fmla="*/ 43 h 62" name="T13"/>
                <a:gd fmla="*/ 87 w 92" name="T14"/>
                <a:gd fmla="*/ 48 h 62" name="T15"/>
                <a:gd fmla="*/ 87 w 92" name="T16"/>
                <a:gd fmla="*/ 48 h 62" name="T17"/>
                <a:gd fmla="*/ 82 w 92" name="T18"/>
                <a:gd fmla="*/ 53 h 62" name="T19"/>
                <a:gd fmla="*/ 87 w 92" name="T20"/>
                <a:gd fmla="*/ 48 h 62" name="T21"/>
                <a:gd fmla="*/ 87 w 92" name="T22"/>
                <a:gd fmla="*/ 48 h 62" name="T23"/>
                <a:gd fmla="*/ 82 w 92" name="T24"/>
                <a:gd fmla="*/ 53 h 62" name="T25"/>
                <a:gd fmla="*/ 77 w 92" name="T26"/>
                <a:gd fmla="*/ 48 h 62" name="T27"/>
                <a:gd fmla="*/ 77 w 92" name="T28"/>
                <a:gd fmla="*/ 48 h 62" name="T29"/>
                <a:gd fmla="*/ 77 w 92" name="T30"/>
                <a:gd fmla="*/ 48 h 62" name="T31"/>
                <a:gd fmla="*/ 77 w 92" name="T32"/>
                <a:gd fmla="*/ 48 h 62" name="T33"/>
                <a:gd fmla="*/ 77 w 92" name="T34"/>
                <a:gd fmla="*/ 48 h 62" name="T35"/>
                <a:gd fmla="*/ 72 w 92" name="T36"/>
                <a:gd fmla="*/ 43 h 62" name="T37"/>
                <a:gd fmla="*/ 67 w 92" name="T38"/>
                <a:gd fmla="*/ 48 h 62" name="T39"/>
                <a:gd fmla="*/ 77 w 92" name="T40"/>
                <a:gd fmla="*/ 48 h 62" name="T41"/>
                <a:gd fmla="*/ 67 w 92" name="T42"/>
                <a:gd fmla="*/ 48 h 62" name="T43"/>
                <a:gd fmla="*/ 62 w 92" name="T44"/>
                <a:gd fmla="*/ 53 h 62" name="T45"/>
                <a:gd fmla="*/ 56 w 92" name="T46"/>
                <a:gd fmla="*/ 58 h 62" name="T47"/>
                <a:gd fmla="*/ 46 w 92" name="T48"/>
                <a:gd fmla="*/ 58 h 62" name="T49"/>
                <a:gd fmla="*/ 41 w 92" name="T50"/>
                <a:gd fmla="*/ 62 h 62" name="T51"/>
                <a:gd fmla="*/ 36 w 92" name="T52"/>
                <a:gd fmla="*/ 58 h 62" name="T53"/>
                <a:gd fmla="*/ 26 w 92" name="T54"/>
                <a:gd fmla="*/ 58 h 62" name="T55"/>
                <a:gd fmla="*/ 20 w 92" name="T56"/>
                <a:gd fmla="*/ 53 h 62" name="T57"/>
                <a:gd fmla="*/ 20 w 92" name="T58"/>
                <a:gd fmla="*/ 53 h 62" name="T59"/>
                <a:gd fmla="*/ 10 w 92" name="T60"/>
                <a:gd fmla="*/ 53 h 62" name="T61"/>
                <a:gd fmla="*/ 5 w 92" name="T62"/>
                <a:gd fmla="*/ 48 h 62" name="T63"/>
                <a:gd fmla="*/ 0 w 92" name="T64"/>
                <a:gd fmla="*/ 43 h 62" name="T65"/>
                <a:gd fmla="*/ 5 w 92" name="T66"/>
                <a:gd fmla="*/ 39 h 62" name="T67"/>
                <a:gd fmla="*/ 5 w 92" name="T68"/>
                <a:gd fmla="*/ 29 h 62" name="T69"/>
                <a:gd fmla="*/ 0 w 92" name="T70"/>
                <a:gd fmla="*/ 24 h 62" name="T71"/>
                <a:gd fmla="*/ 0 w 92" name="T72"/>
                <a:gd fmla="*/ 15 h 62" name="T73"/>
                <a:gd fmla="*/ 5 w 92" name="T74"/>
                <a:gd fmla="*/ 19 h 62" name="T75"/>
                <a:gd fmla="*/ 10 w 92" name="T76"/>
                <a:gd fmla="*/ 15 h 62" name="T77"/>
                <a:gd fmla="*/ 10 w 92" name="T78"/>
                <a:gd fmla="*/ 15 h 62" name="T79"/>
                <a:gd fmla="*/ 15 w 92" name="T80"/>
                <a:gd fmla="*/ 10 h 62" name="T81"/>
                <a:gd fmla="*/ 20 w 92" name="T82"/>
                <a:gd fmla="*/ 15 h 62" name="T83"/>
                <a:gd fmla="*/ 26 w 92" name="T84"/>
                <a:gd fmla="*/ 15 h 62" name="T85"/>
                <a:gd fmla="*/ 26 w 92" name="T86"/>
                <a:gd fmla="*/ 15 h 62" name="T87"/>
                <a:gd fmla="*/ 31 w 92" name="T88"/>
                <a:gd fmla="*/ 10 h 62" name="T89"/>
                <a:gd fmla="*/ 36 w 92" name="T90"/>
                <a:gd fmla="*/ 5 h 62" name="T91"/>
                <a:gd fmla="*/ 36 w 92" name="T92"/>
                <a:gd fmla="*/ 5 h 62" name="T93"/>
                <a:gd fmla="*/ 41 w 92" name="T94"/>
                <a:gd fmla="*/ 10 h 62" name="T95"/>
                <a:gd fmla="*/ 46 w 92" name="T96"/>
                <a:gd fmla="*/ 15 h 62" name="T97"/>
                <a:gd fmla="*/ 46 w 92" name="T98"/>
                <a:gd fmla="*/ 15 h 62"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92" name="T150"/>
                <a:gd fmla="*/ 0 h 62" name="T151"/>
                <a:gd fmla="*/ 92 w 92" name="T152"/>
                <a:gd fmla="*/ 62 h 62" name="T15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62" w="92">
                  <a:moveTo>
                    <a:pt x="51" y="15"/>
                  </a:moveTo>
                  <a:lnTo>
                    <a:pt x="56" y="15"/>
                  </a:lnTo>
                  <a:lnTo>
                    <a:pt x="51" y="19"/>
                  </a:lnTo>
                  <a:lnTo>
                    <a:pt x="51" y="24"/>
                  </a:lnTo>
                  <a:lnTo>
                    <a:pt x="56" y="24"/>
                  </a:lnTo>
                  <a:lnTo>
                    <a:pt x="62" y="24"/>
                  </a:lnTo>
                  <a:lnTo>
                    <a:pt x="62" y="19"/>
                  </a:lnTo>
                  <a:lnTo>
                    <a:pt x="67" y="19"/>
                  </a:lnTo>
                  <a:lnTo>
                    <a:pt x="67" y="24"/>
                  </a:lnTo>
                  <a:lnTo>
                    <a:pt x="67" y="29"/>
                  </a:lnTo>
                  <a:lnTo>
                    <a:pt x="72" y="29"/>
                  </a:lnTo>
                  <a:lnTo>
                    <a:pt x="92" y="34"/>
                  </a:lnTo>
                  <a:lnTo>
                    <a:pt x="92" y="39"/>
                  </a:lnTo>
                  <a:lnTo>
                    <a:pt x="92" y="43"/>
                  </a:lnTo>
                  <a:lnTo>
                    <a:pt x="87" y="43"/>
                  </a:lnTo>
                  <a:lnTo>
                    <a:pt x="87" y="48"/>
                  </a:lnTo>
                  <a:lnTo>
                    <a:pt x="87" y="53"/>
                  </a:lnTo>
                  <a:lnTo>
                    <a:pt x="87" y="48"/>
                  </a:lnTo>
                  <a:lnTo>
                    <a:pt x="82" y="48"/>
                  </a:lnTo>
                  <a:lnTo>
                    <a:pt x="82" y="53"/>
                  </a:lnTo>
                  <a:lnTo>
                    <a:pt x="87" y="53"/>
                  </a:lnTo>
                  <a:lnTo>
                    <a:pt x="87" y="48"/>
                  </a:lnTo>
                  <a:lnTo>
                    <a:pt x="82" y="48"/>
                  </a:lnTo>
                  <a:lnTo>
                    <a:pt x="87" y="48"/>
                  </a:lnTo>
                  <a:lnTo>
                    <a:pt x="87" y="53"/>
                  </a:lnTo>
                  <a:lnTo>
                    <a:pt x="82" y="53"/>
                  </a:lnTo>
                  <a:lnTo>
                    <a:pt x="82" y="48"/>
                  </a:lnTo>
                  <a:lnTo>
                    <a:pt x="77" y="48"/>
                  </a:lnTo>
                  <a:lnTo>
                    <a:pt x="82" y="48"/>
                  </a:lnTo>
                  <a:lnTo>
                    <a:pt x="77" y="48"/>
                  </a:lnTo>
                  <a:lnTo>
                    <a:pt x="72" y="48"/>
                  </a:lnTo>
                  <a:lnTo>
                    <a:pt x="77" y="48"/>
                  </a:lnTo>
                  <a:lnTo>
                    <a:pt x="72" y="48"/>
                  </a:lnTo>
                  <a:lnTo>
                    <a:pt x="77" y="48"/>
                  </a:lnTo>
                  <a:lnTo>
                    <a:pt x="77" y="43"/>
                  </a:lnTo>
                  <a:lnTo>
                    <a:pt x="77" y="48"/>
                  </a:lnTo>
                  <a:lnTo>
                    <a:pt x="72" y="48"/>
                  </a:lnTo>
                  <a:lnTo>
                    <a:pt x="72" y="43"/>
                  </a:lnTo>
                  <a:lnTo>
                    <a:pt x="72" y="48"/>
                  </a:lnTo>
                  <a:lnTo>
                    <a:pt x="67" y="48"/>
                  </a:lnTo>
                  <a:lnTo>
                    <a:pt x="72" y="48"/>
                  </a:lnTo>
                  <a:lnTo>
                    <a:pt x="77" y="48"/>
                  </a:lnTo>
                  <a:lnTo>
                    <a:pt x="72" y="48"/>
                  </a:lnTo>
                  <a:lnTo>
                    <a:pt x="67" y="48"/>
                  </a:lnTo>
                  <a:lnTo>
                    <a:pt x="67" y="53"/>
                  </a:lnTo>
                  <a:lnTo>
                    <a:pt x="62" y="53"/>
                  </a:lnTo>
                  <a:lnTo>
                    <a:pt x="56" y="53"/>
                  </a:lnTo>
                  <a:lnTo>
                    <a:pt x="56" y="58"/>
                  </a:lnTo>
                  <a:lnTo>
                    <a:pt x="51" y="58"/>
                  </a:lnTo>
                  <a:lnTo>
                    <a:pt x="46" y="58"/>
                  </a:lnTo>
                  <a:lnTo>
                    <a:pt x="41" y="58"/>
                  </a:lnTo>
                  <a:lnTo>
                    <a:pt x="41" y="62"/>
                  </a:lnTo>
                  <a:lnTo>
                    <a:pt x="36" y="62"/>
                  </a:lnTo>
                  <a:lnTo>
                    <a:pt x="36" y="58"/>
                  </a:lnTo>
                  <a:lnTo>
                    <a:pt x="31" y="58"/>
                  </a:lnTo>
                  <a:lnTo>
                    <a:pt x="26" y="58"/>
                  </a:lnTo>
                  <a:lnTo>
                    <a:pt x="26" y="53"/>
                  </a:lnTo>
                  <a:lnTo>
                    <a:pt x="20" y="53"/>
                  </a:lnTo>
                  <a:lnTo>
                    <a:pt x="15" y="53"/>
                  </a:lnTo>
                  <a:lnTo>
                    <a:pt x="20" y="53"/>
                  </a:lnTo>
                  <a:lnTo>
                    <a:pt x="15" y="53"/>
                  </a:lnTo>
                  <a:lnTo>
                    <a:pt x="10" y="53"/>
                  </a:lnTo>
                  <a:lnTo>
                    <a:pt x="5" y="53"/>
                  </a:lnTo>
                  <a:lnTo>
                    <a:pt x="5" y="48"/>
                  </a:lnTo>
                  <a:lnTo>
                    <a:pt x="0" y="48"/>
                  </a:lnTo>
                  <a:lnTo>
                    <a:pt x="0" y="43"/>
                  </a:lnTo>
                  <a:lnTo>
                    <a:pt x="5" y="43"/>
                  </a:lnTo>
                  <a:lnTo>
                    <a:pt x="5" y="39"/>
                  </a:lnTo>
                  <a:lnTo>
                    <a:pt x="5" y="34"/>
                  </a:lnTo>
                  <a:lnTo>
                    <a:pt x="5" y="29"/>
                  </a:lnTo>
                  <a:lnTo>
                    <a:pt x="0" y="29"/>
                  </a:lnTo>
                  <a:lnTo>
                    <a:pt x="0" y="24"/>
                  </a:lnTo>
                  <a:lnTo>
                    <a:pt x="0" y="19"/>
                  </a:lnTo>
                  <a:lnTo>
                    <a:pt x="0" y="15"/>
                  </a:lnTo>
                  <a:lnTo>
                    <a:pt x="5" y="15"/>
                  </a:lnTo>
                  <a:lnTo>
                    <a:pt x="5" y="19"/>
                  </a:lnTo>
                  <a:lnTo>
                    <a:pt x="5" y="15"/>
                  </a:lnTo>
                  <a:lnTo>
                    <a:pt x="10" y="15"/>
                  </a:lnTo>
                  <a:lnTo>
                    <a:pt x="15" y="15"/>
                  </a:lnTo>
                  <a:lnTo>
                    <a:pt x="10" y="15"/>
                  </a:lnTo>
                  <a:lnTo>
                    <a:pt x="10" y="10"/>
                  </a:lnTo>
                  <a:lnTo>
                    <a:pt x="15" y="10"/>
                  </a:lnTo>
                  <a:lnTo>
                    <a:pt x="15" y="15"/>
                  </a:lnTo>
                  <a:lnTo>
                    <a:pt x="20" y="15"/>
                  </a:lnTo>
                  <a:lnTo>
                    <a:pt x="26" y="10"/>
                  </a:lnTo>
                  <a:lnTo>
                    <a:pt x="26" y="15"/>
                  </a:lnTo>
                  <a:lnTo>
                    <a:pt x="26" y="10"/>
                  </a:lnTo>
                  <a:lnTo>
                    <a:pt x="26" y="15"/>
                  </a:lnTo>
                  <a:lnTo>
                    <a:pt x="31" y="15"/>
                  </a:lnTo>
                  <a:lnTo>
                    <a:pt x="31" y="10"/>
                  </a:lnTo>
                  <a:lnTo>
                    <a:pt x="36" y="10"/>
                  </a:lnTo>
                  <a:lnTo>
                    <a:pt x="36" y="5"/>
                  </a:lnTo>
                  <a:lnTo>
                    <a:pt x="36" y="0"/>
                  </a:lnTo>
                  <a:lnTo>
                    <a:pt x="36" y="5"/>
                  </a:lnTo>
                  <a:lnTo>
                    <a:pt x="41" y="5"/>
                  </a:lnTo>
                  <a:lnTo>
                    <a:pt x="41" y="10"/>
                  </a:lnTo>
                  <a:lnTo>
                    <a:pt x="46" y="10"/>
                  </a:lnTo>
                  <a:lnTo>
                    <a:pt x="46" y="15"/>
                  </a:lnTo>
                  <a:lnTo>
                    <a:pt x="46" y="10"/>
                  </a:lnTo>
                  <a:lnTo>
                    <a:pt x="46" y="15"/>
                  </a:lnTo>
                  <a:lnTo>
                    <a:pt x="51" y="15"/>
                  </a:lnTo>
                  <a:close/>
                </a:path>
              </a:pathLst>
            </a:custGeom>
            <a:solidFill>
              <a:srgbClr val="FFAD00"/>
            </a:solidFill>
            <a:ln w="7938">
              <a:solidFill>
                <a:srgbClr val="FFAD00"/>
              </a:solidFill>
              <a:round/>
              <a:headEnd/>
              <a:tailEnd/>
            </a:ln>
          </p:spPr>
          <p:txBody>
            <a:bodyPr/>
            <a:lstStyle/>
            <a:p>
              <a:endParaRPr lang="en-US"/>
            </a:p>
          </p:txBody>
        </p:sp>
        <p:sp>
          <p:nvSpPr>
            <p:cNvPr id="6220" name="Freeform 52"/>
            <p:cNvSpPr>
              <a:spLocks/>
            </p:cNvSpPr>
            <p:nvPr/>
          </p:nvSpPr>
          <p:spPr bwMode="auto">
            <a:xfrm>
              <a:off x="971" y="1617"/>
              <a:ext cx="67" cy="24"/>
            </a:xfrm>
            <a:custGeom>
              <a:avLst/>
              <a:gdLst>
                <a:gd fmla="*/ 41 w 67" name="T0"/>
                <a:gd fmla="*/ 0 h 24" name="T1"/>
                <a:gd fmla="*/ 41 w 67" name="T2"/>
                <a:gd fmla="*/ 5 h 24" name="T3"/>
                <a:gd fmla="*/ 41 w 67" name="T4"/>
                <a:gd fmla="*/ 10 h 24" name="T5"/>
                <a:gd fmla="*/ 46 w 67" name="T6"/>
                <a:gd fmla="*/ 10 h 24" name="T7"/>
                <a:gd fmla="*/ 52 w 67" name="T8"/>
                <a:gd fmla="*/ 10 h 24" name="T9"/>
                <a:gd fmla="*/ 57 w 67" name="T10"/>
                <a:gd fmla="*/ 10 h 24" name="T11"/>
                <a:gd fmla="*/ 62 w 67" name="T12"/>
                <a:gd fmla="*/ 10 h 24" name="T13"/>
                <a:gd fmla="*/ 67 w 67" name="T14"/>
                <a:gd fmla="*/ 10 h 24" name="T15"/>
                <a:gd fmla="*/ 67 w 67" name="T16"/>
                <a:gd fmla="*/ 14 h 24" name="T17"/>
                <a:gd fmla="*/ 67 w 67" name="T18"/>
                <a:gd fmla="*/ 19 h 24" name="T19"/>
                <a:gd fmla="*/ 67 w 67" name="T20"/>
                <a:gd fmla="*/ 24 h 24" name="T21"/>
                <a:gd fmla="*/ 57 w 67" name="T22"/>
                <a:gd fmla="*/ 24 h 24" name="T23"/>
                <a:gd fmla="*/ 57 w 67" name="T24"/>
                <a:gd fmla="*/ 19 h 24" name="T25"/>
                <a:gd fmla="*/ 52 w 67" name="T26"/>
                <a:gd fmla="*/ 19 h 24" name="T27"/>
                <a:gd fmla="*/ 52 w 67" name="T28"/>
                <a:gd fmla="*/ 14 h 24" name="T29"/>
                <a:gd fmla="*/ 46 w 67" name="T30"/>
                <a:gd fmla="*/ 14 h 24" name="T31"/>
                <a:gd fmla="*/ 46 w 67" name="T32"/>
                <a:gd fmla="*/ 10 h 24" name="T33"/>
                <a:gd fmla="*/ 46 w 67" name="T34"/>
                <a:gd fmla="*/ 14 h 24" name="T35"/>
                <a:gd fmla="*/ 41 w 67" name="T36"/>
                <a:gd fmla="*/ 14 h 24" name="T37"/>
                <a:gd fmla="*/ 36 w 67" name="T38"/>
                <a:gd fmla="*/ 14 h 24" name="T39"/>
                <a:gd fmla="*/ 36 w 67" name="T40"/>
                <a:gd fmla="*/ 19 h 24" name="T41"/>
                <a:gd fmla="*/ 31 w 67" name="T42"/>
                <a:gd fmla="*/ 24 h 24" name="T43"/>
                <a:gd fmla="*/ 26 w 67" name="T44"/>
                <a:gd fmla="*/ 24 h 24" name="T45"/>
                <a:gd fmla="*/ 26 w 67" name="T46"/>
                <a:gd fmla="*/ 19 h 24" name="T47"/>
                <a:gd fmla="*/ 26 w 67" name="T48"/>
                <a:gd fmla="*/ 14 h 24" name="T49"/>
                <a:gd fmla="*/ 26 w 67" name="T50"/>
                <a:gd fmla="*/ 10 h 24" name="T51"/>
                <a:gd fmla="*/ 21 w 67" name="T52"/>
                <a:gd fmla="*/ 10 h 24" name="T53"/>
                <a:gd fmla="*/ 16 w 67" name="T54"/>
                <a:gd fmla="*/ 10 h 24" name="T55"/>
                <a:gd fmla="*/ 16 w 67" name="T56"/>
                <a:gd fmla="*/ 14 h 24" name="T57"/>
                <a:gd fmla="*/ 16 w 67" name="T58"/>
                <a:gd fmla="*/ 19 h 24" name="T59"/>
                <a:gd fmla="*/ 16 w 67" name="T60"/>
                <a:gd fmla="*/ 24 h 24" name="T61"/>
                <a:gd fmla="*/ 11 w 67" name="T62"/>
                <a:gd fmla="*/ 24 h 24" name="T63"/>
                <a:gd fmla="*/ 11 w 67" name="T64"/>
                <a:gd fmla="*/ 19 h 24" name="T65"/>
                <a:gd fmla="*/ 11 w 67" name="T66"/>
                <a:gd fmla="*/ 14 h 24" name="T67"/>
                <a:gd fmla="*/ 5 w 67" name="T68"/>
                <a:gd fmla="*/ 14 h 24" name="T69"/>
                <a:gd fmla="*/ 0 w 67" name="T70"/>
                <a:gd fmla="*/ 14 h 24" name="T71"/>
                <a:gd fmla="*/ 0 w 67" name="T72"/>
                <a:gd fmla="*/ 10 h 24" name="T73"/>
                <a:gd fmla="*/ 5 w 67" name="T74"/>
                <a:gd fmla="*/ 10 h 24" name="T75"/>
                <a:gd fmla="*/ 0 w 67" name="T76"/>
                <a:gd fmla="*/ 10 h 24" name="T77"/>
                <a:gd fmla="*/ 0 w 67" name="T78"/>
                <a:gd fmla="*/ 5 h 24" name="T79"/>
                <a:gd fmla="*/ 5 w 67" name="T80"/>
                <a:gd fmla="*/ 5 h 24" name="T81"/>
                <a:gd fmla="*/ 11 w 67" name="T82"/>
                <a:gd fmla="*/ 5 h 24" name="T83"/>
                <a:gd fmla="*/ 16 w 67" name="T84"/>
                <a:gd fmla="*/ 5 h 24" name="T85"/>
                <a:gd fmla="*/ 11 w 67" name="T86"/>
                <a:gd fmla="*/ 5 h 24" name="T87"/>
                <a:gd fmla="*/ 5 w 67" name="T88"/>
                <a:gd fmla="*/ 5 h 24" name="T89"/>
                <a:gd fmla="*/ 11 w 67" name="T90"/>
                <a:gd fmla="*/ 5 h 24" name="T91"/>
                <a:gd fmla="*/ 16 w 67" name="T92"/>
                <a:gd fmla="*/ 5 h 24" name="T93"/>
                <a:gd fmla="*/ 16 w 67" name="T94"/>
                <a:gd fmla="*/ 0 h 24" name="T95"/>
                <a:gd fmla="*/ 21 w 67" name="T96"/>
                <a:gd fmla="*/ 0 h 24" name="T97"/>
                <a:gd fmla="*/ 21 w 67" name="T98"/>
                <a:gd fmla="*/ 5 h 24" name="T99"/>
                <a:gd fmla="*/ 26 w 67" name="T100"/>
                <a:gd fmla="*/ 5 h 24" name="T101"/>
                <a:gd fmla="*/ 21 w 67" name="T102"/>
                <a:gd fmla="*/ 5 h 24" name="T103"/>
                <a:gd fmla="*/ 21 w 67" name="T104"/>
                <a:gd fmla="*/ 0 h 24" name="T105"/>
                <a:gd fmla="*/ 26 w 67" name="T106"/>
                <a:gd fmla="*/ 0 h 24" name="T107"/>
                <a:gd fmla="*/ 26 w 67" name="T108"/>
                <a:gd fmla="*/ 5 h 24" name="T109"/>
                <a:gd fmla="*/ 26 w 67" name="T110"/>
                <a:gd fmla="*/ 0 h 24" name="T111"/>
                <a:gd fmla="*/ 21 w 67" name="T112"/>
                <a:gd fmla="*/ 0 h 24" name="T113"/>
                <a:gd fmla="*/ 26 w 67" name="T114"/>
                <a:gd fmla="*/ 0 h 24" name="T115"/>
                <a:gd fmla="*/ 31 w 67" name="T116"/>
                <a:gd fmla="*/ 0 h 24" name="T117"/>
                <a:gd fmla="*/ 31 w 67" name="T118"/>
                <a:gd fmla="*/ 5 h 24" name="T119"/>
                <a:gd fmla="*/ 31 w 67" name="T120"/>
                <a:gd fmla="*/ 0 h 24" name="T121"/>
                <a:gd fmla="*/ 36 w 67" name="T122"/>
                <a:gd fmla="*/ 0 h 24" name="T123"/>
                <a:gd fmla="*/ 41 w 67" name="T124"/>
                <a:gd fmla="*/ 0 h 24"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67" name="T189"/>
                <a:gd fmla="*/ 0 h 24" name="T190"/>
                <a:gd fmla="*/ 67 w 67" name="T191"/>
                <a:gd fmla="*/ 24 h 24" name="T1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24" w="67">
                  <a:moveTo>
                    <a:pt x="41" y="0"/>
                  </a:moveTo>
                  <a:lnTo>
                    <a:pt x="41" y="5"/>
                  </a:lnTo>
                  <a:lnTo>
                    <a:pt x="41" y="10"/>
                  </a:lnTo>
                  <a:lnTo>
                    <a:pt x="46" y="10"/>
                  </a:lnTo>
                  <a:lnTo>
                    <a:pt x="52" y="10"/>
                  </a:lnTo>
                  <a:lnTo>
                    <a:pt x="57" y="10"/>
                  </a:lnTo>
                  <a:lnTo>
                    <a:pt x="62" y="10"/>
                  </a:lnTo>
                  <a:lnTo>
                    <a:pt x="67" y="10"/>
                  </a:lnTo>
                  <a:lnTo>
                    <a:pt x="67" y="14"/>
                  </a:lnTo>
                  <a:lnTo>
                    <a:pt x="67" y="19"/>
                  </a:lnTo>
                  <a:lnTo>
                    <a:pt x="67" y="24"/>
                  </a:lnTo>
                  <a:lnTo>
                    <a:pt x="57" y="24"/>
                  </a:lnTo>
                  <a:lnTo>
                    <a:pt x="57" y="19"/>
                  </a:lnTo>
                  <a:lnTo>
                    <a:pt x="52" y="19"/>
                  </a:lnTo>
                  <a:lnTo>
                    <a:pt x="52" y="14"/>
                  </a:lnTo>
                  <a:lnTo>
                    <a:pt x="46" y="14"/>
                  </a:lnTo>
                  <a:lnTo>
                    <a:pt x="46" y="10"/>
                  </a:lnTo>
                  <a:lnTo>
                    <a:pt x="46" y="14"/>
                  </a:lnTo>
                  <a:lnTo>
                    <a:pt x="41" y="14"/>
                  </a:lnTo>
                  <a:lnTo>
                    <a:pt x="36" y="14"/>
                  </a:lnTo>
                  <a:lnTo>
                    <a:pt x="36" y="19"/>
                  </a:lnTo>
                  <a:lnTo>
                    <a:pt x="31" y="24"/>
                  </a:lnTo>
                  <a:lnTo>
                    <a:pt x="26" y="24"/>
                  </a:lnTo>
                  <a:lnTo>
                    <a:pt x="26" y="19"/>
                  </a:lnTo>
                  <a:lnTo>
                    <a:pt x="26" y="14"/>
                  </a:lnTo>
                  <a:lnTo>
                    <a:pt x="26" y="10"/>
                  </a:lnTo>
                  <a:lnTo>
                    <a:pt x="21" y="10"/>
                  </a:lnTo>
                  <a:lnTo>
                    <a:pt x="16" y="10"/>
                  </a:lnTo>
                  <a:lnTo>
                    <a:pt x="16" y="14"/>
                  </a:lnTo>
                  <a:lnTo>
                    <a:pt x="16" y="19"/>
                  </a:lnTo>
                  <a:lnTo>
                    <a:pt x="16" y="24"/>
                  </a:lnTo>
                  <a:lnTo>
                    <a:pt x="11" y="24"/>
                  </a:lnTo>
                  <a:lnTo>
                    <a:pt x="11" y="19"/>
                  </a:lnTo>
                  <a:lnTo>
                    <a:pt x="11" y="14"/>
                  </a:lnTo>
                  <a:lnTo>
                    <a:pt x="5" y="14"/>
                  </a:lnTo>
                  <a:lnTo>
                    <a:pt x="0" y="14"/>
                  </a:lnTo>
                  <a:lnTo>
                    <a:pt x="0" y="10"/>
                  </a:lnTo>
                  <a:lnTo>
                    <a:pt x="5" y="10"/>
                  </a:lnTo>
                  <a:lnTo>
                    <a:pt x="0" y="10"/>
                  </a:lnTo>
                  <a:lnTo>
                    <a:pt x="0" y="5"/>
                  </a:lnTo>
                  <a:lnTo>
                    <a:pt x="5" y="5"/>
                  </a:lnTo>
                  <a:lnTo>
                    <a:pt x="11" y="5"/>
                  </a:lnTo>
                  <a:lnTo>
                    <a:pt x="16" y="5"/>
                  </a:lnTo>
                  <a:lnTo>
                    <a:pt x="11" y="5"/>
                  </a:lnTo>
                  <a:lnTo>
                    <a:pt x="5" y="5"/>
                  </a:lnTo>
                  <a:lnTo>
                    <a:pt x="11" y="5"/>
                  </a:lnTo>
                  <a:lnTo>
                    <a:pt x="16" y="5"/>
                  </a:lnTo>
                  <a:lnTo>
                    <a:pt x="16" y="0"/>
                  </a:lnTo>
                  <a:lnTo>
                    <a:pt x="21" y="0"/>
                  </a:lnTo>
                  <a:lnTo>
                    <a:pt x="21" y="5"/>
                  </a:lnTo>
                  <a:lnTo>
                    <a:pt x="26" y="5"/>
                  </a:lnTo>
                  <a:lnTo>
                    <a:pt x="21" y="5"/>
                  </a:lnTo>
                  <a:lnTo>
                    <a:pt x="21" y="0"/>
                  </a:lnTo>
                  <a:lnTo>
                    <a:pt x="26" y="0"/>
                  </a:lnTo>
                  <a:lnTo>
                    <a:pt x="26" y="5"/>
                  </a:lnTo>
                  <a:lnTo>
                    <a:pt x="26" y="0"/>
                  </a:lnTo>
                  <a:lnTo>
                    <a:pt x="21" y="0"/>
                  </a:lnTo>
                  <a:lnTo>
                    <a:pt x="26" y="0"/>
                  </a:lnTo>
                  <a:lnTo>
                    <a:pt x="31" y="0"/>
                  </a:lnTo>
                  <a:lnTo>
                    <a:pt x="31" y="5"/>
                  </a:lnTo>
                  <a:lnTo>
                    <a:pt x="31" y="0"/>
                  </a:lnTo>
                  <a:lnTo>
                    <a:pt x="36" y="0"/>
                  </a:lnTo>
                  <a:lnTo>
                    <a:pt x="41" y="0"/>
                  </a:lnTo>
                  <a:close/>
                </a:path>
              </a:pathLst>
            </a:custGeom>
            <a:solidFill>
              <a:srgbClr val="FFAD00"/>
            </a:solidFill>
            <a:ln w="7938">
              <a:solidFill>
                <a:srgbClr val="FFAD00"/>
              </a:solidFill>
              <a:round/>
              <a:headEnd/>
              <a:tailEnd/>
            </a:ln>
          </p:spPr>
          <p:txBody>
            <a:bodyPr/>
            <a:lstStyle/>
            <a:p>
              <a:endParaRPr lang="en-US"/>
            </a:p>
          </p:txBody>
        </p:sp>
        <p:sp>
          <p:nvSpPr>
            <p:cNvPr id="6221" name="Freeform 53"/>
            <p:cNvSpPr>
              <a:spLocks/>
            </p:cNvSpPr>
            <p:nvPr/>
          </p:nvSpPr>
          <p:spPr bwMode="auto">
            <a:xfrm>
              <a:off x="1110" y="1617"/>
              <a:ext cx="5" cy="5"/>
            </a:xfrm>
            <a:custGeom>
              <a:avLst/>
              <a:gdLst>
                <a:gd fmla="*/ 0 w 5" name="T0"/>
                <a:gd fmla="*/ 5 h 5" name="T1"/>
                <a:gd fmla="*/ 5 w 5" name="T2"/>
                <a:gd fmla="*/ 5 h 5" name="T3"/>
                <a:gd fmla="*/ 5 w 5" name="T4"/>
                <a:gd fmla="*/ 0 h 5" name="T5"/>
                <a:gd fmla="*/ 5 w 5" name="T6"/>
                <a:gd fmla="*/ 5 h 5" name="T7"/>
                <a:gd fmla="*/ 0 w 5" name="T8"/>
                <a:gd fmla="*/ 5 h 5" name="T9"/>
                <a:gd fmla="*/ 0 60000 65536" name="T10"/>
                <a:gd fmla="*/ 0 60000 65536" name="T11"/>
                <a:gd fmla="*/ 0 60000 65536" name="T12"/>
                <a:gd fmla="*/ 0 60000 65536" name="T13"/>
                <a:gd fmla="*/ 0 60000 65536" name="T14"/>
                <a:gd fmla="*/ 0 w 5" name="T15"/>
                <a:gd fmla="*/ 0 h 5" name="T16"/>
                <a:gd fmla="*/ 5 w 5" name="T17"/>
                <a:gd fmla="*/ 5 h 5" name="T18"/>
              </a:gdLst>
              <a:ahLst/>
              <a:cxnLst>
                <a:cxn ang="T10">
                  <a:pos x="T0" y="T1"/>
                </a:cxn>
                <a:cxn ang="T11">
                  <a:pos x="T2" y="T3"/>
                </a:cxn>
                <a:cxn ang="T12">
                  <a:pos x="T4" y="T5"/>
                </a:cxn>
                <a:cxn ang="T13">
                  <a:pos x="T6" y="T7"/>
                </a:cxn>
                <a:cxn ang="T14">
                  <a:pos x="T8" y="T9"/>
                </a:cxn>
              </a:cxnLst>
              <a:rect b="T18" l="T15" r="T17" t="T16"/>
              <a:pathLst>
                <a:path h="5" w="5">
                  <a:moveTo>
                    <a:pt x="0" y="5"/>
                  </a:moveTo>
                  <a:lnTo>
                    <a:pt x="5" y="5"/>
                  </a:lnTo>
                  <a:lnTo>
                    <a:pt x="5" y="0"/>
                  </a:lnTo>
                  <a:lnTo>
                    <a:pt x="5" y="5"/>
                  </a:lnTo>
                  <a:lnTo>
                    <a:pt x="0" y="5"/>
                  </a:lnTo>
                  <a:close/>
                </a:path>
              </a:pathLst>
            </a:custGeom>
            <a:solidFill>
              <a:srgbClr val="FFAD00"/>
            </a:solidFill>
            <a:ln w="7938">
              <a:solidFill>
                <a:srgbClr val="FFAD00"/>
              </a:solidFill>
              <a:round/>
              <a:headEnd/>
              <a:tailEnd/>
            </a:ln>
          </p:spPr>
          <p:txBody>
            <a:bodyPr/>
            <a:lstStyle/>
            <a:p>
              <a:endParaRPr lang="en-US"/>
            </a:p>
          </p:txBody>
        </p:sp>
        <p:sp>
          <p:nvSpPr>
            <p:cNvPr id="6222" name="Freeform 54"/>
            <p:cNvSpPr>
              <a:spLocks/>
            </p:cNvSpPr>
            <p:nvPr/>
          </p:nvSpPr>
          <p:spPr bwMode="auto">
            <a:xfrm>
              <a:off x="971" y="1627"/>
              <a:ext cx="77" cy="67"/>
            </a:xfrm>
            <a:custGeom>
              <a:avLst/>
              <a:gdLst>
                <a:gd fmla="*/ 26 w 77" name="T0"/>
                <a:gd fmla="*/ 14 h 67" name="T1"/>
                <a:gd fmla="*/ 36 w 77" name="T2"/>
                <a:gd fmla="*/ 9 h 67" name="T3"/>
                <a:gd fmla="*/ 41 w 77" name="T4"/>
                <a:gd fmla="*/ 4 h 67" name="T5"/>
                <a:gd fmla="*/ 46 w 77" name="T6"/>
                <a:gd fmla="*/ 0 h 67" name="T7"/>
                <a:gd fmla="*/ 52 w 77" name="T8"/>
                <a:gd fmla="*/ 4 h 67" name="T9"/>
                <a:gd fmla="*/ 57 w 77" name="T10"/>
                <a:gd fmla="*/ 9 h 67" name="T11"/>
                <a:gd fmla="*/ 57 w 77" name="T12"/>
                <a:gd fmla="*/ 19 h 67" name="T13"/>
                <a:gd fmla="*/ 62 w 77" name="T14"/>
                <a:gd fmla="*/ 14 h 67" name="T15"/>
                <a:gd fmla="*/ 67 w 77" name="T16"/>
                <a:gd fmla="*/ 19 h 67" name="T17"/>
                <a:gd fmla="*/ 72 w 77" name="T18"/>
                <a:gd fmla="*/ 24 h 67" name="T19"/>
                <a:gd fmla="*/ 77 w 77" name="T20"/>
                <a:gd fmla="*/ 28 h 67" name="T21"/>
                <a:gd fmla="*/ 77 w 77" name="T22"/>
                <a:gd fmla="*/ 38 h 67" name="T23"/>
                <a:gd fmla="*/ 67 w 77" name="T24"/>
                <a:gd fmla="*/ 38 h 67" name="T25"/>
                <a:gd fmla="*/ 57 w 77" name="T26"/>
                <a:gd fmla="*/ 38 h 67" name="T27"/>
                <a:gd fmla="*/ 46 w 77" name="T28"/>
                <a:gd fmla="*/ 43 h 67" name="T29"/>
                <a:gd fmla="*/ 41 w 77" name="T30"/>
                <a:gd fmla="*/ 47 h 67" name="T31"/>
                <a:gd fmla="*/ 41 w 77" name="T32"/>
                <a:gd fmla="*/ 57 h 67" name="T33"/>
                <a:gd fmla="*/ 41 w 77" name="T34"/>
                <a:gd fmla="*/ 57 h 67" name="T35"/>
                <a:gd fmla="*/ 41 w 77" name="T36"/>
                <a:gd fmla="*/ 67 h 67" name="T37"/>
                <a:gd fmla="*/ 36 w 77" name="T38"/>
                <a:gd fmla="*/ 62 h 67" name="T39"/>
                <a:gd fmla="*/ 31 w 77" name="T40"/>
                <a:gd fmla="*/ 57 h 67" name="T41"/>
                <a:gd fmla="*/ 31 w 77" name="T42"/>
                <a:gd fmla="*/ 57 h 67" name="T43"/>
                <a:gd fmla="*/ 31 w 77" name="T44"/>
                <a:gd fmla="*/ 57 h 67" name="T45"/>
                <a:gd fmla="*/ 26 w 77" name="T46"/>
                <a:gd fmla="*/ 52 h 67" name="T47"/>
                <a:gd fmla="*/ 26 w 77" name="T48"/>
                <a:gd fmla="*/ 52 h 67" name="T49"/>
                <a:gd fmla="*/ 21 w 77" name="T50"/>
                <a:gd fmla="*/ 47 h 67" name="T51"/>
                <a:gd fmla="*/ 21 w 77" name="T52"/>
                <a:gd fmla="*/ 47 h 67" name="T53"/>
                <a:gd fmla="*/ 16 w 77" name="T54"/>
                <a:gd fmla="*/ 43 h 67" name="T55"/>
                <a:gd fmla="*/ 16 w 77" name="T56"/>
                <a:gd fmla="*/ 43 h 67" name="T57"/>
                <a:gd fmla="*/ 11 w 77" name="T58"/>
                <a:gd fmla="*/ 38 h 67" name="T59"/>
                <a:gd fmla="*/ 11 w 77" name="T60"/>
                <a:gd fmla="*/ 38 h 67" name="T61"/>
                <a:gd fmla="*/ 0 w 77" name="T62"/>
                <a:gd fmla="*/ 38 h 67" name="T63"/>
                <a:gd fmla="*/ 0 w 77" name="T64"/>
                <a:gd fmla="*/ 28 h 67" name="T65"/>
                <a:gd fmla="*/ 5 w 77" name="T66"/>
                <a:gd fmla="*/ 24 h 67" name="T67"/>
                <a:gd fmla="*/ 11 w 77" name="T68"/>
                <a:gd fmla="*/ 14 h 67" name="T69"/>
                <a:gd fmla="*/ 16 w 77" name="T70"/>
                <a:gd fmla="*/ 9 h 67" name="T71"/>
                <a:gd fmla="*/ 16 w 77" name="T72"/>
                <a:gd fmla="*/ 0 h 67" name="T73"/>
                <a:gd fmla="*/ 26 w 77" name="T74"/>
                <a:gd fmla="*/ 0 h 67" name="T75"/>
                <a:gd fmla="*/ 26 w 77" name="T76"/>
                <a:gd fmla="*/ 9 h 67"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77" name="T117"/>
                <a:gd fmla="*/ 0 h 67" name="T118"/>
                <a:gd fmla="*/ 77 w 77" name="T119"/>
                <a:gd fmla="*/ 67 h 67" name="T1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67" w="77">
                  <a:moveTo>
                    <a:pt x="26" y="9"/>
                  </a:moveTo>
                  <a:lnTo>
                    <a:pt x="26" y="14"/>
                  </a:lnTo>
                  <a:lnTo>
                    <a:pt x="31" y="14"/>
                  </a:lnTo>
                  <a:lnTo>
                    <a:pt x="36" y="9"/>
                  </a:lnTo>
                  <a:lnTo>
                    <a:pt x="36" y="4"/>
                  </a:lnTo>
                  <a:lnTo>
                    <a:pt x="41" y="4"/>
                  </a:lnTo>
                  <a:lnTo>
                    <a:pt x="46" y="4"/>
                  </a:lnTo>
                  <a:lnTo>
                    <a:pt x="46" y="0"/>
                  </a:lnTo>
                  <a:lnTo>
                    <a:pt x="46" y="4"/>
                  </a:lnTo>
                  <a:lnTo>
                    <a:pt x="52" y="4"/>
                  </a:lnTo>
                  <a:lnTo>
                    <a:pt x="52" y="9"/>
                  </a:lnTo>
                  <a:lnTo>
                    <a:pt x="57" y="9"/>
                  </a:lnTo>
                  <a:lnTo>
                    <a:pt x="57" y="14"/>
                  </a:lnTo>
                  <a:lnTo>
                    <a:pt x="57" y="19"/>
                  </a:lnTo>
                  <a:lnTo>
                    <a:pt x="57" y="14"/>
                  </a:lnTo>
                  <a:lnTo>
                    <a:pt x="62" y="14"/>
                  </a:lnTo>
                  <a:lnTo>
                    <a:pt x="62" y="19"/>
                  </a:lnTo>
                  <a:lnTo>
                    <a:pt x="67" y="19"/>
                  </a:lnTo>
                  <a:lnTo>
                    <a:pt x="67" y="24"/>
                  </a:lnTo>
                  <a:lnTo>
                    <a:pt x="72" y="24"/>
                  </a:lnTo>
                  <a:lnTo>
                    <a:pt x="72" y="28"/>
                  </a:lnTo>
                  <a:lnTo>
                    <a:pt x="77" y="28"/>
                  </a:lnTo>
                  <a:lnTo>
                    <a:pt x="77" y="33"/>
                  </a:lnTo>
                  <a:lnTo>
                    <a:pt x="77" y="38"/>
                  </a:lnTo>
                  <a:lnTo>
                    <a:pt x="72" y="38"/>
                  </a:lnTo>
                  <a:lnTo>
                    <a:pt x="67" y="38"/>
                  </a:lnTo>
                  <a:lnTo>
                    <a:pt x="62" y="38"/>
                  </a:lnTo>
                  <a:lnTo>
                    <a:pt x="57" y="38"/>
                  </a:lnTo>
                  <a:lnTo>
                    <a:pt x="52" y="38"/>
                  </a:lnTo>
                  <a:lnTo>
                    <a:pt x="46" y="43"/>
                  </a:lnTo>
                  <a:lnTo>
                    <a:pt x="46" y="47"/>
                  </a:lnTo>
                  <a:lnTo>
                    <a:pt x="41" y="47"/>
                  </a:lnTo>
                  <a:lnTo>
                    <a:pt x="41" y="52"/>
                  </a:lnTo>
                  <a:lnTo>
                    <a:pt x="41" y="57"/>
                  </a:lnTo>
                  <a:lnTo>
                    <a:pt x="46" y="57"/>
                  </a:lnTo>
                  <a:lnTo>
                    <a:pt x="41" y="57"/>
                  </a:lnTo>
                  <a:lnTo>
                    <a:pt x="41" y="62"/>
                  </a:lnTo>
                  <a:lnTo>
                    <a:pt x="41" y="67"/>
                  </a:lnTo>
                  <a:lnTo>
                    <a:pt x="36" y="67"/>
                  </a:lnTo>
                  <a:lnTo>
                    <a:pt x="36" y="62"/>
                  </a:lnTo>
                  <a:lnTo>
                    <a:pt x="31" y="62"/>
                  </a:lnTo>
                  <a:lnTo>
                    <a:pt x="31" y="57"/>
                  </a:lnTo>
                  <a:lnTo>
                    <a:pt x="26" y="57"/>
                  </a:lnTo>
                  <a:lnTo>
                    <a:pt x="31" y="57"/>
                  </a:lnTo>
                  <a:lnTo>
                    <a:pt x="31" y="52"/>
                  </a:lnTo>
                  <a:lnTo>
                    <a:pt x="31" y="57"/>
                  </a:lnTo>
                  <a:lnTo>
                    <a:pt x="31" y="52"/>
                  </a:lnTo>
                  <a:lnTo>
                    <a:pt x="26" y="52"/>
                  </a:lnTo>
                  <a:lnTo>
                    <a:pt x="26" y="57"/>
                  </a:lnTo>
                  <a:lnTo>
                    <a:pt x="26" y="52"/>
                  </a:lnTo>
                  <a:lnTo>
                    <a:pt x="21" y="52"/>
                  </a:lnTo>
                  <a:lnTo>
                    <a:pt x="21" y="47"/>
                  </a:lnTo>
                  <a:lnTo>
                    <a:pt x="16" y="47"/>
                  </a:lnTo>
                  <a:lnTo>
                    <a:pt x="21" y="47"/>
                  </a:lnTo>
                  <a:lnTo>
                    <a:pt x="16" y="47"/>
                  </a:lnTo>
                  <a:lnTo>
                    <a:pt x="16" y="43"/>
                  </a:lnTo>
                  <a:lnTo>
                    <a:pt x="11" y="43"/>
                  </a:lnTo>
                  <a:lnTo>
                    <a:pt x="16" y="43"/>
                  </a:lnTo>
                  <a:lnTo>
                    <a:pt x="11" y="43"/>
                  </a:lnTo>
                  <a:lnTo>
                    <a:pt x="11" y="38"/>
                  </a:lnTo>
                  <a:lnTo>
                    <a:pt x="5" y="38"/>
                  </a:lnTo>
                  <a:lnTo>
                    <a:pt x="11" y="38"/>
                  </a:lnTo>
                  <a:lnTo>
                    <a:pt x="5" y="38"/>
                  </a:lnTo>
                  <a:lnTo>
                    <a:pt x="0" y="38"/>
                  </a:lnTo>
                  <a:lnTo>
                    <a:pt x="0" y="33"/>
                  </a:lnTo>
                  <a:lnTo>
                    <a:pt x="0" y="28"/>
                  </a:lnTo>
                  <a:lnTo>
                    <a:pt x="5" y="28"/>
                  </a:lnTo>
                  <a:lnTo>
                    <a:pt x="5" y="24"/>
                  </a:lnTo>
                  <a:lnTo>
                    <a:pt x="5" y="19"/>
                  </a:lnTo>
                  <a:lnTo>
                    <a:pt x="11" y="14"/>
                  </a:lnTo>
                  <a:lnTo>
                    <a:pt x="16" y="14"/>
                  </a:lnTo>
                  <a:lnTo>
                    <a:pt x="16" y="9"/>
                  </a:lnTo>
                  <a:lnTo>
                    <a:pt x="16" y="4"/>
                  </a:lnTo>
                  <a:lnTo>
                    <a:pt x="16" y="0"/>
                  </a:lnTo>
                  <a:lnTo>
                    <a:pt x="21" y="0"/>
                  </a:lnTo>
                  <a:lnTo>
                    <a:pt x="26" y="0"/>
                  </a:lnTo>
                  <a:lnTo>
                    <a:pt x="26" y="4"/>
                  </a:lnTo>
                  <a:lnTo>
                    <a:pt x="26" y="9"/>
                  </a:lnTo>
                  <a:close/>
                </a:path>
              </a:pathLst>
            </a:custGeom>
            <a:solidFill>
              <a:srgbClr val="FFAD00"/>
            </a:solidFill>
            <a:ln w="7938">
              <a:solidFill>
                <a:srgbClr val="FFAD00"/>
              </a:solidFill>
              <a:round/>
              <a:headEnd/>
              <a:tailEnd/>
            </a:ln>
          </p:spPr>
          <p:txBody>
            <a:bodyPr/>
            <a:lstStyle/>
            <a:p>
              <a:endParaRPr lang="en-US"/>
            </a:p>
          </p:txBody>
        </p:sp>
        <p:sp>
          <p:nvSpPr>
            <p:cNvPr id="6223" name="Freeform 55"/>
            <p:cNvSpPr>
              <a:spLocks/>
            </p:cNvSpPr>
            <p:nvPr/>
          </p:nvSpPr>
          <p:spPr bwMode="auto">
            <a:xfrm>
              <a:off x="884" y="1612"/>
              <a:ext cx="92" cy="62"/>
            </a:xfrm>
            <a:custGeom>
              <a:avLst/>
              <a:gdLst>
                <a:gd fmla="*/ 56 w 92" name="T0"/>
                <a:gd fmla="*/ 15 h 62" name="T1"/>
                <a:gd fmla="*/ 51 w 92" name="T2"/>
                <a:gd fmla="*/ 24 h 62" name="T3"/>
                <a:gd fmla="*/ 62 w 92" name="T4"/>
                <a:gd fmla="*/ 24 h 62" name="T5"/>
                <a:gd fmla="*/ 67 w 92" name="T6"/>
                <a:gd fmla="*/ 19 h 62" name="T7"/>
                <a:gd fmla="*/ 67 w 92" name="T8"/>
                <a:gd fmla="*/ 29 h 62" name="T9"/>
                <a:gd fmla="*/ 92 w 92" name="T10"/>
                <a:gd fmla="*/ 34 h 62" name="T11"/>
                <a:gd fmla="*/ 92 w 92" name="T12"/>
                <a:gd fmla="*/ 43 h 62" name="T13"/>
                <a:gd fmla="*/ 87 w 92" name="T14"/>
                <a:gd fmla="*/ 48 h 62" name="T15"/>
                <a:gd fmla="*/ 87 w 92" name="T16"/>
                <a:gd fmla="*/ 48 h 62" name="T17"/>
                <a:gd fmla="*/ 82 w 92" name="T18"/>
                <a:gd fmla="*/ 53 h 62" name="T19"/>
                <a:gd fmla="*/ 87 w 92" name="T20"/>
                <a:gd fmla="*/ 48 h 62" name="T21"/>
                <a:gd fmla="*/ 87 w 92" name="T22"/>
                <a:gd fmla="*/ 48 h 62" name="T23"/>
                <a:gd fmla="*/ 82 w 92" name="T24"/>
                <a:gd fmla="*/ 53 h 62" name="T25"/>
                <a:gd fmla="*/ 77 w 92" name="T26"/>
                <a:gd fmla="*/ 48 h 62" name="T27"/>
                <a:gd fmla="*/ 77 w 92" name="T28"/>
                <a:gd fmla="*/ 48 h 62" name="T29"/>
                <a:gd fmla="*/ 77 w 92" name="T30"/>
                <a:gd fmla="*/ 48 h 62" name="T31"/>
                <a:gd fmla="*/ 77 w 92" name="T32"/>
                <a:gd fmla="*/ 48 h 62" name="T33"/>
                <a:gd fmla="*/ 77 w 92" name="T34"/>
                <a:gd fmla="*/ 48 h 62" name="T35"/>
                <a:gd fmla="*/ 72 w 92" name="T36"/>
                <a:gd fmla="*/ 43 h 62" name="T37"/>
                <a:gd fmla="*/ 67 w 92" name="T38"/>
                <a:gd fmla="*/ 48 h 62" name="T39"/>
                <a:gd fmla="*/ 77 w 92" name="T40"/>
                <a:gd fmla="*/ 48 h 62" name="T41"/>
                <a:gd fmla="*/ 67 w 92" name="T42"/>
                <a:gd fmla="*/ 48 h 62" name="T43"/>
                <a:gd fmla="*/ 62 w 92" name="T44"/>
                <a:gd fmla="*/ 53 h 62" name="T45"/>
                <a:gd fmla="*/ 56 w 92" name="T46"/>
                <a:gd fmla="*/ 58 h 62" name="T47"/>
                <a:gd fmla="*/ 46 w 92" name="T48"/>
                <a:gd fmla="*/ 58 h 62" name="T49"/>
                <a:gd fmla="*/ 41 w 92" name="T50"/>
                <a:gd fmla="*/ 62 h 62" name="T51"/>
                <a:gd fmla="*/ 36 w 92" name="T52"/>
                <a:gd fmla="*/ 58 h 62" name="T53"/>
                <a:gd fmla="*/ 26 w 92" name="T54"/>
                <a:gd fmla="*/ 58 h 62" name="T55"/>
                <a:gd fmla="*/ 20 w 92" name="T56"/>
                <a:gd fmla="*/ 53 h 62" name="T57"/>
                <a:gd fmla="*/ 20 w 92" name="T58"/>
                <a:gd fmla="*/ 53 h 62" name="T59"/>
                <a:gd fmla="*/ 10 w 92" name="T60"/>
                <a:gd fmla="*/ 53 h 62" name="T61"/>
                <a:gd fmla="*/ 5 w 92" name="T62"/>
                <a:gd fmla="*/ 48 h 62" name="T63"/>
                <a:gd fmla="*/ 0 w 92" name="T64"/>
                <a:gd fmla="*/ 43 h 62" name="T65"/>
                <a:gd fmla="*/ 5 w 92" name="T66"/>
                <a:gd fmla="*/ 39 h 62" name="T67"/>
                <a:gd fmla="*/ 5 w 92" name="T68"/>
                <a:gd fmla="*/ 29 h 62" name="T69"/>
                <a:gd fmla="*/ 0 w 92" name="T70"/>
                <a:gd fmla="*/ 24 h 62" name="T71"/>
                <a:gd fmla="*/ 0 w 92" name="T72"/>
                <a:gd fmla="*/ 15 h 62" name="T73"/>
                <a:gd fmla="*/ 5 w 92" name="T74"/>
                <a:gd fmla="*/ 19 h 62" name="T75"/>
                <a:gd fmla="*/ 10 w 92" name="T76"/>
                <a:gd fmla="*/ 15 h 62" name="T77"/>
                <a:gd fmla="*/ 10 w 92" name="T78"/>
                <a:gd fmla="*/ 15 h 62" name="T79"/>
                <a:gd fmla="*/ 15 w 92" name="T80"/>
                <a:gd fmla="*/ 10 h 62" name="T81"/>
                <a:gd fmla="*/ 20 w 92" name="T82"/>
                <a:gd fmla="*/ 15 h 62" name="T83"/>
                <a:gd fmla="*/ 26 w 92" name="T84"/>
                <a:gd fmla="*/ 15 h 62" name="T85"/>
                <a:gd fmla="*/ 26 w 92" name="T86"/>
                <a:gd fmla="*/ 15 h 62" name="T87"/>
                <a:gd fmla="*/ 31 w 92" name="T88"/>
                <a:gd fmla="*/ 10 h 62" name="T89"/>
                <a:gd fmla="*/ 36 w 92" name="T90"/>
                <a:gd fmla="*/ 5 h 62" name="T91"/>
                <a:gd fmla="*/ 36 w 92" name="T92"/>
                <a:gd fmla="*/ 5 h 62" name="T93"/>
                <a:gd fmla="*/ 41 w 92" name="T94"/>
                <a:gd fmla="*/ 10 h 62" name="T95"/>
                <a:gd fmla="*/ 46 w 92" name="T96"/>
                <a:gd fmla="*/ 15 h 62" name="T97"/>
                <a:gd fmla="*/ 46 w 92" name="T98"/>
                <a:gd fmla="*/ 15 h 62"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92" name="T150"/>
                <a:gd fmla="*/ 0 h 62" name="T151"/>
                <a:gd fmla="*/ 92 w 92" name="T152"/>
                <a:gd fmla="*/ 62 h 62" name="T15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62" w="92">
                  <a:moveTo>
                    <a:pt x="51" y="15"/>
                  </a:moveTo>
                  <a:lnTo>
                    <a:pt x="56" y="15"/>
                  </a:lnTo>
                  <a:lnTo>
                    <a:pt x="51" y="19"/>
                  </a:lnTo>
                  <a:lnTo>
                    <a:pt x="51" y="24"/>
                  </a:lnTo>
                  <a:lnTo>
                    <a:pt x="56" y="24"/>
                  </a:lnTo>
                  <a:lnTo>
                    <a:pt x="62" y="24"/>
                  </a:lnTo>
                  <a:lnTo>
                    <a:pt x="62" y="19"/>
                  </a:lnTo>
                  <a:lnTo>
                    <a:pt x="67" y="19"/>
                  </a:lnTo>
                  <a:lnTo>
                    <a:pt x="67" y="24"/>
                  </a:lnTo>
                  <a:lnTo>
                    <a:pt x="67" y="29"/>
                  </a:lnTo>
                  <a:lnTo>
                    <a:pt x="72" y="29"/>
                  </a:lnTo>
                  <a:lnTo>
                    <a:pt x="92" y="34"/>
                  </a:lnTo>
                  <a:lnTo>
                    <a:pt x="92" y="39"/>
                  </a:lnTo>
                  <a:lnTo>
                    <a:pt x="92" y="43"/>
                  </a:lnTo>
                  <a:lnTo>
                    <a:pt x="87" y="43"/>
                  </a:lnTo>
                  <a:lnTo>
                    <a:pt x="87" y="48"/>
                  </a:lnTo>
                  <a:lnTo>
                    <a:pt x="87" y="53"/>
                  </a:lnTo>
                  <a:lnTo>
                    <a:pt x="87" y="48"/>
                  </a:lnTo>
                  <a:lnTo>
                    <a:pt x="82" y="48"/>
                  </a:lnTo>
                  <a:lnTo>
                    <a:pt x="82" y="53"/>
                  </a:lnTo>
                  <a:lnTo>
                    <a:pt x="87" y="53"/>
                  </a:lnTo>
                  <a:lnTo>
                    <a:pt x="87" y="48"/>
                  </a:lnTo>
                  <a:lnTo>
                    <a:pt x="82" y="48"/>
                  </a:lnTo>
                  <a:lnTo>
                    <a:pt x="87" y="48"/>
                  </a:lnTo>
                  <a:lnTo>
                    <a:pt x="87" y="53"/>
                  </a:lnTo>
                  <a:lnTo>
                    <a:pt x="82" y="53"/>
                  </a:lnTo>
                  <a:lnTo>
                    <a:pt x="82" y="48"/>
                  </a:lnTo>
                  <a:lnTo>
                    <a:pt x="77" y="48"/>
                  </a:lnTo>
                  <a:lnTo>
                    <a:pt x="82" y="48"/>
                  </a:lnTo>
                  <a:lnTo>
                    <a:pt x="77" y="48"/>
                  </a:lnTo>
                  <a:lnTo>
                    <a:pt x="72" y="48"/>
                  </a:lnTo>
                  <a:lnTo>
                    <a:pt x="77" y="48"/>
                  </a:lnTo>
                  <a:lnTo>
                    <a:pt x="72" y="48"/>
                  </a:lnTo>
                  <a:lnTo>
                    <a:pt x="77" y="48"/>
                  </a:lnTo>
                  <a:lnTo>
                    <a:pt x="77" y="43"/>
                  </a:lnTo>
                  <a:lnTo>
                    <a:pt x="77" y="48"/>
                  </a:lnTo>
                  <a:lnTo>
                    <a:pt x="72" y="48"/>
                  </a:lnTo>
                  <a:lnTo>
                    <a:pt x="72" y="43"/>
                  </a:lnTo>
                  <a:lnTo>
                    <a:pt x="72" y="48"/>
                  </a:lnTo>
                  <a:lnTo>
                    <a:pt x="67" y="48"/>
                  </a:lnTo>
                  <a:lnTo>
                    <a:pt x="72" y="48"/>
                  </a:lnTo>
                  <a:lnTo>
                    <a:pt x="77" y="48"/>
                  </a:lnTo>
                  <a:lnTo>
                    <a:pt x="72" y="48"/>
                  </a:lnTo>
                  <a:lnTo>
                    <a:pt x="67" y="48"/>
                  </a:lnTo>
                  <a:lnTo>
                    <a:pt x="67" y="53"/>
                  </a:lnTo>
                  <a:lnTo>
                    <a:pt x="62" y="53"/>
                  </a:lnTo>
                  <a:lnTo>
                    <a:pt x="56" y="53"/>
                  </a:lnTo>
                  <a:lnTo>
                    <a:pt x="56" y="58"/>
                  </a:lnTo>
                  <a:lnTo>
                    <a:pt x="51" y="58"/>
                  </a:lnTo>
                  <a:lnTo>
                    <a:pt x="46" y="58"/>
                  </a:lnTo>
                  <a:lnTo>
                    <a:pt x="41" y="58"/>
                  </a:lnTo>
                  <a:lnTo>
                    <a:pt x="41" y="62"/>
                  </a:lnTo>
                  <a:lnTo>
                    <a:pt x="36" y="62"/>
                  </a:lnTo>
                  <a:lnTo>
                    <a:pt x="36" y="58"/>
                  </a:lnTo>
                  <a:lnTo>
                    <a:pt x="31" y="58"/>
                  </a:lnTo>
                  <a:lnTo>
                    <a:pt x="26" y="58"/>
                  </a:lnTo>
                  <a:lnTo>
                    <a:pt x="26" y="53"/>
                  </a:lnTo>
                  <a:lnTo>
                    <a:pt x="20" y="53"/>
                  </a:lnTo>
                  <a:lnTo>
                    <a:pt x="15" y="53"/>
                  </a:lnTo>
                  <a:lnTo>
                    <a:pt x="20" y="53"/>
                  </a:lnTo>
                  <a:lnTo>
                    <a:pt x="15" y="53"/>
                  </a:lnTo>
                  <a:lnTo>
                    <a:pt x="10" y="53"/>
                  </a:lnTo>
                  <a:lnTo>
                    <a:pt x="5" y="53"/>
                  </a:lnTo>
                  <a:lnTo>
                    <a:pt x="5" y="48"/>
                  </a:lnTo>
                  <a:lnTo>
                    <a:pt x="0" y="48"/>
                  </a:lnTo>
                  <a:lnTo>
                    <a:pt x="0" y="43"/>
                  </a:lnTo>
                  <a:lnTo>
                    <a:pt x="5" y="43"/>
                  </a:lnTo>
                  <a:lnTo>
                    <a:pt x="5" y="39"/>
                  </a:lnTo>
                  <a:lnTo>
                    <a:pt x="5" y="34"/>
                  </a:lnTo>
                  <a:lnTo>
                    <a:pt x="5" y="29"/>
                  </a:lnTo>
                  <a:lnTo>
                    <a:pt x="0" y="29"/>
                  </a:lnTo>
                  <a:lnTo>
                    <a:pt x="0" y="24"/>
                  </a:lnTo>
                  <a:lnTo>
                    <a:pt x="0" y="19"/>
                  </a:lnTo>
                  <a:lnTo>
                    <a:pt x="0" y="15"/>
                  </a:lnTo>
                  <a:lnTo>
                    <a:pt x="5" y="15"/>
                  </a:lnTo>
                  <a:lnTo>
                    <a:pt x="5" y="19"/>
                  </a:lnTo>
                  <a:lnTo>
                    <a:pt x="5" y="15"/>
                  </a:lnTo>
                  <a:lnTo>
                    <a:pt x="10" y="15"/>
                  </a:lnTo>
                  <a:lnTo>
                    <a:pt x="15" y="15"/>
                  </a:lnTo>
                  <a:lnTo>
                    <a:pt x="10" y="15"/>
                  </a:lnTo>
                  <a:lnTo>
                    <a:pt x="10" y="10"/>
                  </a:lnTo>
                  <a:lnTo>
                    <a:pt x="15" y="10"/>
                  </a:lnTo>
                  <a:lnTo>
                    <a:pt x="15" y="15"/>
                  </a:lnTo>
                  <a:lnTo>
                    <a:pt x="20" y="15"/>
                  </a:lnTo>
                  <a:lnTo>
                    <a:pt x="26" y="10"/>
                  </a:lnTo>
                  <a:lnTo>
                    <a:pt x="26" y="15"/>
                  </a:lnTo>
                  <a:lnTo>
                    <a:pt x="26" y="10"/>
                  </a:lnTo>
                  <a:lnTo>
                    <a:pt x="26" y="15"/>
                  </a:lnTo>
                  <a:lnTo>
                    <a:pt x="31" y="15"/>
                  </a:lnTo>
                  <a:lnTo>
                    <a:pt x="31" y="10"/>
                  </a:lnTo>
                  <a:lnTo>
                    <a:pt x="36" y="10"/>
                  </a:lnTo>
                  <a:lnTo>
                    <a:pt x="36" y="5"/>
                  </a:lnTo>
                  <a:lnTo>
                    <a:pt x="36" y="0"/>
                  </a:lnTo>
                  <a:lnTo>
                    <a:pt x="36" y="5"/>
                  </a:lnTo>
                  <a:lnTo>
                    <a:pt x="41" y="5"/>
                  </a:lnTo>
                  <a:lnTo>
                    <a:pt x="41" y="10"/>
                  </a:lnTo>
                  <a:lnTo>
                    <a:pt x="46" y="10"/>
                  </a:lnTo>
                  <a:lnTo>
                    <a:pt x="46" y="15"/>
                  </a:lnTo>
                  <a:lnTo>
                    <a:pt x="46" y="10"/>
                  </a:lnTo>
                  <a:lnTo>
                    <a:pt x="46" y="15"/>
                  </a:lnTo>
                  <a:lnTo>
                    <a:pt x="51" y="15"/>
                  </a:lnTo>
                  <a:close/>
                </a:path>
              </a:pathLst>
            </a:custGeom>
            <a:solidFill>
              <a:srgbClr val="0000FF"/>
            </a:solidFill>
            <a:ln w="7938">
              <a:solidFill>
                <a:srgbClr val="000000"/>
              </a:solidFill>
              <a:round/>
              <a:headEnd/>
              <a:tailEnd/>
            </a:ln>
          </p:spPr>
          <p:txBody>
            <a:bodyPr/>
            <a:lstStyle/>
            <a:p>
              <a:endParaRPr lang="en-US"/>
            </a:p>
          </p:txBody>
        </p:sp>
        <p:sp>
          <p:nvSpPr>
            <p:cNvPr id="6224" name="Rectangle 56"/>
            <p:cNvSpPr>
              <a:spLocks noChangeArrowheads="1"/>
            </p:cNvSpPr>
            <p:nvPr/>
          </p:nvSpPr>
          <p:spPr bwMode="auto">
            <a:xfrm rot="1200000">
              <a:off x="695" y="1464"/>
              <a:ext cx="47" cy="67"/>
            </a:xfrm>
            <a:prstGeom prst="rect">
              <a:avLst/>
            </a:prstGeom>
            <a:noFill/>
            <a:ln w="9525">
              <a:noFill/>
              <a:miter lim="800000"/>
              <a:headEnd/>
              <a:tailEnd/>
            </a:ln>
          </p:spPr>
          <p:txBody>
            <a:bodyPr bIns="0" lIns="0" rIns="0" tIns="0" wrap="none">
              <a:spAutoFit/>
            </a:bodyPr>
            <a:lstStyle/>
            <a:p>
              <a:r>
                <a:rPr b="0" lang="es-ES" sz="700">
                  <a:solidFill>
                    <a:srgbClr val="FFFFFF"/>
                  </a:solidFill>
                  <a:latin charset="0" typeface="Arial"/>
                </a:rPr>
                <a:t>M</a:t>
              </a:r>
              <a:endParaRPr b="0" lang="es-ES">
                <a:latin charset="0" typeface="Arial"/>
              </a:endParaRPr>
            </a:p>
          </p:txBody>
        </p:sp>
        <p:sp>
          <p:nvSpPr>
            <p:cNvPr id="6225" name="Rectangle 57"/>
            <p:cNvSpPr>
              <a:spLocks noChangeArrowheads="1"/>
            </p:cNvSpPr>
            <p:nvPr/>
          </p:nvSpPr>
          <p:spPr bwMode="auto">
            <a:xfrm rot="1200000">
              <a:off x="731" y="1476"/>
              <a:ext cx="37" cy="67"/>
            </a:xfrm>
            <a:prstGeom prst="rect">
              <a:avLst/>
            </a:prstGeom>
            <a:noFill/>
            <a:ln w="9525">
              <a:noFill/>
              <a:miter lim="800000"/>
              <a:headEnd/>
              <a:tailEnd/>
            </a:ln>
          </p:spPr>
          <p:txBody>
            <a:bodyPr bIns="0" lIns="0" rIns="0" tIns="0" wrap="none">
              <a:spAutoFit/>
            </a:bodyPr>
            <a:lstStyle/>
            <a:p>
              <a:r>
                <a:rPr b="0" lang="es-ES" sz="700">
                  <a:solidFill>
                    <a:srgbClr val="FFFFFF"/>
                  </a:solidFill>
                  <a:latin charset="0" typeface="Arial"/>
                </a:rPr>
                <a:t>E</a:t>
              </a:r>
              <a:endParaRPr b="0" lang="es-ES">
                <a:latin charset="0" typeface="Arial"/>
              </a:endParaRPr>
            </a:p>
          </p:txBody>
        </p:sp>
        <p:sp>
          <p:nvSpPr>
            <p:cNvPr id="6226" name="Rectangle 58"/>
            <p:cNvSpPr>
              <a:spLocks noChangeArrowheads="1"/>
            </p:cNvSpPr>
            <p:nvPr/>
          </p:nvSpPr>
          <p:spPr bwMode="auto">
            <a:xfrm rot="1200000">
              <a:off x="763" y="1485"/>
              <a:ext cx="37" cy="67"/>
            </a:xfrm>
            <a:prstGeom prst="rect">
              <a:avLst/>
            </a:prstGeom>
            <a:noFill/>
            <a:ln w="9525">
              <a:noFill/>
              <a:miter lim="800000"/>
              <a:headEnd/>
              <a:tailEnd/>
            </a:ln>
          </p:spPr>
          <p:txBody>
            <a:bodyPr bIns="0" lIns="0" rIns="0" tIns="0" wrap="none">
              <a:spAutoFit/>
            </a:bodyPr>
            <a:lstStyle/>
            <a:p>
              <a:r>
                <a:rPr b="0" lang="es-ES" sz="700">
                  <a:solidFill>
                    <a:srgbClr val="FFFFFF"/>
                  </a:solidFill>
                  <a:latin charset="0" typeface="Arial"/>
                </a:rPr>
                <a:t>X</a:t>
              </a:r>
              <a:endParaRPr b="0" lang="es-ES">
                <a:latin charset="0" typeface="Arial"/>
              </a:endParaRPr>
            </a:p>
          </p:txBody>
        </p:sp>
        <p:sp>
          <p:nvSpPr>
            <p:cNvPr id="6227" name="Rectangle 59"/>
            <p:cNvSpPr>
              <a:spLocks noChangeArrowheads="1"/>
            </p:cNvSpPr>
            <p:nvPr/>
          </p:nvSpPr>
          <p:spPr bwMode="auto">
            <a:xfrm rot="1200000">
              <a:off x="794" y="1497"/>
              <a:ext cx="16" cy="67"/>
            </a:xfrm>
            <a:prstGeom prst="rect">
              <a:avLst/>
            </a:prstGeom>
            <a:noFill/>
            <a:ln w="9525">
              <a:noFill/>
              <a:miter lim="800000"/>
              <a:headEnd/>
              <a:tailEnd/>
            </a:ln>
          </p:spPr>
          <p:txBody>
            <a:bodyPr bIns="0" lIns="0" rIns="0" tIns="0" wrap="none">
              <a:spAutoFit/>
            </a:bodyPr>
            <a:lstStyle/>
            <a:p>
              <a:r>
                <a:rPr b="0" lang="es-ES" sz="700">
                  <a:solidFill>
                    <a:srgbClr val="FFFFFF"/>
                  </a:solidFill>
                  <a:latin charset="0" typeface="Arial"/>
                </a:rPr>
                <a:t>I</a:t>
              </a:r>
              <a:endParaRPr b="0" lang="es-ES">
                <a:latin charset="0" typeface="Arial"/>
              </a:endParaRPr>
            </a:p>
          </p:txBody>
        </p:sp>
        <p:sp>
          <p:nvSpPr>
            <p:cNvPr id="6228" name="Rectangle 60"/>
            <p:cNvSpPr>
              <a:spLocks noChangeArrowheads="1"/>
            </p:cNvSpPr>
            <p:nvPr/>
          </p:nvSpPr>
          <p:spPr bwMode="auto">
            <a:xfrm rot="1200000">
              <a:off x="808" y="1501"/>
              <a:ext cx="40" cy="67"/>
            </a:xfrm>
            <a:prstGeom prst="rect">
              <a:avLst/>
            </a:prstGeom>
            <a:noFill/>
            <a:ln w="9525">
              <a:noFill/>
              <a:miter lim="800000"/>
              <a:headEnd/>
              <a:tailEnd/>
            </a:ln>
          </p:spPr>
          <p:txBody>
            <a:bodyPr bIns="0" lIns="0" rIns="0" tIns="0" wrap="none">
              <a:spAutoFit/>
            </a:bodyPr>
            <a:lstStyle/>
            <a:p>
              <a:r>
                <a:rPr b="0" lang="es-ES" sz="700">
                  <a:solidFill>
                    <a:srgbClr val="FFFFFF"/>
                  </a:solidFill>
                  <a:latin charset="0" typeface="Arial"/>
                </a:rPr>
                <a:t>C</a:t>
              </a:r>
              <a:endParaRPr b="0" lang="es-ES">
                <a:latin charset="0" typeface="Arial"/>
              </a:endParaRPr>
            </a:p>
          </p:txBody>
        </p:sp>
        <p:sp>
          <p:nvSpPr>
            <p:cNvPr id="6229" name="Rectangle 61"/>
            <p:cNvSpPr>
              <a:spLocks noChangeArrowheads="1"/>
            </p:cNvSpPr>
            <p:nvPr/>
          </p:nvSpPr>
          <p:spPr bwMode="auto">
            <a:xfrm rot="1200000">
              <a:off x="844" y="1515"/>
              <a:ext cx="44" cy="67"/>
            </a:xfrm>
            <a:prstGeom prst="rect">
              <a:avLst/>
            </a:prstGeom>
            <a:noFill/>
            <a:ln w="9525">
              <a:noFill/>
              <a:miter lim="800000"/>
              <a:headEnd/>
              <a:tailEnd/>
            </a:ln>
          </p:spPr>
          <p:txBody>
            <a:bodyPr bIns="0" lIns="0" rIns="0" tIns="0" wrap="none">
              <a:spAutoFit/>
            </a:bodyPr>
            <a:lstStyle/>
            <a:p>
              <a:r>
                <a:rPr b="0" dirty="0" lang="es-ES" sz="700">
                  <a:solidFill>
                    <a:srgbClr val="FFFFFF"/>
                  </a:solidFill>
                  <a:latin charset="0" typeface="Arial"/>
                </a:rPr>
                <a:t>O</a:t>
              </a:r>
              <a:endParaRPr b="0" dirty="0" lang="es-ES">
                <a:latin charset="0" typeface="Arial"/>
              </a:endParaRPr>
            </a:p>
          </p:txBody>
        </p:sp>
      </p:grpSp>
      <p:grpSp>
        <p:nvGrpSpPr>
          <p:cNvPr id="6158" name="Group 62"/>
          <p:cNvGrpSpPr>
            <a:grpSpLocks/>
          </p:cNvGrpSpPr>
          <p:nvPr/>
        </p:nvGrpSpPr>
        <p:grpSpPr bwMode="auto">
          <a:xfrm>
            <a:off x="685800" y="3505200"/>
            <a:ext cx="1301750" cy="914400"/>
            <a:chOff x="473" y="1928"/>
            <a:chExt cx="724" cy="445"/>
          </a:xfrm>
        </p:grpSpPr>
        <p:sp>
          <p:nvSpPr>
            <p:cNvPr id="6165" name="Freeform 63"/>
            <p:cNvSpPr>
              <a:spLocks/>
            </p:cNvSpPr>
            <p:nvPr/>
          </p:nvSpPr>
          <p:spPr bwMode="auto">
            <a:xfrm>
              <a:off x="473" y="1928"/>
              <a:ext cx="724" cy="435"/>
            </a:xfrm>
            <a:custGeom>
              <a:avLst/>
              <a:gdLst>
                <a:gd fmla="*/ 421 w 724" name="T0"/>
                <a:gd fmla="*/ 96 h 435" name="T1"/>
                <a:gd fmla="*/ 442 w 724" name="T2"/>
                <a:gd fmla="*/ 158 h 435" name="T3"/>
                <a:gd fmla="*/ 483 w 724" name="T4"/>
                <a:gd fmla="*/ 148 h 435" name="T5"/>
                <a:gd fmla="*/ 514 w 724" name="T6"/>
                <a:gd fmla="*/ 143 h 435" name="T7"/>
                <a:gd fmla="*/ 550 w 724" name="T8"/>
                <a:gd fmla="*/ 201 h 435" name="T9"/>
                <a:gd fmla="*/ 719 w 724" name="T10"/>
                <a:gd fmla="*/ 258 h 435" name="T11"/>
                <a:gd fmla="*/ 693 w 724" name="T12"/>
                <a:gd fmla="*/ 287 h 435" name="T13"/>
                <a:gd fmla="*/ 688 w 724" name="T14"/>
                <a:gd fmla="*/ 330 h 435" name="T15"/>
                <a:gd fmla="*/ 693 w 724" name="T16"/>
                <a:gd fmla="*/ 368 h 435" name="T17"/>
                <a:gd fmla="*/ 663 w 724" name="T18"/>
                <a:gd fmla="*/ 354 h 435" name="T19"/>
                <a:gd fmla="*/ 642 w 724" name="T20"/>
                <a:gd fmla="*/ 349 h 435" name="T21"/>
                <a:gd fmla="*/ 668 w 724" name="T22"/>
                <a:gd fmla="*/ 363 h 435" name="T23"/>
                <a:gd fmla="*/ 663 w 724" name="T24"/>
                <a:gd fmla="*/ 363 h 435" name="T25"/>
                <a:gd fmla="*/ 688 w 724" name="T26"/>
                <a:gd fmla="*/ 373 h 435" name="T27"/>
                <a:gd fmla="*/ 663 w 724" name="T28"/>
                <a:gd fmla="*/ 368 h 435" name="T29"/>
                <a:gd fmla="*/ 616 w 724" name="T30"/>
                <a:gd fmla="*/ 359 h 435" name="T31"/>
                <a:gd fmla="*/ 601 w 724" name="T32"/>
                <a:gd fmla="*/ 349 h 435" name="T33"/>
                <a:gd fmla="*/ 611 w 724" name="T34"/>
                <a:gd fmla="*/ 354 h 435" name="T35"/>
                <a:gd fmla="*/ 611 w 724" name="T36"/>
                <a:gd fmla="*/ 339 h 435" name="T37"/>
                <a:gd fmla="*/ 580 w 724" name="T38"/>
                <a:gd fmla="*/ 339 h 435" name="T39"/>
                <a:gd fmla="*/ 555 w 724" name="T40"/>
                <a:gd fmla="*/ 330 h 435" name="T41"/>
                <a:gd fmla="*/ 560 w 724" name="T42"/>
                <a:gd fmla="*/ 349 h 435" name="T43"/>
                <a:gd fmla="*/ 555 w 724" name="T44"/>
                <a:gd fmla="*/ 349 h 435" name="T45"/>
                <a:gd fmla="*/ 555 w 724" name="T46"/>
                <a:gd fmla="*/ 354 h 435" name="T47"/>
                <a:gd fmla="*/ 570 w 724" name="T48"/>
                <a:gd fmla="*/ 354 h 435" name="T49"/>
                <a:gd fmla="*/ 539 w 724" name="T50"/>
                <a:gd fmla="*/ 359 h 435" name="T51"/>
                <a:gd fmla="*/ 503 w 724" name="T52"/>
                <a:gd fmla="*/ 368 h 435" name="T53"/>
                <a:gd fmla="*/ 473 w 724" name="T54"/>
                <a:gd fmla="*/ 392 h 435" name="T55"/>
                <a:gd fmla="*/ 426 w 724" name="T56"/>
                <a:gd fmla="*/ 402 h 435" name="T57"/>
                <a:gd fmla="*/ 380 w 724" name="T58"/>
                <a:gd fmla="*/ 416 h 435" name="T59"/>
                <a:gd fmla="*/ 339 w 724" name="T60"/>
                <a:gd fmla="*/ 430 h 435" name="T61"/>
                <a:gd fmla="*/ 293 w 724" name="T62"/>
                <a:gd fmla="*/ 430 h 435" name="T63"/>
                <a:gd fmla="*/ 247 w 724" name="T64"/>
                <a:gd fmla="*/ 421 h 435" name="T65"/>
                <a:gd fmla="*/ 211 w 724" name="T66"/>
                <a:gd fmla="*/ 402 h 435" name="T67"/>
                <a:gd fmla="*/ 159 w 724" name="T68"/>
                <a:gd fmla="*/ 392 h 435" name="T69"/>
                <a:gd fmla="*/ 149 w 724" name="T70"/>
                <a:gd fmla="*/ 387 h 435" name="T71"/>
                <a:gd fmla="*/ 113 w 724" name="T72"/>
                <a:gd fmla="*/ 387 h 435" name="T73"/>
                <a:gd fmla="*/ 103 w 724" name="T74"/>
                <a:gd fmla="*/ 382 h 435" name="T75"/>
                <a:gd fmla="*/ 67 w 724" name="T76"/>
                <a:gd fmla="*/ 363 h 435" name="T77"/>
                <a:gd fmla="*/ 26 w 724" name="T78"/>
                <a:gd fmla="*/ 349 h 435" name="T79"/>
                <a:gd fmla="*/ 16 w 724" name="T80"/>
                <a:gd fmla="*/ 330 h 435" name="T81"/>
                <a:gd fmla="*/ 41 w 724" name="T82"/>
                <a:gd fmla="*/ 306 h 435" name="T83"/>
                <a:gd fmla="*/ 67 w 724" name="T84"/>
                <a:gd fmla="*/ 277 h 435" name="T85"/>
                <a:gd fmla="*/ 67 w 724" name="T86"/>
                <a:gd fmla="*/ 234 h 435" name="T87"/>
                <a:gd fmla="*/ 36 w 724" name="T88"/>
                <a:gd fmla="*/ 205 h 435" name="T89"/>
                <a:gd fmla="*/ 21 w 724" name="T90"/>
                <a:gd fmla="*/ 167 h 435" name="T91"/>
                <a:gd fmla="*/ 16 w 724" name="T92"/>
                <a:gd fmla="*/ 119 h 435" name="T93"/>
                <a:gd fmla="*/ 36 w 724" name="T94"/>
                <a:gd fmla="*/ 105 h 435" name="T95"/>
                <a:gd fmla="*/ 82 w 724" name="T96"/>
                <a:gd fmla="*/ 96 h 435" name="T97"/>
                <a:gd fmla="*/ 113 w 724" name="T98"/>
                <a:gd fmla="*/ 91 h 435" name="T99"/>
                <a:gd fmla="*/ 108 w 724" name="T100"/>
                <a:gd fmla="*/ 57 h 435" name="T101"/>
                <a:gd fmla="*/ 134 w 724" name="T102"/>
                <a:gd fmla="*/ 57 h 435" name="T103"/>
                <a:gd fmla="*/ 149 w 724" name="T104"/>
                <a:gd fmla="*/ 96 h 435" name="T105"/>
                <a:gd fmla="*/ 170 w 724" name="T106"/>
                <a:gd fmla="*/ 81 h 435" name="T107"/>
                <a:gd fmla="*/ 211 w 724" name="T108"/>
                <a:gd fmla="*/ 67 h 435" name="T109"/>
                <a:gd fmla="*/ 252 w 724" name="T110"/>
                <a:gd fmla="*/ 62 h 435" name="T111"/>
                <a:gd fmla="*/ 277 w 724" name="T112"/>
                <a:gd fmla="*/ 29 h 435" name="T113"/>
                <a:gd fmla="*/ 288 w 724" name="T114"/>
                <a:gd fmla="*/ 0 h 435" name="T115"/>
                <a:gd fmla="*/ 324 w 724" name="T116"/>
                <a:gd fmla="*/ 19 h 435" name="T117"/>
                <a:gd fmla="*/ 344 w 724" name="T118"/>
                <a:gd fmla="*/ 48 h 435" name="T119"/>
                <a:gd fmla="*/ 365 w 724" name="T120"/>
                <a:gd fmla="*/ 72 h 435"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724" name="T183"/>
                <a:gd fmla="*/ 0 h 435" name="T184"/>
                <a:gd fmla="*/ 724 w 724" name="T185"/>
                <a:gd fmla="*/ 435 h 435" name="T1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435" w="724">
                  <a:moveTo>
                    <a:pt x="396" y="72"/>
                  </a:moveTo>
                  <a:lnTo>
                    <a:pt x="401" y="72"/>
                  </a:lnTo>
                  <a:lnTo>
                    <a:pt x="406" y="72"/>
                  </a:lnTo>
                  <a:lnTo>
                    <a:pt x="411" y="72"/>
                  </a:lnTo>
                  <a:lnTo>
                    <a:pt x="411" y="76"/>
                  </a:lnTo>
                  <a:lnTo>
                    <a:pt x="416" y="76"/>
                  </a:lnTo>
                  <a:lnTo>
                    <a:pt x="416" y="81"/>
                  </a:lnTo>
                  <a:lnTo>
                    <a:pt x="416" y="86"/>
                  </a:lnTo>
                  <a:lnTo>
                    <a:pt x="416" y="91"/>
                  </a:lnTo>
                  <a:lnTo>
                    <a:pt x="421" y="91"/>
                  </a:lnTo>
                  <a:lnTo>
                    <a:pt x="421" y="96"/>
                  </a:lnTo>
                  <a:lnTo>
                    <a:pt x="421" y="100"/>
                  </a:lnTo>
                  <a:lnTo>
                    <a:pt x="411" y="115"/>
                  </a:lnTo>
                  <a:lnTo>
                    <a:pt x="411" y="119"/>
                  </a:lnTo>
                  <a:lnTo>
                    <a:pt x="411" y="124"/>
                  </a:lnTo>
                  <a:lnTo>
                    <a:pt x="406" y="124"/>
                  </a:lnTo>
                  <a:lnTo>
                    <a:pt x="406" y="129"/>
                  </a:lnTo>
                  <a:lnTo>
                    <a:pt x="406" y="134"/>
                  </a:lnTo>
                  <a:lnTo>
                    <a:pt x="421" y="162"/>
                  </a:lnTo>
                  <a:lnTo>
                    <a:pt x="437" y="162"/>
                  </a:lnTo>
                  <a:lnTo>
                    <a:pt x="442" y="162"/>
                  </a:lnTo>
                  <a:lnTo>
                    <a:pt x="442" y="158"/>
                  </a:lnTo>
                  <a:lnTo>
                    <a:pt x="447" y="158"/>
                  </a:lnTo>
                  <a:lnTo>
                    <a:pt x="447" y="162"/>
                  </a:lnTo>
                  <a:lnTo>
                    <a:pt x="452" y="162"/>
                  </a:lnTo>
                  <a:lnTo>
                    <a:pt x="457" y="162"/>
                  </a:lnTo>
                  <a:lnTo>
                    <a:pt x="457" y="158"/>
                  </a:lnTo>
                  <a:lnTo>
                    <a:pt x="462" y="158"/>
                  </a:lnTo>
                  <a:lnTo>
                    <a:pt x="467" y="158"/>
                  </a:lnTo>
                  <a:lnTo>
                    <a:pt x="467" y="153"/>
                  </a:lnTo>
                  <a:lnTo>
                    <a:pt x="473" y="153"/>
                  </a:lnTo>
                  <a:lnTo>
                    <a:pt x="478" y="148"/>
                  </a:lnTo>
                  <a:lnTo>
                    <a:pt x="483" y="148"/>
                  </a:lnTo>
                  <a:lnTo>
                    <a:pt x="483" y="143"/>
                  </a:lnTo>
                  <a:lnTo>
                    <a:pt x="488" y="143"/>
                  </a:lnTo>
                  <a:lnTo>
                    <a:pt x="493" y="143"/>
                  </a:lnTo>
                  <a:lnTo>
                    <a:pt x="493" y="139"/>
                  </a:lnTo>
                  <a:lnTo>
                    <a:pt x="498" y="139"/>
                  </a:lnTo>
                  <a:lnTo>
                    <a:pt x="498" y="134"/>
                  </a:lnTo>
                  <a:lnTo>
                    <a:pt x="503" y="134"/>
                  </a:lnTo>
                  <a:lnTo>
                    <a:pt x="509" y="134"/>
                  </a:lnTo>
                  <a:lnTo>
                    <a:pt x="519" y="139"/>
                  </a:lnTo>
                  <a:lnTo>
                    <a:pt x="519" y="143"/>
                  </a:lnTo>
                  <a:lnTo>
                    <a:pt x="514" y="143"/>
                  </a:lnTo>
                  <a:lnTo>
                    <a:pt x="514" y="148"/>
                  </a:lnTo>
                  <a:lnTo>
                    <a:pt x="509" y="148"/>
                  </a:lnTo>
                  <a:lnTo>
                    <a:pt x="503" y="148"/>
                  </a:lnTo>
                  <a:lnTo>
                    <a:pt x="503" y="153"/>
                  </a:lnTo>
                  <a:lnTo>
                    <a:pt x="509" y="153"/>
                  </a:lnTo>
                  <a:lnTo>
                    <a:pt x="529" y="182"/>
                  </a:lnTo>
                  <a:lnTo>
                    <a:pt x="534" y="182"/>
                  </a:lnTo>
                  <a:lnTo>
                    <a:pt x="534" y="186"/>
                  </a:lnTo>
                  <a:lnTo>
                    <a:pt x="550" y="191"/>
                  </a:lnTo>
                  <a:lnTo>
                    <a:pt x="550" y="196"/>
                  </a:lnTo>
                  <a:lnTo>
                    <a:pt x="550" y="201"/>
                  </a:lnTo>
                  <a:lnTo>
                    <a:pt x="544" y="201"/>
                  </a:lnTo>
                  <a:lnTo>
                    <a:pt x="550" y="201"/>
                  </a:lnTo>
                  <a:lnTo>
                    <a:pt x="550" y="205"/>
                  </a:lnTo>
                  <a:lnTo>
                    <a:pt x="550" y="210"/>
                  </a:lnTo>
                  <a:lnTo>
                    <a:pt x="544" y="210"/>
                  </a:lnTo>
                  <a:lnTo>
                    <a:pt x="724" y="220"/>
                  </a:lnTo>
                  <a:lnTo>
                    <a:pt x="724" y="234"/>
                  </a:lnTo>
                  <a:lnTo>
                    <a:pt x="719" y="239"/>
                  </a:lnTo>
                  <a:lnTo>
                    <a:pt x="719" y="249"/>
                  </a:lnTo>
                  <a:lnTo>
                    <a:pt x="719" y="253"/>
                  </a:lnTo>
                  <a:lnTo>
                    <a:pt x="719" y="258"/>
                  </a:lnTo>
                  <a:lnTo>
                    <a:pt x="714" y="258"/>
                  </a:lnTo>
                  <a:lnTo>
                    <a:pt x="714" y="263"/>
                  </a:lnTo>
                  <a:lnTo>
                    <a:pt x="709" y="263"/>
                  </a:lnTo>
                  <a:lnTo>
                    <a:pt x="709" y="268"/>
                  </a:lnTo>
                  <a:lnTo>
                    <a:pt x="704" y="268"/>
                  </a:lnTo>
                  <a:lnTo>
                    <a:pt x="704" y="272"/>
                  </a:lnTo>
                  <a:lnTo>
                    <a:pt x="698" y="272"/>
                  </a:lnTo>
                  <a:lnTo>
                    <a:pt x="693" y="272"/>
                  </a:lnTo>
                  <a:lnTo>
                    <a:pt x="693" y="277"/>
                  </a:lnTo>
                  <a:lnTo>
                    <a:pt x="693" y="282"/>
                  </a:lnTo>
                  <a:lnTo>
                    <a:pt x="693" y="287"/>
                  </a:lnTo>
                  <a:lnTo>
                    <a:pt x="693" y="292"/>
                  </a:lnTo>
                  <a:lnTo>
                    <a:pt x="693" y="296"/>
                  </a:lnTo>
                  <a:lnTo>
                    <a:pt x="688" y="296"/>
                  </a:lnTo>
                  <a:lnTo>
                    <a:pt x="688" y="301"/>
                  </a:lnTo>
                  <a:lnTo>
                    <a:pt x="688" y="306"/>
                  </a:lnTo>
                  <a:lnTo>
                    <a:pt x="683" y="311"/>
                  </a:lnTo>
                  <a:lnTo>
                    <a:pt x="683" y="315"/>
                  </a:lnTo>
                  <a:lnTo>
                    <a:pt x="688" y="315"/>
                  </a:lnTo>
                  <a:lnTo>
                    <a:pt x="688" y="320"/>
                  </a:lnTo>
                  <a:lnTo>
                    <a:pt x="688" y="325"/>
                  </a:lnTo>
                  <a:lnTo>
                    <a:pt x="688" y="330"/>
                  </a:lnTo>
                  <a:lnTo>
                    <a:pt x="693" y="330"/>
                  </a:lnTo>
                  <a:lnTo>
                    <a:pt x="693" y="335"/>
                  </a:lnTo>
                  <a:lnTo>
                    <a:pt x="693" y="339"/>
                  </a:lnTo>
                  <a:lnTo>
                    <a:pt x="688" y="339"/>
                  </a:lnTo>
                  <a:lnTo>
                    <a:pt x="688" y="344"/>
                  </a:lnTo>
                  <a:lnTo>
                    <a:pt x="688" y="349"/>
                  </a:lnTo>
                  <a:lnTo>
                    <a:pt x="688" y="354"/>
                  </a:lnTo>
                  <a:lnTo>
                    <a:pt x="688" y="359"/>
                  </a:lnTo>
                  <a:lnTo>
                    <a:pt x="688" y="363"/>
                  </a:lnTo>
                  <a:lnTo>
                    <a:pt x="693" y="363"/>
                  </a:lnTo>
                  <a:lnTo>
                    <a:pt x="693" y="368"/>
                  </a:lnTo>
                  <a:lnTo>
                    <a:pt x="688" y="368"/>
                  </a:lnTo>
                  <a:lnTo>
                    <a:pt x="688" y="363"/>
                  </a:lnTo>
                  <a:lnTo>
                    <a:pt x="688" y="359"/>
                  </a:lnTo>
                  <a:lnTo>
                    <a:pt x="683" y="359"/>
                  </a:lnTo>
                  <a:lnTo>
                    <a:pt x="683" y="354"/>
                  </a:lnTo>
                  <a:lnTo>
                    <a:pt x="678" y="354"/>
                  </a:lnTo>
                  <a:lnTo>
                    <a:pt x="678" y="359"/>
                  </a:lnTo>
                  <a:lnTo>
                    <a:pt x="673" y="359"/>
                  </a:lnTo>
                  <a:lnTo>
                    <a:pt x="668" y="359"/>
                  </a:lnTo>
                  <a:lnTo>
                    <a:pt x="668" y="354"/>
                  </a:lnTo>
                  <a:lnTo>
                    <a:pt x="663" y="354"/>
                  </a:lnTo>
                  <a:lnTo>
                    <a:pt x="657" y="354"/>
                  </a:lnTo>
                  <a:lnTo>
                    <a:pt x="652" y="354"/>
                  </a:lnTo>
                  <a:lnTo>
                    <a:pt x="652" y="349"/>
                  </a:lnTo>
                  <a:lnTo>
                    <a:pt x="647" y="349"/>
                  </a:lnTo>
                  <a:lnTo>
                    <a:pt x="647" y="344"/>
                  </a:lnTo>
                  <a:lnTo>
                    <a:pt x="642" y="344"/>
                  </a:lnTo>
                  <a:lnTo>
                    <a:pt x="637" y="344"/>
                  </a:lnTo>
                  <a:lnTo>
                    <a:pt x="642" y="344"/>
                  </a:lnTo>
                  <a:lnTo>
                    <a:pt x="642" y="349"/>
                  </a:lnTo>
                  <a:lnTo>
                    <a:pt x="637" y="349"/>
                  </a:lnTo>
                  <a:lnTo>
                    <a:pt x="642" y="349"/>
                  </a:lnTo>
                  <a:lnTo>
                    <a:pt x="637" y="349"/>
                  </a:lnTo>
                  <a:lnTo>
                    <a:pt x="637" y="354"/>
                  </a:lnTo>
                  <a:lnTo>
                    <a:pt x="637" y="359"/>
                  </a:lnTo>
                  <a:lnTo>
                    <a:pt x="642" y="359"/>
                  </a:lnTo>
                  <a:lnTo>
                    <a:pt x="647" y="359"/>
                  </a:lnTo>
                  <a:lnTo>
                    <a:pt x="652" y="363"/>
                  </a:lnTo>
                  <a:lnTo>
                    <a:pt x="657" y="363"/>
                  </a:lnTo>
                  <a:lnTo>
                    <a:pt x="663" y="363"/>
                  </a:lnTo>
                  <a:lnTo>
                    <a:pt x="663" y="368"/>
                  </a:lnTo>
                  <a:lnTo>
                    <a:pt x="668" y="368"/>
                  </a:lnTo>
                  <a:lnTo>
                    <a:pt x="668" y="363"/>
                  </a:lnTo>
                  <a:lnTo>
                    <a:pt x="663" y="363"/>
                  </a:lnTo>
                  <a:lnTo>
                    <a:pt x="657" y="363"/>
                  </a:lnTo>
                  <a:lnTo>
                    <a:pt x="663" y="363"/>
                  </a:lnTo>
                  <a:lnTo>
                    <a:pt x="657" y="363"/>
                  </a:lnTo>
                  <a:lnTo>
                    <a:pt x="652" y="363"/>
                  </a:lnTo>
                  <a:lnTo>
                    <a:pt x="652" y="359"/>
                  </a:lnTo>
                  <a:lnTo>
                    <a:pt x="647" y="359"/>
                  </a:lnTo>
                  <a:lnTo>
                    <a:pt x="652" y="359"/>
                  </a:lnTo>
                  <a:lnTo>
                    <a:pt x="657" y="359"/>
                  </a:lnTo>
                  <a:lnTo>
                    <a:pt x="657" y="363"/>
                  </a:lnTo>
                  <a:lnTo>
                    <a:pt x="663" y="363"/>
                  </a:lnTo>
                  <a:lnTo>
                    <a:pt x="668" y="363"/>
                  </a:lnTo>
                  <a:lnTo>
                    <a:pt x="673" y="363"/>
                  </a:lnTo>
                  <a:lnTo>
                    <a:pt x="678" y="363"/>
                  </a:lnTo>
                  <a:lnTo>
                    <a:pt x="678" y="368"/>
                  </a:lnTo>
                  <a:lnTo>
                    <a:pt x="683" y="368"/>
                  </a:lnTo>
                  <a:lnTo>
                    <a:pt x="683" y="373"/>
                  </a:lnTo>
                  <a:lnTo>
                    <a:pt x="688" y="373"/>
                  </a:lnTo>
                  <a:lnTo>
                    <a:pt x="683" y="373"/>
                  </a:lnTo>
                  <a:lnTo>
                    <a:pt x="683" y="368"/>
                  </a:lnTo>
                  <a:lnTo>
                    <a:pt x="683" y="373"/>
                  </a:lnTo>
                  <a:lnTo>
                    <a:pt x="688" y="373"/>
                  </a:lnTo>
                  <a:lnTo>
                    <a:pt x="693" y="373"/>
                  </a:lnTo>
                  <a:lnTo>
                    <a:pt x="693" y="382"/>
                  </a:lnTo>
                  <a:lnTo>
                    <a:pt x="693" y="378"/>
                  </a:lnTo>
                  <a:lnTo>
                    <a:pt x="688" y="378"/>
                  </a:lnTo>
                  <a:lnTo>
                    <a:pt x="683" y="378"/>
                  </a:lnTo>
                  <a:lnTo>
                    <a:pt x="683" y="373"/>
                  </a:lnTo>
                  <a:lnTo>
                    <a:pt x="678" y="373"/>
                  </a:lnTo>
                  <a:lnTo>
                    <a:pt x="673" y="373"/>
                  </a:lnTo>
                  <a:lnTo>
                    <a:pt x="673" y="368"/>
                  </a:lnTo>
                  <a:lnTo>
                    <a:pt x="668" y="368"/>
                  </a:lnTo>
                  <a:lnTo>
                    <a:pt x="663" y="368"/>
                  </a:lnTo>
                  <a:lnTo>
                    <a:pt x="657" y="368"/>
                  </a:lnTo>
                  <a:lnTo>
                    <a:pt x="652" y="368"/>
                  </a:lnTo>
                  <a:lnTo>
                    <a:pt x="652" y="363"/>
                  </a:lnTo>
                  <a:lnTo>
                    <a:pt x="647" y="363"/>
                  </a:lnTo>
                  <a:lnTo>
                    <a:pt x="642" y="363"/>
                  </a:lnTo>
                  <a:lnTo>
                    <a:pt x="637" y="363"/>
                  </a:lnTo>
                  <a:lnTo>
                    <a:pt x="637" y="359"/>
                  </a:lnTo>
                  <a:lnTo>
                    <a:pt x="632" y="359"/>
                  </a:lnTo>
                  <a:lnTo>
                    <a:pt x="627" y="359"/>
                  </a:lnTo>
                  <a:lnTo>
                    <a:pt x="621" y="359"/>
                  </a:lnTo>
                  <a:lnTo>
                    <a:pt x="616" y="359"/>
                  </a:lnTo>
                  <a:lnTo>
                    <a:pt x="611" y="359"/>
                  </a:lnTo>
                  <a:lnTo>
                    <a:pt x="606" y="359"/>
                  </a:lnTo>
                  <a:lnTo>
                    <a:pt x="601" y="359"/>
                  </a:lnTo>
                  <a:lnTo>
                    <a:pt x="601" y="354"/>
                  </a:lnTo>
                  <a:lnTo>
                    <a:pt x="596" y="354"/>
                  </a:lnTo>
                  <a:lnTo>
                    <a:pt x="591" y="354"/>
                  </a:lnTo>
                  <a:lnTo>
                    <a:pt x="586" y="354"/>
                  </a:lnTo>
                  <a:lnTo>
                    <a:pt x="591" y="354"/>
                  </a:lnTo>
                  <a:lnTo>
                    <a:pt x="596" y="354"/>
                  </a:lnTo>
                  <a:lnTo>
                    <a:pt x="596" y="349"/>
                  </a:lnTo>
                  <a:lnTo>
                    <a:pt x="601" y="349"/>
                  </a:lnTo>
                  <a:lnTo>
                    <a:pt x="606" y="349"/>
                  </a:lnTo>
                  <a:lnTo>
                    <a:pt x="606" y="354"/>
                  </a:lnTo>
                  <a:lnTo>
                    <a:pt x="606" y="349"/>
                  </a:lnTo>
                  <a:lnTo>
                    <a:pt x="601" y="349"/>
                  </a:lnTo>
                  <a:lnTo>
                    <a:pt x="601" y="354"/>
                  </a:lnTo>
                  <a:lnTo>
                    <a:pt x="596" y="354"/>
                  </a:lnTo>
                  <a:lnTo>
                    <a:pt x="601" y="354"/>
                  </a:lnTo>
                  <a:lnTo>
                    <a:pt x="606" y="354"/>
                  </a:lnTo>
                  <a:lnTo>
                    <a:pt x="611" y="354"/>
                  </a:lnTo>
                  <a:lnTo>
                    <a:pt x="616" y="354"/>
                  </a:lnTo>
                  <a:lnTo>
                    <a:pt x="611" y="354"/>
                  </a:lnTo>
                  <a:lnTo>
                    <a:pt x="611" y="349"/>
                  </a:lnTo>
                  <a:lnTo>
                    <a:pt x="616" y="349"/>
                  </a:lnTo>
                  <a:lnTo>
                    <a:pt x="616" y="344"/>
                  </a:lnTo>
                  <a:lnTo>
                    <a:pt x="616" y="339"/>
                  </a:lnTo>
                  <a:lnTo>
                    <a:pt x="611" y="339"/>
                  </a:lnTo>
                  <a:lnTo>
                    <a:pt x="611" y="344"/>
                  </a:lnTo>
                  <a:lnTo>
                    <a:pt x="611" y="349"/>
                  </a:lnTo>
                  <a:lnTo>
                    <a:pt x="606" y="349"/>
                  </a:lnTo>
                  <a:lnTo>
                    <a:pt x="606" y="344"/>
                  </a:lnTo>
                  <a:lnTo>
                    <a:pt x="611" y="344"/>
                  </a:lnTo>
                  <a:lnTo>
                    <a:pt x="611" y="339"/>
                  </a:lnTo>
                  <a:lnTo>
                    <a:pt x="611" y="335"/>
                  </a:lnTo>
                  <a:lnTo>
                    <a:pt x="606" y="335"/>
                  </a:lnTo>
                  <a:lnTo>
                    <a:pt x="601" y="335"/>
                  </a:lnTo>
                  <a:lnTo>
                    <a:pt x="596" y="335"/>
                  </a:lnTo>
                  <a:lnTo>
                    <a:pt x="591" y="335"/>
                  </a:lnTo>
                  <a:lnTo>
                    <a:pt x="591" y="339"/>
                  </a:lnTo>
                  <a:lnTo>
                    <a:pt x="591" y="344"/>
                  </a:lnTo>
                  <a:lnTo>
                    <a:pt x="586" y="344"/>
                  </a:lnTo>
                  <a:lnTo>
                    <a:pt x="580" y="344"/>
                  </a:lnTo>
                  <a:lnTo>
                    <a:pt x="575" y="344"/>
                  </a:lnTo>
                  <a:lnTo>
                    <a:pt x="580" y="339"/>
                  </a:lnTo>
                  <a:lnTo>
                    <a:pt x="580" y="335"/>
                  </a:lnTo>
                  <a:lnTo>
                    <a:pt x="575" y="335"/>
                  </a:lnTo>
                  <a:lnTo>
                    <a:pt x="575" y="330"/>
                  </a:lnTo>
                  <a:lnTo>
                    <a:pt x="575" y="325"/>
                  </a:lnTo>
                  <a:lnTo>
                    <a:pt x="580" y="325"/>
                  </a:lnTo>
                  <a:lnTo>
                    <a:pt x="575" y="325"/>
                  </a:lnTo>
                  <a:lnTo>
                    <a:pt x="570" y="325"/>
                  </a:lnTo>
                  <a:lnTo>
                    <a:pt x="565" y="325"/>
                  </a:lnTo>
                  <a:lnTo>
                    <a:pt x="560" y="325"/>
                  </a:lnTo>
                  <a:lnTo>
                    <a:pt x="555" y="325"/>
                  </a:lnTo>
                  <a:lnTo>
                    <a:pt x="555" y="330"/>
                  </a:lnTo>
                  <a:lnTo>
                    <a:pt x="555" y="335"/>
                  </a:lnTo>
                  <a:lnTo>
                    <a:pt x="550" y="335"/>
                  </a:lnTo>
                  <a:lnTo>
                    <a:pt x="550" y="339"/>
                  </a:lnTo>
                  <a:lnTo>
                    <a:pt x="544" y="339"/>
                  </a:lnTo>
                  <a:lnTo>
                    <a:pt x="539" y="339"/>
                  </a:lnTo>
                  <a:lnTo>
                    <a:pt x="539" y="344"/>
                  </a:lnTo>
                  <a:lnTo>
                    <a:pt x="539" y="349"/>
                  </a:lnTo>
                  <a:lnTo>
                    <a:pt x="544" y="349"/>
                  </a:lnTo>
                  <a:lnTo>
                    <a:pt x="550" y="349"/>
                  </a:lnTo>
                  <a:lnTo>
                    <a:pt x="555" y="349"/>
                  </a:lnTo>
                  <a:lnTo>
                    <a:pt x="560" y="349"/>
                  </a:lnTo>
                  <a:lnTo>
                    <a:pt x="565" y="349"/>
                  </a:lnTo>
                  <a:lnTo>
                    <a:pt x="570" y="349"/>
                  </a:lnTo>
                  <a:lnTo>
                    <a:pt x="570" y="344"/>
                  </a:lnTo>
                  <a:lnTo>
                    <a:pt x="575" y="344"/>
                  </a:lnTo>
                  <a:lnTo>
                    <a:pt x="575" y="349"/>
                  </a:lnTo>
                  <a:lnTo>
                    <a:pt x="570" y="349"/>
                  </a:lnTo>
                  <a:lnTo>
                    <a:pt x="565" y="349"/>
                  </a:lnTo>
                  <a:lnTo>
                    <a:pt x="560" y="349"/>
                  </a:lnTo>
                  <a:lnTo>
                    <a:pt x="555" y="349"/>
                  </a:lnTo>
                  <a:lnTo>
                    <a:pt x="555" y="354"/>
                  </a:lnTo>
                  <a:lnTo>
                    <a:pt x="555" y="349"/>
                  </a:lnTo>
                  <a:lnTo>
                    <a:pt x="550" y="349"/>
                  </a:lnTo>
                  <a:lnTo>
                    <a:pt x="544" y="349"/>
                  </a:lnTo>
                  <a:lnTo>
                    <a:pt x="539" y="349"/>
                  </a:lnTo>
                  <a:lnTo>
                    <a:pt x="534" y="349"/>
                  </a:lnTo>
                  <a:lnTo>
                    <a:pt x="529" y="349"/>
                  </a:lnTo>
                  <a:lnTo>
                    <a:pt x="529" y="354"/>
                  </a:lnTo>
                  <a:lnTo>
                    <a:pt x="534" y="354"/>
                  </a:lnTo>
                  <a:lnTo>
                    <a:pt x="539" y="354"/>
                  </a:lnTo>
                  <a:lnTo>
                    <a:pt x="544" y="354"/>
                  </a:lnTo>
                  <a:lnTo>
                    <a:pt x="550" y="354"/>
                  </a:lnTo>
                  <a:lnTo>
                    <a:pt x="555" y="354"/>
                  </a:lnTo>
                  <a:lnTo>
                    <a:pt x="560" y="354"/>
                  </a:lnTo>
                  <a:lnTo>
                    <a:pt x="565" y="354"/>
                  </a:lnTo>
                  <a:lnTo>
                    <a:pt x="570" y="354"/>
                  </a:lnTo>
                  <a:lnTo>
                    <a:pt x="575" y="354"/>
                  </a:lnTo>
                  <a:lnTo>
                    <a:pt x="580" y="354"/>
                  </a:lnTo>
                  <a:lnTo>
                    <a:pt x="586" y="354"/>
                  </a:lnTo>
                  <a:lnTo>
                    <a:pt x="580" y="354"/>
                  </a:lnTo>
                  <a:lnTo>
                    <a:pt x="586" y="354"/>
                  </a:lnTo>
                  <a:lnTo>
                    <a:pt x="580" y="354"/>
                  </a:lnTo>
                  <a:lnTo>
                    <a:pt x="575" y="354"/>
                  </a:lnTo>
                  <a:lnTo>
                    <a:pt x="570" y="354"/>
                  </a:lnTo>
                  <a:lnTo>
                    <a:pt x="565" y="354"/>
                  </a:lnTo>
                  <a:lnTo>
                    <a:pt x="560" y="354"/>
                  </a:lnTo>
                  <a:lnTo>
                    <a:pt x="565" y="354"/>
                  </a:lnTo>
                  <a:lnTo>
                    <a:pt x="560" y="354"/>
                  </a:lnTo>
                  <a:lnTo>
                    <a:pt x="555" y="354"/>
                  </a:lnTo>
                  <a:lnTo>
                    <a:pt x="550" y="354"/>
                  </a:lnTo>
                  <a:lnTo>
                    <a:pt x="555" y="354"/>
                  </a:lnTo>
                  <a:lnTo>
                    <a:pt x="555" y="359"/>
                  </a:lnTo>
                  <a:lnTo>
                    <a:pt x="550" y="359"/>
                  </a:lnTo>
                  <a:lnTo>
                    <a:pt x="544" y="359"/>
                  </a:lnTo>
                  <a:lnTo>
                    <a:pt x="539" y="359"/>
                  </a:lnTo>
                  <a:lnTo>
                    <a:pt x="534" y="359"/>
                  </a:lnTo>
                  <a:lnTo>
                    <a:pt x="529" y="359"/>
                  </a:lnTo>
                  <a:lnTo>
                    <a:pt x="524" y="359"/>
                  </a:lnTo>
                  <a:lnTo>
                    <a:pt x="519" y="359"/>
                  </a:lnTo>
                  <a:lnTo>
                    <a:pt x="524" y="359"/>
                  </a:lnTo>
                  <a:lnTo>
                    <a:pt x="524" y="363"/>
                  </a:lnTo>
                  <a:lnTo>
                    <a:pt x="519" y="363"/>
                  </a:lnTo>
                  <a:lnTo>
                    <a:pt x="514" y="363"/>
                  </a:lnTo>
                  <a:lnTo>
                    <a:pt x="509" y="363"/>
                  </a:lnTo>
                  <a:lnTo>
                    <a:pt x="509" y="368"/>
                  </a:lnTo>
                  <a:lnTo>
                    <a:pt x="503" y="368"/>
                  </a:lnTo>
                  <a:lnTo>
                    <a:pt x="503" y="373"/>
                  </a:lnTo>
                  <a:lnTo>
                    <a:pt x="498" y="373"/>
                  </a:lnTo>
                  <a:lnTo>
                    <a:pt x="493" y="373"/>
                  </a:lnTo>
                  <a:lnTo>
                    <a:pt x="493" y="378"/>
                  </a:lnTo>
                  <a:lnTo>
                    <a:pt x="488" y="378"/>
                  </a:lnTo>
                  <a:lnTo>
                    <a:pt x="488" y="382"/>
                  </a:lnTo>
                  <a:lnTo>
                    <a:pt x="483" y="382"/>
                  </a:lnTo>
                  <a:lnTo>
                    <a:pt x="483" y="387"/>
                  </a:lnTo>
                  <a:lnTo>
                    <a:pt x="478" y="387"/>
                  </a:lnTo>
                  <a:lnTo>
                    <a:pt x="473" y="387"/>
                  </a:lnTo>
                  <a:lnTo>
                    <a:pt x="473" y="392"/>
                  </a:lnTo>
                  <a:lnTo>
                    <a:pt x="467" y="392"/>
                  </a:lnTo>
                  <a:lnTo>
                    <a:pt x="462" y="392"/>
                  </a:lnTo>
                  <a:lnTo>
                    <a:pt x="457" y="392"/>
                  </a:lnTo>
                  <a:lnTo>
                    <a:pt x="452" y="392"/>
                  </a:lnTo>
                  <a:lnTo>
                    <a:pt x="452" y="397"/>
                  </a:lnTo>
                  <a:lnTo>
                    <a:pt x="447" y="397"/>
                  </a:lnTo>
                  <a:lnTo>
                    <a:pt x="442" y="397"/>
                  </a:lnTo>
                  <a:lnTo>
                    <a:pt x="442" y="402"/>
                  </a:lnTo>
                  <a:lnTo>
                    <a:pt x="437" y="402"/>
                  </a:lnTo>
                  <a:lnTo>
                    <a:pt x="431" y="402"/>
                  </a:lnTo>
                  <a:lnTo>
                    <a:pt x="426" y="402"/>
                  </a:lnTo>
                  <a:lnTo>
                    <a:pt x="426" y="406"/>
                  </a:lnTo>
                  <a:lnTo>
                    <a:pt x="421" y="406"/>
                  </a:lnTo>
                  <a:lnTo>
                    <a:pt x="416" y="406"/>
                  </a:lnTo>
                  <a:lnTo>
                    <a:pt x="411" y="406"/>
                  </a:lnTo>
                  <a:lnTo>
                    <a:pt x="406" y="411"/>
                  </a:lnTo>
                  <a:lnTo>
                    <a:pt x="401" y="411"/>
                  </a:lnTo>
                  <a:lnTo>
                    <a:pt x="396" y="411"/>
                  </a:lnTo>
                  <a:lnTo>
                    <a:pt x="390" y="411"/>
                  </a:lnTo>
                  <a:lnTo>
                    <a:pt x="390" y="416"/>
                  </a:lnTo>
                  <a:lnTo>
                    <a:pt x="385" y="416"/>
                  </a:lnTo>
                  <a:lnTo>
                    <a:pt x="380" y="416"/>
                  </a:lnTo>
                  <a:lnTo>
                    <a:pt x="380" y="421"/>
                  </a:lnTo>
                  <a:lnTo>
                    <a:pt x="375" y="421"/>
                  </a:lnTo>
                  <a:lnTo>
                    <a:pt x="370" y="421"/>
                  </a:lnTo>
                  <a:lnTo>
                    <a:pt x="370" y="425"/>
                  </a:lnTo>
                  <a:lnTo>
                    <a:pt x="365" y="425"/>
                  </a:lnTo>
                  <a:lnTo>
                    <a:pt x="360" y="425"/>
                  </a:lnTo>
                  <a:lnTo>
                    <a:pt x="360" y="430"/>
                  </a:lnTo>
                  <a:lnTo>
                    <a:pt x="354" y="430"/>
                  </a:lnTo>
                  <a:lnTo>
                    <a:pt x="349" y="430"/>
                  </a:lnTo>
                  <a:lnTo>
                    <a:pt x="344" y="430"/>
                  </a:lnTo>
                  <a:lnTo>
                    <a:pt x="339" y="430"/>
                  </a:lnTo>
                  <a:lnTo>
                    <a:pt x="334" y="430"/>
                  </a:lnTo>
                  <a:lnTo>
                    <a:pt x="329" y="430"/>
                  </a:lnTo>
                  <a:lnTo>
                    <a:pt x="324" y="430"/>
                  </a:lnTo>
                  <a:lnTo>
                    <a:pt x="319" y="430"/>
                  </a:lnTo>
                  <a:lnTo>
                    <a:pt x="319" y="435"/>
                  </a:lnTo>
                  <a:lnTo>
                    <a:pt x="313" y="435"/>
                  </a:lnTo>
                  <a:lnTo>
                    <a:pt x="308" y="435"/>
                  </a:lnTo>
                  <a:lnTo>
                    <a:pt x="303" y="435"/>
                  </a:lnTo>
                  <a:lnTo>
                    <a:pt x="298" y="435"/>
                  </a:lnTo>
                  <a:lnTo>
                    <a:pt x="293" y="435"/>
                  </a:lnTo>
                  <a:lnTo>
                    <a:pt x="293" y="430"/>
                  </a:lnTo>
                  <a:lnTo>
                    <a:pt x="288" y="430"/>
                  </a:lnTo>
                  <a:lnTo>
                    <a:pt x="283" y="430"/>
                  </a:lnTo>
                  <a:lnTo>
                    <a:pt x="283" y="425"/>
                  </a:lnTo>
                  <a:lnTo>
                    <a:pt x="277" y="425"/>
                  </a:lnTo>
                  <a:lnTo>
                    <a:pt x="272" y="425"/>
                  </a:lnTo>
                  <a:lnTo>
                    <a:pt x="267" y="425"/>
                  </a:lnTo>
                  <a:lnTo>
                    <a:pt x="262" y="425"/>
                  </a:lnTo>
                  <a:lnTo>
                    <a:pt x="257" y="425"/>
                  </a:lnTo>
                  <a:lnTo>
                    <a:pt x="257" y="421"/>
                  </a:lnTo>
                  <a:lnTo>
                    <a:pt x="252" y="421"/>
                  </a:lnTo>
                  <a:lnTo>
                    <a:pt x="247" y="421"/>
                  </a:lnTo>
                  <a:lnTo>
                    <a:pt x="247" y="416"/>
                  </a:lnTo>
                  <a:lnTo>
                    <a:pt x="242" y="416"/>
                  </a:lnTo>
                  <a:lnTo>
                    <a:pt x="236" y="416"/>
                  </a:lnTo>
                  <a:lnTo>
                    <a:pt x="231" y="416"/>
                  </a:lnTo>
                  <a:lnTo>
                    <a:pt x="231" y="411"/>
                  </a:lnTo>
                  <a:lnTo>
                    <a:pt x="226" y="411"/>
                  </a:lnTo>
                  <a:lnTo>
                    <a:pt x="226" y="406"/>
                  </a:lnTo>
                  <a:lnTo>
                    <a:pt x="221" y="406"/>
                  </a:lnTo>
                  <a:lnTo>
                    <a:pt x="216" y="406"/>
                  </a:lnTo>
                  <a:lnTo>
                    <a:pt x="216" y="402"/>
                  </a:lnTo>
                  <a:lnTo>
                    <a:pt x="211" y="402"/>
                  </a:lnTo>
                  <a:lnTo>
                    <a:pt x="211" y="397"/>
                  </a:lnTo>
                  <a:lnTo>
                    <a:pt x="206" y="397"/>
                  </a:lnTo>
                  <a:lnTo>
                    <a:pt x="200" y="397"/>
                  </a:lnTo>
                  <a:lnTo>
                    <a:pt x="195" y="397"/>
                  </a:lnTo>
                  <a:lnTo>
                    <a:pt x="190" y="397"/>
                  </a:lnTo>
                  <a:lnTo>
                    <a:pt x="185" y="392"/>
                  </a:lnTo>
                  <a:lnTo>
                    <a:pt x="180" y="392"/>
                  </a:lnTo>
                  <a:lnTo>
                    <a:pt x="175" y="392"/>
                  </a:lnTo>
                  <a:lnTo>
                    <a:pt x="170" y="392"/>
                  </a:lnTo>
                  <a:lnTo>
                    <a:pt x="165" y="392"/>
                  </a:lnTo>
                  <a:lnTo>
                    <a:pt x="159" y="392"/>
                  </a:lnTo>
                  <a:lnTo>
                    <a:pt x="154" y="392"/>
                  </a:lnTo>
                  <a:lnTo>
                    <a:pt x="149" y="392"/>
                  </a:lnTo>
                  <a:lnTo>
                    <a:pt x="149" y="387"/>
                  </a:lnTo>
                  <a:lnTo>
                    <a:pt x="144" y="387"/>
                  </a:lnTo>
                  <a:lnTo>
                    <a:pt x="144" y="382"/>
                  </a:lnTo>
                  <a:lnTo>
                    <a:pt x="139" y="382"/>
                  </a:lnTo>
                  <a:lnTo>
                    <a:pt x="139" y="387"/>
                  </a:lnTo>
                  <a:lnTo>
                    <a:pt x="134" y="387"/>
                  </a:lnTo>
                  <a:lnTo>
                    <a:pt x="139" y="387"/>
                  </a:lnTo>
                  <a:lnTo>
                    <a:pt x="144" y="387"/>
                  </a:lnTo>
                  <a:lnTo>
                    <a:pt x="149" y="387"/>
                  </a:lnTo>
                  <a:lnTo>
                    <a:pt x="149" y="392"/>
                  </a:lnTo>
                  <a:lnTo>
                    <a:pt x="144" y="392"/>
                  </a:lnTo>
                  <a:lnTo>
                    <a:pt x="139" y="392"/>
                  </a:lnTo>
                  <a:lnTo>
                    <a:pt x="139" y="387"/>
                  </a:lnTo>
                  <a:lnTo>
                    <a:pt x="134" y="387"/>
                  </a:lnTo>
                  <a:lnTo>
                    <a:pt x="129" y="387"/>
                  </a:lnTo>
                  <a:lnTo>
                    <a:pt x="123" y="387"/>
                  </a:lnTo>
                  <a:lnTo>
                    <a:pt x="129" y="387"/>
                  </a:lnTo>
                  <a:lnTo>
                    <a:pt x="123" y="387"/>
                  </a:lnTo>
                  <a:lnTo>
                    <a:pt x="118" y="387"/>
                  </a:lnTo>
                  <a:lnTo>
                    <a:pt x="113" y="387"/>
                  </a:lnTo>
                  <a:lnTo>
                    <a:pt x="118" y="387"/>
                  </a:lnTo>
                  <a:lnTo>
                    <a:pt x="123" y="387"/>
                  </a:lnTo>
                  <a:lnTo>
                    <a:pt x="123" y="392"/>
                  </a:lnTo>
                  <a:lnTo>
                    <a:pt x="129" y="392"/>
                  </a:lnTo>
                  <a:lnTo>
                    <a:pt x="123" y="392"/>
                  </a:lnTo>
                  <a:lnTo>
                    <a:pt x="118" y="392"/>
                  </a:lnTo>
                  <a:lnTo>
                    <a:pt x="113" y="392"/>
                  </a:lnTo>
                  <a:lnTo>
                    <a:pt x="113" y="387"/>
                  </a:lnTo>
                  <a:lnTo>
                    <a:pt x="108" y="387"/>
                  </a:lnTo>
                  <a:lnTo>
                    <a:pt x="103" y="387"/>
                  </a:lnTo>
                  <a:lnTo>
                    <a:pt x="103" y="382"/>
                  </a:lnTo>
                  <a:lnTo>
                    <a:pt x="98" y="382"/>
                  </a:lnTo>
                  <a:lnTo>
                    <a:pt x="98" y="378"/>
                  </a:lnTo>
                  <a:lnTo>
                    <a:pt x="93" y="378"/>
                  </a:lnTo>
                  <a:lnTo>
                    <a:pt x="93" y="373"/>
                  </a:lnTo>
                  <a:lnTo>
                    <a:pt x="88" y="373"/>
                  </a:lnTo>
                  <a:lnTo>
                    <a:pt x="82" y="373"/>
                  </a:lnTo>
                  <a:lnTo>
                    <a:pt x="82" y="368"/>
                  </a:lnTo>
                  <a:lnTo>
                    <a:pt x="77" y="368"/>
                  </a:lnTo>
                  <a:lnTo>
                    <a:pt x="72" y="368"/>
                  </a:lnTo>
                  <a:lnTo>
                    <a:pt x="72" y="363"/>
                  </a:lnTo>
                  <a:lnTo>
                    <a:pt x="67" y="363"/>
                  </a:lnTo>
                  <a:lnTo>
                    <a:pt x="62" y="363"/>
                  </a:lnTo>
                  <a:lnTo>
                    <a:pt x="62" y="359"/>
                  </a:lnTo>
                  <a:lnTo>
                    <a:pt x="57" y="359"/>
                  </a:lnTo>
                  <a:lnTo>
                    <a:pt x="52" y="359"/>
                  </a:lnTo>
                  <a:lnTo>
                    <a:pt x="52" y="354"/>
                  </a:lnTo>
                  <a:lnTo>
                    <a:pt x="46" y="354"/>
                  </a:lnTo>
                  <a:lnTo>
                    <a:pt x="41" y="354"/>
                  </a:lnTo>
                  <a:lnTo>
                    <a:pt x="41" y="349"/>
                  </a:lnTo>
                  <a:lnTo>
                    <a:pt x="36" y="349"/>
                  </a:lnTo>
                  <a:lnTo>
                    <a:pt x="31" y="349"/>
                  </a:lnTo>
                  <a:lnTo>
                    <a:pt x="26" y="349"/>
                  </a:lnTo>
                  <a:lnTo>
                    <a:pt x="21" y="349"/>
                  </a:lnTo>
                  <a:lnTo>
                    <a:pt x="16" y="349"/>
                  </a:lnTo>
                  <a:lnTo>
                    <a:pt x="11" y="349"/>
                  </a:lnTo>
                  <a:lnTo>
                    <a:pt x="11" y="344"/>
                  </a:lnTo>
                  <a:lnTo>
                    <a:pt x="5" y="344"/>
                  </a:lnTo>
                  <a:lnTo>
                    <a:pt x="0" y="344"/>
                  </a:lnTo>
                  <a:lnTo>
                    <a:pt x="0" y="339"/>
                  </a:lnTo>
                  <a:lnTo>
                    <a:pt x="5" y="335"/>
                  </a:lnTo>
                  <a:lnTo>
                    <a:pt x="11" y="335"/>
                  </a:lnTo>
                  <a:lnTo>
                    <a:pt x="11" y="330"/>
                  </a:lnTo>
                  <a:lnTo>
                    <a:pt x="16" y="330"/>
                  </a:lnTo>
                  <a:lnTo>
                    <a:pt x="16" y="325"/>
                  </a:lnTo>
                  <a:lnTo>
                    <a:pt x="21" y="320"/>
                  </a:lnTo>
                  <a:lnTo>
                    <a:pt x="21" y="315"/>
                  </a:lnTo>
                  <a:lnTo>
                    <a:pt x="16" y="315"/>
                  </a:lnTo>
                  <a:lnTo>
                    <a:pt x="16" y="311"/>
                  </a:lnTo>
                  <a:lnTo>
                    <a:pt x="21" y="311"/>
                  </a:lnTo>
                  <a:lnTo>
                    <a:pt x="26" y="311"/>
                  </a:lnTo>
                  <a:lnTo>
                    <a:pt x="31" y="311"/>
                  </a:lnTo>
                  <a:lnTo>
                    <a:pt x="31" y="306"/>
                  </a:lnTo>
                  <a:lnTo>
                    <a:pt x="36" y="306"/>
                  </a:lnTo>
                  <a:lnTo>
                    <a:pt x="41" y="306"/>
                  </a:lnTo>
                  <a:lnTo>
                    <a:pt x="46" y="306"/>
                  </a:lnTo>
                  <a:lnTo>
                    <a:pt x="46" y="301"/>
                  </a:lnTo>
                  <a:lnTo>
                    <a:pt x="52" y="301"/>
                  </a:lnTo>
                  <a:lnTo>
                    <a:pt x="52" y="296"/>
                  </a:lnTo>
                  <a:lnTo>
                    <a:pt x="52" y="292"/>
                  </a:lnTo>
                  <a:lnTo>
                    <a:pt x="52" y="287"/>
                  </a:lnTo>
                  <a:lnTo>
                    <a:pt x="57" y="287"/>
                  </a:lnTo>
                  <a:lnTo>
                    <a:pt x="57" y="282"/>
                  </a:lnTo>
                  <a:lnTo>
                    <a:pt x="62" y="282"/>
                  </a:lnTo>
                  <a:lnTo>
                    <a:pt x="62" y="277"/>
                  </a:lnTo>
                  <a:lnTo>
                    <a:pt x="67" y="277"/>
                  </a:lnTo>
                  <a:lnTo>
                    <a:pt x="67" y="272"/>
                  </a:lnTo>
                  <a:lnTo>
                    <a:pt x="67" y="268"/>
                  </a:lnTo>
                  <a:lnTo>
                    <a:pt x="62" y="268"/>
                  </a:lnTo>
                  <a:lnTo>
                    <a:pt x="62" y="263"/>
                  </a:lnTo>
                  <a:lnTo>
                    <a:pt x="62" y="258"/>
                  </a:lnTo>
                  <a:lnTo>
                    <a:pt x="62" y="253"/>
                  </a:lnTo>
                  <a:lnTo>
                    <a:pt x="62" y="249"/>
                  </a:lnTo>
                  <a:lnTo>
                    <a:pt x="67" y="249"/>
                  </a:lnTo>
                  <a:lnTo>
                    <a:pt x="67" y="244"/>
                  </a:lnTo>
                  <a:lnTo>
                    <a:pt x="67" y="239"/>
                  </a:lnTo>
                  <a:lnTo>
                    <a:pt x="67" y="234"/>
                  </a:lnTo>
                  <a:lnTo>
                    <a:pt x="62" y="234"/>
                  </a:lnTo>
                  <a:lnTo>
                    <a:pt x="62" y="229"/>
                  </a:lnTo>
                  <a:lnTo>
                    <a:pt x="57" y="229"/>
                  </a:lnTo>
                  <a:lnTo>
                    <a:pt x="57" y="225"/>
                  </a:lnTo>
                  <a:lnTo>
                    <a:pt x="52" y="225"/>
                  </a:lnTo>
                  <a:lnTo>
                    <a:pt x="46" y="220"/>
                  </a:lnTo>
                  <a:lnTo>
                    <a:pt x="46" y="215"/>
                  </a:lnTo>
                  <a:lnTo>
                    <a:pt x="41" y="215"/>
                  </a:lnTo>
                  <a:lnTo>
                    <a:pt x="41" y="210"/>
                  </a:lnTo>
                  <a:lnTo>
                    <a:pt x="36" y="210"/>
                  </a:lnTo>
                  <a:lnTo>
                    <a:pt x="36" y="205"/>
                  </a:lnTo>
                  <a:lnTo>
                    <a:pt x="31" y="205"/>
                  </a:lnTo>
                  <a:lnTo>
                    <a:pt x="26" y="205"/>
                  </a:lnTo>
                  <a:lnTo>
                    <a:pt x="26" y="201"/>
                  </a:lnTo>
                  <a:lnTo>
                    <a:pt x="26" y="196"/>
                  </a:lnTo>
                  <a:lnTo>
                    <a:pt x="26" y="191"/>
                  </a:lnTo>
                  <a:lnTo>
                    <a:pt x="26" y="186"/>
                  </a:lnTo>
                  <a:lnTo>
                    <a:pt x="26" y="182"/>
                  </a:lnTo>
                  <a:lnTo>
                    <a:pt x="26" y="177"/>
                  </a:lnTo>
                  <a:lnTo>
                    <a:pt x="26" y="172"/>
                  </a:lnTo>
                  <a:lnTo>
                    <a:pt x="21" y="172"/>
                  </a:lnTo>
                  <a:lnTo>
                    <a:pt x="21" y="167"/>
                  </a:lnTo>
                  <a:lnTo>
                    <a:pt x="21" y="162"/>
                  </a:lnTo>
                  <a:lnTo>
                    <a:pt x="21" y="158"/>
                  </a:lnTo>
                  <a:lnTo>
                    <a:pt x="16" y="153"/>
                  </a:lnTo>
                  <a:lnTo>
                    <a:pt x="11" y="153"/>
                  </a:lnTo>
                  <a:lnTo>
                    <a:pt x="11" y="148"/>
                  </a:lnTo>
                  <a:lnTo>
                    <a:pt x="11" y="143"/>
                  </a:lnTo>
                  <a:lnTo>
                    <a:pt x="11" y="139"/>
                  </a:lnTo>
                  <a:lnTo>
                    <a:pt x="11" y="134"/>
                  </a:lnTo>
                  <a:lnTo>
                    <a:pt x="16" y="129"/>
                  </a:lnTo>
                  <a:lnTo>
                    <a:pt x="16" y="124"/>
                  </a:lnTo>
                  <a:lnTo>
                    <a:pt x="16" y="119"/>
                  </a:lnTo>
                  <a:lnTo>
                    <a:pt x="16" y="115"/>
                  </a:lnTo>
                  <a:lnTo>
                    <a:pt x="21" y="115"/>
                  </a:lnTo>
                  <a:lnTo>
                    <a:pt x="26" y="115"/>
                  </a:lnTo>
                  <a:lnTo>
                    <a:pt x="26" y="110"/>
                  </a:lnTo>
                  <a:lnTo>
                    <a:pt x="26" y="105"/>
                  </a:lnTo>
                  <a:lnTo>
                    <a:pt x="31" y="105"/>
                  </a:lnTo>
                  <a:lnTo>
                    <a:pt x="31" y="110"/>
                  </a:lnTo>
                  <a:lnTo>
                    <a:pt x="36" y="110"/>
                  </a:lnTo>
                  <a:lnTo>
                    <a:pt x="36" y="115"/>
                  </a:lnTo>
                  <a:lnTo>
                    <a:pt x="36" y="110"/>
                  </a:lnTo>
                  <a:lnTo>
                    <a:pt x="36" y="105"/>
                  </a:lnTo>
                  <a:lnTo>
                    <a:pt x="41" y="105"/>
                  </a:lnTo>
                  <a:lnTo>
                    <a:pt x="41" y="100"/>
                  </a:lnTo>
                  <a:lnTo>
                    <a:pt x="41" y="96"/>
                  </a:lnTo>
                  <a:lnTo>
                    <a:pt x="46" y="96"/>
                  </a:lnTo>
                  <a:lnTo>
                    <a:pt x="52" y="96"/>
                  </a:lnTo>
                  <a:lnTo>
                    <a:pt x="57" y="96"/>
                  </a:lnTo>
                  <a:lnTo>
                    <a:pt x="62" y="96"/>
                  </a:lnTo>
                  <a:lnTo>
                    <a:pt x="67" y="96"/>
                  </a:lnTo>
                  <a:lnTo>
                    <a:pt x="72" y="96"/>
                  </a:lnTo>
                  <a:lnTo>
                    <a:pt x="77" y="96"/>
                  </a:lnTo>
                  <a:lnTo>
                    <a:pt x="82" y="96"/>
                  </a:lnTo>
                  <a:lnTo>
                    <a:pt x="88" y="96"/>
                  </a:lnTo>
                  <a:lnTo>
                    <a:pt x="88" y="100"/>
                  </a:lnTo>
                  <a:lnTo>
                    <a:pt x="88" y="105"/>
                  </a:lnTo>
                  <a:lnTo>
                    <a:pt x="93" y="105"/>
                  </a:lnTo>
                  <a:lnTo>
                    <a:pt x="98" y="105"/>
                  </a:lnTo>
                  <a:lnTo>
                    <a:pt x="103" y="105"/>
                  </a:lnTo>
                  <a:lnTo>
                    <a:pt x="108" y="105"/>
                  </a:lnTo>
                  <a:lnTo>
                    <a:pt x="108" y="100"/>
                  </a:lnTo>
                  <a:lnTo>
                    <a:pt x="113" y="100"/>
                  </a:lnTo>
                  <a:lnTo>
                    <a:pt x="113" y="96"/>
                  </a:lnTo>
                  <a:lnTo>
                    <a:pt x="113" y="91"/>
                  </a:lnTo>
                  <a:lnTo>
                    <a:pt x="108" y="91"/>
                  </a:lnTo>
                  <a:lnTo>
                    <a:pt x="108" y="86"/>
                  </a:lnTo>
                  <a:lnTo>
                    <a:pt x="103" y="86"/>
                  </a:lnTo>
                  <a:lnTo>
                    <a:pt x="103" y="81"/>
                  </a:lnTo>
                  <a:lnTo>
                    <a:pt x="98" y="76"/>
                  </a:lnTo>
                  <a:lnTo>
                    <a:pt x="103" y="76"/>
                  </a:lnTo>
                  <a:lnTo>
                    <a:pt x="103" y="72"/>
                  </a:lnTo>
                  <a:lnTo>
                    <a:pt x="103" y="67"/>
                  </a:lnTo>
                  <a:lnTo>
                    <a:pt x="108" y="67"/>
                  </a:lnTo>
                  <a:lnTo>
                    <a:pt x="108" y="62"/>
                  </a:lnTo>
                  <a:lnTo>
                    <a:pt x="108" y="57"/>
                  </a:lnTo>
                  <a:lnTo>
                    <a:pt x="108" y="52"/>
                  </a:lnTo>
                  <a:lnTo>
                    <a:pt x="113" y="52"/>
                  </a:lnTo>
                  <a:lnTo>
                    <a:pt x="118" y="52"/>
                  </a:lnTo>
                  <a:lnTo>
                    <a:pt x="123" y="52"/>
                  </a:lnTo>
                  <a:lnTo>
                    <a:pt x="129" y="52"/>
                  </a:lnTo>
                  <a:lnTo>
                    <a:pt x="129" y="48"/>
                  </a:lnTo>
                  <a:lnTo>
                    <a:pt x="134" y="48"/>
                  </a:lnTo>
                  <a:lnTo>
                    <a:pt x="139" y="48"/>
                  </a:lnTo>
                  <a:lnTo>
                    <a:pt x="139" y="52"/>
                  </a:lnTo>
                  <a:lnTo>
                    <a:pt x="139" y="57"/>
                  </a:lnTo>
                  <a:lnTo>
                    <a:pt x="134" y="57"/>
                  </a:lnTo>
                  <a:lnTo>
                    <a:pt x="134" y="62"/>
                  </a:lnTo>
                  <a:lnTo>
                    <a:pt x="134" y="67"/>
                  </a:lnTo>
                  <a:lnTo>
                    <a:pt x="134" y="72"/>
                  </a:lnTo>
                  <a:lnTo>
                    <a:pt x="139" y="72"/>
                  </a:lnTo>
                  <a:lnTo>
                    <a:pt x="139" y="76"/>
                  </a:lnTo>
                  <a:lnTo>
                    <a:pt x="144" y="76"/>
                  </a:lnTo>
                  <a:lnTo>
                    <a:pt x="144" y="81"/>
                  </a:lnTo>
                  <a:lnTo>
                    <a:pt x="149" y="81"/>
                  </a:lnTo>
                  <a:lnTo>
                    <a:pt x="149" y="86"/>
                  </a:lnTo>
                  <a:lnTo>
                    <a:pt x="149" y="91"/>
                  </a:lnTo>
                  <a:lnTo>
                    <a:pt x="149" y="96"/>
                  </a:lnTo>
                  <a:lnTo>
                    <a:pt x="149" y="100"/>
                  </a:lnTo>
                  <a:lnTo>
                    <a:pt x="154" y="100"/>
                  </a:lnTo>
                  <a:lnTo>
                    <a:pt x="159" y="100"/>
                  </a:lnTo>
                  <a:lnTo>
                    <a:pt x="159" y="96"/>
                  </a:lnTo>
                  <a:lnTo>
                    <a:pt x="159" y="91"/>
                  </a:lnTo>
                  <a:lnTo>
                    <a:pt x="159" y="86"/>
                  </a:lnTo>
                  <a:lnTo>
                    <a:pt x="165" y="86"/>
                  </a:lnTo>
                  <a:lnTo>
                    <a:pt x="165" y="81"/>
                  </a:lnTo>
                  <a:lnTo>
                    <a:pt x="165" y="86"/>
                  </a:lnTo>
                  <a:lnTo>
                    <a:pt x="165" y="81"/>
                  </a:lnTo>
                  <a:lnTo>
                    <a:pt x="170" y="81"/>
                  </a:lnTo>
                  <a:lnTo>
                    <a:pt x="175" y="81"/>
                  </a:lnTo>
                  <a:lnTo>
                    <a:pt x="175" y="76"/>
                  </a:lnTo>
                  <a:lnTo>
                    <a:pt x="180" y="76"/>
                  </a:lnTo>
                  <a:lnTo>
                    <a:pt x="180" y="72"/>
                  </a:lnTo>
                  <a:lnTo>
                    <a:pt x="185" y="72"/>
                  </a:lnTo>
                  <a:lnTo>
                    <a:pt x="190" y="72"/>
                  </a:lnTo>
                  <a:lnTo>
                    <a:pt x="195" y="72"/>
                  </a:lnTo>
                  <a:lnTo>
                    <a:pt x="195" y="67"/>
                  </a:lnTo>
                  <a:lnTo>
                    <a:pt x="200" y="67"/>
                  </a:lnTo>
                  <a:lnTo>
                    <a:pt x="206" y="67"/>
                  </a:lnTo>
                  <a:lnTo>
                    <a:pt x="211" y="67"/>
                  </a:lnTo>
                  <a:lnTo>
                    <a:pt x="211" y="72"/>
                  </a:lnTo>
                  <a:lnTo>
                    <a:pt x="216" y="72"/>
                  </a:lnTo>
                  <a:lnTo>
                    <a:pt x="216" y="76"/>
                  </a:lnTo>
                  <a:lnTo>
                    <a:pt x="221" y="76"/>
                  </a:lnTo>
                  <a:lnTo>
                    <a:pt x="221" y="72"/>
                  </a:lnTo>
                  <a:lnTo>
                    <a:pt x="226" y="72"/>
                  </a:lnTo>
                  <a:lnTo>
                    <a:pt x="231" y="67"/>
                  </a:lnTo>
                  <a:lnTo>
                    <a:pt x="236" y="62"/>
                  </a:lnTo>
                  <a:lnTo>
                    <a:pt x="242" y="62"/>
                  </a:lnTo>
                  <a:lnTo>
                    <a:pt x="247" y="62"/>
                  </a:lnTo>
                  <a:lnTo>
                    <a:pt x="252" y="62"/>
                  </a:lnTo>
                  <a:lnTo>
                    <a:pt x="252" y="57"/>
                  </a:lnTo>
                  <a:lnTo>
                    <a:pt x="257" y="57"/>
                  </a:lnTo>
                  <a:lnTo>
                    <a:pt x="257" y="52"/>
                  </a:lnTo>
                  <a:lnTo>
                    <a:pt x="262" y="52"/>
                  </a:lnTo>
                  <a:lnTo>
                    <a:pt x="262" y="48"/>
                  </a:lnTo>
                  <a:lnTo>
                    <a:pt x="267" y="48"/>
                  </a:lnTo>
                  <a:lnTo>
                    <a:pt x="267" y="43"/>
                  </a:lnTo>
                  <a:lnTo>
                    <a:pt x="267" y="38"/>
                  </a:lnTo>
                  <a:lnTo>
                    <a:pt x="272" y="38"/>
                  </a:lnTo>
                  <a:lnTo>
                    <a:pt x="277" y="33"/>
                  </a:lnTo>
                  <a:lnTo>
                    <a:pt x="277" y="29"/>
                  </a:lnTo>
                  <a:lnTo>
                    <a:pt x="283" y="24"/>
                  </a:lnTo>
                  <a:lnTo>
                    <a:pt x="283" y="19"/>
                  </a:lnTo>
                  <a:lnTo>
                    <a:pt x="288" y="19"/>
                  </a:lnTo>
                  <a:lnTo>
                    <a:pt x="288" y="14"/>
                  </a:lnTo>
                  <a:lnTo>
                    <a:pt x="288" y="9"/>
                  </a:lnTo>
                  <a:lnTo>
                    <a:pt x="288" y="5"/>
                  </a:lnTo>
                  <a:lnTo>
                    <a:pt x="283" y="5"/>
                  </a:lnTo>
                  <a:lnTo>
                    <a:pt x="277" y="5"/>
                  </a:lnTo>
                  <a:lnTo>
                    <a:pt x="277" y="0"/>
                  </a:lnTo>
                  <a:lnTo>
                    <a:pt x="283" y="0"/>
                  </a:lnTo>
                  <a:lnTo>
                    <a:pt x="288" y="0"/>
                  </a:lnTo>
                  <a:lnTo>
                    <a:pt x="293" y="0"/>
                  </a:lnTo>
                  <a:lnTo>
                    <a:pt x="293" y="5"/>
                  </a:lnTo>
                  <a:lnTo>
                    <a:pt x="298" y="5"/>
                  </a:lnTo>
                  <a:lnTo>
                    <a:pt x="303" y="5"/>
                  </a:lnTo>
                  <a:lnTo>
                    <a:pt x="308" y="5"/>
                  </a:lnTo>
                  <a:lnTo>
                    <a:pt x="308" y="9"/>
                  </a:lnTo>
                  <a:lnTo>
                    <a:pt x="313" y="9"/>
                  </a:lnTo>
                  <a:lnTo>
                    <a:pt x="319" y="9"/>
                  </a:lnTo>
                  <a:lnTo>
                    <a:pt x="319" y="14"/>
                  </a:lnTo>
                  <a:lnTo>
                    <a:pt x="324" y="14"/>
                  </a:lnTo>
                  <a:lnTo>
                    <a:pt x="324" y="19"/>
                  </a:lnTo>
                  <a:lnTo>
                    <a:pt x="324" y="24"/>
                  </a:lnTo>
                  <a:lnTo>
                    <a:pt x="324" y="29"/>
                  </a:lnTo>
                  <a:lnTo>
                    <a:pt x="329" y="24"/>
                  </a:lnTo>
                  <a:lnTo>
                    <a:pt x="329" y="29"/>
                  </a:lnTo>
                  <a:lnTo>
                    <a:pt x="329" y="33"/>
                  </a:lnTo>
                  <a:lnTo>
                    <a:pt x="329" y="38"/>
                  </a:lnTo>
                  <a:lnTo>
                    <a:pt x="329" y="43"/>
                  </a:lnTo>
                  <a:lnTo>
                    <a:pt x="334" y="43"/>
                  </a:lnTo>
                  <a:lnTo>
                    <a:pt x="339" y="43"/>
                  </a:lnTo>
                  <a:lnTo>
                    <a:pt x="344" y="43"/>
                  </a:lnTo>
                  <a:lnTo>
                    <a:pt x="344" y="48"/>
                  </a:lnTo>
                  <a:lnTo>
                    <a:pt x="344" y="52"/>
                  </a:lnTo>
                  <a:lnTo>
                    <a:pt x="344" y="57"/>
                  </a:lnTo>
                  <a:lnTo>
                    <a:pt x="349" y="57"/>
                  </a:lnTo>
                  <a:lnTo>
                    <a:pt x="349" y="62"/>
                  </a:lnTo>
                  <a:lnTo>
                    <a:pt x="354" y="62"/>
                  </a:lnTo>
                  <a:lnTo>
                    <a:pt x="354" y="67"/>
                  </a:lnTo>
                  <a:lnTo>
                    <a:pt x="354" y="72"/>
                  </a:lnTo>
                  <a:lnTo>
                    <a:pt x="360" y="72"/>
                  </a:lnTo>
                  <a:lnTo>
                    <a:pt x="360" y="67"/>
                  </a:lnTo>
                  <a:lnTo>
                    <a:pt x="365" y="67"/>
                  </a:lnTo>
                  <a:lnTo>
                    <a:pt x="365" y="72"/>
                  </a:lnTo>
                  <a:lnTo>
                    <a:pt x="360" y="72"/>
                  </a:lnTo>
                  <a:lnTo>
                    <a:pt x="365" y="72"/>
                  </a:lnTo>
                  <a:lnTo>
                    <a:pt x="365" y="76"/>
                  </a:lnTo>
                  <a:lnTo>
                    <a:pt x="370" y="76"/>
                  </a:lnTo>
                  <a:lnTo>
                    <a:pt x="370" y="72"/>
                  </a:lnTo>
                  <a:lnTo>
                    <a:pt x="375" y="72"/>
                  </a:lnTo>
                  <a:lnTo>
                    <a:pt x="380" y="72"/>
                  </a:lnTo>
                  <a:lnTo>
                    <a:pt x="385" y="72"/>
                  </a:lnTo>
                  <a:lnTo>
                    <a:pt x="390" y="72"/>
                  </a:lnTo>
                  <a:lnTo>
                    <a:pt x="396" y="72"/>
                  </a:lnTo>
                  <a:close/>
                </a:path>
              </a:pathLst>
            </a:custGeom>
            <a:solidFill>
              <a:srgbClr val="0000FF"/>
            </a:solidFill>
            <a:ln w="7938">
              <a:solidFill>
                <a:srgbClr val="000000"/>
              </a:solidFill>
              <a:round/>
              <a:headEnd/>
              <a:tailEnd/>
            </a:ln>
          </p:spPr>
          <p:txBody>
            <a:bodyPr/>
            <a:lstStyle/>
            <a:p>
              <a:endParaRPr lang="en-US"/>
            </a:p>
          </p:txBody>
        </p:sp>
        <p:sp>
          <p:nvSpPr>
            <p:cNvPr id="6166" name="Freeform 64"/>
            <p:cNvSpPr>
              <a:spLocks/>
            </p:cNvSpPr>
            <p:nvPr/>
          </p:nvSpPr>
          <p:spPr bwMode="auto">
            <a:xfrm>
              <a:off x="1033" y="2263"/>
              <a:ext cx="5" cy="4"/>
            </a:xfrm>
            <a:custGeom>
              <a:avLst/>
              <a:gdLst>
                <a:gd fmla="*/ 0 w 5" name="T0"/>
                <a:gd fmla="*/ 4 h 4" name="T1"/>
                <a:gd fmla="*/ 0 w 5" name="T2"/>
                <a:gd fmla="*/ 0 h 4" name="T3"/>
                <a:gd fmla="*/ 5 w 5" name="T4"/>
                <a:gd fmla="*/ 0 h 4" name="T5"/>
                <a:gd fmla="*/ 0 w 5" name="T6"/>
                <a:gd fmla="*/ 4 h 4" name="T7"/>
                <a:gd fmla="*/ 0 60000 65536" name="T8"/>
                <a:gd fmla="*/ 0 60000 65536" name="T9"/>
                <a:gd fmla="*/ 0 60000 65536" name="T10"/>
                <a:gd fmla="*/ 0 60000 65536" name="T11"/>
                <a:gd fmla="*/ 0 w 5" name="T12"/>
                <a:gd fmla="*/ 0 h 4" name="T13"/>
                <a:gd fmla="*/ 5 w 5" name="T14"/>
                <a:gd fmla="*/ 4 h 4" name="T15"/>
              </a:gdLst>
              <a:ahLst/>
              <a:cxnLst>
                <a:cxn ang="T8">
                  <a:pos x="T0" y="T1"/>
                </a:cxn>
                <a:cxn ang="T9">
                  <a:pos x="T2" y="T3"/>
                </a:cxn>
                <a:cxn ang="T10">
                  <a:pos x="T4" y="T5"/>
                </a:cxn>
                <a:cxn ang="T11">
                  <a:pos x="T6" y="T7"/>
                </a:cxn>
              </a:cxnLst>
              <a:rect b="T15" l="T12" r="T14" t="T13"/>
              <a:pathLst>
                <a:path h="4" w="5">
                  <a:moveTo>
                    <a:pt x="0" y="4"/>
                  </a:moveTo>
                  <a:lnTo>
                    <a:pt x="0" y="0"/>
                  </a:lnTo>
                  <a:lnTo>
                    <a:pt x="5" y="0"/>
                  </a:lnTo>
                  <a:lnTo>
                    <a:pt x="0" y="4"/>
                  </a:lnTo>
                  <a:close/>
                </a:path>
              </a:pathLst>
            </a:custGeom>
            <a:solidFill>
              <a:srgbClr val="0000FF"/>
            </a:solidFill>
            <a:ln w="7938">
              <a:solidFill>
                <a:srgbClr val="000000"/>
              </a:solidFill>
              <a:round/>
              <a:headEnd/>
              <a:tailEnd/>
            </a:ln>
          </p:spPr>
          <p:txBody>
            <a:bodyPr/>
            <a:lstStyle/>
            <a:p>
              <a:endParaRPr lang="en-US"/>
            </a:p>
          </p:txBody>
        </p:sp>
        <p:sp>
          <p:nvSpPr>
            <p:cNvPr id="6167" name="Freeform 65"/>
            <p:cNvSpPr>
              <a:spLocks/>
            </p:cNvSpPr>
            <p:nvPr/>
          </p:nvSpPr>
          <p:spPr bwMode="auto">
            <a:xfrm>
              <a:off x="1136" y="2287"/>
              <a:ext cx="10" cy="4"/>
            </a:xfrm>
            <a:custGeom>
              <a:avLst/>
              <a:gdLst>
                <a:gd fmla="*/ 10 w 10" name="T0"/>
                <a:gd fmla="*/ 4 h 4" name="T1"/>
                <a:gd fmla="*/ 5 w 10" name="T2"/>
                <a:gd fmla="*/ 4 h 4" name="T3"/>
                <a:gd fmla="*/ 5 w 10" name="T4"/>
                <a:gd fmla="*/ 0 h 4" name="T5"/>
                <a:gd fmla="*/ 0 w 10" name="T6"/>
                <a:gd fmla="*/ 0 h 4" name="T7"/>
                <a:gd fmla="*/ 5 w 10" name="T8"/>
                <a:gd fmla="*/ 0 h 4" name="T9"/>
                <a:gd fmla="*/ 10 w 10" name="T10"/>
                <a:gd fmla="*/ 0 h 4" name="T11"/>
                <a:gd fmla="*/ 10 w 10" name="T12"/>
                <a:gd fmla="*/ 4 h 4" name="T13"/>
                <a:gd fmla="*/ 0 60000 65536" name="T14"/>
                <a:gd fmla="*/ 0 60000 65536" name="T15"/>
                <a:gd fmla="*/ 0 60000 65536" name="T16"/>
                <a:gd fmla="*/ 0 60000 65536" name="T17"/>
                <a:gd fmla="*/ 0 60000 65536" name="T18"/>
                <a:gd fmla="*/ 0 60000 65536" name="T19"/>
                <a:gd fmla="*/ 0 60000 65536" name="T20"/>
                <a:gd fmla="*/ 0 w 10" name="T21"/>
                <a:gd fmla="*/ 0 h 4" name="T22"/>
                <a:gd fmla="*/ 10 w 10" name="T23"/>
                <a:gd fmla="*/ 4 h 4" name="T24"/>
              </a:gdLst>
              <a:ahLst/>
              <a:cxnLst>
                <a:cxn ang="T14">
                  <a:pos x="T0" y="T1"/>
                </a:cxn>
                <a:cxn ang="T15">
                  <a:pos x="T2" y="T3"/>
                </a:cxn>
                <a:cxn ang="T16">
                  <a:pos x="T4" y="T5"/>
                </a:cxn>
                <a:cxn ang="T17">
                  <a:pos x="T6" y="T7"/>
                </a:cxn>
                <a:cxn ang="T18">
                  <a:pos x="T8" y="T9"/>
                </a:cxn>
                <a:cxn ang="T19">
                  <a:pos x="T10" y="T11"/>
                </a:cxn>
                <a:cxn ang="T20">
                  <a:pos x="T12" y="T13"/>
                </a:cxn>
              </a:cxnLst>
              <a:rect b="T24" l="T21" r="T23" t="T22"/>
              <a:pathLst>
                <a:path h="4" w="10">
                  <a:moveTo>
                    <a:pt x="10" y="4"/>
                  </a:moveTo>
                  <a:lnTo>
                    <a:pt x="5" y="4"/>
                  </a:lnTo>
                  <a:lnTo>
                    <a:pt x="5" y="0"/>
                  </a:lnTo>
                  <a:lnTo>
                    <a:pt x="0" y="0"/>
                  </a:lnTo>
                  <a:lnTo>
                    <a:pt x="5" y="0"/>
                  </a:lnTo>
                  <a:lnTo>
                    <a:pt x="10" y="0"/>
                  </a:lnTo>
                  <a:lnTo>
                    <a:pt x="10" y="4"/>
                  </a:lnTo>
                  <a:close/>
                </a:path>
              </a:pathLst>
            </a:custGeom>
            <a:solidFill>
              <a:srgbClr val="0000FF"/>
            </a:solidFill>
            <a:ln w="7938">
              <a:solidFill>
                <a:srgbClr val="000000"/>
              </a:solidFill>
              <a:round/>
              <a:headEnd/>
              <a:tailEnd/>
            </a:ln>
          </p:spPr>
          <p:txBody>
            <a:bodyPr/>
            <a:lstStyle/>
            <a:p>
              <a:endParaRPr lang="en-US"/>
            </a:p>
          </p:txBody>
        </p:sp>
        <p:sp>
          <p:nvSpPr>
            <p:cNvPr id="6168" name="Rectangle 66"/>
            <p:cNvSpPr>
              <a:spLocks noChangeArrowheads="1"/>
            </p:cNvSpPr>
            <p:nvPr/>
          </p:nvSpPr>
          <p:spPr bwMode="auto">
            <a:xfrm>
              <a:off x="581" y="2143"/>
              <a:ext cx="66" cy="89"/>
            </a:xfrm>
            <a:prstGeom prst="rect">
              <a:avLst/>
            </a:prstGeom>
            <a:noFill/>
            <a:ln w="9525">
              <a:noFill/>
              <a:miter lim="800000"/>
              <a:headEnd/>
              <a:tailEnd/>
            </a:ln>
          </p:spPr>
          <p:txBody>
            <a:bodyPr bIns="0" lIns="0" rIns="0" tIns="0" wrap="none">
              <a:spAutoFit/>
            </a:bodyPr>
            <a:lstStyle/>
            <a:p>
              <a:r>
                <a:rPr b="0" lang="es-ES" sz="1200">
                  <a:solidFill>
                    <a:srgbClr val="FFFFFF"/>
                  </a:solidFill>
                  <a:latin charset="0" typeface="Arial"/>
                </a:rPr>
                <a:t>O</a:t>
              </a:r>
              <a:endParaRPr b="0" lang="es-ES">
                <a:latin charset="0" typeface="Arial"/>
              </a:endParaRPr>
            </a:p>
          </p:txBody>
        </p:sp>
        <p:sp>
          <p:nvSpPr>
            <p:cNvPr id="6169" name="Rectangle 67"/>
            <p:cNvSpPr>
              <a:spLocks noChangeArrowheads="1"/>
            </p:cNvSpPr>
            <p:nvPr/>
          </p:nvSpPr>
          <p:spPr bwMode="auto">
            <a:xfrm>
              <a:off x="653" y="2143"/>
              <a:ext cx="57" cy="89"/>
            </a:xfrm>
            <a:prstGeom prst="rect">
              <a:avLst/>
            </a:prstGeom>
            <a:noFill/>
            <a:ln w="9525">
              <a:noFill/>
              <a:miter lim="800000"/>
              <a:headEnd/>
              <a:tailEnd/>
            </a:ln>
          </p:spPr>
          <p:txBody>
            <a:bodyPr bIns="0" lIns="0" rIns="0" tIns="0" wrap="none">
              <a:spAutoFit/>
            </a:bodyPr>
            <a:lstStyle/>
            <a:p>
              <a:r>
                <a:rPr b="0" lang="es-ES" sz="1200">
                  <a:solidFill>
                    <a:srgbClr val="FFFFFF"/>
                  </a:solidFill>
                  <a:latin charset="0" typeface="Arial"/>
                </a:rPr>
                <a:t>A</a:t>
              </a:r>
              <a:endParaRPr b="0" lang="es-ES">
                <a:latin charset="0" typeface="Arial"/>
              </a:endParaRPr>
            </a:p>
          </p:txBody>
        </p:sp>
        <p:sp>
          <p:nvSpPr>
            <p:cNvPr id="6170" name="Rectangle 68"/>
            <p:cNvSpPr>
              <a:spLocks noChangeArrowheads="1"/>
            </p:cNvSpPr>
            <p:nvPr/>
          </p:nvSpPr>
          <p:spPr bwMode="auto">
            <a:xfrm>
              <a:off x="715" y="2143"/>
              <a:ext cx="56" cy="89"/>
            </a:xfrm>
            <a:prstGeom prst="rect">
              <a:avLst/>
            </a:prstGeom>
            <a:noFill/>
            <a:ln w="9525">
              <a:noFill/>
              <a:miter lim="800000"/>
              <a:headEnd/>
              <a:tailEnd/>
            </a:ln>
          </p:spPr>
          <p:txBody>
            <a:bodyPr bIns="0" lIns="0" rIns="0" tIns="0" wrap="none">
              <a:spAutoFit/>
            </a:bodyPr>
            <a:lstStyle/>
            <a:p>
              <a:r>
                <a:rPr b="0" lang="es-ES" sz="1200">
                  <a:solidFill>
                    <a:srgbClr val="FFFFFF"/>
                  </a:solidFill>
                  <a:latin charset="0" typeface="Arial"/>
                </a:rPr>
                <a:t>X</a:t>
              </a:r>
              <a:endParaRPr b="0" lang="es-ES">
                <a:latin charset="0" typeface="Arial"/>
              </a:endParaRPr>
            </a:p>
          </p:txBody>
        </p:sp>
        <p:sp>
          <p:nvSpPr>
            <p:cNvPr id="6171" name="Rectangle 69"/>
            <p:cNvSpPr>
              <a:spLocks noChangeArrowheads="1"/>
            </p:cNvSpPr>
            <p:nvPr/>
          </p:nvSpPr>
          <p:spPr bwMode="auto">
            <a:xfrm>
              <a:off x="781" y="2143"/>
              <a:ext cx="57" cy="89"/>
            </a:xfrm>
            <a:prstGeom prst="rect">
              <a:avLst/>
            </a:prstGeom>
            <a:noFill/>
            <a:ln w="9525">
              <a:noFill/>
              <a:miter lim="800000"/>
              <a:headEnd/>
              <a:tailEnd/>
            </a:ln>
          </p:spPr>
          <p:txBody>
            <a:bodyPr bIns="0" lIns="0" rIns="0" tIns="0" wrap="none">
              <a:spAutoFit/>
            </a:bodyPr>
            <a:lstStyle/>
            <a:p>
              <a:r>
                <a:rPr b="0" lang="es-ES" sz="1200">
                  <a:solidFill>
                    <a:srgbClr val="FFFFFF"/>
                  </a:solidFill>
                  <a:latin charset="0" typeface="Arial"/>
                </a:rPr>
                <a:t>A</a:t>
              </a:r>
              <a:endParaRPr b="0" lang="es-ES">
                <a:latin charset="0" typeface="Arial"/>
              </a:endParaRPr>
            </a:p>
          </p:txBody>
        </p:sp>
        <p:sp>
          <p:nvSpPr>
            <p:cNvPr id="6172" name="Rectangle 70"/>
            <p:cNvSpPr>
              <a:spLocks noChangeArrowheads="1"/>
            </p:cNvSpPr>
            <p:nvPr/>
          </p:nvSpPr>
          <p:spPr bwMode="auto">
            <a:xfrm>
              <a:off x="843" y="2143"/>
              <a:ext cx="61" cy="89"/>
            </a:xfrm>
            <a:prstGeom prst="rect">
              <a:avLst/>
            </a:prstGeom>
            <a:noFill/>
            <a:ln w="9525">
              <a:noFill/>
              <a:miter lim="800000"/>
              <a:headEnd/>
              <a:tailEnd/>
            </a:ln>
          </p:spPr>
          <p:txBody>
            <a:bodyPr bIns="0" lIns="0" rIns="0" tIns="0" wrap="none">
              <a:spAutoFit/>
            </a:bodyPr>
            <a:lstStyle/>
            <a:p>
              <a:r>
                <a:rPr b="0" lang="es-ES" sz="1200">
                  <a:solidFill>
                    <a:srgbClr val="FFFFFF"/>
                  </a:solidFill>
                  <a:latin charset="0" typeface="Arial"/>
                </a:rPr>
                <a:t>C</a:t>
              </a:r>
              <a:endParaRPr b="0" lang="es-ES">
                <a:latin charset="0" typeface="Arial"/>
              </a:endParaRPr>
            </a:p>
          </p:txBody>
        </p:sp>
        <p:sp>
          <p:nvSpPr>
            <p:cNvPr id="6173" name="Rectangle 71"/>
            <p:cNvSpPr>
              <a:spLocks noChangeArrowheads="1"/>
            </p:cNvSpPr>
            <p:nvPr/>
          </p:nvSpPr>
          <p:spPr bwMode="auto">
            <a:xfrm>
              <a:off x="915" y="2143"/>
              <a:ext cx="57" cy="89"/>
            </a:xfrm>
            <a:prstGeom prst="rect">
              <a:avLst/>
            </a:prstGeom>
            <a:noFill/>
            <a:ln w="9525">
              <a:noFill/>
              <a:miter lim="800000"/>
              <a:headEnd/>
              <a:tailEnd/>
            </a:ln>
          </p:spPr>
          <p:txBody>
            <a:bodyPr bIns="0" lIns="0" rIns="0" tIns="0" wrap="none">
              <a:spAutoFit/>
            </a:bodyPr>
            <a:lstStyle/>
            <a:p>
              <a:r>
                <a:rPr b="0" lang="es-ES" sz="1200">
                  <a:solidFill>
                    <a:srgbClr val="FFFFFF"/>
                  </a:solidFill>
                  <a:latin charset="0" typeface="Arial"/>
                </a:rPr>
                <a:t>A</a:t>
              </a:r>
              <a:endParaRPr b="0" lang="es-ES">
                <a:latin charset="0" typeface="Arial"/>
              </a:endParaRPr>
            </a:p>
          </p:txBody>
        </p:sp>
        <p:sp>
          <p:nvSpPr>
            <p:cNvPr id="6174" name="Rectangle 72"/>
            <p:cNvSpPr>
              <a:spLocks noChangeArrowheads="1"/>
            </p:cNvSpPr>
            <p:nvPr/>
          </p:nvSpPr>
          <p:spPr bwMode="auto">
            <a:xfrm>
              <a:off x="704" y="2308"/>
              <a:ext cx="195" cy="65"/>
            </a:xfrm>
            <a:prstGeom prst="rect">
              <a:avLst/>
            </a:prstGeom>
            <a:noFill/>
            <a:ln w="15875">
              <a:solidFill>
                <a:srgbClr val="FFFF00"/>
              </a:solidFill>
              <a:miter lim="800000"/>
              <a:headEnd/>
              <a:tailEnd/>
            </a:ln>
          </p:spPr>
          <p:txBody>
            <a:bodyPr/>
            <a:lstStyle/>
            <a:p>
              <a:endParaRPr lang="en-US"/>
            </a:p>
          </p:txBody>
        </p:sp>
      </p:grpSp>
      <p:pic>
        <p:nvPicPr>
          <p:cNvPr descr="MARCO_APROMSAc.jpg" id="86" name="85 Imagen"/>
          <p:cNvPicPr/>
          <p:nvPr/>
        </p:nvPicPr>
        <p:blipFill>
          <a:blip r:embed="rId4"/>
          <a:srcRect r="52"/>
          <a:stretch>
            <a:fillRect/>
          </a:stretch>
        </p:blipFill>
        <p:spPr>
          <a:xfrm>
            <a:off x="214282" y="5143512"/>
            <a:ext cx="3286148" cy="1357322"/>
          </a:xfrm>
          <a:prstGeom prst="rect">
            <a:avLst/>
          </a:prstGeom>
          <a:ln>
            <a:solidFill>
              <a:schemeClr val="tx1">
                <a:lumMod val="95000"/>
                <a:lumOff val="5000"/>
              </a:schemeClr>
            </a:solidFill>
          </a:ln>
        </p:spPr>
      </p:pic>
      <p:grpSp>
        <p:nvGrpSpPr>
          <p:cNvPr id="88" name="87 Grupo"/>
          <p:cNvGrpSpPr/>
          <p:nvPr/>
        </p:nvGrpSpPr>
        <p:grpSpPr>
          <a:xfrm>
            <a:off x="199768" y="71414"/>
            <a:ext cx="8736074" cy="576263"/>
            <a:chOff x="199768" y="71414"/>
            <a:chExt cx="8736074" cy="576263"/>
          </a:xfrm>
        </p:grpSpPr>
        <p:sp>
          <p:nvSpPr>
            <p:cNvPr id="29777" name="Text Box 81"/>
            <p:cNvSpPr txBox="1">
              <a:spLocks noChangeArrowheads="1"/>
            </p:cNvSpPr>
            <p:nvPr/>
          </p:nvSpPr>
          <p:spPr bwMode="auto">
            <a:xfrm>
              <a:off x="1224161" y="71414"/>
              <a:ext cx="6705425" cy="461665"/>
            </a:xfrm>
            <a:prstGeom prst="rect">
              <a:avLst/>
            </a:prstGeom>
            <a:noFill/>
            <a:ln w="9525">
              <a:noFill/>
              <a:miter lim="800000"/>
              <a:headEnd/>
              <a:tailEnd/>
            </a:ln>
            <a:effectLst/>
          </p:spPr>
          <p:txBody>
            <a:bodyPr wrap="none">
              <a:spAutoFit/>
            </a:bodyPr>
            <a:lstStyle/>
            <a:p>
              <a:pPr algn="ctr">
                <a:defRPr/>
              </a:pPr>
              <a:r>
                <a:rPr dirty="0" lang="es-ES_tradnl">
                  <a:solidFill>
                    <a:srgbClr val="CC3300"/>
                  </a:solidFill>
                  <a:effectLst>
                    <a:outerShdw algn="tl" blurRad="38100" dir="2700000" dist="38100">
                      <a:srgbClr val="C0C0C0"/>
                    </a:outerShdw>
                  </a:effectLst>
                  <a:latin typeface="+mj-lt"/>
                </a:rPr>
                <a:t>Sistema Comunitario para la Biodiversidad (SICOBI)</a:t>
              </a:r>
              <a:endParaRPr dirty="0" lang="es-ES">
                <a:solidFill>
                  <a:srgbClr val="CC3300"/>
                </a:solidFill>
                <a:effectLst>
                  <a:outerShdw algn="tl" blurRad="38100" dir="2700000" dist="38100">
                    <a:srgbClr val="C0C0C0"/>
                  </a:outerShdw>
                </a:effectLst>
                <a:latin typeface="+mj-lt"/>
              </a:endParaRPr>
            </a:p>
          </p:txBody>
        </p:sp>
        <p:grpSp>
          <p:nvGrpSpPr>
            <p:cNvPr id="6153" name="Group 83"/>
            <p:cNvGrpSpPr>
              <a:grpSpLocks/>
            </p:cNvGrpSpPr>
            <p:nvPr/>
          </p:nvGrpSpPr>
          <p:grpSpPr bwMode="auto">
            <a:xfrm>
              <a:off x="199768" y="71414"/>
              <a:ext cx="8736074" cy="576263"/>
              <a:chOff x="842" y="480"/>
              <a:chExt cx="4774" cy="363"/>
            </a:xfrm>
          </p:grpSpPr>
          <p:pic>
            <p:nvPicPr>
              <p:cNvPr id="6155" name="Picture 84"/>
              <p:cNvPicPr>
                <a:picLocks noChangeArrowheads="1" noChangeAspect="1"/>
              </p:cNvPicPr>
              <p:nvPr/>
            </p:nvPicPr>
            <p:blipFill>
              <a:blip r:embed="rId5"/>
              <a:srcRect/>
              <a:stretch>
                <a:fillRect/>
              </a:stretch>
            </p:blipFill>
            <p:spPr bwMode="auto">
              <a:xfrm>
                <a:off x="5136" y="480"/>
                <a:ext cx="480" cy="336"/>
              </a:xfrm>
              <a:prstGeom prst="rect">
                <a:avLst/>
              </a:prstGeom>
              <a:noFill/>
              <a:ln w="9525">
                <a:noFill/>
                <a:miter lim="800000"/>
                <a:headEnd/>
                <a:tailEnd/>
              </a:ln>
            </p:spPr>
          </p:pic>
          <p:pic>
            <p:nvPicPr>
              <p:cNvPr descr="Sicobi Color" id="6156" name="Picture 85"/>
              <p:cNvPicPr>
                <a:picLocks noChangeArrowheads="1" noChangeAspect="1"/>
              </p:cNvPicPr>
              <p:nvPr/>
            </p:nvPicPr>
            <p:blipFill>
              <a:blip r:embed="rId6"/>
              <a:srcRect/>
              <a:stretch>
                <a:fillRect/>
              </a:stretch>
            </p:blipFill>
            <p:spPr bwMode="auto">
              <a:xfrm>
                <a:off x="842" y="489"/>
                <a:ext cx="397" cy="354"/>
              </a:xfrm>
              <a:prstGeom prst="rect">
                <a:avLst/>
              </a:prstGeom>
              <a:noFill/>
              <a:ln w="9525">
                <a:noFill/>
                <a:miter lim="800000"/>
                <a:headEnd/>
                <a:tailEnd/>
              </a:ln>
            </p:spPr>
          </p:pic>
        </p:grpSp>
      </p:grpSp>
      <p:sp>
        <p:nvSpPr>
          <p:cNvPr id="6161" name="Line 75"/>
          <p:cNvSpPr>
            <a:spLocks noChangeShapeType="1"/>
          </p:cNvSpPr>
          <p:nvPr/>
        </p:nvSpPr>
        <p:spPr bwMode="auto">
          <a:xfrm>
            <a:off x="1428728" y="4286256"/>
            <a:ext cx="1928826" cy="1214446"/>
          </a:xfrm>
          <a:prstGeom prst="line">
            <a:avLst/>
          </a:prstGeom>
          <a:noFill/>
          <a:ln w="9525">
            <a:solidFill>
              <a:schemeClr val="tx1"/>
            </a:solidFill>
            <a:round/>
            <a:headEnd/>
            <a:tailEnd/>
          </a:ln>
        </p:spPr>
        <p:txBody>
          <a:bodyPr/>
          <a:lstStyle/>
          <a:p>
            <a:endParaRPr lang="es-MX"/>
          </a:p>
        </p:txBody>
      </p:sp>
      <p:sp>
        <p:nvSpPr>
          <p:cNvPr id="6160" name="Line 74"/>
          <p:cNvSpPr>
            <a:spLocks noChangeShapeType="1"/>
          </p:cNvSpPr>
          <p:nvPr/>
        </p:nvSpPr>
        <p:spPr bwMode="auto">
          <a:xfrm flipH="1">
            <a:off x="500034" y="4357694"/>
            <a:ext cx="571504" cy="1357322"/>
          </a:xfrm>
          <a:prstGeom prst="line">
            <a:avLst/>
          </a:prstGeom>
          <a:noFill/>
          <a:ln w="9525">
            <a:solidFill>
              <a:schemeClr val="tx1"/>
            </a:solidFill>
            <a:round/>
            <a:headEnd/>
            <a:tailEnd/>
          </a:ln>
        </p:spPr>
        <p:txBody>
          <a:bodyPr/>
          <a:lstStyle/>
          <a:p>
            <a:endParaRPr lang="es-MX"/>
          </a:p>
        </p:txBody>
      </p:sp>
      <p:pic>
        <p:nvPicPr>
          <p:cNvPr descr="E:\MAPAS JPG PDF\APROMSA JPG\APROMSA_limite_final.jpg" id="87" name="Picture 2"/>
          <p:cNvPicPr>
            <a:picLocks noChangeArrowheads="1" noChangeAspect="1"/>
          </p:cNvPicPr>
          <p:nvPr/>
        </p:nvPicPr>
        <p:blipFill>
          <a:blip cstate="print" r:embed="rId7"/>
          <a:srcRect r="25"/>
          <a:stretch>
            <a:fillRect/>
          </a:stretch>
        </p:blipFill>
        <p:spPr bwMode="auto">
          <a:xfrm>
            <a:off x="5169909" y="3808419"/>
            <a:ext cx="3759809" cy="2835291"/>
          </a:xfrm>
          <a:prstGeom prst="rect">
            <a:avLst/>
          </a:prstGeom>
          <a:noFill/>
        </p:spPr>
      </p:pic>
      <p:sp>
        <p:nvSpPr>
          <p:cNvPr id="6162" name="Line 76"/>
          <p:cNvSpPr>
            <a:spLocks noChangeShapeType="1"/>
          </p:cNvSpPr>
          <p:nvPr/>
        </p:nvSpPr>
        <p:spPr bwMode="auto">
          <a:xfrm flipV="1">
            <a:off x="1857356" y="4058560"/>
            <a:ext cx="4068570" cy="1585018"/>
          </a:xfrm>
          <a:prstGeom prst="line">
            <a:avLst/>
          </a:prstGeom>
          <a:noFill/>
          <a:ln w="9525">
            <a:solidFill>
              <a:schemeClr val="tx1"/>
            </a:solidFill>
            <a:round/>
            <a:headEnd/>
            <a:tailEnd/>
          </a:ln>
        </p:spPr>
        <p:txBody>
          <a:bodyPr/>
          <a:lstStyle/>
          <a:p>
            <a:endParaRPr lang="es-MX"/>
          </a:p>
        </p:txBody>
      </p:sp>
      <p:sp>
        <p:nvSpPr>
          <p:cNvPr id="6163" name="Line 77"/>
          <p:cNvSpPr>
            <a:spLocks noChangeShapeType="1"/>
          </p:cNvSpPr>
          <p:nvPr/>
        </p:nvSpPr>
        <p:spPr bwMode="auto">
          <a:xfrm flipV="1">
            <a:off x="2143108" y="6244111"/>
            <a:ext cx="4771832" cy="45719"/>
          </a:xfrm>
          <a:prstGeom prst="line">
            <a:avLst/>
          </a:prstGeom>
          <a:noFill/>
          <a:ln w="9525">
            <a:solidFill>
              <a:schemeClr val="tx1"/>
            </a:solidFill>
            <a:round/>
            <a:headEnd/>
            <a:tailEnd/>
          </a:ln>
        </p:spPr>
        <p:txBody>
          <a:bodyPr/>
          <a:lstStyle/>
          <a:p>
            <a:endParaRPr lang="es-MX"/>
          </a:p>
        </p:txBody>
      </p:sp>
    </p:spTree>
  </p:cSld>
  <p:clrMapOvr>
    <a:masterClrMapping/>
  </p:clrMapOvr>
  <p:timing>
    <p:tnLst>
      <p:par>
        <p:cTn dur="indefinite" id="1" nodeType="tmRoot" restart="never"/>
      </p:par>
    </p:tnLst>
  </p:timing>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3315" name="Rectangle 2"/>
          <p:cNvSpPr>
            <a:spLocks noChangeArrowheads="1"/>
          </p:cNvSpPr>
          <p:nvPr/>
        </p:nvSpPr>
        <p:spPr bwMode="auto">
          <a:xfrm>
            <a:off x="1743094" y="714356"/>
            <a:ext cx="5472112" cy="2643206"/>
          </a:xfrm>
          <a:prstGeom prst="rect">
            <a:avLst/>
          </a:prstGeom>
          <a:solidFill>
            <a:schemeClr val="bg1"/>
          </a:solidFill>
          <a:ln w="9525">
            <a:noFill/>
            <a:miter lim="800000"/>
            <a:headEnd/>
            <a:tailEnd/>
          </a:ln>
        </p:spPr>
        <p:txBody>
          <a:bodyPr/>
          <a:lstStyle/>
          <a:p>
            <a:pPr algn="just">
              <a:spcBef>
                <a:spcPct val="20000"/>
              </a:spcBef>
            </a:pPr>
            <a:r>
              <a:rPr b="0" dirty="0" lang="es-ES_tradnl" sz="1800">
                <a:solidFill>
                  <a:srgbClr val="CC3300"/>
                </a:solidFill>
                <a:latin typeface="+mj-lt"/>
              </a:rPr>
              <a:t>La proyecto contempla al </a:t>
            </a:r>
            <a:r>
              <a:rPr b="0" dirty="0" lang="es-ES_tradnl" smtClean="0" sz="1800">
                <a:solidFill>
                  <a:srgbClr val="CC3300"/>
                </a:solidFill>
                <a:latin typeface="+mj-lt"/>
              </a:rPr>
              <a:t>recurso </a:t>
            </a:r>
            <a:r>
              <a:rPr b="0" dirty="0" lang="es-ES_tradnl" sz="1800">
                <a:solidFill>
                  <a:srgbClr val="CC3300"/>
                </a:solidFill>
                <a:latin typeface="+mj-lt"/>
              </a:rPr>
              <a:t>Agua como un elemento que puede </a:t>
            </a:r>
            <a:r>
              <a:rPr dirty="0" lang="es-ES_tradnl" sz="1800">
                <a:solidFill>
                  <a:srgbClr val="CC3300"/>
                </a:solidFill>
                <a:latin typeface="+mj-lt"/>
              </a:rPr>
              <a:t>propiciar vínculos de colaboración entre los propietarios del territorio de la cuenca y los grandes usuarios del recurso</a:t>
            </a:r>
            <a:r>
              <a:rPr b="0" dirty="0" lang="es-ES_tradnl" sz="1800">
                <a:solidFill>
                  <a:srgbClr val="CC3300"/>
                </a:solidFill>
                <a:latin typeface="+mj-lt"/>
              </a:rPr>
              <a:t>. Basa </a:t>
            </a:r>
            <a:r>
              <a:rPr dirty="0" lang="es-ES_tradnl" sz="1800">
                <a:solidFill>
                  <a:srgbClr val="CC3300"/>
                </a:solidFill>
                <a:latin typeface="+mj-lt"/>
              </a:rPr>
              <a:t>su estrategia en el desarrollo de las capacidades gestión territorial de las </a:t>
            </a:r>
            <a:r>
              <a:rPr dirty="0" lang="es-ES_tradnl" smtClean="0" sz="1800">
                <a:solidFill>
                  <a:srgbClr val="CC3300"/>
                </a:solidFill>
                <a:latin typeface="+mj-lt"/>
              </a:rPr>
              <a:t>comunidades</a:t>
            </a:r>
            <a:r>
              <a:rPr b="0" dirty="0" lang="es-ES_tradnl" smtClean="0" sz="1800">
                <a:solidFill>
                  <a:srgbClr val="CC3300"/>
                </a:solidFill>
                <a:latin typeface="+mj-lt"/>
              </a:rPr>
              <a:t> </a:t>
            </a:r>
            <a:r>
              <a:rPr b="0" dirty="0" lang="es-ES_tradnl" smtClean="0" sz="1800">
                <a:solidFill>
                  <a:srgbClr val="CC3300"/>
                </a:solidFill>
                <a:latin typeface="+mj-lt"/>
              </a:rPr>
              <a:t>(acordar reglas, implementarlas, monitorear su cumplimiento, sancionar su incumplimiento y dirimir conflictos) como </a:t>
            </a:r>
            <a:r>
              <a:rPr b="0" dirty="0" lang="es-ES_tradnl" sz="1800">
                <a:solidFill>
                  <a:srgbClr val="CC3300"/>
                </a:solidFill>
                <a:latin typeface="+mj-lt"/>
              </a:rPr>
              <a:t>elemento indispensable para la </a:t>
            </a:r>
            <a:r>
              <a:rPr dirty="0" lang="es-ES_tradnl" sz="1800">
                <a:solidFill>
                  <a:srgbClr val="CC3300"/>
                </a:solidFill>
                <a:latin typeface="+mj-lt"/>
              </a:rPr>
              <a:t>prestación de Servicios </a:t>
            </a:r>
            <a:r>
              <a:rPr dirty="0" err="1" lang="es-ES_tradnl" smtClean="0" sz="1800">
                <a:solidFill>
                  <a:srgbClr val="CC3300"/>
                </a:solidFill>
                <a:latin typeface="+mj-lt"/>
              </a:rPr>
              <a:t>Ecosistemicos</a:t>
            </a:r>
            <a:r>
              <a:rPr b="0" dirty="0" lang="es-ES_tradnl" smtClean="0" sz="1800">
                <a:solidFill>
                  <a:srgbClr val="CC3300"/>
                </a:solidFill>
                <a:latin typeface="+mj-lt"/>
              </a:rPr>
              <a:t>, </a:t>
            </a:r>
            <a:r>
              <a:rPr b="0" dirty="0" lang="es-ES_tradnl" sz="1800">
                <a:solidFill>
                  <a:srgbClr val="CC3300"/>
                </a:solidFill>
                <a:latin typeface="+mj-lt"/>
              </a:rPr>
              <a:t>así como </a:t>
            </a:r>
            <a:r>
              <a:rPr b="0" dirty="0" lang="es-ES_tradnl" smtClean="0" sz="1800">
                <a:solidFill>
                  <a:srgbClr val="CC3300"/>
                </a:solidFill>
                <a:latin typeface="+mj-lt"/>
              </a:rPr>
              <a:t>para la conformación del </a:t>
            </a:r>
            <a:r>
              <a:rPr dirty="0" lang="es-ES_tradnl" smtClean="0" sz="1800">
                <a:solidFill>
                  <a:srgbClr val="CC3300"/>
                </a:solidFill>
                <a:latin typeface="+mj-lt"/>
              </a:rPr>
              <a:t>actor social</a:t>
            </a:r>
            <a:r>
              <a:rPr b="0" dirty="0" lang="es-ES_tradnl" smtClean="0" sz="1800">
                <a:solidFill>
                  <a:srgbClr val="CC3300"/>
                </a:solidFill>
                <a:latin typeface="+mj-lt"/>
              </a:rPr>
              <a:t> que propicie la negociación del esquema </a:t>
            </a:r>
            <a:r>
              <a:rPr b="0" dirty="0" lang="es-ES_tradnl" smtClean="0" sz="1800">
                <a:solidFill>
                  <a:srgbClr val="CC3300"/>
                </a:solidFill>
                <a:latin typeface="+mj-lt"/>
              </a:rPr>
              <a:t>de su pago o </a:t>
            </a:r>
            <a:r>
              <a:rPr b="0" dirty="0" err="1" lang="es-ES_tradnl" smtClean="0" sz="1800">
                <a:solidFill>
                  <a:srgbClr val="CC3300"/>
                </a:solidFill>
                <a:latin typeface="+mj-lt"/>
              </a:rPr>
              <a:t>compensacion</a:t>
            </a:r>
            <a:r>
              <a:rPr b="0" dirty="0" lang="es-ES_tradnl" smtClean="0" sz="1800">
                <a:solidFill>
                  <a:srgbClr val="CC3300"/>
                </a:solidFill>
                <a:latin typeface="+mj-lt"/>
              </a:rPr>
              <a:t> por </a:t>
            </a:r>
            <a:r>
              <a:rPr b="0" dirty="0" lang="es-ES_tradnl" sz="1800">
                <a:solidFill>
                  <a:srgbClr val="CC3300"/>
                </a:solidFill>
                <a:latin typeface="+mj-lt"/>
              </a:rPr>
              <a:t>parte de los usuarios. </a:t>
            </a:r>
          </a:p>
          <a:p>
            <a:pPr algn="just">
              <a:spcBef>
                <a:spcPct val="20000"/>
              </a:spcBef>
            </a:pPr>
            <a:endParaRPr b="0" dirty="0" lang="es-ES_tradnl" sz="1800">
              <a:solidFill>
                <a:srgbClr val="CC3300"/>
              </a:solidFill>
              <a:latin typeface="+mj-lt"/>
            </a:endParaRPr>
          </a:p>
        </p:txBody>
      </p:sp>
      <p:grpSp>
        <p:nvGrpSpPr>
          <p:cNvPr id="2" name="Group 3"/>
          <p:cNvGrpSpPr>
            <a:grpSpLocks/>
          </p:cNvGrpSpPr>
          <p:nvPr/>
        </p:nvGrpSpPr>
        <p:grpSpPr bwMode="auto">
          <a:xfrm>
            <a:off x="7467600" y="1282700"/>
            <a:ext cx="1714500" cy="5562600"/>
            <a:chOff x="4712" y="816"/>
            <a:chExt cx="1080" cy="3504"/>
          </a:xfrm>
        </p:grpSpPr>
        <p:pic>
          <p:nvPicPr>
            <p:cNvPr id="13333" name="Picture 4"/>
            <p:cNvPicPr>
              <a:picLocks noChangeArrowheads="1" noChangeAspect="1"/>
            </p:cNvPicPr>
            <p:nvPr/>
          </p:nvPicPr>
          <p:blipFill>
            <a:blip r:embed="rId3"/>
            <a:srcRect/>
            <a:stretch>
              <a:fillRect/>
            </a:stretch>
          </p:blipFill>
          <p:spPr bwMode="auto">
            <a:xfrm>
              <a:off x="4712" y="3490"/>
              <a:ext cx="1080" cy="830"/>
            </a:xfrm>
            <a:prstGeom prst="rect">
              <a:avLst/>
            </a:prstGeom>
            <a:noFill/>
            <a:ln w="9525">
              <a:noFill/>
              <a:miter lim="800000"/>
              <a:headEnd/>
              <a:tailEnd/>
            </a:ln>
          </p:spPr>
        </p:pic>
        <p:pic>
          <p:nvPicPr>
            <p:cNvPr id="13334" name="Picture 5"/>
            <p:cNvPicPr>
              <a:picLocks noChangeArrowheads="1" noChangeAspect="1"/>
            </p:cNvPicPr>
            <p:nvPr/>
          </p:nvPicPr>
          <p:blipFill>
            <a:blip r:embed="rId4"/>
            <a:srcRect/>
            <a:stretch>
              <a:fillRect/>
            </a:stretch>
          </p:blipFill>
          <p:spPr bwMode="auto">
            <a:xfrm flipV="1" rot="10800000">
              <a:off x="4712" y="1714"/>
              <a:ext cx="1072" cy="888"/>
            </a:xfrm>
            <a:prstGeom prst="rect">
              <a:avLst/>
            </a:prstGeom>
            <a:noFill/>
            <a:ln w="9525">
              <a:noFill/>
              <a:miter lim="800000"/>
              <a:headEnd/>
              <a:tailEnd/>
            </a:ln>
          </p:spPr>
        </p:pic>
        <p:pic>
          <p:nvPicPr>
            <p:cNvPr id="13335" name="Picture 6"/>
            <p:cNvPicPr>
              <a:picLocks noChangeArrowheads="1" noChangeAspect="1"/>
            </p:cNvPicPr>
            <p:nvPr/>
          </p:nvPicPr>
          <p:blipFill>
            <a:blip r:embed="rId5"/>
            <a:srcRect/>
            <a:stretch>
              <a:fillRect/>
            </a:stretch>
          </p:blipFill>
          <p:spPr bwMode="auto">
            <a:xfrm>
              <a:off x="4712" y="2597"/>
              <a:ext cx="1072" cy="905"/>
            </a:xfrm>
            <a:prstGeom prst="rect">
              <a:avLst/>
            </a:prstGeom>
            <a:noFill/>
            <a:ln w="9525">
              <a:noFill/>
              <a:miter lim="800000"/>
              <a:headEnd/>
              <a:tailEnd/>
            </a:ln>
          </p:spPr>
        </p:pic>
        <p:pic>
          <p:nvPicPr>
            <p:cNvPr id="13336" name="Picture 7"/>
            <p:cNvPicPr>
              <a:picLocks noChangeArrowheads="1" noChangeAspect="1"/>
            </p:cNvPicPr>
            <p:nvPr/>
          </p:nvPicPr>
          <p:blipFill>
            <a:blip r:embed="rId6"/>
            <a:srcRect/>
            <a:stretch>
              <a:fillRect/>
            </a:stretch>
          </p:blipFill>
          <p:spPr bwMode="auto">
            <a:xfrm>
              <a:off x="4720" y="816"/>
              <a:ext cx="1048" cy="913"/>
            </a:xfrm>
            <a:prstGeom prst="rect">
              <a:avLst/>
            </a:prstGeom>
            <a:noFill/>
            <a:ln w="9525">
              <a:noFill/>
              <a:miter lim="800000"/>
              <a:headEnd/>
              <a:tailEnd/>
            </a:ln>
          </p:spPr>
        </p:pic>
      </p:grpSp>
      <p:grpSp>
        <p:nvGrpSpPr>
          <p:cNvPr id="3" name="25 Grupo"/>
          <p:cNvGrpSpPr/>
          <p:nvPr/>
        </p:nvGrpSpPr>
        <p:grpSpPr>
          <a:xfrm>
            <a:off x="1930400" y="4298973"/>
            <a:ext cx="5308600" cy="2416175"/>
            <a:chOff x="1930400" y="4740318"/>
            <a:chExt cx="5308600" cy="2416175"/>
          </a:xfrm>
        </p:grpSpPr>
        <p:pic>
          <p:nvPicPr>
            <p:cNvPr id="13314" name="Picture 24"/>
            <p:cNvPicPr>
              <a:picLocks noChangeArrowheads="1" noChangeAspect="1"/>
            </p:cNvPicPr>
            <p:nvPr/>
          </p:nvPicPr>
          <p:blipFill>
            <a:blip r:embed="rId7"/>
            <a:srcRect b="1"/>
            <a:stretch>
              <a:fillRect/>
            </a:stretch>
          </p:blipFill>
          <p:spPr bwMode="auto">
            <a:xfrm>
              <a:off x="2932113" y="4740318"/>
              <a:ext cx="3124200" cy="2416175"/>
            </a:xfrm>
            <a:prstGeom prst="rect">
              <a:avLst/>
            </a:prstGeom>
            <a:noFill/>
            <a:ln w="9525">
              <a:noFill/>
              <a:miter lim="800000"/>
              <a:headEnd/>
              <a:tailEnd/>
            </a:ln>
          </p:spPr>
        </p:pic>
        <p:grpSp>
          <p:nvGrpSpPr>
            <p:cNvPr id="4" name="24 Grupo"/>
            <p:cNvGrpSpPr/>
            <p:nvPr/>
          </p:nvGrpSpPr>
          <p:grpSpPr>
            <a:xfrm>
              <a:off x="1930400" y="5316163"/>
              <a:ext cx="5308600" cy="1793690"/>
              <a:chOff x="1930400" y="5316163"/>
              <a:chExt cx="5308600" cy="1793690"/>
            </a:xfrm>
          </p:grpSpPr>
          <p:sp>
            <p:nvSpPr>
              <p:cNvPr id="13318" name="Freeform 21"/>
              <p:cNvSpPr>
                <a:spLocks/>
              </p:cNvSpPr>
              <p:nvPr/>
            </p:nvSpPr>
            <p:spPr bwMode="auto">
              <a:xfrm rot="10638172">
                <a:off x="1930400" y="5585243"/>
                <a:ext cx="5308600" cy="874712"/>
              </a:xfrm>
              <a:custGeom>
                <a:avLst/>
                <a:gdLst>
                  <a:gd fmla="*/ 5308600 w 3344" name="T0"/>
                  <a:gd fmla="*/ 215900 h 551" name="T1"/>
                  <a:gd fmla="*/ 4711700 w 3344" name="T2"/>
                  <a:gd fmla="*/ 508000 h 551" name="T3"/>
                  <a:gd fmla="*/ 3949700 w 3344" name="T4"/>
                  <a:gd fmla="*/ 761999 h 551" name="T5"/>
                  <a:gd fmla="*/ 3162300 w 3344" name="T6"/>
                  <a:gd fmla="*/ 850900 h 551" name="T7"/>
                  <a:gd fmla="*/ 2565400 w 3344" name="T8"/>
                  <a:gd fmla="*/ 850900 h 551" name="T9"/>
                  <a:gd fmla="*/ 1727200 w 3344" name="T10"/>
                  <a:gd fmla="*/ 711199 h 551" name="T11"/>
                  <a:gd fmla="*/ 876300 w 3344" name="T12"/>
                  <a:gd fmla="*/ 431800 h 551" name="T13"/>
                  <a:gd fmla="*/ 0 w 3344" name="T14"/>
                  <a:gd fmla="*/ 0 h 551" name="T15"/>
                  <a:gd fmla="*/ 0 60000 65536" name="T16"/>
                  <a:gd fmla="*/ 0 60000 65536" name="T17"/>
                  <a:gd fmla="*/ 0 60000 65536" name="T18"/>
                  <a:gd fmla="*/ 0 60000 65536" name="T19"/>
                  <a:gd fmla="*/ 0 60000 65536" name="T20"/>
                  <a:gd fmla="*/ 0 60000 65536" name="T21"/>
                  <a:gd fmla="*/ 0 60000 65536" name="T22"/>
                  <a:gd fmla="*/ 0 60000 65536" name="T23"/>
                  <a:gd fmla="*/ 0 w 3344" name="T24"/>
                  <a:gd fmla="*/ 0 h 551" name="T25"/>
                  <a:gd fmla="*/ 3344 w 3344" name="T26"/>
                  <a:gd fmla="*/ 551 h 551" name="T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551" w="3344">
                    <a:moveTo>
                      <a:pt x="3344" y="136"/>
                    </a:moveTo>
                    <a:cubicBezTo>
                      <a:pt x="3281" y="168"/>
                      <a:pt x="3111" y="263"/>
                      <a:pt x="2968" y="320"/>
                    </a:cubicBezTo>
                    <a:cubicBezTo>
                      <a:pt x="2825" y="377"/>
                      <a:pt x="2651" y="444"/>
                      <a:pt x="2488" y="480"/>
                    </a:cubicBezTo>
                    <a:cubicBezTo>
                      <a:pt x="2325" y="516"/>
                      <a:pt x="2137" y="527"/>
                      <a:pt x="1992" y="536"/>
                    </a:cubicBezTo>
                    <a:cubicBezTo>
                      <a:pt x="1847" y="545"/>
                      <a:pt x="1767" y="551"/>
                      <a:pt x="1616" y="536"/>
                    </a:cubicBezTo>
                    <a:cubicBezTo>
                      <a:pt x="1465" y="521"/>
                      <a:pt x="1265" y="492"/>
                      <a:pt x="1088" y="448"/>
                    </a:cubicBezTo>
                    <a:cubicBezTo>
                      <a:pt x="911" y="404"/>
                      <a:pt x="733" y="347"/>
                      <a:pt x="552" y="272"/>
                    </a:cubicBezTo>
                    <a:cubicBezTo>
                      <a:pt x="371" y="197"/>
                      <a:pt x="115" y="57"/>
                      <a:pt x="0" y="0"/>
                    </a:cubicBezTo>
                  </a:path>
                </a:pathLst>
              </a:custGeom>
              <a:noFill/>
              <a:ln w="57150">
                <a:solidFill>
                  <a:srgbClr val="CC3300"/>
                </a:solidFill>
                <a:round/>
                <a:headEnd len="med" type="triangle" w="med"/>
                <a:tailEnd len="med" type="triangle" w="med"/>
              </a:ln>
            </p:spPr>
            <p:txBody>
              <a:bodyPr rot="10800000"/>
              <a:lstStyle/>
              <a:p>
                <a:endParaRPr lang="en-US"/>
              </a:p>
            </p:txBody>
          </p:sp>
          <p:sp>
            <p:nvSpPr>
              <p:cNvPr id="13319" name="WordArt 22"/>
              <p:cNvSpPr>
                <a:spLocks noChangeArrowheads="1" noChangeShapeType="1" noTextEdit="1"/>
              </p:cNvSpPr>
              <p:nvPr/>
            </p:nvSpPr>
            <p:spPr bwMode="auto">
              <a:xfrm rot="45713">
                <a:off x="3352800" y="5316163"/>
                <a:ext cx="2514600" cy="1192213"/>
              </a:xfrm>
              <a:prstGeom prst="rect">
                <a:avLst/>
              </a:prstGeom>
            </p:spPr>
            <p:txBody>
              <a:bodyPr fromWordArt="1" spcFirstLastPara="1" wrap="none">
                <a:prstTxWarp prst="textArchUp">
                  <a:avLst>
                    <a:gd fmla="val 12156196" name="adj"/>
                  </a:avLst>
                </a:prstTxWarp>
              </a:bodyPr>
              <a:lstStyle/>
              <a:p>
                <a:pPr algn="ctr"/>
                <a:r>
                  <a:rPr dirty="0" kern="10" lang="es-MX" sz="3600">
                    <a:ln w="9525">
                      <a:solidFill>
                        <a:srgbClr val="FF0000"/>
                      </a:solidFill>
                      <a:round/>
                      <a:headEnd/>
                      <a:tailEnd/>
                    </a:ln>
                    <a:solidFill>
                      <a:srgbClr val="FFCC66"/>
                    </a:solidFill>
                    <a:latin typeface="Arial Black"/>
                  </a:rPr>
                  <a:t>Vinculación</a:t>
                </a:r>
              </a:p>
            </p:txBody>
          </p:sp>
          <p:sp>
            <p:nvSpPr>
              <p:cNvPr id="13320" name="WordArt 23"/>
              <p:cNvSpPr>
                <a:spLocks noChangeArrowheads="1" noChangeShapeType="1" noTextEdit="1"/>
              </p:cNvSpPr>
              <p:nvPr/>
            </p:nvSpPr>
            <p:spPr bwMode="auto">
              <a:xfrm rot="121291">
                <a:off x="3276600" y="5917641"/>
                <a:ext cx="2665413" cy="1192212"/>
              </a:xfrm>
              <a:prstGeom prst="rect">
                <a:avLst/>
              </a:prstGeom>
            </p:spPr>
            <p:txBody>
              <a:bodyPr fromWordArt="1" spcFirstLastPara="1" wrap="none">
                <a:prstTxWarp prst="textArchUp">
                  <a:avLst>
                    <a:gd fmla="val 11502212" name="adj"/>
                  </a:avLst>
                </a:prstTxWarp>
              </a:bodyPr>
              <a:lstStyle/>
              <a:p>
                <a:pPr algn="ctr"/>
                <a:r>
                  <a:rPr dirty="0" kern="10" lang="es-MX" sz="3600">
                    <a:ln w="9525">
                      <a:solidFill>
                        <a:srgbClr val="FF0000"/>
                      </a:solidFill>
                      <a:round/>
                      <a:headEnd/>
                      <a:tailEnd/>
                    </a:ln>
                    <a:solidFill>
                      <a:srgbClr val="FFCC66"/>
                    </a:solidFill>
                    <a:latin typeface="Arial Black"/>
                  </a:rPr>
                  <a:t>Cooperación</a:t>
                </a:r>
              </a:p>
            </p:txBody>
          </p:sp>
        </p:grpSp>
      </p:grpSp>
      <p:grpSp>
        <p:nvGrpSpPr>
          <p:cNvPr id="5" name="26 Grupo"/>
          <p:cNvGrpSpPr/>
          <p:nvPr/>
        </p:nvGrpSpPr>
        <p:grpSpPr>
          <a:xfrm>
            <a:off x="199768" y="71414"/>
            <a:ext cx="8736074" cy="576263"/>
            <a:chOff x="199768" y="71414"/>
            <a:chExt cx="8736074" cy="576263"/>
          </a:xfrm>
        </p:grpSpPr>
        <p:sp>
          <p:nvSpPr>
            <p:cNvPr id="28" name="Text Box 81"/>
            <p:cNvSpPr txBox="1">
              <a:spLocks noChangeArrowheads="1"/>
            </p:cNvSpPr>
            <p:nvPr/>
          </p:nvSpPr>
          <p:spPr bwMode="auto">
            <a:xfrm>
              <a:off x="1224161" y="71414"/>
              <a:ext cx="6705425" cy="461665"/>
            </a:xfrm>
            <a:prstGeom prst="rect">
              <a:avLst/>
            </a:prstGeom>
            <a:noFill/>
            <a:ln w="9525">
              <a:noFill/>
              <a:miter lim="800000"/>
              <a:headEnd/>
              <a:tailEnd/>
            </a:ln>
            <a:effectLst/>
          </p:spPr>
          <p:txBody>
            <a:bodyPr wrap="none">
              <a:spAutoFit/>
            </a:bodyPr>
            <a:lstStyle/>
            <a:p>
              <a:pPr algn="ctr">
                <a:defRPr/>
              </a:pPr>
              <a:r>
                <a:rPr dirty="0" lang="es-ES_tradnl">
                  <a:solidFill>
                    <a:srgbClr val="CC3300"/>
                  </a:solidFill>
                  <a:effectLst>
                    <a:outerShdw algn="tl" blurRad="38100" dir="2700000" dist="38100">
                      <a:srgbClr val="C0C0C0"/>
                    </a:outerShdw>
                  </a:effectLst>
                  <a:latin typeface="+mj-lt"/>
                </a:rPr>
                <a:t>Sistema Comunitario para la Biodiversidad (SICOBI)</a:t>
              </a:r>
              <a:endParaRPr dirty="0" lang="es-ES">
                <a:solidFill>
                  <a:srgbClr val="CC3300"/>
                </a:solidFill>
                <a:effectLst>
                  <a:outerShdw algn="tl" blurRad="38100" dir="2700000" dist="38100">
                    <a:srgbClr val="C0C0C0"/>
                  </a:outerShdw>
                </a:effectLst>
                <a:latin typeface="+mj-lt"/>
              </a:endParaRPr>
            </a:p>
          </p:txBody>
        </p:sp>
        <p:grpSp>
          <p:nvGrpSpPr>
            <p:cNvPr id="6" name="Group 83"/>
            <p:cNvGrpSpPr>
              <a:grpSpLocks/>
            </p:cNvGrpSpPr>
            <p:nvPr/>
          </p:nvGrpSpPr>
          <p:grpSpPr bwMode="auto">
            <a:xfrm>
              <a:off x="199768" y="71414"/>
              <a:ext cx="8736072" cy="576263"/>
              <a:chOff x="842" y="480"/>
              <a:chExt cx="4774" cy="363"/>
            </a:xfrm>
          </p:grpSpPr>
          <p:pic>
            <p:nvPicPr>
              <p:cNvPr id="30" name="Picture 84"/>
              <p:cNvPicPr>
                <a:picLocks noChangeArrowheads="1" noChangeAspect="1"/>
              </p:cNvPicPr>
              <p:nvPr/>
            </p:nvPicPr>
            <p:blipFill>
              <a:blip r:embed="rId8"/>
              <a:srcRect/>
              <a:stretch>
                <a:fillRect/>
              </a:stretch>
            </p:blipFill>
            <p:spPr bwMode="auto">
              <a:xfrm>
                <a:off x="5136" y="480"/>
                <a:ext cx="480" cy="336"/>
              </a:xfrm>
              <a:prstGeom prst="rect">
                <a:avLst/>
              </a:prstGeom>
              <a:noFill/>
              <a:ln w="9525">
                <a:noFill/>
                <a:miter lim="800000"/>
                <a:headEnd/>
                <a:tailEnd/>
              </a:ln>
            </p:spPr>
          </p:pic>
          <p:pic>
            <p:nvPicPr>
              <p:cNvPr descr="Sicobi Color" id="31" name="Picture 85"/>
              <p:cNvPicPr>
                <a:picLocks noChangeArrowheads="1" noChangeAspect="1"/>
              </p:cNvPicPr>
              <p:nvPr/>
            </p:nvPicPr>
            <p:blipFill>
              <a:blip r:embed="rId9"/>
              <a:srcRect/>
              <a:stretch>
                <a:fillRect/>
              </a:stretch>
            </p:blipFill>
            <p:spPr bwMode="auto">
              <a:xfrm>
                <a:off x="842" y="489"/>
                <a:ext cx="397" cy="354"/>
              </a:xfrm>
              <a:prstGeom prst="rect">
                <a:avLst/>
              </a:prstGeom>
              <a:noFill/>
              <a:ln w="9525">
                <a:noFill/>
                <a:miter lim="800000"/>
                <a:headEnd/>
                <a:tailEnd/>
              </a:ln>
            </p:spPr>
          </p:pic>
        </p:grpSp>
      </p:grpSp>
      <p:grpSp>
        <p:nvGrpSpPr>
          <p:cNvPr id="7" name="39 Grupo"/>
          <p:cNvGrpSpPr/>
          <p:nvPr/>
        </p:nvGrpSpPr>
        <p:grpSpPr>
          <a:xfrm>
            <a:off x="0" y="1300374"/>
            <a:ext cx="1643042" cy="5557650"/>
            <a:chOff x="0" y="1300374"/>
            <a:chExt cx="1643042" cy="5557650"/>
          </a:xfrm>
        </p:grpSpPr>
        <p:pic>
          <p:nvPicPr>
            <p:cNvPr descr="DICIEMBRE 240.jpg" id="33" name="32 Imagen"/>
            <p:cNvPicPr>
              <a:picLocks noChangeAspect="1"/>
            </p:cNvPicPr>
            <p:nvPr/>
          </p:nvPicPr>
          <p:blipFill>
            <a:blip cstate="email" r:embed="rId10"/>
            <a:stretch>
              <a:fillRect/>
            </a:stretch>
          </p:blipFill>
          <p:spPr>
            <a:xfrm>
              <a:off x="0" y="1300374"/>
              <a:ext cx="1643042" cy="1232282"/>
            </a:xfrm>
            <a:prstGeom prst="rect">
              <a:avLst/>
            </a:prstGeom>
          </p:spPr>
        </p:pic>
        <p:pic>
          <p:nvPicPr>
            <p:cNvPr descr="P1010074.JPG" id="36" name="35 Imagen"/>
            <p:cNvPicPr>
              <a:picLocks noChangeAspect="1"/>
            </p:cNvPicPr>
            <p:nvPr/>
          </p:nvPicPr>
          <p:blipFill>
            <a:blip cstate="print" r:embed="rId11"/>
            <a:stretch>
              <a:fillRect/>
            </a:stretch>
          </p:blipFill>
          <p:spPr>
            <a:xfrm>
              <a:off x="0" y="2500330"/>
              <a:ext cx="1643042" cy="1214422"/>
            </a:xfrm>
            <a:prstGeom prst="rect">
              <a:avLst/>
            </a:prstGeom>
          </p:spPr>
        </p:pic>
        <p:pic>
          <p:nvPicPr>
            <p:cNvPr descr="DSC05271.JPG" id="37" name="36 Imagen"/>
            <p:cNvPicPr>
              <a:picLocks noChangeAspect="1"/>
            </p:cNvPicPr>
            <p:nvPr/>
          </p:nvPicPr>
          <p:blipFill>
            <a:blip cstate="print" r:embed="rId12"/>
            <a:stretch>
              <a:fillRect/>
            </a:stretch>
          </p:blipFill>
          <p:spPr>
            <a:xfrm>
              <a:off x="0" y="5740758"/>
              <a:ext cx="1643042" cy="1117266"/>
            </a:xfrm>
            <a:prstGeom prst="rect">
              <a:avLst/>
            </a:prstGeom>
          </p:spPr>
        </p:pic>
        <p:pic>
          <p:nvPicPr>
            <p:cNvPr descr="VISITA UZACHI 058.jpg" id="38" name="37 Imagen"/>
            <p:cNvPicPr>
              <a:picLocks noChangeAspect="1"/>
            </p:cNvPicPr>
            <p:nvPr/>
          </p:nvPicPr>
          <p:blipFill>
            <a:blip cstate="print" r:embed="rId13"/>
            <a:stretch>
              <a:fillRect/>
            </a:stretch>
          </p:blipFill>
          <p:spPr>
            <a:xfrm>
              <a:off x="0" y="3500438"/>
              <a:ext cx="1643042" cy="1269649"/>
            </a:xfrm>
            <a:prstGeom prst="rect">
              <a:avLst/>
            </a:prstGeom>
          </p:spPr>
        </p:pic>
        <p:pic>
          <p:nvPicPr>
            <p:cNvPr id="39" name="Picture 6"/>
            <p:cNvPicPr>
              <a:picLocks noChangeArrowheads="1" noChangeAspect="1"/>
            </p:cNvPicPr>
            <p:nvPr/>
          </p:nvPicPr>
          <p:blipFill>
            <a:blip r:embed="rId14"/>
            <a:srcRect/>
            <a:stretch>
              <a:fillRect/>
            </a:stretch>
          </p:blipFill>
          <p:spPr bwMode="auto">
            <a:xfrm>
              <a:off x="0" y="4625610"/>
              <a:ext cx="1643042" cy="1232282"/>
            </a:xfrm>
            <a:prstGeom prst="rect">
              <a:avLst/>
            </a:prstGeom>
            <a:noFill/>
            <a:ln w="9525">
              <a:noFill/>
              <a:miter lim="800000"/>
              <a:headEnd/>
              <a:tailEnd/>
            </a:ln>
          </p:spPr>
        </p:pic>
      </p:grpSp>
    </p:spTree>
  </p:cSld>
  <p:clrMapOvr>
    <a:masterClrMapping/>
  </p:clrMapOvr>
  <p:timing>
    <p:tnLst>
      <p:par>
        <p:cTn dur="indefinite" id="1" nodeType="tmRoot" restart="never"/>
      </p:par>
    </p:tnLst>
  </p:timing>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8434" name="Picture 2"/>
          <p:cNvPicPr>
            <a:picLocks noChangeArrowheads="1" noChangeAspect="1"/>
          </p:cNvPicPr>
          <p:nvPr/>
        </p:nvPicPr>
        <p:blipFill>
          <a:blip r:embed="rId3"/>
          <a:stretch>
            <a:fillRect/>
          </a:stretch>
        </p:blipFill>
        <p:spPr bwMode="auto">
          <a:xfrm>
            <a:off x="6039" y="5135586"/>
            <a:ext cx="9137962" cy="1722438"/>
          </a:xfrm>
          <a:prstGeom prst="rect">
            <a:avLst/>
          </a:prstGeom>
          <a:noFill/>
          <a:ln w="9525">
            <a:noFill/>
            <a:miter lim="800000"/>
            <a:headEnd/>
            <a:tailEnd/>
          </a:ln>
        </p:spPr>
      </p:pic>
      <p:sp>
        <p:nvSpPr>
          <p:cNvPr id="337926" name="Text Box 6"/>
          <p:cNvSpPr txBox="1">
            <a:spLocks noChangeArrowheads="1"/>
          </p:cNvSpPr>
          <p:nvPr/>
        </p:nvSpPr>
        <p:spPr bwMode="auto">
          <a:xfrm>
            <a:off x="5110194" y="714356"/>
            <a:ext cx="3962400" cy="730250"/>
          </a:xfrm>
          <a:prstGeom prst="rect">
            <a:avLst/>
          </a:prstGeom>
          <a:noFill/>
          <a:ln w="9525">
            <a:noFill/>
            <a:miter lim="800000"/>
            <a:headEnd/>
            <a:tailEnd/>
          </a:ln>
          <a:effectLst/>
        </p:spPr>
        <p:txBody>
          <a:bodyPr>
            <a:spAutoFit/>
          </a:bodyPr>
          <a:lstStyle/>
          <a:p>
            <a:pPr algn="ctr">
              <a:spcBef>
                <a:spcPct val="50000"/>
              </a:spcBef>
              <a:defRPr/>
            </a:pPr>
            <a:r>
              <a:rPr dirty="0" lang="es-MX" sz="1400">
                <a:solidFill>
                  <a:srgbClr val="CC3300"/>
                </a:solidFill>
                <a:effectLst>
                  <a:outerShdw algn="tl" blurRad="38100" dir="2700000" dist="38100">
                    <a:srgbClr val="C0C0C0"/>
                  </a:outerShdw>
                </a:effectLst>
                <a:latin charset="0" pitchFamily="34" typeface="Century Gothic"/>
              </a:rPr>
              <a:t>Gestión Comunitaria para el Manejo del Complejo Hidrológico </a:t>
            </a:r>
            <a:r>
              <a:rPr dirty="0" err="1" lang="es-MX" sz="1400">
                <a:solidFill>
                  <a:srgbClr val="CC3300"/>
                </a:solidFill>
                <a:effectLst>
                  <a:outerShdw algn="tl" blurRad="38100" dir="2700000" dist="38100">
                    <a:srgbClr val="C0C0C0"/>
                  </a:outerShdw>
                </a:effectLst>
                <a:latin charset="0" pitchFamily="34" typeface="Century Gothic"/>
              </a:rPr>
              <a:t>Copalita-Zimatán</a:t>
            </a:r>
            <a:r>
              <a:rPr dirty="0" lang="es-MX" sz="1400">
                <a:solidFill>
                  <a:srgbClr val="CC3300"/>
                </a:solidFill>
                <a:effectLst>
                  <a:outerShdw algn="tl" blurRad="38100" dir="2700000" dist="38100">
                    <a:srgbClr val="C0C0C0"/>
                  </a:outerShdw>
                </a:effectLst>
                <a:latin charset="0" pitchFamily="34" typeface="Century Gothic"/>
              </a:rPr>
              <a:t> Huatulco</a:t>
            </a:r>
            <a:endParaRPr dirty="0" lang="es-ES" sz="1400">
              <a:solidFill>
                <a:srgbClr val="CC3300"/>
              </a:solidFill>
              <a:effectLst>
                <a:outerShdw algn="tl" blurRad="38100" dir="2700000" dist="38100">
                  <a:srgbClr val="C0C0C0"/>
                </a:outerShdw>
              </a:effectLst>
              <a:latin charset="0" pitchFamily="34" typeface="Century Gothic"/>
            </a:endParaRPr>
          </a:p>
        </p:txBody>
      </p:sp>
      <p:sp>
        <p:nvSpPr>
          <p:cNvPr id="18448" name="Freeform 7"/>
          <p:cNvSpPr>
            <a:spLocks/>
          </p:cNvSpPr>
          <p:nvPr/>
        </p:nvSpPr>
        <p:spPr bwMode="auto">
          <a:xfrm>
            <a:off x="1279533" y="2762255"/>
            <a:ext cx="4797449" cy="1452564"/>
          </a:xfrm>
          <a:custGeom>
            <a:avLst/>
            <a:gdLst>
              <a:gd fmla="*/ 13 w 1184" name="T0"/>
              <a:gd fmla="*/ 0 h 1994" name="T1"/>
              <a:gd fmla="*/ 48 w 1184" name="T2"/>
              <a:gd fmla="*/ 841 h 1994" name="T3"/>
              <a:gd fmla="*/ 296 w 1184" name="T4"/>
              <a:gd fmla="*/ 1002 h 1994" name="T5"/>
              <a:gd fmla="*/ 1076 w 1184" name="T6"/>
              <a:gd fmla="*/ 1037 h 1994" name="T7"/>
              <a:gd fmla="*/ 3130 w 1184" name="T8"/>
              <a:gd fmla="*/ 1037 h 1994" name="T9"/>
              <a:gd fmla="*/ 0 60000 65536" name="T10"/>
              <a:gd fmla="*/ 0 60000 65536" name="T11"/>
              <a:gd fmla="*/ 0 60000 65536" name="T12"/>
              <a:gd fmla="*/ 0 60000 65536" name="T13"/>
              <a:gd fmla="*/ 0 60000 65536" name="T14"/>
              <a:gd fmla="*/ 0 w 1184" name="T15"/>
              <a:gd fmla="*/ 0 h 1994" name="T16"/>
              <a:gd fmla="*/ 1184 w 1184" name="T17"/>
              <a:gd fmla="*/ 1994 h 1994" name="T18"/>
            </a:gdLst>
            <a:ahLst/>
            <a:cxnLst>
              <a:cxn ang="T10">
                <a:pos x="T0" y="T1"/>
              </a:cxn>
              <a:cxn ang="T11">
                <a:pos x="T2" y="T3"/>
              </a:cxn>
              <a:cxn ang="T12">
                <a:pos x="T4" y="T5"/>
              </a:cxn>
              <a:cxn ang="T13">
                <a:pos x="T6" y="T7"/>
              </a:cxn>
              <a:cxn ang="T14">
                <a:pos x="T8" y="T9"/>
              </a:cxn>
            </a:cxnLst>
            <a:rect b="T18" l="T15" r="T17" t="T16"/>
            <a:pathLst>
              <a:path h="1994" w="1184">
                <a:moveTo>
                  <a:pt x="5" y="0"/>
                </a:moveTo>
                <a:cubicBezTo>
                  <a:pt x="7" y="268"/>
                  <a:pt x="0" y="1289"/>
                  <a:pt x="18" y="1608"/>
                </a:cubicBezTo>
                <a:cubicBezTo>
                  <a:pt x="36" y="1927"/>
                  <a:pt x="47" y="1854"/>
                  <a:pt x="112" y="1916"/>
                </a:cubicBezTo>
                <a:cubicBezTo>
                  <a:pt x="177" y="1978"/>
                  <a:pt x="228" y="1972"/>
                  <a:pt x="407" y="1983"/>
                </a:cubicBezTo>
                <a:cubicBezTo>
                  <a:pt x="586" y="1994"/>
                  <a:pt x="1022" y="1983"/>
                  <a:pt x="1184" y="1983"/>
                </a:cubicBezTo>
              </a:path>
            </a:pathLst>
          </a:custGeom>
          <a:noFill/>
          <a:ln w="38100">
            <a:solidFill>
              <a:schemeClr val="accent2"/>
            </a:solidFill>
            <a:round/>
            <a:headEnd/>
            <a:tailEnd len="med" type="triangle" w="med"/>
          </a:ln>
        </p:spPr>
        <p:txBody>
          <a:bodyPr/>
          <a:lstStyle/>
          <a:p>
            <a:endParaRPr lang="en-US"/>
          </a:p>
        </p:txBody>
      </p:sp>
      <p:sp>
        <p:nvSpPr>
          <p:cNvPr id="337928" name="Text Box 8"/>
          <p:cNvSpPr txBox="1">
            <a:spLocks noChangeArrowheads="1"/>
          </p:cNvSpPr>
          <p:nvPr/>
        </p:nvSpPr>
        <p:spPr bwMode="auto">
          <a:xfrm rot="16200000">
            <a:off x="3302777" y="2126458"/>
            <a:ext cx="549275" cy="3154362"/>
          </a:xfrm>
          <a:prstGeom prst="rect">
            <a:avLst/>
          </a:prstGeom>
          <a:solidFill>
            <a:schemeClr val="hlink"/>
          </a:solidFill>
          <a:ln w="9525">
            <a:noFill/>
            <a:miter lim="800000"/>
            <a:headEnd/>
            <a:tailEnd/>
          </a:ln>
          <a:effectLst/>
        </p:spPr>
        <p:txBody>
          <a:bodyPr vert="eaVert">
            <a:spAutoFit/>
          </a:bodyPr>
          <a:lstStyle/>
          <a:p>
            <a:pPr algn="ctr">
              <a:spcBef>
                <a:spcPct val="50000"/>
              </a:spcBef>
              <a:defRPr/>
            </a:pPr>
            <a:r>
              <a:rPr dirty="0" lang="es-ES_tradnl" sz="1200">
                <a:effectLst>
                  <a:outerShdw algn="tl" blurRad="38100" dir="2700000" dist="38100">
                    <a:srgbClr val="FFFFFF"/>
                  </a:outerShdw>
                </a:effectLst>
                <a:latin charset="0" pitchFamily="34" typeface="Tahoma"/>
              </a:rPr>
              <a:t>Conformar el Programa de Manejo Comunitario de Sistema de Cuencas</a:t>
            </a:r>
            <a:endParaRPr dirty="0" lang="es-ES" sz="1200">
              <a:effectLst>
                <a:outerShdw algn="tl" blurRad="38100" dir="2700000" dist="38100">
                  <a:srgbClr val="FFFFFF"/>
                </a:outerShdw>
              </a:effectLst>
              <a:latin charset="0" pitchFamily="34" typeface="Tahoma"/>
            </a:endParaRPr>
          </a:p>
        </p:txBody>
      </p:sp>
      <p:pic>
        <p:nvPicPr>
          <p:cNvPr id="18450" name="Picture 9"/>
          <p:cNvPicPr>
            <a:picLocks noChangeArrowheads="1" noChangeAspect="1"/>
          </p:cNvPicPr>
          <p:nvPr/>
        </p:nvPicPr>
        <p:blipFill>
          <a:blip r:embed="rId4"/>
          <a:srcRect/>
          <a:stretch>
            <a:fillRect/>
          </a:stretch>
        </p:blipFill>
        <p:spPr bwMode="auto">
          <a:xfrm>
            <a:off x="5221319" y="1500174"/>
            <a:ext cx="3779837" cy="3017838"/>
          </a:xfrm>
          <a:prstGeom prst="rect">
            <a:avLst/>
          </a:prstGeom>
          <a:noFill/>
          <a:ln w="9525">
            <a:noFill/>
            <a:miter lim="800000"/>
            <a:headEnd/>
            <a:tailEnd/>
          </a:ln>
        </p:spPr>
      </p:pic>
      <p:pic>
        <p:nvPicPr>
          <p:cNvPr id="18451" name="Picture 10"/>
          <p:cNvPicPr>
            <a:picLocks noChangeArrowheads="1" noChangeAspect="1"/>
          </p:cNvPicPr>
          <p:nvPr/>
        </p:nvPicPr>
        <p:blipFill>
          <a:blip r:embed="rId5"/>
          <a:srcRect/>
          <a:stretch>
            <a:fillRect/>
          </a:stretch>
        </p:blipFill>
        <p:spPr bwMode="auto">
          <a:xfrm>
            <a:off x="136525" y="882640"/>
            <a:ext cx="2592387" cy="1919288"/>
          </a:xfrm>
          <a:prstGeom prst="rect">
            <a:avLst/>
          </a:prstGeom>
          <a:noFill/>
          <a:ln w="9525">
            <a:noFill/>
            <a:miter lim="800000"/>
            <a:headEnd/>
            <a:tailEnd/>
          </a:ln>
        </p:spPr>
      </p:pic>
      <p:sp>
        <p:nvSpPr>
          <p:cNvPr id="337931" name="Text Box 11"/>
          <p:cNvSpPr txBox="1">
            <a:spLocks noChangeArrowheads="1"/>
          </p:cNvSpPr>
          <p:nvPr/>
        </p:nvSpPr>
        <p:spPr bwMode="auto">
          <a:xfrm>
            <a:off x="2803557" y="1087416"/>
            <a:ext cx="1905000" cy="1616075"/>
          </a:xfrm>
          <a:prstGeom prst="rect">
            <a:avLst/>
          </a:prstGeom>
          <a:noFill/>
          <a:ln w="9525">
            <a:noFill/>
            <a:miter lim="800000"/>
            <a:headEnd/>
            <a:tailEnd/>
          </a:ln>
          <a:effectLst/>
        </p:spPr>
        <p:txBody>
          <a:bodyPr>
            <a:spAutoFit/>
          </a:bodyPr>
          <a:lstStyle/>
          <a:p>
            <a:pPr indent="-296863" marL="296863">
              <a:spcBef>
                <a:spcPct val="50000"/>
              </a:spcBef>
              <a:buFont charset="2" pitchFamily="2" typeface="Wingdings"/>
              <a:buChar char="ü"/>
              <a:defRPr/>
            </a:pPr>
            <a:r>
              <a:rPr dirty="0" lang="es-ES_tradnl" sz="1000">
                <a:solidFill>
                  <a:schemeClr val="accent2"/>
                </a:solidFill>
                <a:effectLst>
                  <a:outerShdw algn="tl" blurRad="38100" dir="2700000" dist="38100">
                    <a:srgbClr val="C0C0C0"/>
                  </a:outerShdw>
                </a:effectLst>
                <a:latin charset="0" pitchFamily="34" typeface="Tahoma"/>
              </a:rPr>
              <a:t>Aumento de la certidumbre ambiental</a:t>
            </a:r>
          </a:p>
          <a:p>
            <a:pPr indent="-296863" marL="296863">
              <a:spcBef>
                <a:spcPct val="50000"/>
              </a:spcBef>
              <a:buFont charset="2" pitchFamily="2" typeface="Wingdings"/>
              <a:buChar char="ü"/>
              <a:defRPr/>
            </a:pPr>
            <a:r>
              <a:rPr dirty="0" lang="es-ES_tradnl" sz="1000">
                <a:solidFill>
                  <a:schemeClr val="accent2"/>
                </a:solidFill>
                <a:effectLst>
                  <a:outerShdw algn="tl" blurRad="38100" dir="2700000" dist="38100">
                    <a:srgbClr val="C0C0C0"/>
                  </a:outerShdw>
                </a:effectLst>
                <a:latin charset="0" pitchFamily="34" typeface="Tahoma"/>
              </a:rPr>
              <a:t>Mejoramiento en las oportunidades de desarrollo comunitario</a:t>
            </a:r>
          </a:p>
          <a:p>
            <a:pPr indent="-296863" marL="296863">
              <a:spcBef>
                <a:spcPct val="50000"/>
              </a:spcBef>
              <a:buFont charset="2" pitchFamily="2" typeface="Wingdings"/>
              <a:buChar char="ü"/>
              <a:defRPr/>
            </a:pPr>
            <a:r>
              <a:rPr dirty="0" lang="es-ES_tradnl" sz="1000">
                <a:solidFill>
                  <a:schemeClr val="accent2"/>
                </a:solidFill>
                <a:effectLst>
                  <a:outerShdw algn="tl" blurRad="38100" dir="2700000" dist="38100">
                    <a:srgbClr val="C0C0C0"/>
                  </a:outerShdw>
                </a:effectLst>
                <a:latin charset="0" pitchFamily="34" typeface="Tahoma"/>
              </a:rPr>
              <a:t>Aseguramiento de activos ambientales</a:t>
            </a:r>
            <a:r>
              <a:rPr dirty="0" lang="es-ES_tradnl" sz="1000">
                <a:effectLst>
                  <a:outerShdw algn="tl" blurRad="38100" dir="2700000" dist="38100">
                    <a:srgbClr val="C0C0C0"/>
                  </a:outerShdw>
                </a:effectLst>
                <a:latin charset="0" pitchFamily="34" typeface="Tahoma"/>
              </a:rPr>
              <a:t> </a:t>
            </a:r>
            <a:endParaRPr dirty="0" lang="es-ES" sz="1000">
              <a:effectLst>
                <a:outerShdw algn="tl" blurRad="38100" dir="2700000" dist="38100">
                  <a:srgbClr val="C0C0C0"/>
                </a:outerShdw>
              </a:effectLst>
              <a:latin charset="0" pitchFamily="34" typeface="Tahoma"/>
            </a:endParaRPr>
          </a:p>
        </p:txBody>
      </p:sp>
      <p:grpSp>
        <p:nvGrpSpPr>
          <p:cNvPr id="21" name="20 Grupo"/>
          <p:cNvGrpSpPr/>
          <p:nvPr/>
        </p:nvGrpSpPr>
        <p:grpSpPr>
          <a:xfrm>
            <a:off x="199768" y="71414"/>
            <a:ext cx="8736074" cy="576263"/>
            <a:chOff x="199768" y="71414"/>
            <a:chExt cx="8736074" cy="576263"/>
          </a:xfrm>
        </p:grpSpPr>
        <p:sp>
          <p:nvSpPr>
            <p:cNvPr id="22" name="Text Box 81"/>
            <p:cNvSpPr txBox="1">
              <a:spLocks noChangeArrowheads="1"/>
            </p:cNvSpPr>
            <p:nvPr/>
          </p:nvSpPr>
          <p:spPr bwMode="auto">
            <a:xfrm>
              <a:off x="1224161" y="71414"/>
              <a:ext cx="6705425" cy="461665"/>
            </a:xfrm>
            <a:prstGeom prst="rect">
              <a:avLst/>
            </a:prstGeom>
            <a:noFill/>
            <a:ln w="9525">
              <a:noFill/>
              <a:miter lim="800000"/>
              <a:headEnd/>
              <a:tailEnd/>
            </a:ln>
            <a:effectLst/>
          </p:spPr>
          <p:txBody>
            <a:bodyPr wrap="none">
              <a:spAutoFit/>
            </a:bodyPr>
            <a:lstStyle/>
            <a:p>
              <a:pPr algn="ctr">
                <a:defRPr/>
              </a:pPr>
              <a:r>
                <a:rPr dirty="0" lang="es-ES_tradnl">
                  <a:solidFill>
                    <a:srgbClr val="CC3300"/>
                  </a:solidFill>
                  <a:effectLst>
                    <a:outerShdw algn="tl" blurRad="38100" dir="2700000" dist="38100">
                      <a:srgbClr val="C0C0C0"/>
                    </a:outerShdw>
                  </a:effectLst>
                  <a:latin typeface="+mj-lt"/>
                </a:rPr>
                <a:t>Sistema Comunitario para la Biodiversidad (SICOBI)</a:t>
              </a:r>
              <a:endParaRPr dirty="0" lang="es-ES">
                <a:solidFill>
                  <a:srgbClr val="CC3300"/>
                </a:solidFill>
                <a:effectLst>
                  <a:outerShdw algn="tl" blurRad="38100" dir="2700000" dist="38100">
                    <a:srgbClr val="C0C0C0"/>
                  </a:outerShdw>
                </a:effectLst>
                <a:latin typeface="+mj-lt"/>
              </a:endParaRPr>
            </a:p>
          </p:txBody>
        </p:sp>
        <p:grpSp>
          <p:nvGrpSpPr>
            <p:cNvPr id="23" name="Group 83"/>
            <p:cNvGrpSpPr>
              <a:grpSpLocks/>
            </p:cNvGrpSpPr>
            <p:nvPr/>
          </p:nvGrpSpPr>
          <p:grpSpPr bwMode="auto">
            <a:xfrm>
              <a:off x="199768" y="71414"/>
              <a:ext cx="8736072" cy="576263"/>
              <a:chOff x="842" y="480"/>
              <a:chExt cx="4774" cy="363"/>
            </a:xfrm>
          </p:grpSpPr>
          <p:pic>
            <p:nvPicPr>
              <p:cNvPr id="24" name="Picture 84"/>
              <p:cNvPicPr>
                <a:picLocks noChangeArrowheads="1" noChangeAspect="1"/>
              </p:cNvPicPr>
              <p:nvPr/>
            </p:nvPicPr>
            <p:blipFill>
              <a:blip r:embed="rId6"/>
              <a:srcRect/>
              <a:stretch>
                <a:fillRect/>
              </a:stretch>
            </p:blipFill>
            <p:spPr bwMode="auto">
              <a:xfrm>
                <a:off x="5136" y="480"/>
                <a:ext cx="480" cy="336"/>
              </a:xfrm>
              <a:prstGeom prst="rect">
                <a:avLst/>
              </a:prstGeom>
              <a:noFill/>
              <a:ln w="9525">
                <a:noFill/>
                <a:miter lim="800000"/>
                <a:headEnd/>
                <a:tailEnd/>
              </a:ln>
            </p:spPr>
          </p:pic>
          <p:pic>
            <p:nvPicPr>
              <p:cNvPr descr="Sicobi Color" id="25" name="Picture 85"/>
              <p:cNvPicPr>
                <a:picLocks noChangeArrowheads="1" noChangeAspect="1"/>
              </p:cNvPicPr>
              <p:nvPr/>
            </p:nvPicPr>
            <p:blipFill>
              <a:blip r:embed="rId7"/>
              <a:srcRect/>
              <a:stretch>
                <a:fillRect/>
              </a:stretch>
            </p:blipFill>
            <p:spPr bwMode="auto">
              <a:xfrm>
                <a:off x="842" y="489"/>
                <a:ext cx="397" cy="354"/>
              </a:xfrm>
              <a:prstGeom prst="rect">
                <a:avLst/>
              </a:prstGeom>
              <a:noFill/>
              <a:ln w="9525">
                <a:noFill/>
                <a:miter lim="800000"/>
                <a:headEnd/>
                <a:tailEnd/>
              </a:ln>
            </p:spPr>
          </p:pic>
        </p:grpSp>
      </p:grpSp>
      <p:sp>
        <p:nvSpPr>
          <p:cNvPr id="26" name="AutoShape 3"/>
          <p:cNvSpPr>
            <a:spLocks noChangeArrowheads="1"/>
          </p:cNvSpPr>
          <p:nvPr/>
        </p:nvSpPr>
        <p:spPr bwMode="auto">
          <a:xfrm rot="16043295">
            <a:off x="6530111" y="4826160"/>
            <a:ext cx="327025" cy="3460750"/>
          </a:xfrm>
          <a:prstGeom prst="triangle">
            <a:avLst>
              <a:gd fmla="val 100000" name="adj"/>
            </a:avLst>
          </a:prstGeom>
          <a:solidFill>
            <a:srgbClr val="FFCC00"/>
          </a:solidFill>
          <a:ln w="9525">
            <a:solidFill>
              <a:schemeClr val="tx1"/>
            </a:solidFill>
            <a:miter lim="800000"/>
            <a:headEnd/>
            <a:tailEnd/>
          </a:ln>
        </p:spPr>
        <p:txBody>
          <a:bodyPr anchor="ctr" wrap="none"/>
          <a:lstStyle/>
          <a:p>
            <a:endParaRPr lang="en-US"/>
          </a:p>
        </p:txBody>
      </p:sp>
      <p:pic>
        <p:nvPicPr>
          <p:cNvPr id="27" name="Picture 5"/>
          <p:cNvPicPr>
            <a:picLocks noChangeArrowheads="1" noChangeAspect="1"/>
          </p:cNvPicPr>
          <p:nvPr/>
        </p:nvPicPr>
        <p:blipFill>
          <a:blip r:embed="rId8"/>
          <a:srcRect/>
          <a:stretch>
            <a:fillRect/>
          </a:stretch>
        </p:blipFill>
        <p:spPr bwMode="auto">
          <a:xfrm>
            <a:off x="829398" y="5156360"/>
            <a:ext cx="7600253" cy="1330325"/>
          </a:xfrm>
          <a:prstGeom prst="rect">
            <a:avLst/>
          </a:prstGeom>
          <a:noFill/>
          <a:ln w="9525">
            <a:noFill/>
            <a:miter lim="800000"/>
            <a:headEnd/>
            <a:tailEnd/>
          </a:ln>
        </p:spPr>
      </p:pic>
      <p:sp>
        <p:nvSpPr>
          <p:cNvPr id="28" name="27 Abrir llave"/>
          <p:cNvSpPr/>
          <p:nvPr/>
        </p:nvSpPr>
        <p:spPr bwMode="auto">
          <a:xfrm rot="5400000">
            <a:off x="3206854" y="3077259"/>
            <a:ext cx="357187" cy="4286281"/>
          </a:xfrm>
          <a:prstGeom prst="leftBrace">
            <a:avLst>
              <a:gd fmla="val 8333" name="adj1"/>
              <a:gd fmla="val 50000" name="adj2"/>
            </a:avLst>
          </a:prstGeom>
          <a:ln>
            <a:headEnd len="med" type="none" w="med"/>
            <a:tailEnd len="med" type="none" w="med"/>
          </a:ln>
        </p:spPr>
        <p:style>
          <a:lnRef idx="3">
            <a:schemeClr val="accent2"/>
          </a:lnRef>
          <a:fillRef idx="0">
            <a:schemeClr val="accent2"/>
          </a:fillRef>
          <a:effectRef idx="2">
            <a:schemeClr val="accent2"/>
          </a:effectRef>
          <a:fontRef idx="minor">
            <a:schemeClr val="tx1"/>
          </a:fontRef>
        </p:style>
        <p:txBody>
          <a:bodyPr/>
          <a:lstStyle/>
          <a:p>
            <a:pPr>
              <a:defRPr/>
            </a:pPr>
            <a:endParaRPr lang="es-MX"/>
          </a:p>
        </p:txBody>
      </p:sp>
      <p:sp>
        <p:nvSpPr>
          <p:cNvPr id="29" name="28 CuadroTexto"/>
          <p:cNvSpPr txBox="1"/>
          <p:nvPr/>
        </p:nvSpPr>
        <p:spPr>
          <a:xfrm>
            <a:off x="558090" y="4714884"/>
            <a:ext cx="5842224" cy="369332"/>
          </a:xfrm>
          <a:prstGeom prst="rect">
            <a:avLst/>
          </a:prstGeom>
          <a:noFill/>
          <a:effectLst>
            <a:innerShdw blurRad="63500" dir="13500000" dist="50800">
              <a:prstClr val="black">
                <a:alpha val="50000"/>
              </a:prstClr>
            </a:innerShdw>
          </a:effectLst>
        </p:spPr>
        <p:txBody>
          <a:bodyPr wrap="square">
            <a:spAutoFit/>
            <a:scene3d>
              <a:camera prst="orthographicFront"/>
              <a:lightRig dir="tl" rig="flat">
                <a:rot lat="0" lon="0" rev="6600000"/>
              </a:lightRig>
            </a:scene3d>
            <a:sp3d contourW="8890" extrusionH="25400">
              <a:bevelT h="31750" w="38100"/>
              <a:contourClr>
                <a:schemeClr val="accent2">
                  <a:shade val="75000"/>
                </a:schemeClr>
              </a:contourClr>
            </a:sp3d>
          </a:bodyPr>
          <a:lstStyle/>
          <a:p>
            <a:pPr algn="ctr">
              <a:defRPr/>
            </a:pPr>
            <a:r>
              <a:rPr dirty="0" lang="es-ES_tradnl" smtClean="0" sz="1800">
                <a:ln w="11430">
                  <a:solidFill>
                    <a:srgbClr val="C00000"/>
                  </a:solidFill>
                </a:ln>
                <a:solidFill>
                  <a:srgbClr val="C00000"/>
                </a:solidFill>
                <a:latin typeface="+mj-lt"/>
              </a:rPr>
              <a:t>Ciclo de acumulación de aprendizaje -Costos </a:t>
            </a:r>
            <a:r>
              <a:rPr dirty="0" lang="es-ES_tradnl" sz="1800">
                <a:ln w="11430">
                  <a:solidFill>
                    <a:srgbClr val="C00000"/>
                  </a:solidFill>
                </a:ln>
                <a:solidFill>
                  <a:srgbClr val="C00000"/>
                </a:solidFill>
                <a:latin typeface="+mj-lt"/>
              </a:rPr>
              <a:t>de transacción</a:t>
            </a:r>
            <a:endParaRPr dirty="0" lang="es-MX" sz="1800">
              <a:ln w="11430">
                <a:solidFill>
                  <a:srgbClr val="C00000"/>
                </a:solidFill>
              </a:ln>
              <a:solidFill>
                <a:srgbClr val="C00000"/>
              </a:solidFill>
              <a:latin typeface="+mj-lt"/>
            </a:endParaRPr>
          </a:p>
        </p:txBody>
      </p:sp>
    </p:spTree>
  </p:cSld>
  <p:clrMapOvr>
    <a:masterClrMapping/>
  </p:clrMapOvr>
  <p:timing>
    <p:tnLst>
      <p:par>
        <p:cTn dur="indefinite" id="1" nodeType="tmRoot" restart="never"/>
      </p:par>
    </p:tnLst>
  </p:timing>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30722" name="Picture 2"/>
          <p:cNvPicPr>
            <a:picLocks noChangeArrowheads="1" noChangeAspect="1"/>
          </p:cNvPicPr>
          <p:nvPr/>
        </p:nvPicPr>
        <p:blipFill>
          <a:blip r:embed="rId4"/>
          <a:stretch>
            <a:fillRect/>
          </a:stretch>
        </p:blipFill>
        <p:spPr bwMode="auto">
          <a:xfrm>
            <a:off x="0" y="5135563"/>
            <a:ext cx="9150351" cy="1722437"/>
          </a:xfrm>
          <a:prstGeom prst="rect">
            <a:avLst/>
          </a:prstGeom>
          <a:noFill/>
          <a:ln w="9525">
            <a:noFill/>
            <a:miter lim="800000"/>
            <a:headEnd/>
            <a:tailEnd/>
          </a:ln>
        </p:spPr>
      </p:pic>
      <p:pic>
        <p:nvPicPr>
          <p:cNvPr id="30725" name="Picture 5"/>
          <p:cNvPicPr>
            <a:picLocks noChangeArrowheads="1" noChangeAspect="1"/>
          </p:cNvPicPr>
          <p:nvPr/>
        </p:nvPicPr>
        <p:blipFill>
          <a:blip r:embed="rId5"/>
          <a:srcRect/>
          <a:stretch>
            <a:fillRect/>
          </a:stretch>
        </p:blipFill>
        <p:spPr bwMode="auto">
          <a:xfrm>
            <a:off x="0" y="1428735"/>
            <a:ext cx="4578341" cy="2714645"/>
          </a:xfrm>
          <a:prstGeom prst="rect">
            <a:avLst/>
          </a:prstGeom>
          <a:noFill/>
          <a:ln w="9525">
            <a:noFill/>
            <a:miter lim="800000"/>
            <a:headEnd/>
            <a:tailEnd/>
          </a:ln>
        </p:spPr>
      </p:pic>
      <p:grpSp>
        <p:nvGrpSpPr>
          <p:cNvPr id="2" name="61 Grupo"/>
          <p:cNvGrpSpPr/>
          <p:nvPr/>
        </p:nvGrpSpPr>
        <p:grpSpPr>
          <a:xfrm>
            <a:off x="3800468" y="746083"/>
            <a:ext cx="5343532" cy="451918"/>
            <a:chOff x="4067175" y="2098646"/>
            <a:chExt cx="4919663" cy="451918"/>
          </a:xfrm>
        </p:grpSpPr>
        <p:sp>
          <p:nvSpPr>
            <p:cNvPr id="334854" name="Text Box 6"/>
            <p:cNvSpPr txBox="1">
              <a:spLocks noChangeArrowheads="1"/>
            </p:cNvSpPr>
            <p:nvPr/>
          </p:nvSpPr>
          <p:spPr bwMode="auto">
            <a:xfrm>
              <a:off x="4067175" y="2103431"/>
              <a:ext cx="919163" cy="430887"/>
            </a:xfrm>
            <a:prstGeom prst="rect">
              <a:avLst/>
            </a:prstGeom>
            <a:noFill/>
            <a:ln w="9525">
              <a:noFill/>
              <a:miter lim="800000"/>
              <a:headEnd/>
              <a:tailEnd/>
            </a:ln>
          </p:spPr>
          <p:txBody>
            <a:bodyPr>
              <a:spAutoFit/>
            </a:bodyPr>
            <a:lstStyle/>
            <a:p>
              <a:pPr algn="ctr">
                <a:spcBef>
                  <a:spcPct val="50000"/>
                </a:spcBef>
              </a:pPr>
              <a:r>
                <a:rPr b="1" dirty="0" lang="es-ES_tradnl" sz="1100">
                  <a:latin typeface="+mj-lt"/>
                </a:rPr>
                <a:t>Asamblea comunitaria</a:t>
              </a:r>
              <a:endParaRPr b="1" dirty="0" lang="es-ES" sz="1100">
                <a:latin typeface="+mj-lt"/>
              </a:endParaRPr>
            </a:p>
          </p:txBody>
        </p:sp>
        <p:sp>
          <p:nvSpPr>
            <p:cNvPr id="334855" name="Text Box 7"/>
            <p:cNvSpPr txBox="1">
              <a:spLocks noChangeArrowheads="1"/>
            </p:cNvSpPr>
            <p:nvPr/>
          </p:nvSpPr>
          <p:spPr bwMode="auto">
            <a:xfrm>
              <a:off x="5076825" y="2103431"/>
              <a:ext cx="919163" cy="430887"/>
            </a:xfrm>
            <a:prstGeom prst="rect">
              <a:avLst/>
            </a:prstGeom>
            <a:noFill/>
            <a:ln w="9525">
              <a:noFill/>
              <a:miter lim="800000"/>
              <a:headEnd/>
              <a:tailEnd/>
            </a:ln>
          </p:spPr>
          <p:txBody>
            <a:bodyPr>
              <a:spAutoFit/>
            </a:bodyPr>
            <a:lstStyle/>
            <a:p>
              <a:pPr algn="ctr">
                <a:spcBef>
                  <a:spcPct val="50000"/>
                </a:spcBef>
              </a:pPr>
              <a:r>
                <a:rPr b="1" dirty="0" lang="es-ES_tradnl" sz="1100">
                  <a:latin typeface="+mj-lt"/>
                </a:rPr>
                <a:t>Asamblea comunitaria</a:t>
              </a:r>
              <a:endParaRPr b="1" dirty="0" lang="es-ES" sz="1100">
                <a:latin typeface="+mj-lt"/>
              </a:endParaRPr>
            </a:p>
          </p:txBody>
        </p:sp>
        <p:sp>
          <p:nvSpPr>
            <p:cNvPr id="334856" name="Text Box 8"/>
            <p:cNvSpPr txBox="1">
              <a:spLocks noChangeArrowheads="1"/>
            </p:cNvSpPr>
            <p:nvPr/>
          </p:nvSpPr>
          <p:spPr bwMode="auto">
            <a:xfrm>
              <a:off x="6119657" y="2110461"/>
              <a:ext cx="919162" cy="430887"/>
            </a:xfrm>
            <a:prstGeom prst="rect">
              <a:avLst/>
            </a:prstGeom>
            <a:noFill/>
            <a:ln w="9525">
              <a:noFill/>
              <a:miter lim="800000"/>
              <a:headEnd/>
              <a:tailEnd/>
            </a:ln>
          </p:spPr>
          <p:txBody>
            <a:bodyPr>
              <a:spAutoFit/>
            </a:bodyPr>
            <a:lstStyle/>
            <a:p>
              <a:pPr algn="ctr">
                <a:spcBef>
                  <a:spcPct val="50000"/>
                </a:spcBef>
              </a:pPr>
              <a:r>
                <a:rPr b="1" dirty="0" lang="es-ES_tradnl" sz="1100">
                  <a:latin typeface="+mj-lt"/>
                </a:rPr>
                <a:t>Asamblea comunitaria</a:t>
              </a:r>
              <a:endParaRPr b="1" dirty="0" lang="es-ES" sz="1100">
                <a:latin typeface="+mj-lt"/>
              </a:endParaRPr>
            </a:p>
          </p:txBody>
        </p:sp>
        <p:sp>
          <p:nvSpPr>
            <p:cNvPr id="334857" name="Text Box 9"/>
            <p:cNvSpPr txBox="1">
              <a:spLocks noChangeArrowheads="1"/>
            </p:cNvSpPr>
            <p:nvPr/>
          </p:nvSpPr>
          <p:spPr bwMode="auto">
            <a:xfrm>
              <a:off x="7139295" y="2119677"/>
              <a:ext cx="919163" cy="430887"/>
            </a:xfrm>
            <a:prstGeom prst="rect">
              <a:avLst/>
            </a:prstGeom>
            <a:noFill/>
            <a:ln w="9525">
              <a:noFill/>
              <a:miter lim="800000"/>
              <a:headEnd/>
              <a:tailEnd/>
            </a:ln>
          </p:spPr>
          <p:txBody>
            <a:bodyPr>
              <a:spAutoFit/>
            </a:bodyPr>
            <a:lstStyle/>
            <a:p>
              <a:pPr algn="ctr">
                <a:spcBef>
                  <a:spcPct val="50000"/>
                </a:spcBef>
              </a:pPr>
              <a:r>
                <a:rPr b="1" dirty="0" lang="es-ES_tradnl" sz="1100">
                  <a:latin typeface="+mj-lt"/>
                </a:rPr>
                <a:t>Asamblea comunitaria</a:t>
              </a:r>
              <a:endParaRPr b="1" dirty="0" lang="es-ES" sz="1100">
                <a:latin typeface="+mj-lt"/>
              </a:endParaRPr>
            </a:p>
          </p:txBody>
        </p:sp>
        <p:sp>
          <p:nvSpPr>
            <p:cNvPr id="334858" name="Text Box 10"/>
            <p:cNvSpPr txBox="1">
              <a:spLocks noChangeArrowheads="1"/>
            </p:cNvSpPr>
            <p:nvPr/>
          </p:nvSpPr>
          <p:spPr bwMode="auto">
            <a:xfrm>
              <a:off x="8067675" y="2098646"/>
              <a:ext cx="919163" cy="430887"/>
            </a:xfrm>
            <a:prstGeom prst="rect">
              <a:avLst/>
            </a:prstGeom>
            <a:noFill/>
            <a:ln w="9525">
              <a:noFill/>
              <a:miter lim="800000"/>
              <a:headEnd/>
              <a:tailEnd/>
            </a:ln>
          </p:spPr>
          <p:txBody>
            <a:bodyPr>
              <a:spAutoFit/>
            </a:bodyPr>
            <a:lstStyle/>
            <a:p>
              <a:pPr algn="ctr">
                <a:spcBef>
                  <a:spcPct val="50000"/>
                </a:spcBef>
              </a:pPr>
              <a:r>
                <a:rPr b="1" dirty="0" lang="es-ES_tradnl" sz="1100">
                  <a:latin typeface="+mj-lt"/>
                </a:rPr>
                <a:t>Asamblea comunitaria</a:t>
              </a:r>
              <a:endParaRPr b="1" dirty="0" lang="es-ES" sz="1100">
                <a:latin typeface="+mj-lt"/>
              </a:endParaRPr>
            </a:p>
          </p:txBody>
        </p:sp>
      </p:grpSp>
      <p:sp>
        <p:nvSpPr>
          <p:cNvPr id="334859" name="Text Box 11"/>
          <p:cNvSpPr txBox="1">
            <a:spLocks noChangeArrowheads="1"/>
          </p:cNvSpPr>
          <p:nvPr/>
        </p:nvSpPr>
        <p:spPr bwMode="auto">
          <a:xfrm>
            <a:off x="5857884" y="2357430"/>
            <a:ext cx="2928958" cy="1107996"/>
          </a:xfrm>
          <a:prstGeom prst="rect">
            <a:avLst/>
          </a:prstGeom>
          <a:noFill/>
          <a:ln w="9525">
            <a:noFill/>
            <a:miter lim="800000"/>
            <a:headEnd/>
            <a:tailEnd/>
          </a:ln>
          <a:effectLst/>
        </p:spPr>
        <p:txBody>
          <a:bodyPr wrap="square">
            <a:spAutoFit/>
          </a:bodyPr>
          <a:lstStyle/>
          <a:p>
            <a:pPr algn="ctr">
              <a:spcBef>
                <a:spcPct val="50000"/>
              </a:spcBef>
              <a:defRPr/>
            </a:pPr>
            <a:endParaRPr b="1" dirty="0" lang="es-ES_tradnl" smtClean="0" sz="1200">
              <a:solidFill>
                <a:srgbClr val="0000FF"/>
              </a:solidFill>
              <a:effectLst>
                <a:outerShdw algn="tl" blurRad="38100" dir="2700000" dist="38100">
                  <a:srgbClr val="C0C0C0"/>
                </a:outerShdw>
              </a:effectLst>
              <a:latin typeface="+mj-lt"/>
            </a:endParaRPr>
          </a:p>
          <a:p>
            <a:pPr algn="ctr">
              <a:spcBef>
                <a:spcPct val="50000"/>
              </a:spcBef>
              <a:defRPr/>
            </a:pPr>
            <a:r>
              <a:rPr b="1" dirty="0" lang="es-ES_tradnl" smtClean="0" sz="1200">
                <a:solidFill>
                  <a:srgbClr val="0000FF"/>
                </a:solidFill>
                <a:effectLst>
                  <a:outerShdw algn="tl" blurRad="38100" dir="2700000" dist="38100">
                    <a:srgbClr val="C0C0C0"/>
                  </a:outerShdw>
                </a:effectLst>
                <a:latin typeface="+mj-lt"/>
              </a:rPr>
              <a:t>Integración de Asamblea regional para el Manejo Comunitario de Cuenca (representantes </a:t>
            </a:r>
            <a:r>
              <a:rPr b="1" dirty="0" lang="es-ES_tradnl" sz="1200">
                <a:solidFill>
                  <a:srgbClr val="0000FF"/>
                </a:solidFill>
                <a:effectLst>
                  <a:outerShdw algn="tl" blurRad="38100" dir="2700000" dist="38100">
                    <a:srgbClr val="C0C0C0"/>
                  </a:outerShdw>
                </a:effectLst>
                <a:latin typeface="+mj-lt"/>
              </a:rPr>
              <a:t>agrarios </a:t>
            </a:r>
            <a:r>
              <a:rPr b="1" dirty="0" lang="es-ES_tradnl" smtClean="0" sz="1200">
                <a:solidFill>
                  <a:srgbClr val="0000FF"/>
                </a:solidFill>
                <a:effectLst>
                  <a:outerShdw algn="tl" blurRad="38100" dir="2700000" dist="38100">
                    <a:srgbClr val="C0C0C0"/>
                  </a:outerShdw>
                </a:effectLst>
                <a:latin typeface="+mj-lt"/>
              </a:rPr>
              <a:t> y delegados de </a:t>
            </a:r>
            <a:r>
              <a:rPr b="1" dirty="0" lang="es-ES_tradnl" sz="1200">
                <a:solidFill>
                  <a:srgbClr val="0000FF"/>
                </a:solidFill>
                <a:effectLst>
                  <a:outerShdw algn="tl" blurRad="38100" dir="2700000" dist="38100">
                    <a:srgbClr val="C0C0C0"/>
                  </a:outerShdw>
                </a:effectLst>
                <a:latin typeface="+mj-lt"/>
              </a:rPr>
              <a:t>cada comunidad involucrada</a:t>
            </a:r>
            <a:r>
              <a:rPr b="1" dirty="0" lang="es-ES_tradnl" smtClean="0" sz="1200">
                <a:solidFill>
                  <a:srgbClr val="0000FF"/>
                </a:solidFill>
                <a:effectLst>
                  <a:outerShdw algn="tl" blurRad="38100" dir="2700000" dist="38100">
                    <a:srgbClr val="C0C0C0"/>
                  </a:outerShdw>
                </a:effectLst>
                <a:latin typeface="+mj-lt"/>
              </a:rPr>
              <a:t>)</a:t>
            </a:r>
            <a:endParaRPr b="1" dirty="0" lang="es-ES" sz="1200">
              <a:solidFill>
                <a:srgbClr val="0000FF"/>
              </a:solidFill>
              <a:effectLst>
                <a:outerShdw algn="tl" blurRad="38100" dir="2700000" dist="38100">
                  <a:srgbClr val="C0C0C0"/>
                </a:outerShdw>
              </a:effectLst>
              <a:latin typeface="+mj-lt"/>
            </a:endParaRPr>
          </a:p>
        </p:txBody>
      </p:sp>
      <p:sp>
        <p:nvSpPr>
          <p:cNvPr id="334867" name="Text Box 19"/>
          <p:cNvSpPr txBox="1">
            <a:spLocks noChangeArrowheads="1"/>
          </p:cNvSpPr>
          <p:nvPr/>
        </p:nvSpPr>
        <p:spPr bwMode="auto">
          <a:xfrm>
            <a:off x="7732871" y="4598267"/>
            <a:ext cx="1196847" cy="830997"/>
          </a:xfrm>
          <a:prstGeom prst="rect">
            <a:avLst/>
          </a:prstGeom>
          <a:noFill/>
          <a:ln w="28575">
            <a:solidFill>
              <a:srgbClr val="0070C0"/>
            </a:solidFill>
            <a:miter lim="800000"/>
            <a:headEnd/>
            <a:tailEnd/>
          </a:ln>
          <a:effectLst/>
        </p:spPr>
        <p:txBody>
          <a:bodyPr wrap="square">
            <a:spAutoFit/>
          </a:bodyPr>
          <a:lstStyle/>
          <a:p>
            <a:pPr algn="ctr">
              <a:spcBef>
                <a:spcPct val="50000"/>
              </a:spcBef>
              <a:defRPr/>
            </a:pPr>
            <a:r>
              <a:rPr b="1" dirty="0" lang="es-ES_tradnl" smtClean="0" sz="1200">
                <a:solidFill>
                  <a:srgbClr val="CC3300"/>
                </a:solidFill>
                <a:effectLst>
                  <a:outerShdw algn="tl" blurRad="38100" dir="2700000" dist="38100">
                    <a:srgbClr val="C0C0C0"/>
                  </a:outerShdw>
                </a:effectLst>
                <a:latin typeface="+mj-lt"/>
              </a:rPr>
              <a:t>Dirección técnica y jefaturas de campo</a:t>
            </a:r>
            <a:endParaRPr b="1" dirty="0" lang="es-ES" sz="1200">
              <a:solidFill>
                <a:srgbClr val="CC3300"/>
              </a:solidFill>
              <a:effectLst>
                <a:outerShdw algn="tl" blurRad="38100" dir="2700000" dist="38100">
                  <a:srgbClr val="C0C0C0"/>
                </a:outerShdw>
              </a:effectLst>
              <a:latin typeface="+mj-lt"/>
            </a:endParaRPr>
          </a:p>
        </p:txBody>
      </p:sp>
      <p:sp>
        <p:nvSpPr>
          <p:cNvPr id="334869" name="Text Box 21"/>
          <p:cNvSpPr txBox="1">
            <a:spLocks noChangeArrowheads="1"/>
          </p:cNvSpPr>
          <p:nvPr/>
        </p:nvSpPr>
        <p:spPr bwMode="auto">
          <a:xfrm>
            <a:off x="5357818" y="4143380"/>
            <a:ext cx="1785950" cy="738664"/>
          </a:xfrm>
          <a:prstGeom prst="rect">
            <a:avLst/>
          </a:prstGeom>
          <a:noFill/>
          <a:ln w="28575">
            <a:solidFill>
              <a:srgbClr val="C00000"/>
            </a:solidFill>
            <a:miter lim="800000"/>
            <a:headEnd/>
            <a:tailEnd/>
          </a:ln>
        </p:spPr>
        <p:txBody>
          <a:bodyPr wrap="square">
            <a:spAutoFit/>
          </a:bodyPr>
          <a:lstStyle/>
          <a:p>
            <a:pPr algn="ctr">
              <a:spcBef>
                <a:spcPct val="50000"/>
              </a:spcBef>
            </a:pPr>
            <a:r>
              <a:rPr b="1" dirty="0" lang="es-ES_tradnl" sz="1400">
                <a:latin typeface="+mj-lt"/>
              </a:rPr>
              <a:t>Consejos de administración y vigilancia</a:t>
            </a:r>
            <a:endParaRPr b="1" dirty="0" lang="es-ES" sz="1400">
              <a:latin typeface="+mj-lt"/>
            </a:endParaRPr>
          </a:p>
        </p:txBody>
      </p:sp>
      <p:sp>
        <p:nvSpPr>
          <p:cNvPr id="334871" name="Text Box 23"/>
          <p:cNvSpPr txBox="1">
            <a:spLocks noChangeArrowheads="1"/>
          </p:cNvSpPr>
          <p:nvPr/>
        </p:nvSpPr>
        <p:spPr bwMode="auto">
          <a:xfrm>
            <a:off x="500034" y="5286388"/>
            <a:ext cx="3714776" cy="923330"/>
          </a:xfrm>
          <a:prstGeom prst="rect">
            <a:avLst/>
          </a:prstGeom>
          <a:solidFill>
            <a:srgbClr val="C00000"/>
          </a:solidFill>
          <a:ln>
            <a:solidFill>
              <a:srgbClr val="C00000"/>
            </a:solidFill>
            <a:headEnd/>
            <a:tailEnd/>
          </a:ln>
        </p:spPr>
        <p:style>
          <a:lnRef idx="1">
            <a:schemeClr val="accent6"/>
          </a:lnRef>
          <a:fillRef idx="3">
            <a:schemeClr val="accent6"/>
          </a:fillRef>
          <a:effectRef idx="2">
            <a:schemeClr val="accent6"/>
          </a:effectRef>
          <a:fontRef idx="minor">
            <a:schemeClr val="lt1"/>
          </a:fontRef>
        </p:style>
        <p:txBody>
          <a:bodyPr>
            <a:spAutoFit/>
          </a:bodyPr>
          <a:lstStyle/>
          <a:p>
            <a:pPr algn="ctr">
              <a:spcBef>
                <a:spcPct val="50000"/>
              </a:spcBef>
              <a:defRPr/>
            </a:pPr>
            <a:r>
              <a:rPr dirty="0" lang="es-ES_tradnl" smtClean="0" sz="1800">
                <a:solidFill>
                  <a:schemeClr val="bg1"/>
                </a:solidFill>
                <a:latin typeface="+mj-lt"/>
              </a:rPr>
              <a:t>Programa </a:t>
            </a:r>
            <a:r>
              <a:rPr dirty="0" lang="es-ES_tradnl" sz="1800">
                <a:solidFill>
                  <a:schemeClr val="bg1"/>
                </a:solidFill>
                <a:latin typeface="+mj-lt"/>
              </a:rPr>
              <a:t>regional de manejo de cuenca y prestación de servicios ambientales</a:t>
            </a:r>
            <a:endParaRPr dirty="0" lang="es-ES" sz="1800">
              <a:solidFill>
                <a:schemeClr val="bg1"/>
              </a:solidFill>
              <a:latin typeface="+mj-lt"/>
            </a:endParaRPr>
          </a:p>
        </p:txBody>
      </p:sp>
      <p:pic>
        <p:nvPicPr>
          <p:cNvPr descr="Sicobi Color" id="334878" name="Picture 30"/>
          <p:cNvPicPr>
            <a:picLocks noChangeArrowheads="1" noChangeAspect="1"/>
          </p:cNvPicPr>
          <p:nvPr/>
        </p:nvPicPr>
        <p:blipFill>
          <a:blip cstate="print" r:embed="rId6"/>
          <a:srcRect/>
          <a:stretch>
            <a:fillRect/>
          </a:stretch>
        </p:blipFill>
        <p:spPr bwMode="auto">
          <a:xfrm>
            <a:off x="4929190" y="2643182"/>
            <a:ext cx="725487" cy="647700"/>
          </a:xfrm>
          <a:prstGeom prst="rect">
            <a:avLst/>
          </a:prstGeom>
          <a:noFill/>
          <a:ln w="9525">
            <a:noFill/>
            <a:miter lim="800000"/>
            <a:headEnd/>
            <a:tailEnd/>
          </a:ln>
        </p:spPr>
      </p:pic>
      <p:sp>
        <p:nvSpPr>
          <p:cNvPr id="30739" name="Rectangle 41"/>
          <p:cNvSpPr>
            <a:spLocks noChangeArrowheads="1"/>
          </p:cNvSpPr>
          <p:nvPr/>
        </p:nvSpPr>
        <p:spPr bwMode="auto">
          <a:xfrm>
            <a:off x="-32" y="-24"/>
            <a:ext cx="8786874" cy="400110"/>
          </a:xfrm>
          <a:prstGeom prst="rect">
            <a:avLst/>
          </a:prstGeom>
          <a:noFill/>
          <a:ln w="9525">
            <a:noFill/>
            <a:miter lim="800000"/>
            <a:headEnd/>
            <a:tailEnd/>
          </a:ln>
        </p:spPr>
        <p:txBody>
          <a:bodyPr wrap="square">
            <a:spAutoFit/>
          </a:bodyPr>
          <a:lstStyle/>
          <a:p>
            <a:pPr>
              <a:spcBef>
                <a:spcPct val="50000"/>
              </a:spcBef>
            </a:pPr>
            <a:r>
              <a:rPr dirty="0" lang="es-MX" sz="2000">
                <a:solidFill>
                  <a:srgbClr val="C00000"/>
                </a:solidFill>
                <a:effectLst>
                  <a:outerShdw algn="tl" blurRad="38100" dir="2700000" dist="38100">
                    <a:srgbClr val="000000">
                      <a:alpha val="43137"/>
                    </a:srgbClr>
                  </a:outerShdw>
                </a:effectLst>
                <a:latin typeface="+mj-lt"/>
              </a:rPr>
              <a:t>Construcción de arreglos institucionales para el manejo de recursos estratégicos</a:t>
            </a:r>
            <a:endParaRPr dirty="0" lang="es-ES" sz="2000">
              <a:solidFill>
                <a:srgbClr val="C00000"/>
              </a:solidFill>
              <a:effectLst>
                <a:outerShdw algn="tl" blurRad="38100" dir="2700000" dist="38100">
                  <a:srgbClr val="000000">
                    <a:alpha val="43137"/>
                  </a:srgbClr>
                </a:outerShdw>
              </a:effectLst>
              <a:latin typeface="+mj-lt"/>
            </a:endParaRPr>
          </a:p>
        </p:txBody>
      </p:sp>
      <p:cxnSp>
        <p:nvCxnSpPr>
          <p:cNvPr id="53" name="52 Conector angular"/>
          <p:cNvCxnSpPr>
            <a:stCxn id="334855" idx="2"/>
            <a:endCxn id="334859" idx="0"/>
          </p:cNvCxnSpPr>
          <p:nvPr/>
        </p:nvCxnSpPr>
        <p:spPr>
          <a:xfrm flipH="1" rot="16200000">
            <a:off x="5771487" y="806553"/>
            <a:ext cx="1175675" cy="1926077"/>
          </a:xfrm>
          <a:prstGeom prst="bentConnector3">
            <a:avLst>
              <a:gd fmla="val 50000" name="adj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54 Conector angular"/>
          <p:cNvCxnSpPr>
            <a:stCxn id="334856" idx="2"/>
            <a:endCxn id="334859" idx="0"/>
          </p:cNvCxnSpPr>
          <p:nvPr/>
        </p:nvCxnSpPr>
        <p:spPr>
          <a:xfrm flipH="1" rot="16200000">
            <a:off x="6341342" y="1376408"/>
            <a:ext cx="1168645" cy="793397"/>
          </a:xfrm>
          <a:prstGeom prst="bentConnector3">
            <a:avLst>
              <a:gd fmla="val 50000" name="adj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56 Conector angular"/>
          <p:cNvCxnSpPr>
            <a:stCxn id="334857" idx="2"/>
            <a:endCxn id="334859" idx="0"/>
          </p:cNvCxnSpPr>
          <p:nvPr/>
        </p:nvCxnSpPr>
        <p:spPr>
          <a:xfrm rot="5400000">
            <a:off x="6899695" y="1620670"/>
            <a:ext cx="1159429" cy="314091"/>
          </a:xfrm>
          <a:prstGeom prst="bentConnector3">
            <a:avLst>
              <a:gd fmla="val 50000" name="adj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58 Conector angular"/>
          <p:cNvCxnSpPr>
            <a:stCxn id="334858" idx="2"/>
            <a:endCxn id="334859" idx="0"/>
          </p:cNvCxnSpPr>
          <p:nvPr/>
        </p:nvCxnSpPr>
        <p:spPr>
          <a:xfrm rot="5400000">
            <a:off x="7393363" y="1105971"/>
            <a:ext cx="1180460" cy="1322459"/>
          </a:xfrm>
          <a:prstGeom prst="bentConnector3">
            <a:avLst>
              <a:gd fmla="val 50000" name="adj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60 Conector angular"/>
          <p:cNvCxnSpPr>
            <a:stCxn id="334854" idx="2"/>
            <a:endCxn id="334859" idx="0"/>
          </p:cNvCxnSpPr>
          <p:nvPr/>
        </p:nvCxnSpPr>
        <p:spPr>
          <a:xfrm flipH="1" rot="16200000">
            <a:off x="5223167" y="258233"/>
            <a:ext cx="1175675" cy="3022717"/>
          </a:xfrm>
          <a:prstGeom prst="bentConnector3">
            <a:avLst>
              <a:gd fmla="val 50000" name="adj1"/>
            </a:avLst>
          </a:prstGeom>
          <a:ln>
            <a:tailEnd type="arrow"/>
          </a:ln>
        </p:spPr>
        <p:style>
          <a:lnRef idx="2">
            <a:schemeClr val="accent1"/>
          </a:lnRef>
          <a:fillRef idx="0">
            <a:schemeClr val="accent1"/>
          </a:fillRef>
          <a:effectRef idx="1">
            <a:schemeClr val="accent1"/>
          </a:effectRef>
          <a:fontRef idx="minor">
            <a:schemeClr val="tx1"/>
          </a:fontRef>
        </p:style>
      </p:cxnSp>
      <p:sp>
        <p:nvSpPr>
          <p:cNvPr id="195" name="194 Rectángulo"/>
          <p:cNvSpPr/>
          <p:nvPr/>
        </p:nvSpPr>
        <p:spPr>
          <a:xfrm>
            <a:off x="2529326" y="2743647"/>
            <a:ext cx="1685484" cy="48555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es-MX" smtClean="0" sz="1400">
                <a:solidFill>
                  <a:srgbClr val="C00000"/>
                </a:solidFill>
                <a:latin typeface="+mj-lt"/>
              </a:rPr>
              <a:t>Equipo técnico comunitario</a:t>
            </a:r>
            <a:endParaRPr dirty="0" lang="es-MX" sz="1400">
              <a:solidFill>
                <a:srgbClr val="C00000"/>
              </a:solidFill>
              <a:latin typeface="+mj-lt"/>
            </a:endParaRPr>
          </a:p>
        </p:txBody>
      </p:sp>
      <p:cxnSp>
        <p:nvCxnSpPr>
          <p:cNvPr id="213" name="212 Forma"/>
          <p:cNvCxnSpPr/>
          <p:nvPr/>
        </p:nvCxnSpPr>
        <p:spPr>
          <a:xfrm flipH="1" flipV="1" rot="5400000">
            <a:off x="2769761" y="373456"/>
            <a:ext cx="400868" cy="1511297"/>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2" name="241 Conector angular"/>
          <p:cNvCxnSpPr>
            <a:stCxn id="334859" idx="2"/>
            <a:endCxn id="334869" idx="0"/>
          </p:cNvCxnSpPr>
          <p:nvPr/>
        </p:nvCxnSpPr>
        <p:spPr>
          <a:xfrm rot="5400000">
            <a:off x="6447601" y="3268618"/>
            <a:ext cx="677954" cy="1071570"/>
          </a:xfrm>
          <a:prstGeom prst="bentConnector3">
            <a:avLst>
              <a:gd fmla="val 50000" name="adj1"/>
            </a:avLst>
          </a:prstGeom>
          <a:ln>
            <a:tailEnd type="arrow"/>
          </a:ln>
        </p:spPr>
        <p:style>
          <a:lnRef idx="2">
            <a:schemeClr val="accent1"/>
          </a:lnRef>
          <a:fillRef idx="0">
            <a:schemeClr val="accent1"/>
          </a:fillRef>
          <a:effectRef idx="1">
            <a:schemeClr val="accent1"/>
          </a:effectRef>
          <a:fontRef idx="minor">
            <a:schemeClr val="tx1"/>
          </a:fontRef>
        </p:style>
      </p:cxnSp>
      <p:sp>
        <p:nvSpPr>
          <p:cNvPr id="265" name="Text Box 27"/>
          <p:cNvSpPr txBox="1">
            <a:spLocks noChangeArrowheads="1"/>
          </p:cNvSpPr>
          <p:nvPr/>
        </p:nvSpPr>
        <p:spPr bwMode="auto">
          <a:xfrm>
            <a:off x="5214942" y="5929330"/>
            <a:ext cx="2062010" cy="646331"/>
          </a:xfrm>
          <a:prstGeom prst="rect">
            <a:avLst/>
          </a:prstGeom>
          <a:solidFill>
            <a:srgbClr val="C00000"/>
          </a:solidFill>
          <a:ln>
            <a:solidFill>
              <a:srgbClr val="C00000"/>
            </a:solidFill>
            <a:headEnd/>
            <a:tailEnd/>
          </a:ln>
        </p:spPr>
        <p:style>
          <a:lnRef idx="1">
            <a:schemeClr val="accent6"/>
          </a:lnRef>
          <a:fillRef idx="3">
            <a:schemeClr val="accent6"/>
          </a:fillRef>
          <a:effectRef idx="2">
            <a:schemeClr val="accent6"/>
          </a:effectRef>
          <a:fontRef idx="minor">
            <a:schemeClr val="lt1"/>
          </a:fontRef>
        </p:style>
        <p:txBody>
          <a:bodyPr>
            <a:spAutoFit/>
          </a:bodyPr>
          <a:lstStyle/>
          <a:p>
            <a:pPr algn="ctr">
              <a:spcBef>
                <a:spcPct val="50000"/>
              </a:spcBef>
              <a:defRPr/>
            </a:pPr>
            <a:r>
              <a:rPr dirty="0" lang="es-ES_tradnl" sz="1200">
                <a:solidFill>
                  <a:schemeClr val="bg1"/>
                </a:solidFill>
                <a:latin typeface="+mj-lt"/>
              </a:rPr>
              <a:t>Equipos técnicos </a:t>
            </a:r>
            <a:r>
              <a:rPr dirty="0" lang="es-ES_tradnl" smtClean="0" sz="1200">
                <a:solidFill>
                  <a:schemeClr val="bg1"/>
                </a:solidFill>
                <a:latin typeface="+mj-lt"/>
              </a:rPr>
              <a:t>comunitarios y comités regionales de producción</a:t>
            </a:r>
            <a:endParaRPr dirty="0" lang="es-ES" sz="1200">
              <a:solidFill>
                <a:schemeClr val="bg1"/>
              </a:solidFill>
              <a:latin typeface="+mj-lt"/>
            </a:endParaRPr>
          </a:p>
        </p:txBody>
      </p:sp>
      <p:cxnSp>
        <p:nvCxnSpPr>
          <p:cNvPr id="276" name="275 Forma"/>
          <p:cNvCxnSpPr>
            <a:stCxn id="334867" idx="2"/>
            <a:endCxn id="265" idx="3"/>
          </p:cNvCxnSpPr>
          <p:nvPr/>
        </p:nvCxnSpPr>
        <p:spPr>
          <a:xfrm rot="5400000">
            <a:off x="7392508" y="5313709"/>
            <a:ext cx="823232" cy="1054343"/>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8" name="277 Conector angular"/>
          <p:cNvCxnSpPr>
            <a:stCxn id="265" idx="1"/>
            <a:endCxn id="334871" idx="3"/>
          </p:cNvCxnSpPr>
          <p:nvPr/>
        </p:nvCxnSpPr>
        <p:spPr>
          <a:xfrm rot="10800000">
            <a:off x="4214810" y="5748054"/>
            <a:ext cx="1000132" cy="504443"/>
          </a:xfrm>
          <a:prstGeom prst="bentConnector3">
            <a:avLst>
              <a:gd fmla="val 50000" name="adj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2" name="281 Conector angular"/>
          <p:cNvCxnSpPr>
            <a:stCxn id="334869" idx="2"/>
            <a:endCxn id="265" idx="0"/>
          </p:cNvCxnSpPr>
          <p:nvPr/>
        </p:nvCxnSpPr>
        <p:spPr>
          <a:xfrm rot="5400000">
            <a:off x="5724727" y="5403264"/>
            <a:ext cx="1047286" cy="4846"/>
          </a:xfrm>
          <a:prstGeom prst="bentConnector3">
            <a:avLst>
              <a:gd fmla="val 50000" name="adj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4" name="283 Conector angular"/>
          <p:cNvCxnSpPr>
            <a:stCxn id="334869" idx="3"/>
            <a:endCxn id="334867" idx="1"/>
          </p:cNvCxnSpPr>
          <p:nvPr/>
        </p:nvCxnSpPr>
        <p:spPr>
          <a:xfrm>
            <a:off x="7143768" y="4512712"/>
            <a:ext cx="589103" cy="501054"/>
          </a:xfrm>
          <a:prstGeom prst="bentConnector3">
            <a:avLst>
              <a:gd fmla="val 50000" name="adj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9" presetSubtype="0">
                                  <p:stCondLst>
                                    <p:cond delay="0"/>
                                  </p:stCondLst>
                                  <p:childTnLst>
                                    <p:set>
                                      <p:cBhvr>
                                        <p:cTn dur="1" fill="hold" id="6">
                                          <p:stCondLst>
                                            <p:cond delay="0"/>
                                          </p:stCondLst>
                                        </p:cTn>
                                        <p:tgtEl>
                                          <p:spTgt spid="334859"/>
                                        </p:tgtEl>
                                        <p:attrNameLst>
                                          <p:attrName>style.visibility</p:attrName>
                                        </p:attrNameLst>
                                      </p:cBhvr>
                                      <p:to>
                                        <p:strVal val="visible"/>
                                      </p:to>
                                    </p:set>
                                    <p:animEffect filter="dissolve" transition="in">
                                      <p:cBhvr>
                                        <p:cTn dur="500" id="7"/>
                                        <p:tgtEl>
                                          <p:spTgt spid="334859"/>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9" presetSubtype="0">
                                  <p:stCondLst>
                                    <p:cond delay="0"/>
                                  </p:stCondLst>
                                  <p:childTnLst>
                                    <p:set>
                                      <p:cBhvr>
                                        <p:cTn dur="1" fill="hold" id="11">
                                          <p:stCondLst>
                                            <p:cond delay="0"/>
                                          </p:stCondLst>
                                        </p:cTn>
                                        <p:tgtEl>
                                          <p:spTgt spid="334869"/>
                                        </p:tgtEl>
                                        <p:attrNameLst>
                                          <p:attrName>style.visibility</p:attrName>
                                        </p:attrNameLst>
                                      </p:cBhvr>
                                      <p:to>
                                        <p:strVal val="visible"/>
                                      </p:to>
                                    </p:set>
                                    <p:animEffect filter="dissolve" transition="in">
                                      <p:cBhvr>
                                        <p:cTn dur="500" id="12"/>
                                        <p:tgtEl>
                                          <p:spTgt spid="334869"/>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15" presetSubtype="0">
                                  <p:stCondLst>
                                    <p:cond delay="0"/>
                                  </p:stCondLst>
                                  <p:childTnLst>
                                    <p:set>
                                      <p:cBhvr>
                                        <p:cTn dur="1" fill="hold" id="16">
                                          <p:stCondLst>
                                            <p:cond delay="0"/>
                                          </p:stCondLst>
                                        </p:cTn>
                                        <p:tgtEl>
                                          <p:spTgt spid="334878"/>
                                        </p:tgtEl>
                                        <p:attrNameLst>
                                          <p:attrName>style.visibility</p:attrName>
                                        </p:attrNameLst>
                                      </p:cBhvr>
                                      <p:to>
                                        <p:strVal val="visible"/>
                                      </p:to>
                                    </p:set>
                                    <p:anim calcmode="lin" valueType="num">
                                      <p:cBhvr>
                                        <p:cTn dur="1000" fill="hold" id="17"/>
                                        <p:tgtEl>
                                          <p:spTgt spid="334878"/>
                                        </p:tgtEl>
                                        <p:attrNameLst>
                                          <p:attrName>ppt_w</p:attrName>
                                        </p:attrNameLst>
                                      </p:cBhvr>
                                      <p:tavLst>
                                        <p:tav tm="0">
                                          <p:val>
                                            <p:fltVal val="0"/>
                                          </p:val>
                                        </p:tav>
                                        <p:tav tm="100000">
                                          <p:val>
                                            <p:strVal val="#ppt_w"/>
                                          </p:val>
                                        </p:tav>
                                      </p:tavLst>
                                    </p:anim>
                                    <p:anim calcmode="lin" valueType="num">
                                      <p:cBhvr>
                                        <p:cTn dur="1000" fill="hold" id="18"/>
                                        <p:tgtEl>
                                          <p:spTgt spid="334878"/>
                                        </p:tgtEl>
                                        <p:attrNameLst>
                                          <p:attrName>ppt_h</p:attrName>
                                        </p:attrNameLst>
                                      </p:cBhvr>
                                      <p:tavLst>
                                        <p:tav tm="0">
                                          <p:val>
                                            <p:fltVal val="0"/>
                                          </p:val>
                                        </p:tav>
                                        <p:tav tm="100000">
                                          <p:val>
                                            <p:strVal val="#ppt_h"/>
                                          </p:val>
                                        </p:tav>
                                      </p:tavLst>
                                    </p:anim>
                                    <p:anim calcmode="lin" valueType="num">
                                      <p:cBhvr>
                                        <p:cTn dur="1000" fill="hold" id="19"/>
                                        <p:tgtEl>
                                          <p:spTgt spid="334878"/>
                                        </p:tgtEl>
                                        <p:attrNameLst>
                                          <p:attrName>ppt_x</p:attrName>
                                        </p:attrNameLst>
                                      </p:cBhvr>
                                      <p:tavLst>
                                        <p:tav fmla="#ppt_x+(cos(-2*pi*(1-$))*-#ppt_x-sin(-2*pi*(1-$))*(1-#ppt_y))*(1-$)" tm="0">
                                          <p:val>
                                            <p:fltVal val="0"/>
                                          </p:val>
                                        </p:tav>
                                        <p:tav tm="100000">
                                          <p:val>
                                            <p:fltVal val="1"/>
                                          </p:val>
                                        </p:tav>
                                      </p:tavLst>
                                    </p:anim>
                                    <p:anim calcmode="lin" valueType="num">
                                      <p:cBhvr>
                                        <p:cTn dur="1000" fill="hold" id="20"/>
                                        <p:tgtEl>
                                          <p:spTgt spid="334878"/>
                                        </p:tgtEl>
                                        <p:attrNameLst>
                                          <p:attrName>ppt_y</p:attrName>
                                        </p:attrNameLst>
                                      </p:cBhvr>
                                      <p:tavLst>
                                        <p:tav fmla="#ppt_y+(sin(-2*pi*(1-$))*-#ppt_x+cos(-2*pi*(1-$))*(1-#ppt_y))*(1-$)"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4859"/>
      <p:bldP animBg="1" grpId="0" spid="334869"/>
    </p:bldLst>
  </p:timing>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0482" name="Picture 11"/>
          <p:cNvPicPr>
            <a:picLocks noChangeArrowheads="1" noChangeAspect="1"/>
          </p:cNvPicPr>
          <p:nvPr/>
        </p:nvPicPr>
        <p:blipFill>
          <a:blip r:embed="rId3"/>
          <a:stretch>
            <a:fillRect/>
          </a:stretch>
        </p:blipFill>
        <p:spPr bwMode="auto">
          <a:xfrm>
            <a:off x="-6350" y="5175250"/>
            <a:ext cx="9144000" cy="1722438"/>
          </a:xfrm>
          <a:prstGeom prst="rect">
            <a:avLst/>
          </a:prstGeom>
          <a:noFill/>
          <a:ln w="9525">
            <a:noFill/>
            <a:miter lim="800000"/>
            <a:headEnd/>
            <a:tailEnd/>
          </a:ln>
        </p:spPr>
      </p:pic>
      <p:sp>
        <p:nvSpPr>
          <p:cNvPr id="20483" name="Rectangle 3"/>
          <p:cNvSpPr>
            <a:spLocks noChangeArrowheads="1" noGrp="1"/>
          </p:cNvSpPr>
          <p:nvPr>
            <p:ph idx="1"/>
          </p:nvPr>
        </p:nvSpPr>
        <p:spPr>
          <a:xfrm>
            <a:off x="500034" y="1262069"/>
            <a:ext cx="8215370" cy="5453079"/>
          </a:xfrm>
        </p:spPr>
        <p:txBody>
          <a:bodyPr>
            <a:normAutofit/>
          </a:bodyPr>
          <a:lstStyle/>
          <a:p>
            <a:pPr algn="just" eaLnBrk="1" hangingPunct="1" indent="0" marL="0">
              <a:lnSpc>
                <a:spcPct val="80000"/>
              </a:lnSpc>
              <a:buFontTx/>
              <a:buNone/>
            </a:pPr>
            <a:r>
              <a:rPr dirty="0" lang="es-MX" smtClean="0" sz="1900">
                <a:latin typeface="+mj-lt"/>
              </a:rPr>
              <a:t>El </a:t>
            </a:r>
            <a:r>
              <a:rPr b="1" dirty="0" lang="es-MX" smtClean="0" sz="1900">
                <a:solidFill>
                  <a:srgbClr val="CC3300"/>
                </a:solidFill>
                <a:latin typeface="+mj-lt"/>
              </a:rPr>
              <a:t>Sistema Comunitario para la Biodiversidad</a:t>
            </a:r>
            <a:r>
              <a:rPr dirty="0" lang="es-MX" smtClean="0" sz="1900">
                <a:latin typeface="+mj-lt"/>
              </a:rPr>
              <a:t> (SICOBI), es una estrategia que diez (10) comunidades agrarias de Costa y Sierra Sur del Estado de Oaxaca impulsan en coordinación y asesoramiento del Grupo Autónomo para la Investigación Ambiental A.C. (GAIA).</a:t>
            </a:r>
          </a:p>
          <a:p>
            <a:pPr algn="just" eaLnBrk="1" hangingPunct="1" indent="0" marL="0">
              <a:lnSpc>
                <a:spcPct val="80000"/>
              </a:lnSpc>
              <a:buFontTx/>
              <a:buNone/>
            </a:pPr>
            <a:endParaRPr dirty="0" lang="es-MX" smtClean="0" sz="1900">
              <a:latin typeface="+mj-lt"/>
            </a:endParaRPr>
          </a:p>
          <a:p>
            <a:pPr algn="just" eaLnBrk="1" hangingPunct="1" indent="0" marL="0">
              <a:lnSpc>
                <a:spcPct val="80000"/>
              </a:lnSpc>
              <a:buFontTx/>
              <a:buNone/>
            </a:pPr>
            <a:r>
              <a:rPr dirty="0" lang="es-MX" smtClean="0" sz="1900">
                <a:latin typeface="+mj-lt"/>
              </a:rPr>
              <a:t>La iniciativa busca primordialmente:</a:t>
            </a:r>
          </a:p>
          <a:p>
            <a:pPr algn="just" eaLnBrk="1" hangingPunct="1" indent="0" marL="0">
              <a:lnSpc>
                <a:spcPct val="80000"/>
              </a:lnSpc>
              <a:buFontTx/>
              <a:buNone/>
            </a:pPr>
            <a:endParaRPr dirty="0" lang="es-MX" smtClean="0" sz="1900">
              <a:latin typeface="+mj-lt"/>
            </a:endParaRPr>
          </a:p>
          <a:p>
            <a:pPr algn="just" eaLnBrk="1" hangingPunct="1" lvl="2" marL="1238250">
              <a:lnSpc>
                <a:spcPct val="80000"/>
              </a:lnSpc>
            </a:pPr>
            <a:r>
              <a:rPr b="1" dirty="0" lang="es-MX" smtClean="0" sz="1900">
                <a:solidFill>
                  <a:srgbClr val="CC3300"/>
                </a:solidFill>
                <a:latin typeface="+mj-lt"/>
              </a:rPr>
              <a:t>Contribuir al desarrollo productivo de la región y establecer de forma paulatina mejores condiciones de vida y desarrollo a nivel local-regional</a:t>
            </a:r>
          </a:p>
          <a:p>
            <a:pPr algn="just" eaLnBrk="1" hangingPunct="1" lvl="2" marL="1238250">
              <a:lnSpc>
                <a:spcPct val="80000"/>
              </a:lnSpc>
            </a:pPr>
            <a:r>
              <a:rPr dirty="0" lang="es-MX" smtClean="0" sz="1900">
                <a:solidFill>
                  <a:srgbClr val="990000"/>
                </a:solidFill>
                <a:effectLst>
                  <a:outerShdw algn="tl" blurRad="38100" dir="2700000" dist="38100">
                    <a:srgbClr val="000000">
                      <a:alpha val="43137"/>
                    </a:srgbClr>
                  </a:outerShdw>
                </a:effectLst>
                <a:latin typeface="+mj-lt"/>
              </a:rPr>
              <a:t>Conformar alianzas de trabajo entre comunidades que permitan asegurar la existencia de recursos estratégicos dentro de la región, específicamente el agua, suelo, bosque y la biodiversidad.</a:t>
            </a:r>
          </a:p>
          <a:p>
            <a:pPr algn="just" eaLnBrk="1" hangingPunct="1" lvl="2" marL="1238250">
              <a:lnSpc>
                <a:spcPct val="80000"/>
              </a:lnSpc>
            </a:pPr>
            <a:r>
              <a:rPr b="1" dirty="0" lang="es-MX" smtClean="0" sz="1900">
                <a:solidFill>
                  <a:srgbClr val="CC3300"/>
                </a:solidFill>
                <a:latin typeface="+mj-lt"/>
              </a:rPr>
              <a:t>Desarrollar una estrategia conjunta mediante la cual se avance en el desarrollo de mecanismos de control y se pueda asegurar el funcionamiento del Complejo Hidrológico </a:t>
            </a:r>
            <a:r>
              <a:rPr b="1" dirty="0" err="1" lang="es-MX" smtClean="0" sz="1900">
                <a:solidFill>
                  <a:srgbClr val="CC3300"/>
                </a:solidFill>
                <a:latin typeface="+mj-lt"/>
              </a:rPr>
              <a:t>Copalita</a:t>
            </a:r>
            <a:r>
              <a:rPr b="1" dirty="0" lang="es-MX" smtClean="0" sz="1900">
                <a:solidFill>
                  <a:srgbClr val="CC3300"/>
                </a:solidFill>
                <a:latin typeface="+mj-lt"/>
              </a:rPr>
              <a:t>-</a:t>
            </a:r>
            <a:r>
              <a:rPr b="1" dirty="0" err="1" lang="es-MX" smtClean="0" sz="1900">
                <a:solidFill>
                  <a:srgbClr val="CC3300"/>
                </a:solidFill>
                <a:latin typeface="+mj-lt"/>
              </a:rPr>
              <a:t>Zimatan</a:t>
            </a:r>
            <a:r>
              <a:rPr b="1" dirty="0" lang="es-MX" smtClean="0" sz="1900">
                <a:solidFill>
                  <a:srgbClr val="CC3300"/>
                </a:solidFill>
                <a:latin typeface="+mj-lt"/>
              </a:rPr>
              <a:t>-Huatulco</a:t>
            </a:r>
          </a:p>
          <a:p>
            <a:pPr algn="just" eaLnBrk="1" hangingPunct="1" lvl="2" marL="1238250">
              <a:lnSpc>
                <a:spcPct val="80000"/>
              </a:lnSpc>
            </a:pPr>
            <a:r>
              <a:rPr dirty="0" lang="es-MX" smtClean="0" sz="1900">
                <a:solidFill>
                  <a:srgbClr val="990000"/>
                </a:solidFill>
                <a:effectLst>
                  <a:outerShdw algn="tl" blurRad="38100" dir="2700000" dist="38100">
                    <a:srgbClr val="000000">
                      <a:alpha val="43137"/>
                    </a:srgbClr>
                  </a:outerShdw>
                </a:effectLst>
                <a:latin typeface="+mj-lt"/>
              </a:rPr>
              <a:t>Conformar la contra-fuerza necesaria para abrir la negociación con usuarios y gobiernos, y establecer un esquema de pago por los servicios ambientales que estas y otras comunidades involucradas prestan dentro de la región.</a:t>
            </a:r>
            <a:r>
              <a:rPr dirty="0" lang="es-MX" smtClean="0" sz="1900">
                <a:effectLst>
                  <a:outerShdw algn="tl" blurRad="38100" dir="2700000" dist="38100">
                    <a:srgbClr val="000000">
                      <a:alpha val="43137"/>
                    </a:srgbClr>
                  </a:outerShdw>
                </a:effectLst>
                <a:latin typeface="+mj-lt"/>
              </a:rPr>
              <a:t> </a:t>
            </a:r>
            <a:endParaRPr dirty="0" lang="es-ES" smtClean="0" sz="1900">
              <a:effectLst>
                <a:outerShdw algn="tl" blurRad="38100" dir="2700000" dist="38100">
                  <a:srgbClr val="000000">
                    <a:alpha val="43137"/>
                  </a:srgbClr>
                </a:outerShdw>
              </a:effectLst>
              <a:latin typeface="+mj-lt"/>
            </a:endParaRPr>
          </a:p>
        </p:txBody>
      </p:sp>
      <p:grpSp>
        <p:nvGrpSpPr>
          <p:cNvPr id="8" name="7 Grupo"/>
          <p:cNvGrpSpPr/>
          <p:nvPr/>
        </p:nvGrpSpPr>
        <p:grpSpPr>
          <a:xfrm>
            <a:off x="199768" y="71414"/>
            <a:ext cx="8736074" cy="576263"/>
            <a:chOff x="199768" y="71414"/>
            <a:chExt cx="8736074" cy="576263"/>
          </a:xfrm>
        </p:grpSpPr>
        <p:sp>
          <p:nvSpPr>
            <p:cNvPr id="9" name="Text Box 81"/>
            <p:cNvSpPr txBox="1">
              <a:spLocks noChangeArrowheads="1"/>
            </p:cNvSpPr>
            <p:nvPr/>
          </p:nvSpPr>
          <p:spPr bwMode="auto">
            <a:xfrm>
              <a:off x="1224161" y="71414"/>
              <a:ext cx="6705425" cy="461665"/>
            </a:xfrm>
            <a:prstGeom prst="rect">
              <a:avLst/>
            </a:prstGeom>
            <a:noFill/>
            <a:ln w="9525">
              <a:noFill/>
              <a:miter lim="800000"/>
              <a:headEnd/>
              <a:tailEnd/>
            </a:ln>
            <a:effectLst/>
          </p:spPr>
          <p:txBody>
            <a:bodyPr wrap="none">
              <a:spAutoFit/>
            </a:bodyPr>
            <a:lstStyle/>
            <a:p>
              <a:pPr algn="ctr">
                <a:defRPr/>
              </a:pPr>
              <a:r>
                <a:rPr dirty="0" lang="es-ES_tradnl">
                  <a:solidFill>
                    <a:srgbClr val="CC3300"/>
                  </a:solidFill>
                  <a:effectLst>
                    <a:outerShdw algn="tl" blurRad="38100" dir="2700000" dist="38100">
                      <a:srgbClr val="C0C0C0"/>
                    </a:outerShdw>
                  </a:effectLst>
                  <a:latin typeface="+mj-lt"/>
                </a:rPr>
                <a:t>Sistema Comunitario para la Biodiversidad (SICOBI)</a:t>
              </a:r>
              <a:endParaRPr dirty="0" lang="es-ES">
                <a:solidFill>
                  <a:srgbClr val="CC3300"/>
                </a:solidFill>
                <a:effectLst>
                  <a:outerShdw algn="tl" blurRad="38100" dir="2700000" dist="38100">
                    <a:srgbClr val="C0C0C0"/>
                  </a:outerShdw>
                </a:effectLst>
                <a:latin typeface="+mj-lt"/>
              </a:endParaRPr>
            </a:p>
          </p:txBody>
        </p:sp>
        <p:grpSp>
          <p:nvGrpSpPr>
            <p:cNvPr id="10" name="Group 83"/>
            <p:cNvGrpSpPr>
              <a:grpSpLocks/>
            </p:cNvGrpSpPr>
            <p:nvPr/>
          </p:nvGrpSpPr>
          <p:grpSpPr bwMode="auto">
            <a:xfrm>
              <a:off x="199768" y="71414"/>
              <a:ext cx="8736072" cy="576263"/>
              <a:chOff x="842" y="480"/>
              <a:chExt cx="4774" cy="363"/>
            </a:xfrm>
          </p:grpSpPr>
          <p:pic>
            <p:nvPicPr>
              <p:cNvPr id="11" name="Picture 84"/>
              <p:cNvPicPr>
                <a:picLocks noChangeArrowheads="1" noChangeAspect="1"/>
              </p:cNvPicPr>
              <p:nvPr/>
            </p:nvPicPr>
            <p:blipFill>
              <a:blip r:embed="rId4"/>
              <a:srcRect/>
              <a:stretch>
                <a:fillRect/>
              </a:stretch>
            </p:blipFill>
            <p:spPr bwMode="auto">
              <a:xfrm>
                <a:off x="5136" y="480"/>
                <a:ext cx="480" cy="336"/>
              </a:xfrm>
              <a:prstGeom prst="rect">
                <a:avLst/>
              </a:prstGeom>
              <a:noFill/>
              <a:ln w="9525">
                <a:noFill/>
                <a:miter lim="800000"/>
                <a:headEnd/>
                <a:tailEnd/>
              </a:ln>
            </p:spPr>
          </p:pic>
          <p:pic>
            <p:nvPicPr>
              <p:cNvPr descr="Sicobi Color" id="12" name="Picture 85"/>
              <p:cNvPicPr>
                <a:picLocks noChangeArrowheads="1" noChangeAspect="1"/>
              </p:cNvPicPr>
              <p:nvPr/>
            </p:nvPicPr>
            <p:blipFill>
              <a:blip r:embed="rId5"/>
              <a:srcRect/>
              <a:stretch>
                <a:fillRect/>
              </a:stretch>
            </p:blipFill>
            <p:spPr bwMode="auto">
              <a:xfrm>
                <a:off x="842" y="489"/>
                <a:ext cx="397" cy="354"/>
              </a:xfrm>
              <a:prstGeom prst="rect">
                <a:avLst/>
              </a:prstGeom>
              <a:noFill/>
              <a:ln w="9525">
                <a:noFill/>
                <a:miter lim="800000"/>
                <a:headEnd/>
                <a:tailEnd/>
              </a:ln>
            </p:spPr>
          </p:pic>
        </p:grpSp>
      </p:grpSp>
    </p:spTree>
  </p:cSld>
  <p:clrMapOvr>
    <a:masterClrMapping/>
  </p:clrMapOvr>
  <p:timing>
    <p:tnLst>
      <p:par>
        <p:cTn dur="indefinite" id="1" nodeType="tmRoot" restart="never"/>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SICOBI.jpg"/>
          <p:cNvPicPr>
            <a:picLocks noChangeAspect="1"/>
          </p:cNvPicPr>
          <p:nvPr/>
        </p:nvPicPr>
        <p:blipFill>
          <a:blip r:embed="rId3" cstate="print"/>
          <a:stretch>
            <a:fillRect/>
          </a:stretch>
        </p:blipFill>
        <p:spPr>
          <a:xfrm>
            <a:off x="-1" y="692158"/>
            <a:ext cx="9144033" cy="6165866"/>
          </a:xfrm>
          <a:prstGeom prst="rect">
            <a:avLst/>
          </a:prstGeom>
        </p:spPr>
      </p:pic>
      <p:sp>
        <p:nvSpPr>
          <p:cNvPr id="21507" name="Rectangle 3"/>
          <p:cNvSpPr>
            <a:spLocks noGrp="1" noChangeArrowheads="1"/>
          </p:cNvSpPr>
          <p:nvPr>
            <p:ph idx="1"/>
          </p:nvPr>
        </p:nvSpPr>
        <p:spPr>
          <a:xfrm>
            <a:off x="250825" y="4508500"/>
            <a:ext cx="2736850" cy="1225550"/>
          </a:xfrm>
        </p:spPr>
        <p:txBody>
          <a:bodyPr>
            <a:normAutofit lnSpcReduction="10000"/>
          </a:bodyPr>
          <a:lstStyle/>
          <a:p>
            <a:pPr eaLnBrk="1" hangingPunct="1">
              <a:lnSpc>
                <a:spcPct val="80000"/>
              </a:lnSpc>
              <a:buFontTx/>
              <a:buNone/>
            </a:pPr>
            <a:r>
              <a:rPr lang="es-ES" sz="1600" b="1" smtClean="0">
                <a:solidFill>
                  <a:srgbClr val="FF9900"/>
                </a:solidFill>
                <a:latin typeface="Berlin Sans FB" pitchFamily="34" charset="0"/>
              </a:rPr>
              <a:t>SICOBI-Costa:</a:t>
            </a:r>
          </a:p>
          <a:p>
            <a:pPr eaLnBrk="1" hangingPunct="1">
              <a:lnSpc>
                <a:spcPct val="80000"/>
              </a:lnSpc>
            </a:pPr>
            <a:r>
              <a:rPr lang="es-ES" sz="1600" smtClean="0">
                <a:solidFill>
                  <a:schemeClr val="hlink"/>
                </a:solidFill>
                <a:latin typeface="Berlin Sans FB" pitchFamily="34" charset="0"/>
              </a:rPr>
              <a:t>San Miguel del Puerto; Santa Maria Xadani; San Felipe Lachilló; Benito Juárez y La Merced del Potrero</a:t>
            </a:r>
          </a:p>
        </p:txBody>
      </p:sp>
      <p:sp>
        <p:nvSpPr>
          <p:cNvPr id="21508" name="Rectangle 4"/>
          <p:cNvSpPr>
            <a:spLocks noChangeArrowheads="1"/>
          </p:cNvSpPr>
          <p:nvPr/>
        </p:nvSpPr>
        <p:spPr bwMode="auto">
          <a:xfrm>
            <a:off x="250825" y="1195388"/>
            <a:ext cx="3060700" cy="1512887"/>
          </a:xfrm>
          <a:prstGeom prst="rect">
            <a:avLst/>
          </a:prstGeom>
          <a:noFill/>
          <a:ln w="9525" algn="ctr">
            <a:noFill/>
            <a:miter lim="800000"/>
            <a:headEnd/>
            <a:tailEnd/>
          </a:ln>
        </p:spPr>
        <p:txBody>
          <a:bodyPr/>
          <a:lstStyle/>
          <a:p>
            <a:pPr marL="342900" indent="-342900">
              <a:lnSpc>
                <a:spcPct val="80000"/>
              </a:lnSpc>
              <a:spcBef>
                <a:spcPct val="20000"/>
              </a:spcBef>
            </a:pPr>
            <a:r>
              <a:rPr lang="es-ES" sz="1600">
                <a:solidFill>
                  <a:srgbClr val="FF9900"/>
                </a:solidFill>
                <a:latin typeface="Berlin Sans FB" pitchFamily="34" charset="0"/>
              </a:rPr>
              <a:t>SICOBI-Ozolotepec:</a:t>
            </a:r>
          </a:p>
          <a:p>
            <a:pPr marL="342900" indent="-342900">
              <a:lnSpc>
                <a:spcPct val="80000"/>
              </a:lnSpc>
              <a:spcBef>
                <a:spcPct val="20000"/>
              </a:spcBef>
              <a:buFontTx/>
              <a:buChar char="•"/>
            </a:pPr>
            <a:r>
              <a:rPr lang="es-ES" sz="1600" b="0">
                <a:solidFill>
                  <a:schemeClr val="hlink"/>
                </a:solidFill>
                <a:latin typeface="Berlin Sans FB" pitchFamily="34" charset="0"/>
              </a:rPr>
              <a:t>Santa Catarina Xanaguia; San Juan Ozolotepc; San José Ozolotepec; San Francisco Ozolotepec y Santo Domingo Ozolotepec</a:t>
            </a:r>
          </a:p>
        </p:txBody>
      </p:sp>
      <p:sp>
        <p:nvSpPr>
          <p:cNvPr id="21509" name="Rectangle 7"/>
          <p:cNvSpPr>
            <a:spLocks noChangeArrowheads="1"/>
          </p:cNvSpPr>
          <p:nvPr/>
        </p:nvSpPr>
        <p:spPr bwMode="auto">
          <a:xfrm>
            <a:off x="2197100" y="0"/>
            <a:ext cx="4751388" cy="476250"/>
          </a:xfrm>
          <a:prstGeom prst="rect">
            <a:avLst/>
          </a:prstGeom>
          <a:noFill/>
          <a:ln w="9525">
            <a:noFill/>
            <a:miter lim="800000"/>
            <a:headEnd/>
            <a:tailEnd/>
          </a:ln>
        </p:spPr>
        <p:txBody>
          <a:bodyPr anchor="ctr"/>
          <a:lstStyle/>
          <a:p>
            <a:pPr algn="ctr" eaLnBrk="0" hangingPunct="0"/>
            <a:r>
              <a:rPr lang="es-ES">
                <a:solidFill>
                  <a:srgbClr val="CC3300"/>
                </a:solidFill>
                <a:latin typeface="Berlin Sans FB" pitchFamily="34" charset="0"/>
              </a:rPr>
              <a:t>Cobertura actual del proyecto</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3"/>
          <a:srcRect t="5489"/>
          <a:stretch>
            <a:fillRect/>
          </a:stretch>
        </p:blipFill>
        <p:spPr bwMode="auto">
          <a:xfrm>
            <a:off x="-9525" y="5148263"/>
            <a:ext cx="9150350" cy="1722437"/>
          </a:xfrm>
          <a:prstGeom prst="rect">
            <a:avLst/>
          </a:prstGeom>
          <a:noFill/>
          <a:ln w="9525">
            <a:noFill/>
            <a:miter lim="800000"/>
            <a:headEnd/>
            <a:tailEnd/>
          </a:ln>
        </p:spPr>
      </p:pic>
      <p:sp>
        <p:nvSpPr>
          <p:cNvPr id="22530" name="Rectangle 2"/>
          <p:cNvSpPr>
            <a:spLocks noGrp="1" noChangeArrowheads="1"/>
          </p:cNvSpPr>
          <p:nvPr>
            <p:ph type="body" sz="half" idx="1"/>
          </p:nvPr>
        </p:nvSpPr>
        <p:spPr>
          <a:xfrm>
            <a:off x="215930" y="71414"/>
            <a:ext cx="8713788" cy="1009650"/>
          </a:xfrm>
        </p:spPr>
        <p:txBody>
          <a:bodyPr>
            <a:normAutofit fontScale="92500"/>
          </a:bodyPr>
          <a:lstStyle/>
          <a:p>
            <a:pPr algn="ctr" eaLnBrk="1" hangingPunct="1">
              <a:buFontTx/>
              <a:buNone/>
            </a:pPr>
            <a:r>
              <a:rPr lang="es-ES" sz="2000" dirty="0" smtClean="0">
                <a:latin typeface="+mj-lt"/>
              </a:rPr>
              <a:t>    En la actualidad </a:t>
            </a:r>
            <a:r>
              <a:rPr lang="es-ES" sz="2000" b="1" dirty="0" smtClean="0">
                <a:solidFill>
                  <a:srgbClr val="CC3300"/>
                </a:solidFill>
                <a:latin typeface="+mj-lt"/>
              </a:rPr>
              <a:t>el SICOBI abarca una superficie total 98, 604 has</a:t>
            </a:r>
            <a:r>
              <a:rPr lang="es-ES" sz="2000" b="1" dirty="0" smtClean="0">
                <a:latin typeface="+mj-lt"/>
              </a:rPr>
              <a:t>,</a:t>
            </a:r>
            <a:r>
              <a:rPr lang="es-ES" sz="2000" dirty="0" smtClean="0">
                <a:latin typeface="+mj-lt"/>
              </a:rPr>
              <a:t> lo cual representa el  </a:t>
            </a:r>
            <a:r>
              <a:rPr lang="es-ES" sz="2000" b="1" dirty="0" smtClean="0">
                <a:solidFill>
                  <a:srgbClr val="CC3300"/>
                </a:solidFill>
                <a:latin typeface="+mj-lt"/>
              </a:rPr>
              <a:t>35 % del total del Complejo Hidrológico </a:t>
            </a:r>
            <a:r>
              <a:rPr lang="es-ES" sz="2000" b="1" dirty="0" err="1" smtClean="0">
                <a:solidFill>
                  <a:srgbClr val="CC3300"/>
                </a:solidFill>
                <a:latin typeface="+mj-lt"/>
              </a:rPr>
              <a:t>Copalita</a:t>
            </a:r>
            <a:r>
              <a:rPr lang="es-ES" sz="2000" b="1" dirty="0" smtClean="0">
                <a:solidFill>
                  <a:srgbClr val="CC3300"/>
                </a:solidFill>
                <a:latin typeface="+mj-lt"/>
              </a:rPr>
              <a:t>-</a:t>
            </a:r>
            <a:r>
              <a:rPr lang="es-ES" sz="2000" b="1" dirty="0" err="1" smtClean="0">
                <a:solidFill>
                  <a:srgbClr val="CC3300"/>
                </a:solidFill>
                <a:latin typeface="+mj-lt"/>
              </a:rPr>
              <a:t>Zimatán</a:t>
            </a:r>
            <a:r>
              <a:rPr lang="es-ES" sz="2000" b="1" dirty="0" smtClean="0">
                <a:solidFill>
                  <a:srgbClr val="CC3300"/>
                </a:solidFill>
                <a:latin typeface="+mj-lt"/>
              </a:rPr>
              <a:t>-Huatulco (COZIHUA)</a:t>
            </a:r>
            <a:r>
              <a:rPr lang="es-ES" sz="2000" dirty="0" smtClean="0">
                <a:latin typeface="+mj-lt"/>
              </a:rPr>
              <a:t>, y el</a:t>
            </a:r>
            <a:r>
              <a:rPr lang="es-ES" sz="2000" b="1" dirty="0" smtClean="0">
                <a:latin typeface="+mj-lt"/>
              </a:rPr>
              <a:t> 52% </a:t>
            </a:r>
            <a:r>
              <a:rPr lang="es-ES" sz="2000" dirty="0" smtClean="0">
                <a:latin typeface="+mj-lt"/>
              </a:rPr>
              <a:t>del total de territorios comunitarios dentro del </a:t>
            </a:r>
            <a:r>
              <a:rPr lang="es-ES" sz="2000" dirty="0" err="1" smtClean="0">
                <a:latin typeface="+mj-lt"/>
              </a:rPr>
              <a:t>CoZiHua</a:t>
            </a:r>
            <a:r>
              <a:rPr lang="es-ES" sz="2000" dirty="0" smtClean="0">
                <a:latin typeface="+mj-lt"/>
              </a:rPr>
              <a:t>. </a:t>
            </a:r>
          </a:p>
          <a:p>
            <a:pPr algn="ctr" eaLnBrk="1" hangingPunct="1">
              <a:buFontTx/>
              <a:buNone/>
            </a:pPr>
            <a:endParaRPr lang="es-ES" sz="2000" dirty="0" smtClean="0">
              <a:latin typeface="+mj-lt"/>
            </a:endParaRPr>
          </a:p>
          <a:p>
            <a:pPr algn="ctr" eaLnBrk="1" hangingPunct="1">
              <a:buFontTx/>
              <a:buNone/>
            </a:pPr>
            <a:endParaRPr lang="es-ES" sz="2000" dirty="0" smtClean="0">
              <a:latin typeface="+mj-lt"/>
            </a:endParaRPr>
          </a:p>
        </p:txBody>
      </p:sp>
      <p:sp>
        <p:nvSpPr>
          <p:cNvPr id="22532" name="Text Box 4"/>
          <p:cNvSpPr txBox="1">
            <a:spLocks noChangeArrowheads="1"/>
          </p:cNvSpPr>
          <p:nvPr/>
        </p:nvSpPr>
        <p:spPr bwMode="auto">
          <a:xfrm>
            <a:off x="2463800" y="5824538"/>
            <a:ext cx="184150" cy="366712"/>
          </a:xfrm>
          <a:prstGeom prst="rect">
            <a:avLst/>
          </a:prstGeom>
          <a:noFill/>
          <a:ln w="9525">
            <a:noFill/>
            <a:miter lim="800000"/>
            <a:headEnd/>
            <a:tailEnd/>
          </a:ln>
        </p:spPr>
        <p:txBody>
          <a:bodyPr wrap="none">
            <a:spAutoFit/>
          </a:bodyPr>
          <a:lstStyle/>
          <a:p>
            <a:endParaRPr lang="en-US" sz="1800" b="0">
              <a:latin typeface="Arial" charset="0"/>
              <a:cs typeface="Arial" charset="0"/>
            </a:endParaRPr>
          </a:p>
        </p:txBody>
      </p:sp>
      <p:sp>
        <p:nvSpPr>
          <p:cNvPr id="22533" name="Text Box 5"/>
          <p:cNvSpPr txBox="1">
            <a:spLocks noChangeArrowheads="1"/>
          </p:cNvSpPr>
          <p:nvPr/>
        </p:nvSpPr>
        <p:spPr bwMode="auto">
          <a:xfrm>
            <a:off x="1214414" y="6315038"/>
            <a:ext cx="6858048" cy="400110"/>
          </a:xfrm>
          <a:prstGeom prst="rect">
            <a:avLst/>
          </a:prstGeom>
          <a:noFill/>
          <a:ln w="9525">
            <a:noFill/>
            <a:miter lim="800000"/>
            <a:headEnd/>
            <a:tailEnd/>
          </a:ln>
        </p:spPr>
        <p:txBody>
          <a:bodyPr wrap="square">
            <a:spAutoFit/>
          </a:bodyPr>
          <a:lstStyle/>
          <a:p>
            <a:pPr algn="ctr"/>
            <a:r>
              <a:rPr lang="es-ES" sz="2000" dirty="0">
                <a:solidFill>
                  <a:schemeClr val="accent3">
                    <a:lumMod val="60000"/>
                    <a:lumOff val="40000"/>
                  </a:schemeClr>
                </a:solidFill>
                <a:latin typeface="+mj-lt"/>
                <a:cs typeface="Arial" charset="0"/>
              </a:rPr>
              <a:t>CONSERVACIÓN Y PROTECCIÓN:  </a:t>
            </a:r>
            <a:r>
              <a:rPr lang="es-ES" sz="2000" dirty="0">
                <a:solidFill>
                  <a:schemeClr val="accent3">
                    <a:lumMod val="60000"/>
                    <a:lumOff val="40000"/>
                  </a:schemeClr>
                </a:solidFill>
                <a:effectLst>
                  <a:outerShdw blurRad="38100" dist="38100" dir="2700000" algn="tl">
                    <a:srgbClr val="000000">
                      <a:alpha val="43137"/>
                    </a:srgbClr>
                  </a:outerShdw>
                </a:effectLst>
                <a:latin typeface="+mj-lt"/>
                <a:cs typeface="Arial" charset="0"/>
              </a:rPr>
              <a:t>55,058.00 HAS </a:t>
            </a:r>
            <a:r>
              <a:rPr lang="es-ES" sz="2000" dirty="0" smtClean="0">
                <a:solidFill>
                  <a:schemeClr val="accent3">
                    <a:lumMod val="60000"/>
                    <a:lumOff val="40000"/>
                  </a:schemeClr>
                </a:solidFill>
                <a:latin typeface="+mj-lt"/>
                <a:cs typeface="Arial" charset="0"/>
              </a:rPr>
              <a:t>(56 </a:t>
            </a:r>
            <a:r>
              <a:rPr lang="es-ES" sz="2000" dirty="0">
                <a:solidFill>
                  <a:schemeClr val="accent3">
                    <a:lumMod val="60000"/>
                    <a:lumOff val="40000"/>
                  </a:schemeClr>
                </a:solidFill>
                <a:latin typeface="+mj-lt"/>
                <a:cs typeface="Arial" charset="0"/>
              </a:rPr>
              <a:t>DEL </a:t>
            </a:r>
            <a:r>
              <a:rPr lang="es-ES" sz="2000" dirty="0" smtClean="0">
                <a:solidFill>
                  <a:schemeClr val="accent3">
                    <a:lumMod val="60000"/>
                    <a:lumOff val="40000"/>
                  </a:schemeClr>
                </a:solidFill>
                <a:latin typeface="+mj-lt"/>
                <a:cs typeface="Arial" charset="0"/>
              </a:rPr>
              <a:t>TOTAL)</a:t>
            </a:r>
            <a:endParaRPr lang="es-ES" sz="2000" dirty="0">
              <a:solidFill>
                <a:schemeClr val="accent3">
                  <a:lumMod val="60000"/>
                  <a:lumOff val="40000"/>
                </a:schemeClr>
              </a:solidFill>
              <a:latin typeface="+mj-lt"/>
              <a:cs typeface="Arial" charset="0"/>
            </a:endParaRPr>
          </a:p>
        </p:txBody>
      </p:sp>
      <p:graphicFrame>
        <p:nvGraphicFramePr>
          <p:cNvPr id="10" name="9 Marcador de contenido"/>
          <p:cNvGraphicFramePr>
            <a:graphicFrameLocks noGrp="1"/>
          </p:cNvGraphicFramePr>
          <p:nvPr>
            <p:ph sz="half" idx="2"/>
          </p:nvPr>
        </p:nvGraphicFramePr>
        <p:xfrm>
          <a:off x="71406" y="1285859"/>
          <a:ext cx="9001156" cy="4603101"/>
        </p:xfrm>
        <a:graphic>
          <a:graphicData uri="http://schemas.openxmlformats.org/drawingml/2006/table">
            <a:tbl>
              <a:tblPr/>
              <a:tblGrid>
                <a:gridCol w="2481086"/>
                <a:gridCol w="1327094"/>
                <a:gridCol w="1327094"/>
                <a:gridCol w="1327094"/>
                <a:gridCol w="1327094"/>
                <a:gridCol w="1211694"/>
              </a:tblGrid>
              <a:tr h="142877">
                <a:tc>
                  <a:txBody>
                    <a:bodyPr/>
                    <a:lstStyle/>
                    <a:p>
                      <a:pPr algn="ctr" rtl="0" fontAlgn="b"/>
                      <a:r>
                        <a:rPr lang="es-MX" sz="1400" b="1" i="0" u="none" strike="noStrike">
                          <a:solidFill>
                            <a:srgbClr val="03495C"/>
                          </a:solidFill>
                          <a:latin typeface="Calibri"/>
                        </a:rPr>
                        <a:t>              Comunidad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MX" sz="1400" b="1" i="0" u="none" strike="noStrike">
                          <a:solidFill>
                            <a:srgbClr val="03495C"/>
                          </a:solidFill>
                          <a:latin typeface="Calibri"/>
                        </a:rPr>
                        <a:t>   SUP OTC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MX" sz="1400" b="1" i="0" u="none" strike="noStrike">
                          <a:solidFill>
                            <a:srgbClr val="03495C"/>
                          </a:solidFill>
                          <a:latin typeface="Calibri"/>
                        </a:rPr>
                        <a:t>   Conservación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MX" sz="1400" b="1" i="0" u="none" strike="noStrike">
                          <a:solidFill>
                            <a:srgbClr val="03495C"/>
                          </a:solidFill>
                          <a:latin typeface="Calibri"/>
                        </a:rPr>
                        <a:t>  Protección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s-MX" sz="1400" b="1" i="0" u="none" strike="noStrike" dirty="0" smtClean="0">
                          <a:solidFill>
                            <a:srgbClr val="03495C"/>
                          </a:solidFill>
                          <a:latin typeface="Calibri"/>
                        </a:rPr>
                        <a:t>Aprovechamiento</a:t>
                      </a:r>
                      <a:endParaRPr lang="es-MX" sz="1400" b="1" i="0" u="none" strike="noStrike" dirty="0">
                        <a:solidFill>
                          <a:srgbClr val="03495C"/>
                        </a:solidFill>
                        <a:latin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MX" sz="1400" b="1" i="0" u="none" strike="noStrike">
                          <a:solidFill>
                            <a:srgbClr val="03495C"/>
                          </a:solidFill>
                          <a:latin typeface="Calibri"/>
                        </a:rPr>
                        <a:t>  Restauración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206">
                <a:tc>
                  <a:txBody>
                    <a:bodyPr/>
                    <a:lstStyle/>
                    <a:p>
                      <a:pPr algn="l" rtl="0" fontAlgn="b"/>
                      <a:r>
                        <a:rPr lang="es-MX" sz="1800" b="1" i="0" u="none" strike="noStrike">
                          <a:solidFill>
                            <a:srgbClr val="03495C"/>
                          </a:solidFill>
                          <a:effectLst>
                            <a:outerShdw blurRad="50800" dist="38100" algn="tr" rotWithShape="0">
                              <a:prstClr val="black">
                                <a:alpha val="40000"/>
                              </a:prstClr>
                            </a:outerShdw>
                          </a:effectLst>
                          <a:latin typeface="Calibri"/>
                        </a:rPr>
                        <a:t>TOTAL </a:t>
                      </a:r>
                    </a:p>
                  </a:txBody>
                  <a:tcPr marL="13188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MX" sz="1800" b="1" i="0" u="none" strike="noStrike">
                          <a:solidFill>
                            <a:srgbClr val="03495C"/>
                          </a:solidFill>
                          <a:effectLst>
                            <a:outerShdw blurRad="50800" dist="38100" algn="tr" rotWithShape="0">
                              <a:prstClr val="black">
                                <a:alpha val="40000"/>
                              </a:prstClr>
                            </a:outerShdw>
                          </a:effectLst>
                          <a:latin typeface="Calibri"/>
                        </a:rPr>
                        <a:t>       98,604 </a:t>
                      </a:r>
                    </a:p>
                  </a:txBody>
                  <a:tcPr marL="0" marR="131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MX" sz="1800" b="1" i="0" u="none" strike="noStrike">
                          <a:solidFill>
                            <a:srgbClr val="03495C"/>
                          </a:solidFill>
                          <a:effectLst>
                            <a:outerShdw blurRad="50800" dist="38100" algn="tr" rotWithShape="0">
                              <a:prstClr val="black">
                                <a:alpha val="40000"/>
                              </a:prstClr>
                            </a:outerShdw>
                          </a:effectLst>
                          <a:latin typeface="Calibri"/>
                        </a:rPr>
                        <a:t>                28 </a:t>
                      </a:r>
                    </a:p>
                  </a:txBody>
                  <a:tcPr marL="0" marR="131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MX" sz="1800" b="1" i="0" u="none" strike="noStrike">
                          <a:solidFill>
                            <a:srgbClr val="03495C"/>
                          </a:solidFill>
                          <a:effectLst>
                            <a:outerShdw blurRad="50800" dist="38100" algn="tr" rotWithShape="0">
                              <a:prstClr val="black">
                                <a:alpha val="40000"/>
                              </a:prstClr>
                            </a:outerShdw>
                          </a:effectLst>
                          <a:latin typeface="Calibri"/>
                        </a:rPr>
                        <a:t>                28 </a:t>
                      </a:r>
                    </a:p>
                  </a:txBody>
                  <a:tcPr marL="0" marR="131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MX" sz="1800" b="1" i="0" u="none" strike="noStrike">
                          <a:solidFill>
                            <a:srgbClr val="03495C"/>
                          </a:solidFill>
                          <a:effectLst>
                            <a:outerShdw blurRad="50800" dist="38100" algn="tr" rotWithShape="0">
                              <a:prstClr val="black">
                                <a:alpha val="40000"/>
                              </a:prstClr>
                            </a:outerShdw>
                          </a:effectLst>
                          <a:latin typeface="Calibri"/>
                        </a:rPr>
                        <a:t>                38 </a:t>
                      </a:r>
                    </a:p>
                  </a:txBody>
                  <a:tcPr marL="0" marR="131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MX" sz="1800" b="1" i="0" u="none" strike="noStrike">
                          <a:solidFill>
                            <a:srgbClr val="03495C"/>
                          </a:solidFill>
                          <a:effectLst>
                            <a:outerShdw blurRad="50800" dist="38100" algn="tr" rotWithShape="0">
                              <a:prstClr val="black">
                                <a:alpha val="40000"/>
                              </a:prstClr>
                            </a:outerShdw>
                          </a:effectLst>
                          <a:latin typeface="Calibri"/>
                        </a:rPr>
                        <a:t>                6 </a:t>
                      </a:r>
                    </a:p>
                  </a:txBody>
                  <a:tcPr marL="0" marR="131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685">
                <a:tc>
                  <a:txBody>
                    <a:bodyPr/>
                    <a:lstStyle/>
                    <a:p>
                      <a:pPr algn="l" rtl="0" fontAlgn="b"/>
                      <a:r>
                        <a:rPr lang="es-MX" sz="1600" b="0" i="0" u="none" strike="noStrike">
                          <a:solidFill>
                            <a:srgbClr val="03495C"/>
                          </a:solidFill>
                          <a:latin typeface="Calibri"/>
                        </a:rPr>
                        <a:t>Benito Juárez</a:t>
                      </a:r>
                    </a:p>
                  </a:txBody>
                  <a:tcPr marL="13188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5,606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38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11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46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4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685">
                <a:tc>
                  <a:txBody>
                    <a:bodyPr/>
                    <a:lstStyle/>
                    <a:p>
                      <a:pPr algn="l" rtl="0" fontAlgn="b"/>
                      <a:r>
                        <a:rPr lang="es-MX" sz="1600" b="0" i="0" u="none" strike="noStrike">
                          <a:solidFill>
                            <a:srgbClr val="03495C"/>
                          </a:solidFill>
                          <a:latin typeface="Calibri"/>
                        </a:rPr>
                        <a:t>La Merced del Potrero</a:t>
                      </a:r>
                    </a:p>
                  </a:txBody>
                  <a:tcPr marL="13188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7,479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29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12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42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17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685">
                <a:tc>
                  <a:txBody>
                    <a:bodyPr/>
                    <a:lstStyle/>
                    <a:p>
                      <a:pPr algn="l" rtl="0" fontAlgn="b"/>
                      <a:r>
                        <a:rPr lang="es-MX" sz="1600" b="0" i="0" u="none" strike="noStrike">
                          <a:solidFill>
                            <a:srgbClr val="03495C"/>
                          </a:solidFill>
                          <a:latin typeface="Calibri"/>
                        </a:rPr>
                        <a:t>San Felipe Lachillo</a:t>
                      </a:r>
                    </a:p>
                  </a:txBody>
                  <a:tcPr marL="13188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3,486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15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30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50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4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685">
                <a:tc>
                  <a:txBody>
                    <a:bodyPr/>
                    <a:lstStyle/>
                    <a:p>
                      <a:pPr algn="l" rtl="0" fontAlgn="b"/>
                      <a:r>
                        <a:rPr lang="es-MX" sz="1600" b="0" i="0" u="none" strike="noStrike">
                          <a:solidFill>
                            <a:srgbClr val="03495C"/>
                          </a:solidFill>
                          <a:latin typeface="Calibri"/>
                        </a:rPr>
                        <a:t>San Juan Ozolotepec</a:t>
                      </a:r>
                    </a:p>
                  </a:txBody>
                  <a:tcPr marL="13188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7,005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29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36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28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7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685">
                <a:tc>
                  <a:txBody>
                    <a:bodyPr/>
                    <a:lstStyle/>
                    <a:p>
                      <a:pPr algn="l" rtl="0" fontAlgn="b"/>
                      <a:r>
                        <a:rPr lang="es-MX" sz="1600" b="0" i="0" u="none" strike="noStrike">
                          <a:solidFill>
                            <a:srgbClr val="03495C"/>
                          </a:solidFill>
                          <a:latin typeface="Calibri"/>
                        </a:rPr>
                        <a:t>San Miguel del Puerto</a:t>
                      </a:r>
                    </a:p>
                  </a:txBody>
                  <a:tcPr marL="13188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8,065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36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4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54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6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685">
                <a:tc>
                  <a:txBody>
                    <a:bodyPr/>
                    <a:lstStyle/>
                    <a:p>
                      <a:pPr algn="l" rtl="0" fontAlgn="b"/>
                      <a:r>
                        <a:rPr lang="es-MX" sz="1600" b="0" i="0" u="none" strike="noStrike">
                          <a:solidFill>
                            <a:srgbClr val="03495C"/>
                          </a:solidFill>
                          <a:latin typeface="Calibri"/>
                        </a:rPr>
                        <a:t>Santa Maria Huatulco</a:t>
                      </a:r>
                    </a:p>
                  </a:txBody>
                  <a:tcPr marL="13188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27,715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22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27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46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5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685">
                <a:tc>
                  <a:txBody>
                    <a:bodyPr/>
                    <a:lstStyle/>
                    <a:p>
                      <a:pPr algn="l" rtl="0" fontAlgn="b"/>
                      <a:r>
                        <a:rPr lang="es-MX" sz="1600" b="0" i="0" u="none" strike="noStrike">
                          <a:solidFill>
                            <a:srgbClr val="03495C"/>
                          </a:solidFill>
                          <a:latin typeface="Calibri"/>
                        </a:rPr>
                        <a:t>Santa María Xadaní</a:t>
                      </a:r>
                    </a:p>
                  </a:txBody>
                  <a:tcPr marL="13188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29,011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34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40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23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3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685">
                <a:tc>
                  <a:txBody>
                    <a:bodyPr/>
                    <a:lstStyle/>
                    <a:p>
                      <a:pPr algn="l" rtl="0" fontAlgn="b"/>
                      <a:r>
                        <a:rPr lang="es-MX" sz="1600" b="0" i="0" u="none" strike="noStrike">
                          <a:solidFill>
                            <a:srgbClr val="03495C"/>
                          </a:solidFill>
                          <a:latin typeface="Calibri"/>
                        </a:rPr>
                        <a:t>Santo Domingo Ozolotepec </a:t>
                      </a:r>
                    </a:p>
                  </a:txBody>
                  <a:tcPr marL="13188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5,683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10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35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50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6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685">
                <a:tc>
                  <a:txBody>
                    <a:bodyPr/>
                    <a:lstStyle/>
                    <a:p>
                      <a:pPr algn="l" rtl="0" fontAlgn="b"/>
                      <a:r>
                        <a:rPr lang="es-MX" sz="1600" b="0" i="0" u="none" strike="noStrike">
                          <a:solidFill>
                            <a:srgbClr val="03495C"/>
                          </a:solidFill>
                          <a:latin typeface="Calibri"/>
                        </a:rPr>
                        <a:t>Santa Catarina Xanaguia</a:t>
                      </a:r>
                    </a:p>
                  </a:txBody>
                  <a:tcPr marL="13188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3495C"/>
                          </a:solidFill>
                          <a:latin typeface="Calibri"/>
                        </a:rPr>
                        <a:t>           1,424 </a:t>
                      </a:r>
                    </a:p>
                  </a:txBody>
                  <a:tcPr marL="0" marR="131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30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22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29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19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685">
                <a:tc>
                  <a:txBody>
                    <a:bodyPr/>
                    <a:lstStyle/>
                    <a:p>
                      <a:pPr algn="l" rtl="0" fontAlgn="b"/>
                      <a:r>
                        <a:rPr lang="es-MX" sz="1600" b="0" i="0" u="none" strike="noStrike">
                          <a:solidFill>
                            <a:srgbClr val="03495C"/>
                          </a:solidFill>
                          <a:latin typeface="Calibri"/>
                        </a:rPr>
                        <a:t>San José Ozolotepec</a:t>
                      </a:r>
                    </a:p>
                  </a:txBody>
                  <a:tcPr marL="13188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3495C"/>
                          </a:solidFill>
                          <a:latin typeface="Calibri"/>
                        </a:rPr>
                        <a:t>           1,334 </a:t>
                      </a:r>
                    </a:p>
                  </a:txBody>
                  <a:tcPr marL="0" marR="131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46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13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39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2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685">
                <a:tc>
                  <a:txBody>
                    <a:bodyPr/>
                    <a:lstStyle/>
                    <a:p>
                      <a:pPr algn="l" rtl="0" fontAlgn="b"/>
                      <a:r>
                        <a:rPr lang="es-MX" sz="1600" b="0" i="0" u="none" strike="noStrike">
                          <a:solidFill>
                            <a:srgbClr val="03495C"/>
                          </a:solidFill>
                          <a:latin typeface="Calibri"/>
                        </a:rPr>
                        <a:t>San Francisco Ozolotepec </a:t>
                      </a:r>
                    </a:p>
                  </a:txBody>
                  <a:tcPr marL="13188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MX" sz="1600" b="0" i="0" u="none" strike="noStrike">
                          <a:solidFill>
                            <a:srgbClr val="03495C"/>
                          </a:solidFill>
                          <a:latin typeface="Calibri"/>
                        </a:rPr>
                        <a:t>           1,796 </a:t>
                      </a:r>
                    </a:p>
                  </a:txBody>
                  <a:tcPr marL="0" marR="1318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22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22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a:solidFill>
                            <a:srgbClr val="03495C"/>
                          </a:solidFill>
                          <a:latin typeface="Calibri"/>
                        </a:rPr>
                        <a:t>                27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MX" sz="1600" b="0" i="0" u="none" strike="noStrike" dirty="0">
                          <a:solidFill>
                            <a:srgbClr val="03495C"/>
                          </a:solidFill>
                          <a:latin typeface="Calibri"/>
                        </a:rPr>
                        <a:t>              29 </a:t>
                      </a:r>
                    </a:p>
                  </a:txBody>
                  <a:tcPr marL="0" marR="131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3 Gráfico"/>
          <p:cNvGraphicFramePr/>
          <p:nvPr/>
        </p:nvGraphicFramePr>
        <p:xfrm>
          <a:off x="0" y="1"/>
          <a:ext cx="7000892" cy="435769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5"/>
          <p:cNvSpPr txBox="1">
            <a:spLocks noChangeArrowheads="1"/>
          </p:cNvSpPr>
          <p:nvPr/>
        </p:nvSpPr>
        <p:spPr bwMode="auto">
          <a:xfrm>
            <a:off x="5786446" y="1033991"/>
            <a:ext cx="3000396" cy="1323439"/>
          </a:xfrm>
          <a:prstGeom prst="rect">
            <a:avLst/>
          </a:prstGeom>
          <a:noFill/>
          <a:ln w="9525">
            <a:noFill/>
            <a:miter lim="800000"/>
            <a:headEnd/>
            <a:tailEnd/>
          </a:ln>
        </p:spPr>
        <p:txBody>
          <a:bodyPr wrap="square">
            <a:spAutoFit/>
          </a:bodyPr>
          <a:lstStyle/>
          <a:p>
            <a:pPr algn="ctr"/>
            <a:r>
              <a:rPr lang="es-ES" sz="2000" dirty="0">
                <a:solidFill>
                  <a:srgbClr val="C00000"/>
                </a:solidFill>
                <a:latin typeface="+mj-lt"/>
                <a:cs typeface="Arial" charset="0"/>
              </a:rPr>
              <a:t>CONSERVACIÓN Y </a:t>
            </a:r>
            <a:r>
              <a:rPr lang="es-ES" sz="2000" dirty="0" smtClean="0">
                <a:solidFill>
                  <a:srgbClr val="C00000"/>
                </a:solidFill>
                <a:latin typeface="+mj-lt"/>
                <a:cs typeface="Arial" charset="0"/>
              </a:rPr>
              <a:t>PROTECCIÓN Comunitaria:  </a:t>
            </a:r>
            <a:r>
              <a:rPr lang="es-ES" sz="2000" dirty="0">
                <a:solidFill>
                  <a:srgbClr val="C00000"/>
                </a:solidFill>
                <a:effectLst>
                  <a:outerShdw blurRad="38100" dist="38100" dir="2700000" algn="tl">
                    <a:srgbClr val="000000">
                      <a:alpha val="43137"/>
                    </a:srgbClr>
                  </a:outerShdw>
                </a:effectLst>
                <a:latin typeface="+mj-lt"/>
                <a:cs typeface="Arial" charset="0"/>
              </a:rPr>
              <a:t>55,058.00 HAS </a:t>
            </a:r>
            <a:r>
              <a:rPr lang="es-ES" sz="2000" dirty="0" smtClean="0">
                <a:solidFill>
                  <a:srgbClr val="C00000"/>
                </a:solidFill>
                <a:latin typeface="+mj-lt"/>
                <a:cs typeface="Arial" charset="0"/>
              </a:rPr>
              <a:t>(56 </a:t>
            </a:r>
            <a:r>
              <a:rPr lang="es-ES" sz="2000" dirty="0">
                <a:solidFill>
                  <a:srgbClr val="C00000"/>
                </a:solidFill>
                <a:latin typeface="+mj-lt"/>
                <a:cs typeface="Arial" charset="0"/>
              </a:rPr>
              <a:t>DEL </a:t>
            </a:r>
            <a:r>
              <a:rPr lang="es-ES" sz="2000" dirty="0" smtClean="0">
                <a:solidFill>
                  <a:srgbClr val="C00000"/>
                </a:solidFill>
                <a:latin typeface="+mj-lt"/>
                <a:cs typeface="Arial" charset="0"/>
              </a:rPr>
              <a:t>TOTAL)</a:t>
            </a:r>
            <a:endParaRPr lang="es-ES" sz="2000" dirty="0">
              <a:solidFill>
                <a:srgbClr val="C00000"/>
              </a:solidFill>
              <a:latin typeface="+mj-lt"/>
              <a:cs typeface="Arial" charset="0"/>
            </a:endParaRPr>
          </a:p>
        </p:txBody>
      </p:sp>
      <p:sp>
        <p:nvSpPr>
          <p:cNvPr id="8" name="Text Box 5"/>
          <p:cNvSpPr txBox="1">
            <a:spLocks noChangeArrowheads="1"/>
          </p:cNvSpPr>
          <p:nvPr/>
        </p:nvSpPr>
        <p:spPr bwMode="auto">
          <a:xfrm>
            <a:off x="5028524" y="4977595"/>
            <a:ext cx="2214578" cy="1323439"/>
          </a:xfrm>
          <a:prstGeom prst="rect">
            <a:avLst/>
          </a:prstGeom>
          <a:noFill/>
          <a:ln w="9525">
            <a:noFill/>
            <a:miter lim="800000"/>
            <a:headEnd/>
            <a:tailEnd/>
          </a:ln>
        </p:spPr>
        <p:txBody>
          <a:bodyPr wrap="square">
            <a:spAutoFit/>
          </a:bodyPr>
          <a:lstStyle/>
          <a:p>
            <a:pPr algn="ctr"/>
            <a:r>
              <a:rPr lang="es-ES" sz="2000" dirty="0" smtClean="0">
                <a:solidFill>
                  <a:srgbClr val="C00000"/>
                </a:solidFill>
                <a:latin typeface="+mj-lt"/>
                <a:cs typeface="Arial" charset="0"/>
              </a:rPr>
              <a:t>El Parque Nacional Huatulco mantiene:  +/-</a:t>
            </a:r>
            <a:r>
              <a:rPr lang="es-ES" sz="2000" dirty="0" smtClean="0">
                <a:solidFill>
                  <a:srgbClr val="C00000"/>
                </a:solidFill>
                <a:effectLst>
                  <a:outerShdw blurRad="38100" dist="38100" dir="2700000" algn="tl">
                    <a:srgbClr val="000000">
                      <a:alpha val="43137"/>
                    </a:srgbClr>
                  </a:outerShdw>
                </a:effectLst>
                <a:latin typeface="+mj-lt"/>
                <a:cs typeface="Arial" charset="0"/>
              </a:rPr>
              <a:t>5,000.00 Has</a:t>
            </a:r>
            <a:endParaRPr lang="es-ES" sz="2000" dirty="0">
              <a:solidFill>
                <a:srgbClr val="C00000"/>
              </a:solidFill>
              <a:latin typeface="+mj-lt"/>
              <a:cs typeface="Arial" charset="0"/>
            </a:endParaRPr>
          </a:p>
        </p:txBody>
      </p:sp>
      <p:pic>
        <p:nvPicPr>
          <p:cNvPr id="9" name="Picture 38"/>
          <p:cNvPicPr>
            <a:picLocks noChangeAspect="1" noChangeArrowheads="1"/>
          </p:cNvPicPr>
          <p:nvPr/>
        </p:nvPicPr>
        <p:blipFill>
          <a:blip r:embed="rId4"/>
          <a:srcRect/>
          <a:stretch>
            <a:fillRect/>
          </a:stretch>
        </p:blipFill>
        <p:spPr bwMode="auto">
          <a:xfrm>
            <a:off x="2357422" y="4500570"/>
            <a:ext cx="2429685" cy="2193947"/>
          </a:xfrm>
          <a:prstGeom prst="rect">
            <a:avLst/>
          </a:prstGeom>
          <a:noFill/>
          <a:ln w="9525">
            <a:noFill/>
            <a:miter lim="800000"/>
            <a:headEnd/>
            <a:tailEnd/>
          </a:ln>
          <a:effectLst/>
        </p:spPr>
      </p:pic>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357158" y="928670"/>
            <a:ext cx="5572164" cy="928689"/>
          </a:xfrm>
          <a:prstGeom prst="rect">
            <a:avLst/>
          </a:prstGeom>
          <a:noFill/>
          <a:ln cmpd="thickThin" w="9525">
            <a:solidFill>
              <a:schemeClr val="accent6">
                <a:lumMod val="50000"/>
              </a:schemeClr>
            </a:solidFill>
            <a:miter lim="800000"/>
            <a:headEnd/>
            <a:tailEnd/>
          </a:ln>
        </p:spPr>
        <p:txBody>
          <a:bodyPr/>
          <a:lstStyle/>
          <a:p>
            <a:pPr algn="just" indent="-342900" marL="342900">
              <a:lnSpc>
                <a:spcPct val="90000"/>
              </a:lnSpc>
              <a:spcBef>
                <a:spcPct val="20000"/>
              </a:spcBef>
              <a:buFont charset="0" typeface="Arial"/>
              <a:buChar char="•"/>
            </a:pPr>
            <a:r>
              <a:rPr dirty="0" lang="es-ES" sz="2000">
                <a:latin typeface="+mj-lt"/>
              </a:rPr>
              <a:t>Integración de</a:t>
            </a:r>
            <a:r>
              <a:rPr b="1" dirty="0" lang="es-ES" sz="2000">
                <a:latin typeface="+mj-lt"/>
              </a:rPr>
              <a:t> </a:t>
            </a:r>
            <a:r>
              <a:rPr b="1" dirty="0" lang="es-ES" smtClean="0" sz="2000">
                <a:solidFill>
                  <a:srgbClr val="C00000"/>
                </a:solidFill>
                <a:latin typeface="+mj-lt"/>
              </a:rPr>
              <a:t>9,669.88 </a:t>
            </a:r>
            <a:r>
              <a:rPr dirty="0" lang="es-ES" sz="2000">
                <a:solidFill>
                  <a:srgbClr val="C00000"/>
                </a:solidFill>
                <a:latin typeface="+mj-lt"/>
              </a:rPr>
              <a:t>has </a:t>
            </a:r>
            <a:r>
              <a:rPr dirty="0" lang="es-ES" sz="2000">
                <a:latin typeface="+mj-lt"/>
              </a:rPr>
              <a:t>dentro del Programa de Servicios Ambientales Hidrológicos de la CONAFOR.</a:t>
            </a:r>
          </a:p>
          <a:p>
            <a:pPr algn="just" indent="-342900" marL="342900">
              <a:lnSpc>
                <a:spcPct val="90000"/>
              </a:lnSpc>
              <a:spcBef>
                <a:spcPct val="20000"/>
              </a:spcBef>
            </a:pPr>
            <a:endParaRPr dirty="0" lang="es-ES" sz="2000">
              <a:latin typeface="+mj-lt"/>
            </a:endParaRPr>
          </a:p>
        </p:txBody>
      </p:sp>
      <p:pic>
        <p:nvPicPr>
          <p:cNvPr descr="DSC01443.JPG" id="11" name="10 Imagen"/>
          <p:cNvPicPr>
            <a:picLocks noChangeAspect="1"/>
          </p:cNvPicPr>
          <p:nvPr/>
        </p:nvPicPr>
        <p:blipFill>
          <a:blip cstate="print" r:embed="rId3"/>
          <a:stretch>
            <a:fillRect/>
          </a:stretch>
        </p:blipFill>
        <p:spPr>
          <a:xfrm>
            <a:off x="-32" y="5715016"/>
            <a:ext cx="1523978" cy="1142984"/>
          </a:xfrm>
          <a:prstGeom prst="rect">
            <a:avLst/>
          </a:prstGeom>
        </p:spPr>
      </p:pic>
      <p:pic>
        <p:nvPicPr>
          <p:cNvPr descr="HPIM0860.JPG" id="13" name="12 Imagen"/>
          <p:cNvPicPr>
            <a:picLocks noChangeAspect="1"/>
          </p:cNvPicPr>
          <p:nvPr/>
        </p:nvPicPr>
        <p:blipFill>
          <a:blip cstate="print" r:embed="rId4"/>
          <a:stretch>
            <a:fillRect/>
          </a:stretch>
        </p:blipFill>
        <p:spPr>
          <a:xfrm>
            <a:off x="1500166" y="5715016"/>
            <a:ext cx="1508364" cy="1142984"/>
          </a:xfrm>
          <a:prstGeom prst="rect">
            <a:avLst/>
          </a:prstGeom>
        </p:spPr>
      </p:pic>
      <p:pic>
        <p:nvPicPr>
          <p:cNvPr descr="P1010129.JPG" id="14" name="13 Imagen"/>
          <p:cNvPicPr>
            <a:picLocks noChangeAspect="1"/>
          </p:cNvPicPr>
          <p:nvPr/>
        </p:nvPicPr>
        <p:blipFill>
          <a:blip cstate="print" r:embed="rId5"/>
          <a:stretch>
            <a:fillRect/>
          </a:stretch>
        </p:blipFill>
        <p:spPr>
          <a:xfrm>
            <a:off x="3000364" y="5715016"/>
            <a:ext cx="1523978" cy="1142984"/>
          </a:xfrm>
          <a:prstGeom prst="rect">
            <a:avLst/>
          </a:prstGeom>
        </p:spPr>
      </p:pic>
      <p:pic>
        <p:nvPicPr>
          <p:cNvPr descr="004.jpg" id="15" name="14 Imagen"/>
          <p:cNvPicPr>
            <a:picLocks noChangeAspect="1"/>
          </p:cNvPicPr>
          <p:nvPr/>
        </p:nvPicPr>
        <p:blipFill>
          <a:blip cstate="print" r:embed="rId6"/>
          <a:stretch>
            <a:fillRect/>
          </a:stretch>
        </p:blipFill>
        <p:spPr>
          <a:xfrm>
            <a:off x="4500562" y="5715017"/>
            <a:ext cx="1523978" cy="1142984"/>
          </a:xfrm>
          <a:prstGeom prst="rect">
            <a:avLst/>
          </a:prstGeom>
        </p:spPr>
      </p:pic>
      <p:pic>
        <p:nvPicPr>
          <p:cNvPr descr="SICOBI COSTA 142.jpg" id="16" name="15 Imagen"/>
          <p:cNvPicPr>
            <a:picLocks noChangeAspect="1"/>
          </p:cNvPicPr>
          <p:nvPr/>
        </p:nvPicPr>
        <p:blipFill>
          <a:blip cstate="print" r:embed="rId7"/>
          <a:stretch>
            <a:fillRect/>
          </a:stretch>
        </p:blipFill>
        <p:spPr>
          <a:xfrm>
            <a:off x="6000759" y="5732850"/>
            <a:ext cx="1643075" cy="1125149"/>
          </a:xfrm>
          <a:prstGeom prst="rect">
            <a:avLst/>
          </a:prstGeom>
        </p:spPr>
      </p:pic>
      <p:pic>
        <p:nvPicPr>
          <p:cNvPr descr="DSC01506.JPG" id="17" name="16 Imagen"/>
          <p:cNvPicPr>
            <a:picLocks noChangeAspect="1"/>
          </p:cNvPicPr>
          <p:nvPr/>
        </p:nvPicPr>
        <p:blipFill>
          <a:blip cstate="print" r:embed="rId8"/>
          <a:stretch>
            <a:fillRect/>
          </a:stretch>
        </p:blipFill>
        <p:spPr>
          <a:xfrm>
            <a:off x="7620021" y="5715016"/>
            <a:ext cx="1523979" cy="1142984"/>
          </a:xfrm>
          <a:prstGeom prst="rect">
            <a:avLst/>
          </a:prstGeom>
        </p:spPr>
      </p:pic>
      <p:grpSp>
        <p:nvGrpSpPr>
          <p:cNvPr id="22" name="21 Grupo"/>
          <p:cNvGrpSpPr/>
          <p:nvPr/>
        </p:nvGrpSpPr>
        <p:grpSpPr>
          <a:xfrm>
            <a:off x="199768" y="71414"/>
            <a:ext cx="8736074" cy="576263"/>
            <a:chOff x="199768" y="71414"/>
            <a:chExt cx="8736074" cy="576263"/>
          </a:xfrm>
        </p:grpSpPr>
        <p:sp>
          <p:nvSpPr>
            <p:cNvPr id="23" name="Text Box 81"/>
            <p:cNvSpPr txBox="1">
              <a:spLocks noChangeArrowheads="1"/>
            </p:cNvSpPr>
            <p:nvPr/>
          </p:nvSpPr>
          <p:spPr bwMode="auto">
            <a:xfrm>
              <a:off x="1224161" y="71414"/>
              <a:ext cx="6705425" cy="461665"/>
            </a:xfrm>
            <a:prstGeom prst="rect">
              <a:avLst/>
            </a:prstGeom>
            <a:noFill/>
            <a:ln w="9525">
              <a:noFill/>
              <a:miter lim="800000"/>
              <a:headEnd/>
              <a:tailEnd/>
            </a:ln>
            <a:effectLst/>
          </p:spPr>
          <p:txBody>
            <a:bodyPr wrap="none">
              <a:spAutoFit/>
            </a:bodyPr>
            <a:lstStyle/>
            <a:p>
              <a:pPr algn="ctr">
                <a:defRPr/>
              </a:pPr>
              <a:r>
                <a:rPr dirty="0" lang="es-ES_tradnl">
                  <a:solidFill>
                    <a:srgbClr val="CC3300"/>
                  </a:solidFill>
                  <a:effectLst>
                    <a:outerShdw algn="tl" blurRad="38100" dir="2700000" dist="38100">
                      <a:srgbClr val="C0C0C0"/>
                    </a:outerShdw>
                  </a:effectLst>
                  <a:latin typeface="+mj-lt"/>
                </a:rPr>
                <a:t>Sistema Comunitario para la Biodiversidad (SICOBI)</a:t>
              </a:r>
              <a:endParaRPr dirty="0" lang="es-ES">
                <a:solidFill>
                  <a:srgbClr val="CC3300"/>
                </a:solidFill>
                <a:effectLst>
                  <a:outerShdw algn="tl" blurRad="38100" dir="2700000" dist="38100">
                    <a:srgbClr val="C0C0C0"/>
                  </a:outerShdw>
                </a:effectLst>
                <a:latin typeface="+mj-lt"/>
              </a:endParaRPr>
            </a:p>
          </p:txBody>
        </p:sp>
        <p:grpSp>
          <p:nvGrpSpPr>
            <p:cNvPr id="24" name="Group 83"/>
            <p:cNvGrpSpPr>
              <a:grpSpLocks/>
            </p:cNvGrpSpPr>
            <p:nvPr/>
          </p:nvGrpSpPr>
          <p:grpSpPr bwMode="auto">
            <a:xfrm>
              <a:off x="199768" y="71414"/>
              <a:ext cx="8736072" cy="576263"/>
              <a:chOff x="842" y="480"/>
              <a:chExt cx="4774" cy="363"/>
            </a:xfrm>
          </p:grpSpPr>
          <p:pic>
            <p:nvPicPr>
              <p:cNvPr id="25" name="Picture 84"/>
              <p:cNvPicPr>
                <a:picLocks noChangeArrowheads="1" noChangeAspect="1"/>
              </p:cNvPicPr>
              <p:nvPr/>
            </p:nvPicPr>
            <p:blipFill>
              <a:blip r:embed="rId9"/>
              <a:srcRect/>
              <a:stretch>
                <a:fillRect/>
              </a:stretch>
            </p:blipFill>
            <p:spPr bwMode="auto">
              <a:xfrm>
                <a:off x="5136" y="480"/>
                <a:ext cx="480" cy="336"/>
              </a:xfrm>
              <a:prstGeom prst="rect">
                <a:avLst/>
              </a:prstGeom>
              <a:noFill/>
              <a:ln w="9525">
                <a:noFill/>
                <a:miter lim="800000"/>
                <a:headEnd/>
                <a:tailEnd/>
              </a:ln>
            </p:spPr>
          </p:pic>
          <p:pic>
            <p:nvPicPr>
              <p:cNvPr descr="Sicobi Color" id="26" name="Picture 85"/>
              <p:cNvPicPr>
                <a:picLocks noChangeArrowheads="1" noChangeAspect="1"/>
              </p:cNvPicPr>
              <p:nvPr/>
            </p:nvPicPr>
            <p:blipFill>
              <a:blip r:embed="rId10"/>
              <a:srcRect/>
              <a:stretch>
                <a:fillRect/>
              </a:stretch>
            </p:blipFill>
            <p:spPr bwMode="auto">
              <a:xfrm>
                <a:off x="842" y="489"/>
                <a:ext cx="397" cy="354"/>
              </a:xfrm>
              <a:prstGeom prst="rect">
                <a:avLst/>
              </a:prstGeom>
              <a:noFill/>
              <a:ln w="9525">
                <a:noFill/>
                <a:miter lim="800000"/>
                <a:headEnd/>
                <a:tailEnd/>
              </a:ln>
            </p:spPr>
          </p:pic>
        </p:grpSp>
      </p:grpSp>
      <p:pic>
        <p:nvPicPr>
          <p:cNvPr id="27" name="Picture 2"/>
          <p:cNvPicPr>
            <a:picLocks noChangeArrowheads="1" noChangeAspect="1"/>
          </p:cNvPicPr>
          <p:nvPr/>
        </p:nvPicPr>
        <p:blipFill>
          <a:blip r:embed="rId11"/>
          <a:srcRect b="12"/>
          <a:stretch>
            <a:fillRect/>
          </a:stretch>
        </p:blipFill>
        <p:spPr bwMode="auto">
          <a:xfrm>
            <a:off x="7215206" y="1034144"/>
            <a:ext cx="1756232" cy="1323286"/>
          </a:xfrm>
          <a:prstGeom prst="rect">
            <a:avLst/>
          </a:prstGeom>
          <a:noFill/>
          <a:ln w="9525">
            <a:noFill/>
            <a:miter lim="800000"/>
            <a:headEnd/>
            <a:tailEnd/>
          </a:ln>
        </p:spPr>
      </p:pic>
      <p:sp>
        <p:nvSpPr>
          <p:cNvPr id="18" name="17 Marcador de contenido"/>
          <p:cNvSpPr>
            <a:spLocks noGrp="1"/>
          </p:cNvSpPr>
          <p:nvPr>
            <p:ph idx="1"/>
          </p:nvPr>
        </p:nvSpPr>
        <p:spPr>
          <a:xfrm>
            <a:off x="285720" y="2143116"/>
            <a:ext cx="8501122" cy="3357586"/>
          </a:xfrm>
        </p:spPr>
        <p:txBody>
          <a:bodyPr>
            <a:noAutofit/>
          </a:bodyPr>
          <a:lstStyle/>
          <a:p>
            <a:pPr lvl="0"/>
            <a:r>
              <a:rPr dirty="0" lang="es-ES" smtClean="0" sz="2400">
                <a:solidFill>
                  <a:srgbClr val="C00000"/>
                </a:solidFill>
                <a:latin typeface="+mj-lt"/>
              </a:rPr>
              <a:t>Aun cuando los </a:t>
            </a:r>
            <a:r>
              <a:rPr dirty="0" lang="es-ES" smtClean="0" sz="2400">
                <a:solidFill>
                  <a:srgbClr val="C00000"/>
                </a:solidFill>
                <a:latin typeface="+mj-lt"/>
              </a:rPr>
              <a:t>servicios ambientales </a:t>
            </a:r>
            <a:r>
              <a:rPr dirty="0" lang="es-ES" smtClean="0" sz="2400">
                <a:solidFill>
                  <a:srgbClr val="C00000"/>
                </a:solidFill>
                <a:latin typeface="+mj-lt"/>
              </a:rPr>
              <a:t>refieren </a:t>
            </a:r>
            <a:r>
              <a:rPr dirty="0" lang="es-ES" smtClean="0" sz="2400">
                <a:solidFill>
                  <a:srgbClr val="C00000"/>
                </a:solidFill>
                <a:latin typeface="+mj-lt"/>
              </a:rPr>
              <a:t>a las </a:t>
            </a:r>
            <a:r>
              <a:rPr b="1" dirty="0" lang="es-ES" smtClean="0" sz="2400">
                <a:solidFill>
                  <a:srgbClr val="C00000"/>
                </a:solidFill>
                <a:latin typeface="+mj-lt"/>
              </a:rPr>
              <a:t>externalidades positivas provenientes del funcionamiento de los ecosistemas</a:t>
            </a:r>
            <a:r>
              <a:rPr dirty="0" lang="es-ES" smtClean="0" sz="2400">
                <a:solidFill>
                  <a:srgbClr val="C00000"/>
                </a:solidFill>
                <a:latin typeface="+mj-lt"/>
              </a:rPr>
              <a:t>, pero para esta experiencia es claro que </a:t>
            </a:r>
            <a:r>
              <a:rPr b="1" dirty="0" lang="es-ES" smtClean="0" sz="2400">
                <a:solidFill>
                  <a:srgbClr val="C00000"/>
                </a:solidFill>
                <a:latin typeface="+mj-lt"/>
              </a:rPr>
              <a:t>el trabajo de gestión ambiental-territorial </a:t>
            </a:r>
            <a:r>
              <a:rPr dirty="0" lang="es-ES" smtClean="0" sz="2400">
                <a:solidFill>
                  <a:srgbClr val="C00000"/>
                </a:solidFill>
                <a:latin typeface="+mj-lt"/>
              </a:rPr>
              <a:t> que una comunidad promueve, </a:t>
            </a:r>
            <a:r>
              <a:rPr b="1" dirty="0" lang="es-ES" smtClean="0" sz="2400">
                <a:solidFill>
                  <a:srgbClr val="C00000"/>
                </a:solidFill>
                <a:latin typeface="+mj-lt"/>
              </a:rPr>
              <a:t>asegura los elementos y condiciones ambientales que permiten el desarrollo de procesos ecológicos</a:t>
            </a:r>
            <a:r>
              <a:rPr dirty="0" lang="es-ES" smtClean="0" sz="2400">
                <a:solidFill>
                  <a:srgbClr val="C00000"/>
                </a:solidFill>
                <a:latin typeface="+mj-lt"/>
              </a:rPr>
              <a:t>, y por tanto aseguran el mantenimiento de la Maquinaria Natural para la provisión de estos servicios. A esto es a lo que el </a:t>
            </a:r>
            <a:r>
              <a:rPr dirty="0" lang="es-ES" smtClean="0" sz="2400">
                <a:solidFill>
                  <a:srgbClr val="C00000"/>
                </a:solidFill>
                <a:effectLst>
                  <a:outerShdw algn="tl" blurRad="38100" dir="2700000" dist="38100">
                    <a:srgbClr val="000000">
                      <a:alpha val="43137"/>
                    </a:srgbClr>
                  </a:outerShdw>
                </a:effectLst>
                <a:latin typeface="+mj-lt"/>
              </a:rPr>
              <a:t>SICOBI considera los Servicios Comunitarios del Territorio.</a:t>
            </a:r>
          </a:p>
          <a:p>
            <a:endParaRPr dirty="0" lang="es-MX" sz="2000">
              <a:latin typeface="+mj-lt"/>
            </a:endParaRPr>
          </a:p>
        </p:txBody>
      </p:sp>
    </p:spTree>
  </p:cSld>
  <p:clrMapOvr>
    <a:masterClrMapping/>
  </p:clrMapOvr>
  <p:timing>
    <p:tnLst>
      <p:par>
        <p:cTn dur="indefinite" id="1" nodeType="tmRoot" restart="never"/>
      </p:par>
    </p:tnLst>
  </p:timing>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928670"/>
            <a:ext cx="5500726" cy="1143008"/>
          </a:xfrm>
        </p:spPr>
        <p:txBody>
          <a:bodyPr>
            <a:noAutofit/>
          </a:bodyPr>
          <a:lstStyle/>
          <a:p>
            <a:r>
              <a:rPr b="1" dirty="0" lang="es-MX" smtClean="0" sz="2400">
                <a:effectLst>
                  <a:outerShdw algn="tl" blurRad="38100" dir="2700000" dist="38100">
                    <a:srgbClr val="000000">
                      <a:alpha val="43137"/>
                    </a:srgbClr>
                  </a:outerShdw>
                </a:effectLst>
              </a:rPr>
              <a:t>Los servicios comunitarios del </a:t>
            </a:r>
            <a:r>
              <a:rPr b="1" dirty="0" lang="es-MX" smtClean="0" sz="2400">
                <a:effectLst>
                  <a:outerShdw algn="tl" blurRad="38100" dir="2700000" dist="38100">
                    <a:srgbClr val="000000">
                      <a:alpha val="43137"/>
                    </a:srgbClr>
                  </a:outerShdw>
                </a:effectLst>
              </a:rPr>
              <a:t>territorio</a:t>
            </a:r>
            <a:br>
              <a:rPr b="1" dirty="0" lang="es-MX" smtClean="0" sz="2400">
                <a:effectLst>
                  <a:outerShdw algn="tl" blurRad="38100" dir="2700000" dist="38100">
                    <a:srgbClr val="000000">
                      <a:alpha val="43137"/>
                    </a:srgbClr>
                  </a:outerShdw>
                </a:effectLst>
              </a:rPr>
            </a:br>
            <a:r>
              <a:rPr b="1" dirty="0" lang="es-MX" smtClean="0" sz="2400">
                <a:effectLst>
                  <a:outerShdw algn="tl" blurRad="38100" dir="2700000" dist="38100">
                    <a:srgbClr val="000000">
                      <a:alpha val="43137"/>
                    </a:srgbClr>
                  </a:outerShdw>
                </a:effectLst>
              </a:rPr>
              <a:t/>
            </a:r>
            <a:br>
              <a:rPr b="1" dirty="0" lang="es-MX" smtClean="0" sz="2400">
                <a:effectLst>
                  <a:outerShdw algn="tl" blurRad="38100" dir="2700000" dist="38100">
                    <a:srgbClr val="000000">
                      <a:alpha val="43137"/>
                    </a:srgbClr>
                  </a:outerShdw>
                </a:effectLst>
              </a:rPr>
            </a:br>
            <a:r>
              <a:rPr b="1" dirty="0" lang="es-MX" smtClean="0" sz="2400">
                <a:effectLst>
                  <a:outerShdw algn="tl" blurRad="38100" dir="2700000" dist="38100">
                    <a:srgbClr val="000000">
                      <a:alpha val="43137"/>
                    </a:srgbClr>
                  </a:outerShdw>
                </a:effectLst>
              </a:rPr>
              <a:t>Puntos claves</a:t>
            </a:r>
            <a:endParaRPr b="1" dirty="0" lang="es-MX" sz="2400">
              <a:effectLst>
                <a:outerShdw algn="tl" blurRad="38100" dir="2700000" dist="38100">
                  <a:srgbClr val="000000">
                    <a:alpha val="43137"/>
                  </a:srgbClr>
                </a:outerShdw>
              </a:effectLst>
            </a:endParaRPr>
          </a:p>
        </p:txBody>
      </p:sp>
      <p:sp>
        <p:nvSpPr>
          <p:cNvPr id="5" name="Rectangle 3"/>
          <p:cNvSpPr txBox="1">
            <a:spLocks noChangeArrowheads="1"/>
          </p:cNvSpPr>
          <p:nvPr/>
        </p:nvSpPr>
        <p:spPr>
          <a:xfrm>
            <a:off x="100434" y="1857364"/>
            <a:ext cx="7000892" cy="4572032"/>
          </a:xfrm>
          <a:prstGeom prst="rect">
            <a:avLst/>
          </a:prstGeom>
        </p:spPr>
        <p:txBody>
          <a:bodyPr vert="horz">
            <a:noAutofit/>
          </a:bodyPr>
          <a:lstStyle/>
          <a:p>
            <a:pPr algn="just" defTabSz="914400" eaLnBrk="1" fontAlgn="auto" hangingPunct="1" indent="-274320" latinLnBrk="0" lvl="0" marL="274320" marR="0" rtl="0">
              <a:lnSpc>
                <a:spcPct val="80000"/>
              </a:lnSpc>
              <a:spcBef>
                <a:spcPct val="20000"/>
              </a:spcBef>
              <a:spcAft>
                <a:spcPts val="0"/>
              </a:spcAft>
              <a:buClr>
                <a:schemeClr val="accent3"/>
              </a:buClr>
              <a:buSzPct val="95000"/>
              <a:buFont typeface="Wingdings 2"/>
              <a:buChar char=""/>
              <a:tabLst/>
              <a:defRPr/>
            </a:pPr>
            <a:endParaRPr b="0" baseline="0" cap="none" dirty="0" i="0" kern="1200" kumimoji="0" lang="es-ES" noProof="0" normalizeH="0" smtClean="0" spc="0" strike="noStrike" u="none">
              <a:ln>
                <a:noFill/>
              </a:ln>
              <a:solidFill>
                <a:srgbClr val="C00000"/>
              </a:solidFill>
              <a:effectLst/>
              <a:uLnTx/>
              <a:uFillTx/>
              <a:latin typeface="+mj-lt"/>
              <a:ea typeface="+mn-ea"/>
              <a:cs typeface="+mn-cs"/>
            </a:endParaRPr>
          </a:p>
          <a:p>
            <a:pPr algn="just" defTabSz="914400" eaLnBrk="1" fontAlgn="auto" hangingPunct="1" indent="-274320" latinLnBrk="0" lvl="0" marL="274320" marR="0" rtl="0">
              <a:lnSpc>
                <a:spcPct val="80000"/>
              </a:lnSpc>
              <a:spcBef>
                <a:spcPct val="20000"/>
              </a:spcBef>
              <a:spcAft>
                <a:spcPts val="0"/>
              </a:spcAft>
              <a:buClr>
                <a:schemeClr val="accent3"/>
              </a:buClr>
              <a:buSzPct val="95000"/>
              <a:buFont typeface="Wingdings 2"/>
              <a:buChar char=""/>
              <a:tabLst/>
              <a:defRPr/>
            </a:pPr>
            <a:r>
              <a:rPr b="0" baseline="0" cap="none" dirty="0" i="0" kern="1200" kumimoji="0" lang="es-ES" noProof="0" normalizeH="0" smtClean="0" spc="0" strike="noStrike" u="none">
                <a:ln>
                  <a:noFill/>
                </a:ln>
                <a:solidFill>
                  <a:srgbClr val="C00000"/>
                </a:solidFill>
                <a:effectLst/>
                <a:uLnTx/>
                <a:uFillTx/>
                <a:latin typeface="+mj-lt"/>
                <a:ea typeface="+mn-ea"/>
                <a:cs typeface="+mn-cs"/>
              </a:rPr>
              <a:t>En </a:t>
            </a:r>
            <a:r>
              <a:rPr b="0" dirty="0" lang="es-ES" smtClean="0">
                <a:solidFill>
                  <a:srgbClr val="C00000"/>
                </a:solidFill>
                <a:latin typeface="+mj-lt"/>
              </a:rPr>
              <a:t>sentido, </a:t>
            </a:r>
            <a:r>
              <a:rPr baseline="0" cap="none" dirty="0" i="0" kern="1200" kumimoji="0" lang="es-ES" noProof="0" normalizeH="0" smtClean="0" spc="0" strike="noStrike" u="none">
                <a:ln>
                  <a:noFill/>
                </a:ln>
                <a:solidFill>
                  <a:srgbClr val="C00000"/>
                </a:solidFill>
                <a:effectLst/>
                <a:uLnTx/>
                <a:uFillTx/>
                <a:latin typeface="+mj-lt"/>
                <a:ea typeface="+mn-ea"/>
                <a:cs typeface="+mn-cs"/>
              </a:rPr>
              <a:t>el aumento en la capacidad para la gestión ambiental-territorial y el desarrollo institucional de los propietarios, </a:t>
            </a:r>
            <a:r>
              <a:rPr b="0" baseline="0" cap="none" dirty="0" i="0" kern="1200" kumimoji="0" lang="es-ES" noProof="0" normalizeH="0" smtClean="0" spc="0" strike="noStrike" u="none">
                <a:ln>
                  <a:noFill/>
                </a:ln>
                <a:solidFill>
                  <a:srgbClr val="C00000"/>
                </a:solidFill>
                <a:effectLst/>
                <a:uLnTx/>
                <a:uFillTx/>
                <a:latin typeface="+mj-lt"/>
                <a:ea typeface="+mn-ea"/>
                <a:cs typeface="+mn-cs"/>
              </a:rPr>
              <a:t>ha sido un paso obligado para conformar el </a:t>
            </a:r>
            <a:r>
              <a:rPr b="0" cap="none" dirty="0" i="0" kern="1200" kumimoji="0" lang="es-ES" noProof="0" normalizeH="0" smtClean="0" spc="0" strike="noStrike" u="none">
                <a:ln>
                  <a:noFill/>
                </a:ln>
                <a:solidFill>
                  <a:srgbClr val="C00000"/>
                </a:solidFill>
                <a:effectLst/>
                <a:uLnTx/>
                <a:uFillTx/>
                <a:latin typeface="+mj-lt"/>
                <a:ea typeface="+mn-ea"/>
                <a:cs typeface="+mn-cs"/>
              </a:rPr>
              <a:t>esquema de Servicios Ambientales</a:t>
            </a:r>
            <a:r>
              <a:rPr b="0" baseline="0" cap="none" dirty="0" i="0" kern="1200" kumimoji="0" lang="es-ES" noProof="0" normalizeH="0" smtClean="0" spc="0" strike="noStrike" u="none">
                <a:ln>
                  <a:noFill/>
                </a:ln>
                <a:solidFill>
                  <a:srgbClr val="C00000"/>
                </a:solidFill>
                <a:effectLst/>
                <a:uLnTx/>
                <a:uFillTx/>
                <a:latin typeface="+mj-lt"/>
                <a:ea typeface="+mn-ea"/>
                <a:cs typeface="+mn-cs"/>
              </a:rPr>
              <a:t>. </a:t>
            </a:r>
          </a:p>
          <a:p>
            <a:pPr algn="just" defTabSz="914400" eaLnBrk="1" fontAlgn="auto" hangingPunct="1" indent="-274320" latinLnBrk="0" lvl="0" marL="274320" marR="0" rtl="0">
              <a:lnSpc>
                <a:spcPct val="80000"/>
              </a:lnSpc>
              <a:spcBef>
                <a:spcPct val="20000"/>
              </a:spcBef>
              <a:spcAft>
                <a:spcPts val="0"/>
              </a:spcAft>
              <a:buClr>
                <a:schemeClr val="accent3"/>
              </a:buClr>
              <a:buSzPct val="95000"/>
              <a:buFont typeface="Wingdings 2"/>
              <a:buChar char=""/>
              <a:tabLst/>
              <a:defRPr/>
            </a:pPr>
            <a:endParaRPr b="0" baseline="0" cap="none" dirty="0" i="0" kern="1200" kumimoji="0" lang="es-ES" noProof="0" normalizeH="0" smtClean="0" spc="0" strike="noStrike" u="none">
              <a:ln>
                <a:noFill/>
              </a:ln>
              <a:solidFill>
                <a:srgbClr val="C00000"/>
              </a:solidFill>
              <a:effectLst/>
              <a:uLnTx/>
              <a:uFillTx/>
              <a:latin typeface="+mj-lt"/>
              <a:ea typeface="+mn-ea"/>
              <a:cs typeface="+mn-cs"/>
            </a:endParaRPr>
          </a:p>
          <a:p>
            <a:pPr algn="just" defTabSz="914400" eaLnBrk="1" fontAlgn="auto" hangingPunct="1" indent="-274320" latinLnBrk="0" lvl="0" marL="274320" marR="0" rtl="0">
              <a:lnSpc>
                <a:spcPct val="80000"/>
              </a:lnSpc>
              <a:spcBef>
                <a:spcPct val="20000"/>
              </a:spcBef>
              <a:spcAft>
                <a:spcPts val="0"/>
              </a:spcAft>
              <a:buClr>
                <a:schemeClr val="accent3"/>
              </a:buClr>
              <a:buSzPct val="95000"/>
              <a:buFont typeface="Wingdings 2"/>
              <a:buChar char=""/>
              <a:tabLst/>
              <a:defRPr/>
            </a:pPr>
            <a:r>
              <a:rPr b="0" baseline="0" cap="none" dirty="0" i="0" kern="1200" kumimoji="0" lang="es-ES" noProof="0" normalizeH="0" smtClean="0" spc="0" strike="noStrike" u="none">
                <a:ln>
                  <a:noFill/>
                </a:ln>
                <a:solidFill>
                  <a:srgbClr val="C00000"/>
                </a:solidFill>
                <a:effectLst/>
                <a:uLnTx/>
                <a:uFillTx/>
                <a:latin typeface="+mj-lt"/>
                <a:ea typeface="+mn-ea"/>
                <a:cs typeface="+mn-cs"/>
              </a:rPr>
              <a:t>Igualmente, </a:t>
            </a:r>
            <a:r>
              <a:rPr baseline="0" cap="none" dirty="0" i="0" kern="1200" kumimoji="0" lang="es-ES" noProof="0" normalizeH="0" smtClean="0" spc="0" strike="noStrike" u="none">
                <a:ln>
                  <a:noFill/>
                </a:ln>
                <a:solidFill>
                  <a:srgbClr val="C00000"/>
                </a:solidFill>
                <a:effectLst/>
                <a:uLnTx/>
                <a:uFillTx/>
                <a:latin typeface="+mj-lt"/>
                <a:ea typeface="+mn-ea"/>
                <a:cs typeface="+mn-cs"/>
              </a:rPr>
              <a:t>mejorar y optimizar las estrategias de manejo de uso del suelo</a:t>
            </a:r>
            <a:r>
              <a:rPr b="0" baseline="0" cap="none" dirty="0" i="0" kern="1200" kumimoji="0" lang="es-ES" noProof="0" normalizeH="0" smtClean="0" spc="0" strike="noStrike" u="none">
                <a:ln>
                  <a:noFill/>
                </a:ln>
                <a:solidFill>
                  <a:srgbClr val="C00000"/>
                </a:solidFill>
                <a:effectLst/>
                <a:uLnTx/>
                <a:uFillTx/>
                <a:latin typeface="+mj-lt"/>
                <a:ea typeface="+mn-ea"/>
                <a:cs typeface="+mn-cs"/>
              </a:rPr>
              <a:t>, mas allá de la conservación puntual de ciertos territorios, ha sido un elemento clave para </a:t>
            </a:r>
            <a:r>
              <a:rPr baseline="0" cap="none" dirty="0" i="0" kern="1200" kumimoji="0" lang="es-ES" noProof="0" normalizeH="0" smtClean="0" spc="0" strike="noStrike" u="none">
                <a:ln>
                  <a:noFill/>
                </a:ln>
                <a:solidFill>
                  <a:srgbClr val="C00000"/>
                </a:solidFill>
                <a:effectLst/>
                <a:uLnTx/>
                <a:uFillTx/>
                <a:latin typeface="+mj-lt"/>
                <a:ea typeface="+mn-ea"/>
                <a:cs typeface="+mn-cs"/>
              </a:rPr>
              <a:t>generar resonancia y amalgamar </a:t>
            </a:r>
            <a:r>
              <a:rPr b="0" baseline="0" cap="none" dirty="0" i="0" kern="1200" kumimoji="0" lang="es-ES" noProof="0" normalizeH="0" smtClean="0" spc="0" strike="noStrike" u="none">
                <a:ln>
                  <a:noFill/>
                </a:ln>
                <a:solidFill>
                  <a:srgbClr val="C00000"/>
                </a:solidFill>
                <a:effectLst/>
                <a:uLnTx/>
                <a:uFillTx/>
                <a:latin typeface="+mj-lt"/>
                <a:ea typeface="+mn-ea"/>
                <a:cs typeface="+mn-cs"/>
              </a:rPr>
              <a:t>las diferencias estrategias de uso territorial y de los recursos naturales que favorezcan</a:t>
            </a:r>
            <a:r>
              <a:rPr b="0" cap="none" dirty="0" i="0" kern="1200" kumimoji="0" lang="es-ES" noProof="0" normalizeH="0" smtClean="0" spc="0" strike="noStrike" u="none">
                <a:ln>
                  <a:noFill/>
                </a:ln>
                <a:solidFill>
                  <a:srgbClr val="C00000"/>
                </a:solidFill>
                <a:effectLst/>
                <a:uLnTx/>
                <a:uFillTx/>
                <a:latin typeface="+mj-lt"/>
                <a:ea typeface="+mn-ea"/>
                <a:cs typeface="+mn-cs"/>
              </a:rPr>
              <a:t> la </a:t>
            </a:r>
            <a:r>
              <a:rPr cap="none" dirty="0" i="0" kern="1200" kumimoji="0" lang="es-ES" noProof="0" normalizeH="0" smtClean="0" spc="0" strike="noStrike" u="none">
                <a:ln>
                  <a:noFill/>
                </a:ln>
                <a:solidFill>
                  <a:srgbClr val="C00000"/>
                </a:solidFill>
                <a:effectLst/>
                <a:uLnTx/>
                <a:uFillTx/>
                <a:latin typeface="+mj-lt"/>
                <a:ea typeface="+mn-ea"/>
                <a:cs typeface="+mn-cs"/>
              </a:rPr>
              <a:t>reconstrucción </a:t>
            </a:r>
            <a:r>
              <a:rPr baseline="0" cap="none" dirty="0" i="0" kern="1200" kumimoji="0" lang="es-ES" noProof="0" normalizeH="0" smtClean="0" spc="0" strike="noStrike" u="none">
                <a:ln>
                  <a:noFill/>
                </a:ln>
                <a:solidFill>
                  <a:srgbClr val="C00000"/>
                </a:solidFill>
                <a:effectLst/>
                <a:uLnTx/>
                <a:uFillTx/>
                <a:latin typeface="+mj-lt"/>
                <a:ea typeface="+mn-ea"/>
                <a:cs typeface="+mn-cs"/>
              </a:rPr>
              <a:t>funcionalidad del paisaje</a:t>
            </a:r>
            <a:r>
              <a:rPr b="0" baseline="0" cap="none" dirty="0" i="0" kern="1200" kumimoji="0" lang="es-ES" noProof="0" normalizeH="0" smtClean="0" spc="0" strike="noStrike" u="none">
                <a:ln>
                  <a:noFill/>
                </a:ln>
                <a:solidFill>
                  <a:srgbClr val="C00000"/>
                </a:solidFill>
                <a:effectLst/>
                <a:uLnTx/>
                <a:uFillTx/>
                <a:latin typeface="+mj-lt"/>
                <a:ea typeface="+mn-ea"/>
                <a:cs typeface="+mn-cs"/>
              </a:rPr>
              <a:t>.</a:t>
            </a:r>
          </a:p>
          <a:p>
            <a:pPr algn="just" defTabSz="914400" eaLnBrk="1" fontAlgn="auto" hangingPunct="1" indent="-274320" latinLnBrk="0" lvl="0" marL="274320" marR="0" rtl="0">
              <a:lnSpc>
                <a:spcPct val="80000"/>
              </a:lnSpc>
              <a:spcBef>
                <a:spcPct val="20000"/>
              </a:spcBef>
              <a:spcAft>
                <a:spcPts val="0"/>
              </a:spcAft>
              <a:buClr>
                <a:schemeClr val="accent3"/>
              </a:buClr>
              <a:buSzPct val="95000"/>
              <a:buFont typeface="Wingdings 2"/>
              <a:buChar char=""/>
              <a:tabLst/>
              <a:defRPr/>
            </a:pPr>
            <a:endParaRPr b="0" baseline="0" cap="none" dirty="0" i="0" kern="1200" kumimoji="0" lang="es-ES" noProof="0" normalizeH="0" spc="0" strike="noStrike" sz="1050" u="none">
              <a:ln>
                <a:noFill/>
              </a:ln>
              <a:solidFill>
                <a:srgbClr val="C00000"/>
              </a:solidFill>
              <a:effectLst/>
              <a:uLnTx/>
              <a:uFillTx/>
              <a:latin typeface="+mj-lt"/>
              <a:ea typeface="+mn-ea"/>
              <a:cs typeface="+mn-cs"/>
            </a:endParaRPr>
          </a:p>
        </p:txBody>
      </p:sp>
      <p:grpSp>
        <p:nvGrpSpPr>
          <p:cNvPr id="12" name="11 Grupo"/>
          <p:cNvGrpSpPr/>
          <p:nvPr/>
        </p:nvGrpSpPr>
        <p:grpSpPr>
          <a:xfrm>
            <a:off x="7207957" y="285728"/>
            <a:ext cx="1746475" cy="6429420"/>
            <a:chOff x="7207957" y="428580"/>
            <a:chExt cx="1746475" cy="6429420"/>
          </a:xfrm>
        </p:grpSpPr>
        <p:pic>
          <p:nvPicPr>
            <p:cNvPr id="4" name="Picture 2"/>
            <p:cNvPicPr>
              <a:picLocks noChangeArrowheads="1" noChangeAspect="1"/>
            </p:cNvPicPr>
            <p:nvPr/>
          </p:nvPicPr>
          <p:blipFill>
            <a:blip r:embed="rId3"/>
            <a:srcRect b="12"/>
            <a:stretch>
              <a:fillRect/>
            </a:stretch>
          </p:blipFill>
          <p:spPr bwMode="auto">
            <a:xfrm>
              <a:off x="7244234" y="428580"/>
              <a:ext cx="1698866" cy="1280062"/>
            </a:xfrm>
            <a:prstGeom prst="rect">
              <a:avLst/>
            </a:prstGeom>
            <a:noFill/>
            <a:ln w="9525">
              <a:noFill/>
              <a:miter lim="800000"/>
              <a:headEnd/>
              <a:tailEnd/>
            </a:ln>
          </p:spPr>
        </p:pic>
        <p:pic>
          <p:nvPicPr>
            <p:cNvPr descr="P1010176" id="7" name="Picture 5"/>
            <p:cNvPicPr>
              <a:picLocks noChangeArrowheads="1" noChangeAspect="1"/>
            </p:cNvPicPr>
            <p:nvPr/>
          </p:nvPicPr>
          <p:blipFill>
            <a:blip cstate="print" r:embed="rId4"/>
            <a:srcRect/>
            <a:stretch>
              <a:fillRect/>
            </a:stretch>
          </p:blipFill>
          <p:spPr bwMode="auto">
            <a:xfrm>
              <a:off x="7207957" y="4455927"/>
              <a:ext cx="1725882" cy="1115722"/>
            </a:xfrm>
            <a:prstGeom prst="rect">
              <a:avLst/>
            </a:prstGeom>
            <a:noFill/>
            <a:ln w="9525">
              <a:noFill/>
              <a:miter lim="800000"/>
              <a:headEnd/>
              <a:tailEnd/>
            </a:ln>
          </p:spPr>
        </p:pic>
        <p:pic>
          <p:nvPicPr>
            <p:cNvPr descr="P1070070" id="8" name="Picture 8"/>
            <p:cNvPicPr>
              <a:picLocks noChangeArrowheads="1" noChangeAspect="1"/>
            </p:cNvPicPr>
            <p:nvPr/>
          </p:nvPicPr>
          <p:blipFill>
            <a:blip r:embed="rId5"/>
            <a:srcRect/>
            <a:stretch>
              <a:fillRect/>
            </a:stretch>
          </p:blipFill>
          <p:spPr bwMode="auto">
            <a:xfrm>
              <a:off x="7220606" y="3070391"/>
              <a:ext cx="1733826" cy="1357322"/>
            </a:xfrm>
            <a:prstGeom prst="rect">
              <a:avLst/>
            </a:prstGeom>
            <a:noFill/>
            <a:ln w="9525">
              <a:noFill/>
              <a:miter lim="800000"/>
              <a:headEnd/>
              <a:tailEnd/>
            </a:ln>
          </p:spPr>
        </p:pic>
        <p:pic>
          <p:nvPicPr>
            <p:cNvPr descr="P1010086" id="9" name="Picture 13"/>
            <p:cNvPicPr>
              <a:picLocks noChangeArrowheads="1" noChangeAspect="1"/>
            </p:cNvPicPr>
            <p:nvPr/>
          </p:nvPicPr>
          <p:blipFill>
            <a:blip cstate="print" r:embed="rId6"/>
            <a:srcRect/>
            <a:stretch>
              <a:fillRect/>
            </a:stretch>
          </p:blipFill>
          <p:spPr bwMode="auto">
            <a:xfrm>
              <a:off x="7236931" y="1927383"/>
              <a:ext cx="1700051" cy="1143008"/>
            </a:xfrm>
            <a:prstGeom prst="rect">
              <a:avLst/>
            </a:prstGeom>
            <a:noFill/>
            <a:ln w="9525">
              <a:noFill/>
              <a:miter lim="800000"/>
              <a:headEnd/>
              <a:tailEnd/>
            </a:ln>
          </p:spPr>
        </p:pic>
        <p:pic>
          <p:nvPicPr>
            <p:cNvPr descr="SICOBI COSTA 213" id="10" name="Picture 16"/>
            <p:cNvPicPr>
              <a:picLocks noChangeArrowheads="1" noChangeAspect="1"/>
            </p:cNvPicPr>
            <p:nvPr/>
          </p:nvPicPr>
          <p:blipFill>
            <a:blip r:embed="rId7"/>
            <a:srcRect/>
            <a:stretch>
              <a:fillRect/>
            </a:stretch>
          </p:blipFill>
          <p:spPr bwMode="auto">
            <a:xfrm>
              <a:off x="7207957" y="5570721"/>
              <a:ext cx="1714480" cy="1287279"/>
            </a:xfrm>
            <a:prstGeom prst="rect">
              <a:avLst/>
            </a:prstGeom>
            <a:noFill/>
            <a:ln w="9525">
              <a:noFill/>
              <a:miter lim="800000"/>
              <a:headEnd/>
              <a:tailEnd/>
            </a:ln>
          </p:spPr>
        </p:pic>
      </p:grpSp>
      <p:grpSp>
        <p:nvGrpSpPr>
          <p:cNvPr id="13" name="12 Grupo"/>
          <p:cNvGrpSpPr/>
          <p:nvPr/>
        </p:nvGrpSpPr>
        <p:grpSpPr>
          <a:xfrm>
            <a:off x="199768" y="71414"/>
            <a:ext cx="8736074" cy="576263"/>
            <a:chOff x="199768" y="71414"/>
            <a:chExt cx="8736074" cy="576263"/>
          </a:xfrm>
        </p:grpSpPr>
        <p:sp>
          <p:nvSpPr>
            <p:cNvPr id="14" name="Text Box 81"/>
            <p:cNvSpPr txBox="1">
              <a:spLocks noChangeArrowheads="1"/>
            </p:cNvSpPr>
            <p:nvPr/>
          </p:nvSpPr>
          <p:spPr bwMode="auto">
            <a:xfrm>
              <a:off x="1224161" y="71414"/>
              <a:ext cx="6705425" cy="461665"/>
            </a:xfrm>
            <a:prstGeom prst="rect">
              <a:avLst/>
            </a:prstGeom>
            <a:noFill/>
            <a:ln w="9525">
              <a:noFill/>
              <a:miter lim="800000"/>
              <a:headEnd/>
              <a:tailEnd/>
            </a:ln>
            <a:effectLst/>
          </p:spPr>
          <p:txBody>
            <a:bodyPr wrap="none">
              <a:spAutoFit/>
            </a:bodyPr>
            <a:lstStyle/>
            <a:p>
              <a:pPr algn="ctr">
                <a:defRPr/>
              </a:pPr>
              <a:r>
                <a:rPr dirty="0" lang="es-ES_tradnl">
                  <a:solidFill>
                    <a:srgbClr val="CC3300"/>
                  </a:solidFill>
                  <a:effectLst>
                    <a:outerShdw algn="tl" blurRad="38100" dir="2700000" dist="38100">
                      <a:srgbClr val="C0C0C0"/>
                    </a:outerShdw>
                  </a:effectLst>
                  <a:latin typeface="+mj-lt"/>
                </a:rPr>
                <a:t>Sistema Comunitario para la Biodiversidad (SICOBI)</a:t>
              </a:r>
              <a:endParaRPr dirty="0" lang="es-ES">
                <a:solidFill>
                  <a:srgbClr val="CC3300"/>
                </a:solidFill>
                <a:effectLst>
                  <a:outerShdw algn="tl" blurRad="38100" dir="2700000" dist="38100">
                    <a:srgbClr val="C0C0C0"/>
                  </a:outerShdw>
                </a:effectLst>
                <a:latin typeface="+mj-lt"/>
              </a:endParaRPr>
            </a:p>
          </p:txBody>
        </p:sp>
        <p:grpSp>
          <p:nvGrpSpPr>
            <p:cNvPr id="15" name="Group 83"/>
            <p:cNvGrpSpPr>
              <a:grpSpLocks/>
            </p:cNvGrpSpPr>
            <p:nvPr/>
          </p:nvGrpSpPr>
          <p:grpSpPr bwMode="auto">
            <a:xfrm>
              <a:off x="199768" y="71414"/>
              <a:ext cx="8736072" cy="576263"/>
              <a:chOff x="842" y="480"/>
              <a:chExt cx="4774" cy="363"/>
            </a:xfrm>
          </p:grpSpPr>
          <p:pic>
            <p:nvPicPr>
              <p:cNvPr id="16" name="Picture 84"/>
              <p:cNvPicPr>
                <a:picLocks noChangeArrowheads="1" noChangeAspect="1"/>
              </p:cNvPicPr>
              <p:nvPr/>
            </p:nvPicPr>
            <p:blipFill>
              <a:blip r:embed="rId8"/>
              <a:srcRect/>
              <a:stretch>
                <a:fillRect/>
              </a:stretch>
            </p:blipFill>
            <p:spPr bwMode="auto">
              <a:xfrm>
                <a:off x="5136" y="480"/>
                <a:ext cx="480" cy="336"/>
              </a:xfrm>
              <a:prstGeom prst="rect">
                <a:avLst/>
              </a:prstGeom>
              <a:noFill/>
              <a:ln w="9525">
                <a:noFill/>
                <a:miter lim="800000"/>
                <a:headEnd/>
                <a:tailEnd/>
              </a:ln>
            </p:spPr>
          </p:pic>
          <p:pic>
            <p:nvPicPr>
              <p:cNvPr descr="Sicobi Color" id="17" name="Picture 85"/>
              <p:cNvPicPr>
                <a:picLocks noChangeArrowheads="1" noChangeAspect="1"/>
              </p:cNvPicPr>
              <p:nvPr/>
            </p:nvPicPr>
            <p:blipFill>
              <a:blip r:embed="rId9"/>
              <a:srcRect/>
              <a:stretch>
                <a:fillRect/>
              </a:stretch>
            </p:blipFill>
            <p:spPr bwMode="auto">
              <a:xfrm>
                <a:off x="842" y="489"/>
                <a:ext cx="397" cy="354"/>
              </a:xfrm>
              <a:prstGeom prst="rect">
                <a:avLst/>
              </a:prstGeom>
              <a:noFill/>
              <a:ln w="9525">
                <a:noFill/>
                <a:miter lim="800000"/>
                <a:headEnd/>
                <a:tailEnd/>
              </a:ln>
            </p:spPr>
          </p:pic>
        </p:gr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2195513" y="44450"/>
            <a:ext cx="4248150" cy="455613"/>
          </a:xfrm>
          <a:prstGeom prst="rect">
            <a:avLst/>
          </a:prstGeom>
          <a:noFill/>
          <a:ln w="9525">
            <a:noFill/>
            <a:miter lim="800000"/>
            <a:headEnd/>
            <a:tailEnd/>
          </a:ln>
          <a:effectLst/>
        </p:spPr>
        <p:txBody>
          <a:bodyPr anchor="ctr"/>
          <a:lstStyle/>
          <a:p>
            <a:pPr algn="ctr">
              <a:defRPr/>
            </a:pPr>
            <a:r>
              <a:rPr lang="es-ES" sz="2000" b="0" u="sng" dirty="0">
                <a:effectLst>
                  <a:outerShdw blurRad="38100" dist="38100" dir="2700000" algn="tl">
                    <a:srgbClr val="000000"/>
                  </a:outerShdw>
                </a:effectLst>
                <a:latin typeface="Tahoma" pitchFamily="34" charset="0"/>
              </a:rPr>
              <a:t>Procesos de </a:t>
            </a:r>
            <a:r>
              <a:rPr lang="es-ES" sz="2000" b="0" u="sng" dirty="0" smtClean="0">
                <a:effectLst>
                  <a:outerShdw blurRad="38100" dist="38100" dir="2700000" algn="tl">
                    <a:srgbClr val="000000"/>
                  </a:outerShdw>
                </a:effectLst>
                <a:latin typeface="Tahoma" pitchFamily="34" charset="0"/>
              </a:rPr>
              <a:t>transacción</a:t>
            </a:r>
            <a:endParaRPr lang="es-ES" sz="2000" b="0" u="sng" dirty="0">
              <a:effectLst>
                <a:outerShdw blurRad="38100" dist="38100" dir="2700000" algn="tl">
                  <a:srgbClr val="000000"/>
                </a:outerShdw>
              </a:effectLst>
              <a:latin typeface="Tahoma" pitchFamily="34" charset="0"/>
            </a:endParaRPr>
          </a:p>
        </p:txBody>
      </p:sp>
      <p:pic>
        <p:nvPicPr>
          <p:cNvPr id="26627" name="Picture 3"/>
          <p:cNvPicPr>
            <a:picLocks noChangeAspect="1" noChangeArrowheads="1"/>
          </p:cNvPicPr>
          <p:nvPr/>
        </p:nvPicPr>
        <p:blipFill>
          <a:blip r:embed="rId3">
            <a:lum bright="70000" contrast="-70000"/>
            <a:grayscl/>
            <a:biLevel thresh="50000"/>
          </a:blip>
          <a:srcRect/>
          <a:stretch>
            <a:fillRect/>
          </a:stretch>
        </p:blipFill>
        <p:spPr bwMode="auto">
          <a:xfrm>
            <a:off x="2790825" y="3068638"/>
            <a:ext cx="4229100" cy="2535237"/>
          </a:xfrm>
          <a:prstGeom prst="rect">
            <a:avLst/>
          </a:prstGeom>
          <a:noFill/>
          <a:ln w="9525">
            <a:solidFill>
              <a:schemeClr val="hlink"/>
            </a:solidFill>
            <a:miter lim="800000"/>
            <a:headEnd/>
            <a:tailEnd/>
          </a:ln>
        </p:spPr>
      </p:pic>
      <p:sp>
        <p:nvSpPr>
          <p:cNvPr id="86020" name="Text Box 4"/>
          <p:cNvSpPr txBox="1">
            <a:spLocks noChangeArrowheads="1"/>
          </p:cNvSpPr>
          <p:nvPr/>
        </p:nvSpPr>
        <p:spPr bwMode="auto">
          <a:xfrm>
            <a:off x="127000" y="476250"/>
            <a:ext cx="1944688" cy="712788"/>
          </a:xfrm>
          <a:prstGeom prst="rect">
            <a:avLst/>
          </a:prstGeom>
          <a:noFill/>
          <a:ln w="9525">
            <a:solidFill>
              <a:schemeClr val="hlink"/>
            </a:solidFill>
            <a:miter lim="800000"/>
            <a:headEnd/>
            <a:tailEnd/>
          </a:ln>
          <a:effectLst/>
        </p:spPr>
        <p:txBody>
          <a:bodyPr>
            <a:spAutoFit/>
          </a:bodyPr>
          <a:lstStyle/>
          <a:p>
            <a:pPr algn="ctr">
              <a:spcBef>
                <a:spcPct val="50000"/>
              </a:spcBef>
              <a:defRPr/>
            </a:pPr>
            <a:r>
              <a:rPr lang="es-MX" sz="1600">
                <a:effectLst>
                  <a:outerShdw blurRad="38100" dist="38100" dir="2700000" algn="tl">
                    <a:srgbClr val="000000"/>
                  </a:outerShdw>
                </a:effectLst>
                <a:latin typeface="Tahoma" pitchFamily="34" charset="0"/>
              </a:rPr>
              <a:t>PAGO ANUAL</a:t>
            </a:r>
          </a:p>
          <a:p>
            <a:pPr algn="ctr">
              <a:spcBef>
                <a:spcPct val="50000"/>
              </a:spcBef>
              <a:defRPr/>
            </a:pPr>
            <a:r>
              <a:rPr lang="es-MX" sz="1600">
                <a:effectLst>
                  <a:outerShdw blurRad="38100" dist="38100" dir="2700000" algn="tl">
                    <a:srgbClr val="000000"/>
                  </a:outerShdw>
                </a:effectLst>
                <a:latin typeface="Tahoma" pitchFamily="34" charset="0"/>
              </a:rPr>
              <a:t>CONAFOR-FFM</a:t>
            </a:r>
            <a:endParaRPr lang="es-ES" sz="1600">
              <a:effectLst>
                <a:outerShdw blurRad="38100" dist="38100" dir="2700000" algn="tl">
                  <a:srgbClr val="000000"/>
                </a:outerShdw>
              </a:effectLst>
              <a:latin typeface="Tahoma" pitchFamily="34" charset="0"/>
            </a:endParaRPr>
          </a:p>
        </p:txBody>
      </p:sp>
      <p:sp>
        <p:nvSpPr>
          <p:cNvPr id="86021" name="Text Box 5"/>
          <p:cNvSpPr txBox="1">
            <a:spLocks noChangeArrowheads="1"/>
          </p:cNvSpPr>
          <p:nvPr/>
        </p:nvSpPr>
        <p:spPr bwMode="auto">
          <a:xfrm>
            <a:off x="2790825" y="2349500"/>
            <a:ext cx="3095625" cy="376238"/>
          </a:xfrm>
          <a:prstGeom prst="rect">
            <a:avLst/>
          </a:prstGeom>
          <a:noFill/>
          <a:ln w="9525">
            <a:solidFill>
              <a:schemeClr val="hlink"/>
            </a:solidFill>
            <a:miter lim="800000"/>
            <a:headEnd/>
            <a:tailEnd/>
          </a:ln>
          <a:effectLst/>
        </p:spPr>
        <p:txBody>
          <a:bodyPr>
            <a:spAutoFit/>
          </a:bodyPr>
          <a:lstStyle/>
          <a:p>
            <a:pPr>
              <a:spcBef>
                <a:spcPct val="50000"/>
              </a:spcBef>
              <a:defRPr/>
            </a:pPr>
            <a:r>
              <a:rPr lang="es-MX" sz="1800" b="0">
                <a:effectLst>
                  <a:outerShdw blurRad="38100" dist="38100" dir="2700000" algn="tl">
                    <a:srgbClr val="000000"/>
                  </a:outerShdw>
                </a:effectLst>
                <a:latin typeface="Tahoma" pitchFamily="34" charset="0"/>
              </a:rPr>
              <a:t>Inversión en infraestructura</a:t>
            </a:r>
            <a:endParaRPr lang="es-ES" sz="1800" b="0">
              <a:effectLst>
                <a:outerShdw blurRad="38100" dist="38100" dir="2700000" algn="tl">
                  <a:srgbClr val="000000"/>
                </a:outerShdw>
              </a:effectLst>
              <a:latin typeface="Tahoma" pitchFamily="34" charset="0"/>
            </a:endParaRPr>
          </a:p>
        </p:txBody>
      </p:sp>
      <p:sp>
        <p:nvSpPr>
          <p:cNvPr id="86022" name="Text Box 6"/>
          <p:cNvSpPr txBox="1">
            <a:spLocks noChangeArrowheads="1"/>
          </p:cNvSpPr>
          <p:nvPr/>
        </p:nvSpPr>
        <p:spPr bwMode="auto">
          <a:xfrm>
            <a:off x="2792413" y="6021388"/>
            <a:ext cx="3887787" cy="376237"/>
          </a:xfrm>
          <a:prstGeom prst="rect">
            <a:avLst/>
          </a:prstGeom>
          <a:noFill/>
          <a:ln w="9525">
            <a:solidFill>
              <a:schemeClr val="hlink"/>
            </a:solidFill>
            <a:miter lim="800000"/>
            <a:headEnd/>
            <a:tailEnd/>
          </a:ln>
          <a:effectLst/>
        </p:spPr>
        <p:txBody>
          <a:bodyPr>
            <a:spAutoFit/>
          </a:bodyPr>
          <a:lstStyle/>
          <a:p>
            <a:pPr>
              <a:spcBef>
                <a:spcPct val="50000"/>
              </a:spcBef>
              <a:defRPr/>
            </a:pPr>
            <a:r>
              <a:rPr lang="es-MX" sz="1800" b="0">
                <a:effectLst>
                  <a:outerShdw blurRad="38100" dist="38100" dir="2700000" algn="tl">
                    <a:srgbClr val="000000"/>
                  </a:outerShdw>
                </a:effectLst>
                <a:latin typeface="Tahoma" pitchFamily="34" charset="0"/>
              </a:rPr>
              <a:t>Empleo temporal para contingencias</a:t>
            </a:r>
            <a:endParaRPr lang="es-ES" sz="1800" b="0">
              <a:effectLst>
                <a:outerShdw blurRad="38100" dist="38100" dir="2700000" algn="tl">
                  <a:srgbClr val="000000"/>
                </a:outerShdw>
              </a:effectLst>
              <a:latin typeface="Tahoma" pitchFamily="34" charset="0"/>
            </a:endParaRPr>
          </a:p>
        </p:txBody>
      </p:sp>
      <p:sp>
        <p:nvSpPr>
          <p:cNvPr id="86023" name="Text Box 7"/>
          <p:cNvSpPr txBox="1">
            <a:spLocks noChangeArrowheads="1"/>
          </p:cNvSpPr>
          <p:nvPr/>
        </p:nvSpPr>
        <p:spPr bwMode="auto">
          <a:xfrm>
            <a:off x="2971800" y="3043238"/>
            <a:ext cx="2376488" cy="779462"/>
          </a:xfrm>
          <a:prstGeom prst="rect">
            <a:avLst/>
          </a:prstGeom>
          <a:noFill/>
          <a:ln w="9525">
            <a:noFill/>
            <a:miter lim="800000"/>
            <a:headEnd/>
            <a:tailEnd/>
          </a:ln>
          <a:effectLst/>
        </p:spPr>
        <p:txBody>
          <a:bodyPr>
            <a:spAutoFit/>
          </a:bodyPr>
          <a:lstStyle/>
          <a:p>
            <a:pPr>
              <a:spcBef>
                <a:spcPct val="50000"/>
              </a:spcBef>
              <a:defRPr/>
            </a:pPr>
            <a:r>
              <a:rPr lang="es-MX" sz="1800" b="0">
                <a:effectLst>
                  <a:outerShdw blurRad="38100" dist="38100" dir="2700000" algn="tl">
                    <a:srgbClr val="000000"/>
                  </a:outerShdw>
                </a:effectLst>
                <a:latin typeface="Tahoma" pitchFamily="34" charset="0"/>
              </a:rPr>
              <a:t>Inversión productiva</a:t>
            </a:r>
          </a:p>
          <a:p>
            <a:pPr>
              <a:spcBef>
                <a:spcPct val="50000"/>
              </a:spcBef>
              <a:defRPr/>
            </a:pPr>
            <a:r>
              <a:rPr lang="es-MX" sz="1800" b="0">
                <a:effectLst>
                  <a:outerShdw blurRad="38100" dist="38100" dir="2700000" algn="tl">
                    <a:srgbClr val="000000"/>
                  </a:outerShdw>
                </a:effectLst>
                <a:latin typeface="Tahoma" pitchFamily="34" charset="0"/>
              </a:rPr>
              <a:t>(POA)</a:t>
            </a:r>
            <a:endParaRPr lang="es-ES" sz="1800" b="0">
              <a:effectLst>
                <a:outerShdw blurRad="38100" dist="38100" dir="2700000" algn="tl">
                  <a:srgbClr val="000000"/>
                </a:outerShdw>
              </a:effectLst>
              <a:latin typeface="Tahoma" pitchFamily="34" charset="0"/>
            </a:endParaRPr>
          </a:p>
        </p:txBody>
      </p:sp>
      <p:sp>
        <p:nvSpPr>
          <p:cNvPr id="26632" name="Text Box 8"/>
          <p:cNvSpPr txBox="1">
            <a:spLocks noChangeArrowheads="1"/>
          </p:cNvSpPr>
          <p:nvPr/>
        </p:nvSpPr>
        <p:spPr bwMode="auto">
          <a:xfrm>
            <a:off x="990600" y="2843213"/>
            <a:ext cx="1008063" cy="466725"/>
          </a:xfrm>
          <a:prstGeom prst="rect">
            <a:avLst/>
          </a:prstGeom>
          <a:noFill/>
          <a:ln w="9525">
            <a:solidFill>
              <a:schemeClr val="hlink"/>
            </a:solidFill>
            <a:miter lim="800000"/>
            <a:headEnd/>
            <a:tailEnd/>
          </a:ln>
        </p:spPr>
        <p:txBody>
          <a:bodyPr>
            <a:spAutoFit/>
          </a:bodyPr>
          <a:lstStyle/>
          <a:p>
            <a:pPr algn="ctr">
              <a:spcBef>
                <a:spcPct val="50000"/>
              </a:spcBef>
            </a:pPr>
            <a:r>
              <a:rPr lang="es-ES_tradnl" sz="1200" b="0">
                <a:latin typeface="Tahoma" pitchFamily="34" charset="0"/>
              </a:rPr>
              <a:t>Asamblea comunitaria</a:t>
            </a:r>
            <a:endParaRPr lang="es-ES" sz="1200" b="0">
              <a:latin typeface="Tahoma" pitchFamily="34" charset="0"/>
            </a:endParaRPr>
          </a:p>
        </p:txBody>
      </p:sp>
      <p:sp>
        <p:nvSpPr>
          <p:cNvPr id="26633" name="Text Box 9"/>
          <p:cNvSpPr txBox="1">
            <a:spLocks noChangeArrowheads="1"/>
          </p:cNvSpPr>
          <p:nvPr/>
        </p:nvSpPr>
        <p:spPr bwMode="auto">
          <a:xfrm>
            <a:off x="990600" y="3492500"/>
            <a:ext cx="1008063" cy="466725"/>
          </a:xfrm>
          <a:prstGeom prst="rect">
            <a:avLst/>
          </a:prstGeom>
          <a:noFill/>
          <a:ln w="9525">
            <a:solidFill>
              <a:schemeClr val="hlink"/>
            </a:solidFill>
            <a:miter lim="800000"/>
            <a:headEnd/>
            <a:tailEnd/>
          </a:ln>
        </p:spPr>
        <p:txBody>
          <a:bodyPr>
            <a:spAutoFit/>
          </a:bodyPr>
          <a:lstStyle/>
          <a:p>
            <a:pPr algn="ctr">
              <a:spcBef>
                <a:spcPct val="50000"/>
              </a:spcBef>
            </a:pPr>
            <a:r>
              <a:rPr lang="es-ES_tradnl" sz="1200" b="0">
                <a:latin typeface="Tahoma" pitchFamily="34" charset="0"/>
              </a:rPr>
              <a:t>Asamblea comunitaria</a:t>
            </a:r>
            <a:endParaRPr lang="es-ES" sz="1200" b="0">
              <a:latin typeface="Tahoma" pitchFamily="34" charset="0"/>
            </a:endParaRPr>
          </a:p>
        </p:txBody>
      </p:sp>
      <p:sp>
        <p:nvSpPr>
          <p:cNvPr id="26634" name="Text Box 10"/>
          <p:cNvSpPr txBox="1">
            <a:spLocks noChangeArrowheads="1"/>
          </p:cNvSpPr>
          <p:nvPr/>
        </p:nvSpPr>
        <p:spPr bwMode="auto">
          <a:xfrm>
            <a:off x="990600" y="4114800"/>
            <a:ext cx="1008063" cy="466725"/>
          </a:xfrm>
          <a:prstGeom prst="rect">
            <a:avLst/>
          </a:prstGeom>
          <a:noFill/>
          <a:ln w="9525">
            <a:solidFill>
              <a:schemeClr val="hlink"/>
            </a:solidFill>
            <a:miter lim="800000"/>
            <a:headEnd/>
            <a:tailEnd/>
          </a:ln>
        </p:spPr>
        <p:txBody>
          <a:bodyPr>
            <a:spAutoFit/>
          </a:bodyPr>
          <a:lstStyle/>
          <a:p>
            <a:pPr algn="ctr">
              <a:spcBef>
                <a:spcPct val="50000"/>
              </a:spcBef>
            </a:pPr>
            <a:r>
              <a:rPr lang="es-ES_tradnl" sz="1200" b="0" dirty="0">
                <a:latin typeface="Tahoma" pitchFamily="34" charset="0"/>
              </a:rPr>
              <a:t>Asamblea comunitaria</a:t>
            </a:r>
            <a:endParaRPr lang="es-ES" sz="1200" b="0" dirty="0">
              <a:latin typeface="Tahoma" pitchFamily="34" charset="0"/>
            </a:endParaRPr>
          </a:p>
        </p:txBody>
      </p:sp>
      <p:sp>
        <p:nvSpPr>
          <p:cNvPr id="26635" name="Text Box 11"/>
          <p:cNvSpPr txBox="1">
            <a:spLocks noChangeArrowheads="1"/>
          </p:cNvSpPr>
          <p:nvPr/>
        </p:nvSpPr>
        <p:spPr bwMode="auto">
          <a:xfrm>
            <a:off x="990600" y="4803775"/>
            <a:ext cx="1008063" cy="466725"/>
          </a:xfrm>
          <a:prstGeom prst="rect">
            <a:avLst/>
          </a:prstGeom>
          <a:noFill/>
          <a:ln w="9525">
            <a:solidFill>
              <a:schemeClr val="hlink"/>
            </a:solidFill>
            <a:miter lim="800000"/>
            <a:headEnd/>
            <a:tailEnd/>
          </a:ln>
        </p:spPr>
        <p:txBody>
          <a:bodyPr>
            <a:spAutoFit/>
          </a:bodyPr>
          <a:lstStyle/>
          <a:p>
            <a:pPr algn="ctr">
              <a:spcBef>
                <a:spcPct val="50000"/>
              </a:spcBef>
            </a:pPr>
            <a:r>
              <a:rPr lang="es-ES_tradnl" sz="1200" b="0">
                <a:latin typeface="Tahoma" pitchFamily="34" charset="0"/>
              </a:rPr>
              <a:t>Asamblea comunitaria</a:t>
            </a:r>
            <a:endParaRPr lang="es-ES" sz="1200" b="0">
              <a:latin typeface="Tahoma" pitchFamily="34" charset="0"/>
            </a:endParaRPr>
          </a:p>
        </p:txBody>
      </p:sp>
      <p:sp>
        <p:nvSpPr>
          <p:cNvPr id="26636" name="Text Box 12"/>
          <p:cNvSpPr txBox="1">
            <a:spLocks noChangeArrowheads="1"/>
          </p:cNvSpPr>
          <p:nvPr/>
        </p:nvSpPr>
        <p:spPr bwMode="auto">
          <a:xfrm>
            <a:off x="990600" y="5483225"/>
            <a:ext cx="1008063" cy="466725"/>
          </a:xfrm>
          <a:prstGeom prst="rect">
            <a:avLst/>
          </a:prstGeom>
          <a:noFill/>
          <a:ln w="9525">
            <a:solidFill>
              <a:schemeClr val="hlink"/>
            </a:solidFill>
            <a:miter lim="800000"/>
            <a:headEnd/>
            <a:tailEnd/>
          </a:ln>
        </p:spPr>
        <p:txBody>
          <a:bodyPr>
            <a:spAutoFit/>
          </a:bodyPr>
          <a:lstStyle/>
          <a:p>
            <a:pPr algn="ctr">
              <a:spcBef>
                <a:spcPct val="50000"/>
              </a:spcBef>
            </a:pPr>
            <a:r>
              <a:rPr lang="es-ES_tradnl" sz="1200" b="0">
                <a:latin typeface="Tahoma" pitchFamily="34" charset="0"/>
              </a:rPr>
              <a:t>Asamblea comunitaria</a:t>
            </a:r>
            <a:endParaRPr lang="es-ES" sz="1200" b="0">
              <a:latin typeface="Tahoma" pitchFamily="34" charset="0"/>
            </a:endParaRPr>
          </a:p>
        </p:txBody>
      </p:sp>
      <p:sp>
        <p:nvSpPr>
          <p:cNvPr id="26637" name="Freeform 13"/>
          <p:cNvSpPr>
            <a:spLocks/>
          </p:cNvSpPr>
          <p:nvPr/>
        </p:nvSpPr>
        <p:spPr bwMode="auto">
          <a:xfrm>
            <a:off x="271463" y="1196975"/>
            <a:ext cx="719137" cy="3168650"/>
          </a:xfrm>
          <a:custGeom>
            <a:avLst/>
            <a:gdLst>
              <a:gd name="T0" fmla="*/ 0 w 453"/>
              <a:gd name="T1" fmla="*/ 0 h 1724"/>
              <a:gd name="T2" fmla="*/ 0 w 453"/>
              <a:gd name="T3" fmla="*/ 1724 h 1724"/>
              <a:gd name="T4" fmla="*/ 453 w 453"/>
              <a:gd name="T5" fmla="*/ 1724 h 1724"/>
              <a:gd name="T6" fmla="*/ 0 60000 65536"/>
              <a:gd name="T7" fmla="*/ 0 60000 65536"/>
              <a:gd name="T8" fmla="*/ 0 60000 65536"/>
              <a:gd name="T9" fmla="*/ 0 w 453"/>
              <a:gd name="T10" fmla="*/ 0 h 1724"/>
              <a:gd name="T11" fmla="*/ 453 w 453"/>
              <a:gd name="T12" fmla="*/ 1724 h 1724"/>
            </a:gdLst>
            <a:ahLst/>
            <a:cxnLst>
              <a:cxn ang="T6">
                <a:pos x="T0" y="T1"/>
              </a:cxn>
              <a:cxn ang="T7">
                <a:pos x="T2" y="T3"/>
              </a:cxn>
              <a:cxn ang="T8">
                <a:pos x="T4" y="T5"/>
              </a:cxn>
            </a:cxnLst>
            <a:rect l="T9" t="T10" r="T11" b="T12"/>
            <a:pathLst>
              <a:path w="453" h="1724">
                <a:moveTo>
                  <a:pt x="0" y="0"/>
                </a:moveTo>
                <a:lnTo>
                  <a:pt x="0" y="1724"/>
                </a:lnTo>
                <a:lnTo>
                  <a:pt x="453" y="1724"/>
                </a:lnTo>
              </a:path>
            </a:pathLst>
          </a:custGeom>
          <a:noFill/>
          <a:ln w="9525">
            <a:solidFill>
              <a:schemeClr val="hlink"/>
            </a:solidFill>
            <a:round/>
            <a:headEnd/>
            <a:tailEnd/>
          </a:ln>
        </p:spPr>
        <p:txBody>
          <a:bodyPr/>
          <a:lstStyle/>
          <a:p>
            <a:endParaRPr lang="es-MX"/>
          </a:p>
        </p:txBody>
      </p:sp>
      <p:grpSp>
        <p:nvGrpSpPr>
          <p:cNvPr id="26638" name="Group 14"/>
          <p:cNvGrpSpPr>
            <a:grpSpLocks/>
          </p:cNvGrpSpPr>
          <p:nvPr/>
        </p:nvGrpSpPr>
        <p:grpSpPr bwMode="auto">
          <a:xfrm>
            <a:off x="846138" y="3068638"/>
            <a:ext cx="144462" cy="2665412"/>
            <a:chOff x="657" y="1933"/>
            <a:chExt cx="91" cy="1679"/>
          </a:xfrm>
        </p:grpSpPr>
        <p:sp>
          <p:nvSpPr>
            <p:cNvPr id="26659" name="Freeform 15"/>
            <p:cNvSpPr>
              <a:spLocks/>
            </p:cNvSpPr>
            <p:nvPr/>
          </p:nvSpPr>
          <p:spPr bwMode="auto">
            <a:xfrm>
              <a:off x="657" y="1933"/>
              <a:ext cx="91" cy="1679"/>
            </a:xfrm>
            <a:custGeom>
              <a:avLst/>
              <a:gdLst>
                <a:gd name="T0" fmla="*/ 91 w 91"/>
                <a:gd name="T1" fmla="*/ 0 h 1679"/>
                <a:gd name="T2" fmla="*/ 0 w 91"/>
                <a:gd name="T3" fmla="*/ 0 h 1679"/>
                <a:gd name="T4" fmla="*/ 0 w 91"/>
                <a:gd name="T5" fmla="*/ 1679 h 1679"/>
                <a:gd name="T6" fmla="*/ 91 w 91"/>
                <a:gd name="T7" fmla="*/ 1679 h 1679"/>
                <a:gd name="T8" fmla="*/ 0 60000 65536"/>
                <a:gd name="T9" fmla="*/ 0 60000 65536"/>
                <a:gd name="T10" fmla="*/ 0 60000 65536"/>
                <a:gd name="T11" fmla="*/ 0 60000 65536"/>
                <a:gd name="T12" fmla="*/ 0 w 91"/>
                <a:gd name="T13" fmla="*/ 0 h 1679"/>
                <a:gd name="T14" fmla="*/ 91 w 91"/>
                <a:gd name="T15" fmla="*/ 1679 h 1679"/>
              </a:gdLst>
              <a:ahLst/>
              <a:cxnLst>
                <a:cxn ang="T8">
                  <a:pos x="T0" y="T1"/>
                </a:cxn>
                <a:cxn ang="T9">
                  <a:pos x="T2" y="T3"/>
                </a:cxn>
                <a:cxn ang="T10">
                  <a:pos x="T4" y="T5"/>
                </a:cxn>
                <a:cxn ang="T11">
                  <a:pos x="T6" y="T7"/>
                </a:cxn>
              </a:cxnLst>
              <a:rect l="T12" t="T13" r="T14" b="T15"/>
              <a:pathLst>
                <a:path w="91" h="1679">
                  <a:moveTo>
                    <a:pt x="91" y="0"/>
                  </a:moveTo>
                  <a:lnTo>
                    <a:pt x="0" y="0"/>
                  </a:lnTo>
                  <a:lnTo>
                    <a:pt x="0" y="1679"/>
                  </a:lnTo>
                  <a:lnTo>
                    <a:pt x="91" y="1679"/>
                  </a:lnTo>
                </a:path>
              </a:pathLst>
            </a:custGeom>
            <a:noFill/>
            <a:ln w="9525">
              <a:solidFill>
                <a:schemeClr val="hlink"/>
              </a:solidFill>
              <a:round/>
              <a:headEnd/>
              <a:tailEnd/>
            </a:ln>
          </p:spPr>
          <p:txBody>
            <a:bodyPr/>
            <a:lstStyle/>
            <a:p>
              <a:endParaRPr lang="es-MX"/>
            </a:p>
          </p:txBody>
        </p:sp>
        <p:sp>
          <p:nvSpPr>
            <p:cNvPr id="26660" name="Line 16"/>
            <p:cNvSpPr>
              <a:spLocks noChangeShapeType="1"/>
            </p:cNvSpPr>
            <p:nvPr/>
          </p:nvSpPr>
          <p:spPr bwMode="auto">
            <a:xfrm flipH="1">
              <a:off x="657" y="2341"/>
              <a:ext cx="91" cy="0"/>
            </a:xfrm>
            <a:prstGeom prst="line">
              <a:avLst/>
            </a:prstGeom>
            <a:noFill/>
            <a:ln w="9525">
              <a:solidFill>
                <a:schemeClr val="hlink"/>
              </a:solidFill>
              <a:round/>
              <a:headEnd/>
              <a:tailEnd/>
            </a:ln>
          </p:spPr>
          <p:txBody>
            <a:bodyPr/>
            <a:lstStyle/>
            <a:p>
              <a:endParaRPr lang="es-MX"/>
            </a:p>
          </p:txBody>
        </p:sp>
        <p:sp>
          <p:nvSpPr>
            <p:cNvPr id="26661" name="Line 17"/>
            <p:cNvSpPr>
              <a:spLocks noChangeShapeType="1"/>
            </p:cNvSpPr>
            <p:nvPr/>
          </p:nvSpPr>
          <p:spPr bwMode="auto">
            <a:xfrm flipH="1">
              <a:off x="657" y="3178"/>
              <a:ext cx="91" cy="0"/>
            </a:xfrm>
            <a:prstGeom prst="line">
              <a:avLst/>
            </a:prstGeom>
            <a:noFill/>
            <a:ln w="9525">
              <a:solidFill>
                <a:schemeClr val="hlink"/>
              </a:solidFill>
              <a:round/>
              <a:headEnd/>
              <a:tailEnd/>
            </a:ln>
          </p:spPr>
          <p:txBody>
            <a:bodyPr/>
            <a:lstStyle/>
            <a:p>
              <a:endParaRPr lang="es-MX"/>
            </a:p>
          </p:txBody>
        </p:sp>
      </p:grpSp>
      <p:grpSp>
        <p:nvGrpSpPr>
          <p:cNvPr id="26639" name="Group 18"/>
          <p:cNvGrpSpPr>
            <a:grpSpLocks/>
          </p:cNvGrpSpPr>
          <p:nvPr/>
        </p:nvGrpSpPr>
        <p:grpSpPr bwMode="auto">
          <a:xfrm>
            <a:off x="1998663" y="3068638"/>
            <a:ext cx="152400" cy="2665412"/>
            <a:chOff x="1383" y="1933"/>
            <a:chExt cx="96" cy="1679"/>
          </a:xfrm>
        </p:grpSpPr>
        <p:grpSp>
          <p:nvGrpSpPr>
            <p:cNvPr id="26654" name="Group 19"/>
            <p:cNvGrpSpPr>
              <a:grpSpLocks/>
            </p:cNvGrpSpPr>
            <p:nvPr/>
          </p:nvGrpSpPr>
          <p:grpSpPr bwMode="auto">
            <a:xfrm flipH="1">
              <a:off x="1389" y="1933"/>
              <a:ext cx="90" cy="1679"/>
              <a:chOff x="657" y="1933"/>
              <a:chExt cx="91" cy="1679"/>
            </a:xfrm>
          </p:grpSpPr>
          <p:sp>
            <p:nvSpPr>
              <p:cNvPr id="26656" name="Freeform 20"/>
              <p:cNvSpPr>
                <a:spLocks/>
              </p:cNvSpPr>
              <p:nvPr/>
            </p:nvSpPr>
            <p:spPr bwMode="auto">
              <a:xfrm>
                <a:off x="657" y="1933"/>
                <a:ext cx="91" cy="1679"/>
              </a:xfrm>
              <a:custGeom>
                <a:avLst/>
                <a:gdLst>
                  <a:gd name="T0" fmla="*/ 91 w 91"/>
                  <a:gd name="T1" fmla="*/ 0 h 1679"/>
                  <a:gd name="T2" fmla="*/ 0 w 91"/>
                  <a:gd name="T3" fmla="*/ 0 h 1679"/>
                  <a:gd name="T4" fmla="*/ 0 w 91"/>
                  <a:gd name="T5" fmla="*/ 1679 h 1679"/>
                  <a:gd name="T6" fmla="*/ 91 w 91"/>
                  <a:gd name="T7" fmla="*/ 1679 h 1679"/>
                  <a:gd name="T8" fmla="*/ 0 60000 65536"/>
                  <a:gd name="T9" fmla="*/ 0 60000 65536"/>
                  <a:gd name="T10" fmla="*/ 0 60000 65536"/>
                  <a:gd name="T11" fmla="*/ 0 60000 65536"/>
                  <a:gd name="T12" fmla="*/ 0 w 91"/>
                  <a:gd name="T13" fmla="*/ 0 h 1679"/>
                  <a:gd name="T14" fmla="*/ 91 w 91"/>
                  <a:gd name="T15" fmla="*/ 1679 h 1679"/>
                </a:gdLst>
                <a:ahLst/>
                <a:cxnLst>
                  <a:cxn ang="T8">
                    <a:pos x="T0" y="T1"/>
                  </a:cxn>
                  <a:cxn ang="T9">
                    <a:pos x="T2" y="T3"/>
                  </a:cxn>
                  <a:cxn ang="T10">
                    <a:pos x="T4" y="T5"/>
                  </a:cxn>
                  <a:cxn ang="T11">
                    <a:pos x="T6" y="T7"/>
                  </a:cxn>
                </a:cxnLst>
                <a:rect l="T12" t="T13" r="T14" b="T15"/>
                <a:pathLst>
                  <a:path w="91" h="1679">
                    <a:moveTo>
                      <a:pt x="91" y="0"/>
                    </a:moveTo>
                    <a:lnTo>
                      <a:pt x="0" y="0"/>
                    </a:lnTo>
                    <a:lnTo>
                      <a:pt x="0" y="1679"/>
                    </a:lnTo>
                    <a:lnTo>
                      <a:pt x="91" y="1679"/>
                    </a:lnTo>
                  </a:path>
                </a:pathLst>
              </a:custGeom>
              <a:noFill/>
              <a:ln w="9525">
                <a:solidFill>
                  <a:schemeClr val="hlink"/>
                </a:solidFill>
                <a:round/>
                <a:headEnd/>
                <a:tailEnd/>
              </a:ln>
            </p:spPr>
            <p:txBody>
              <a:bodyPr/>
              <a:lstStyle/>
              <a:p>
                <a:endParaRPr lang="es-MX"/>
              </a:p>
            </p:txBody>
          </p:sp>
          <p:sp>
            <p:nvSpPr>
              <p:cNvPr id="26657" name="Line 21"/>
              <p:cNvSpPr>
                <a:spLocks noChangeShapeType="1"/>
              </p:cNvSpPr>
              <p:nvPr/>
            </p:nvSpPr>
            <p:spPr bwMode="auto">
              <a:xfrm flipH="1">
                <a:off x="657" y="2341"/>
                <a:ext cx="91" cy="0"/>
              </a:xfrm>
              <a:prstGeom prst="line">
                <a:avLst/>
              </a:prstGeom>
              <a:noFill/>
              <a:ln w="9525">
                <a:solidFill>
                  <a:schemeClr val="hlink"/>
                </a:solidFill>
                <a:round/>
                <a:headEnd/>
                <a:tailEnd/>
              </a:ln>
            </p:spPr>
            <p:txBody>
              <a:bodyPr/>
              <a:lstStyle/>
              <a:p>
                <a:endParaRPr lang="es-MX"/>
              </a:p>
            </p:txBody>
          </p:sp>
          <p:sp>
            <p:nvSpPr>
              <p:cNvPr id="26658" name="Line 22"/>
              <p:cNvSpPr>
                <a:spLocks noChangeShapeType="1"/>
              </p:cNvSpPr>
              <p:nvPr/>
            </p:nvSpPr>
            <p:spPr bwMode="auto">
              <a:xfrm flipH="1">
                <a:off x="657" y="3178"/>
                <a:ext cx="91" cy="0"/>
              </a:xfrm>
              <a:prstGeom prst="line">
                <a:avLst/>
              </a:prstGeom>
              <a:noFill/>
              <a:ln w="9525">
                <a:solidFill>
                  <a:schemeClr val="hlink"/>
                </a:solidFill>
                <a:round/>
                <a:headEnd/>
                <a:tailEnd/>
              </a:ln>
            </p:spPr>
            <p:txBody>
              <a:bodyPr/>
              <a:lstStyle/>
              <a:p>
                <a:endParaRPr lang="es-MX"/>
              </a:p>
            </p:txBody>
          </p:sp>
        </p:grpSp>
        <p:sp>
          <p:nvSpPr>
            <p:cNvPr id="26655" name="Line 23"/>
            <p:cNvSpPr>
              <a:spLocks noChangeShapeType="1"/>
            </p:cNvSpPr>
            <p:nvPr/>
          </p:nvSpPr>
          <p:spPr bwMode="auto">
            <a:xfrm>
              <a:off x="1383" y="2750"/>
              <a:ext cx="91" cy="0"/>
            </a:xfrm>
            <a:prstGeom prst="line">
              <a:avLst/>
            </a:prstGeom>
            <a:noFill/>
            <a:ln w="9525">
              <a:solidFill>
                <a:schemeClr val="hlink"/>
              </a:solidFill>
              <a:round/>
              <a:headEnd/>
              <a:tailEnd/>
            </a:ln>
          </p:spPr>
          <p:txBody>
            <a:bodyPr/>
            <a:lstStyle/>
            <a:p>
              <a:endParaRPr lang="es-MX"/>
            </a:p>
          </p:txBody>
        </p:sp>
      </p:grpSp>
      <p:grpSp>
        <p:nvGrpSpPr>
          <p:cNvPr id="26640" name="Group 24"/>
          <p:cNvGrpSpPr>
            <a:grpSpLocks/>
          </p:cNvGrpSpPr>
          <p:nvPr/>
        </p:nvGrpSpPr>
        <p:grpSpPr bwMode="auto">
          <a:xfrm>
            <a:off x="2503488" y="2565400"/>
            <a:ext cx="287337" cy="3600450"/>
            <a:chOff x="1701" y="1616"/>
            <a:chExt cx="181" cy="2268"/>
          </a:xfrm>
        </p:grpSpPr>
        <p:sp>
          <p:nvSpPr>
            <p:cNvPr id="26652" name="Freeform 25"/>
            <p:cNvSpPr>
              <a:spLocks/>
            </p:cNvSpPr>
            <p:nvPr/>
          </p:nvSpPr>
          <p:spPr bwMode="auto">
            <a:xfrm>
              <a:off x="1701" y="1616"/>
              <a:ext cx="181" cy="1134"/>
            </a:xfrm>
            <a:custGeom>
              <a:avLst/>
              <a:gdLst>
                <a:gd name="T0" fmla="*/ 181 w 181"/>
                <a:gd name="T1" fmla="*/ 0 h 1134"/>
                <a:gd name="T2" fmla="*/ 0 w 181"/>
                <a:gd name="T3" fmla="*/ 0 h 1134"/>
                <a:gd name="T4" fmla="*/ 0 w 181"/>
                <a:gd name="T5" fmla="*/ 1134 h 1134"/>
                <a:gd name="T6" fmla="*/ 181 w 181"/>
                <a:gd name="T7" fmla="*/ 1134 h 1134"/>
                <a:gd name="T8" fmla="*/ 0 60000 65536"/>
                <a:gd name="T9" fmla="*/ 0 60000 65536"/>
                <a:gd name="T10" fmla="*/ 0 60000 65536"/>
                <a:gd name="T11" fmla="*/ 0 60000 65536"/>
                <a:gd name="T12" fmla="*/ 0 w 181"/>
                <a:gd name="T13" fmla="*/ 0 h 1134"/>
                <a:gd name="T14" fmla="*/ 181 w 181"/>
                <a:gd name="T15" fmla="*/ 1134 h 1134"/>
              </a:gdLst>
              <a:ahLst/>
              <a:cxnLst>
                <a:cxn ang="T8">
                  <a:pos x="T0" y="T1"/>
                </a:cxn>
                <a:cxn ang="T9">
                  <a:pos x="T2" y="T3"/>
                </a:cxn>
                <a:cxn ang="T10">
                  <a:pos x="T4" y="T5"/>
                </a:cxn>
                <a:cxn ang="T11">
                  <a:pos x="T6" y="T7"/>
                </a:cxn>
              </a:cxnLst>
              <a:rect l="T12" t="T13" r="T14" b="T15"/>
              <a:pathLst>
                <a:path w="181" h="1134">
                  <a:moveTo>
                    <a:pt x="181" y="0"/>
                  </a:moveTo>
                  <a:lnTo>
                    <a:pt x="0" y="0"/>
                  </a:lnTo>
                  <a:lnTo>
                    <a:pt x="0" y="1134"/>
                  </a:lnTo>
                  <a:lnTo>
                    <a:pt x="181" y="1134"/>
                  </a:lnTo>
                </a:path>
              </a:pathLst>
            </a:custGeom>
            <a:noFill/>
            <a:ln w="9525">
              <a:solidFill>
                <a:schemeClr val="hlink"/>
              </a:solidFill>
              <a:round/>
              <a:headEnd/>
              <a:tailEnd/>
            </a:ln>
          </p:spPr>
          <p:txBody>
            <a:bodyPr/>
            <a:lstStyle/>
            <a:p>
              <a:endParaRPr lang="es-MX"/>
            </a:p>
          </p:txBody>
        </p:sp>
        <p:sp>
          <p:nvSpPr>
            <p:cNvPr id="26653" name="Freeform 26"/>
            <p:cNvSpPr>
              <a:spLocks/>
            </p:cNvSpPr>
            <p:nvPr/>
          </p:nvSpPr>
          <p:spPr bwMode="auto">
            <a:xfrm flipV="1">
              <a:off x="1701" y="2750"/>
              <a:ext cx="181" cy="1134"/>
            </a:xfrm>
            <a:custGeom>
              <a:avLst/>
              <a:gdLst>
                <a:gd name="T0" fmla="*/ 181 w 181"/>
                <a:gd name="T1" fmla="*/ 0 h 1134"/>
                <a:gd name="T2" fmla="*/ 0 w 181"/>
                <a:gd name="T3" fmla="*/ 0 h 1134"/>
                <a:gd name="T4" fmla="*/ 0 w 181"/>
                <a:gd name="T5" fmla="*/ 1134 h 1134"/>
                <a:gd name="T6" fmla="*/ 181 w 181"/>
                <a:gd name="T7" fmla="*/ 1134 h 1134"/>
                <a:gd name="T8" fmla="*/ 0 60000 65536"/>
                <a:gd name="T9" fmla="*/ 0 60000 65536"/>
                <a:gd name="T10" fmla="*/ 0 60000 65536"/>
                <a:gd name="T11" fmla="*/ 0 60000 65536"/>
                <a:gd name="T12" fmla="*/ 0 w 181"/>
                <a:gd name="T13" fmla="*/ 0 h 1134"/>
                <a:gd name="T14" fmla="*/ 181 w 181"/>
                <a:gd name="T15" fmla="*/ 1134 h 1134"/>
              </a:gdLst>
              <a:ahLst/>
              <a:cxnLst>
                <a:cxn ang="T8">
                  <a:pos x="T0" y="T1"/>
                </a:cxn>
                <a:cxn ang="T9">
                  <a:pos x="T2" y="T3"/>
                </a:cxn>
                <a:cxn ang="T10">
                  <a:pos x="T4" y="T5"/>
                </a:cxn>
                <a:cxn ang="T11">
                  <a:pos x="T6" y="T7"/>
                </a:cxn>
              </a:cxnLst>
              <a:rect l="T12" t="T13" r="T14" b="T15"/>
              <a:pathLst>
                <a:path w="181" h="1134">
                  <a:moveTo>
                    <a:pt x="181" y="0"/>
                  </a:moveTo>
                  <a:lnTo>
                    <a:pt x="0" y="0"/>
                  </a:lnTo>
                  <a:lnTo>
                    <a:pt x="0" y="1134"/>
                  </a:lnTo>
                  <a:lnTo>
                    <a:pt x="181" y="1134"/>
                  </a:lnTo>
                </a:path>
              </a:pathLst>
            </a:custGeom>
            <a:noFill/>
            <a:ln w="9525">
              <a:solidFill>
                <a:schemeClr val="hlink"/>
              </a:solidFill>
              <a:round/>
              <a:headEnd/>
              <a:tailEnd/>
            </a:ln>
          </p:spPr>
          <p:txBody>
            <a:bodyPr/>
            <a:lstStyle/>
            <a:p>
              <a:endParaRPr lang="es-MX"/>
            </a:p>
          </p:txBody>
        </p:sp>
      </p:grpSp>
      <p:sp>
        <p:nvSpPr>
          <p:cNvPr id="26641" name="Line 27"/>
          <p:cNvSpPr>
            <a:spLocks noChangeShapeType="1"/>
          </p:cNvSpPr>
          <p:nvPr/>
        </p:nvSpPr>
        <p:spPr bwMode="auto">
          <a:xfrm>
            <a:off x="2143125" y="4365625"/>
            <a:ext cx="360363" cy="0"/>
          </a:xfrm>
          <a:prstGeom prst="line">
            <a:avLst/>
          </a:prstGeom>
          <a:noFill/>
          <a:ln w="9525">
            <a:solidFill>
              <a:schemeClr val="hlink"/>
            </a:solidFill>
            <a:round/>
            <a:headEnd/>
            <a:tailEnd/>
          </a:ln>
        </p:spPr>
        <p:txBody>
          <a:bodyPr/>
          <a:lstStyle/>
          <a:p>
            <a:endParaRPr lang="es-MX"/>
          </a:p>
        </p:txBody>
      </p:sp>
      <p:sp>
        <p:nvSpPr>
          <p:cNvPr id="26642" name="Line 28"/>
          <p:cNvSpPr>
            <a:spLocks noChangeShapeType="1"/>
          </p:cNvSpPr>
          <p:nvPr/>
        </p:nvSpPr>
        <p:spPr bwMode="auto">
          <a:xfrm>
            <a:off x="1495425" y="2565400"/>
            <a:ext cx="0" cy="3671888"/>
          </a:xfrm>
          <a:prstGeom prst="line">
            <a:avLst/>
          </a:prstGeom>
          <a:noFill/>
          <a:ln w="28575" cap="rnd">
            <a:solidFill>
              <a:schemeClr val="hlink"/>
            </a:solidFill>
            <a:prstDash val="sysDot"/>
            <a:round/>
            <a:headEnd/>
            <a:tailEnd type="triangle" w="med" len="med"/>
          </a:ln>
        </p:spPr>
        <p:txBody>
          <a:bodyPr/>
          <a:lstStyle/>
          <a:p>
            <a:endParaRPr lang="es-MX"/>
          </a:p>
        </p:txBody>
      </p:sp>
      <p:sp>
        <p:nvSpPr>
          <p:cNvPr id="86045" name="Text Box 29"/>
          <p:cNvSpPr txBox="1">
            <a:spLocks noChangeArrowheads="1"/>
          </p:cNvSpPr>
          <p:nvPr/>
        </p:nvSpPr>
        <p:spPr bwMode="auto">
          <a:xfrm>
            <a:off x="990600" y="6275388"/>
            <a:ext cx="1008063" cy="466725"/>
          </a:xfrm>
          <a:prstGeom prst="rect">
            <a:avLst/>
          </a:prstGeom>
          <a:noFill/>
          <a:ln w="9525">
            <a:solidFill>
              <a:schemeClr val="folHlink"/>
            </a:solidFill>
            <a:miter lim="800000"/>
            <a:headEnd/>
            <a:tailEnd/>
          </a:ln>
          <a:effectLst/>
        </p:spPr>
        <p:txBody>
          <a:bodyPr>
            <a:spAutoFit/>
          </a:bodyPr>
          <a:lstStyle/>
          <a:p>
            <a:pPr algn="ctr">
              <a:spcBef>
                <a:spcPct val="50000"/>
              </a:spcBef>
              <a:defRPr/>
            </a:pPr>
            <a:r>
              <a:rPr lang="es-ES_tradnl" sz="1200" b="0">
                <a:solidFill>
                  <a:schemeClr val="folHlink"/>
                </a:solidFill>
                <a:effectLst>
                  <a:outerShdw blurRad="38100" dist="38100" dir="2700000" algn="tl">
                    <a:srgbClr val="000000"/>
                  </a:outerShdw>
                </a:effectLst>
                <a:latin typeface="Tahoma" pitchFamily="34" charset="0"/>
              </a:rPr>
              <a:t>Acuerdo de asamblea</a:t>
            </a:r>
            <a:endParaRPr lang="es-ES" sz="1200" b="0">
              <a:solidFill>
                <a:schemeClr val="folHlink"/>
              </a:solidFill>
              <a:effectLst>
                <a:outerShdw blurRad="38100" dist="38100" dir="2700000" algn="tl">
                  <a:srgbClr val="000000"/>
                </a:outerShdw>
              </a:effectLst>
              <a:latin typeface="Tahoma" pitchFamily="34" charset="0"/>
            </a:endParaRPr>
          </a:p>
        </p:txBody>
      </p:sp>
      <p:sp>
        <p:nvSpPr>
          <p:cNvPr id="86046" name="Text Box 30"/>
          <p:cNvSpPr txBox="1">
            <a:spLocks noChangeArrowheads="1"/>
          </p:cNvSpPr>
          <p:nvPr/>
        </p:nvSpPr>
        <p:spPr bwMode="auto">
          <a:xfrm>
            <a:off x="811213" y="1916113"/>
            <a:ext cx="1368425" cy="649287"/>
          </a:xfrm>
          <a:prstGeom prst="rect">
            <a:avLst/>
          </a:prstGeom>
          <a:noFill/>
          <a:ln w="9525">
            <a:solidFill>
              <a:schemeClr val="folHlink"/>
            </a:solidFill>
            <a:miter lim="800000"/>
            <a:headEnd/>
            <a:tailEnd/>
          </a:ln>
          <a:effectLst/>
        </p:spPr>
        <p:txBody>
          <a:bodyPr>
            <a:spAutoFit/>
          </a:bodyPr>
          <a:lstStyle/>
          <a:p>
            <a:pPr algn="ctr">
              <a:spcBef>
                <a:spcPct val="50000"/>
              </a:spcBef>
              <a:defRPr/>
            </a:pPr>
            <a:r>
              <a:rPr lang="es-ES_tradnl" sz="1200" b="0">
                <a:solidFill>
                  <a:schemeClr val="folHlink"/>
                </a:solidFill>
                <a:effectLst>
                  <a:outerShdw blurRad="38100" dist="38100" dir="2700000" algn="tl">
                    <a:srgbClr val="000000"/>
                  </a:outerShdw>
                </a:effectLst>
                <a:latin typeface="Tahoma" pitchFamily="34" charset="0"/>
              </a:rPr>
              <a:t>Asesoría para generación del POA</a:t>
            </a:r>
            <a:endParaRPr lang="es-ES" sz="1200" b="0">
              <a:solidFill>
                <a:schemeClr val="folHlink"/>
              </a:solidFill>
              <a:effectLst>
                <a:outerShdw blurRad="38100" dist="38100" dir="2700000" algn="tl">
                  <a:srgbClr val="000000"/>
                </a:outerShdw>
              </a:effectLst>
              <a:latin typeface="Tahoma" pitchFamily="34" charset="0"/>
            </a:endParaRPr>
          </a:p>
        </p:txBody>
      </p:sp>
      <p:sp>
        <p:nvSpPr>
          <p:cNvPr id="86047" name="Text Box 31"/>
          <p:cNvSpPr txBox="1">
            <a:spLocks noChangeArrowheads="1"/>
          </p:cNvSpPr>
          <p:nvPr/>
        </p:nvSpPr>
        <p:spPr bwMode="auto">
          <a:xfrm>
            <a:off x="6300788" y="674688"/>
            <a:ext cx="2592387" cy="517525"/>
          </a:xfrm>
          <a:prstGeom prst="rect">
            <a:avLst/>
          </a:prstGeom>
          <a:noFill/>
          <a:ln w="9525">
            <a:noFill/>
            <a:miter lim="800000"/>
            <a:headEnd/>
            <a:tailEnd/>
          </a:ln>
          <a:effectLst/>
        </p:spPr>
        <p:txBody>
          <a:bodyPr>
            <a:spAutoFit/>
          </a:bodyPr>
          <a:lstStyle/>
          <a:p>
            <a:pPr algn="r">
              <a:spcBef>
                <a:spcPct val="50000"/>
              </a:spcBef>
              <a:defRPr/>
            </a:pPr>
            <a:r>
              <a:rPr lang="es-MX" sz="1400">
                <a:effectLst>
                  <a:outerShdw blurRad="38100" dist="38100" dir="2700000" algn="tl">
                    <a:srgbClr val="000000"/>
                  </a:outerShdw>
                </a:effectLst>
                <a:latin typeface="Tahoma" pitchFamily="34" charset="0"/>
              </a:rPr>
              <a:t>Desarrollo de los sistemas de producción</a:t>
            </a:r>
            <a:endParaRPr lang="es-ES" sz="1400">
              <a:effectLst>
                <a:outerShdw blurRad="38100" dist="38100" dir="2700000" algn="tl">
                  <a:srgbClr val="000000"/>
                </a:outerShdw>
              </a:effectLst>
              <a:latin typeface="Tahoma" pitchFamily="34" charset="0"/>
            </a:endParaRPr>
          </a:p>
        </p:txBody>
      </p:sp>
      <p:sp>
        <p:nvSpPr>
          <p:cNvPr id="86048" name="Text Box 32"/>
          <p:cNvSpPr txBox="1">
            <a:spLocks noChangeArrowheads="1"/>
          </p:cNvSpPr>
          <p:nvPr/>
        </p:nvSpPr>
        <p:spPr bwMode="auto">
          <a:xfrm>
            <a:off x="6300788" y="1412875"/>
            <a:ext cx="2592387" cy="730250"/>
          </a:xfrm>
          <a:prstGeom prst="rect">
            <a:avLst/>
          </a:prstGeom>
          <a:noFill/>
          <a:ln w="9525">
            <a:noFill/>
            <a:miter lim="800000"/>
            <a:headEnd/>
            <a:tailEnd/>
          </a:ln>
          <a:effectLst/>
        </p:spPr>
        <p:txBody>
          <a:bodyPr>
            <a:spAutoFit/>
          </a:bodyPr>
          <a:lstStyle/>
          <a:p>
            <a:pPr algn="r">
              <a:spcBef>
                <a:spcPct val="50000"/>
              </a:spcBef>
              <a:defRPr/>
            </a:pPr>
            <a:r>
              <a:rPr lang="es-MX" sz="1400">
                <a:effectLst>
                  <a:outerShdw blurRad="38100" dist="38100" dir="2700000" algn="tl">
                    <a:srgbClr val="000000"/>
                  </a:outerShdw>
                </a:effectLst>
                <a:latin typeface="Tahoma" pitchFamily="34" charset="0"/>
              </a:rPr>
              <a:t>Mantenimiento de las áreas de bosque de la comunidad</a:t>
            </a:r>
            <a:endParaRPr lang="es-ES" sz="1400">
              <a:effectLst>
                <a:outerShdw blurRad="38100" dist="38100" dir="2700000" algn="tl">
                  <a:srgbClr val="000000"/>
                </a:outerShdw>
              </a:effectLst>
              <a:latin typeface="Tahoma" pitchFamily="34" charset="0"/>
            </a:endParaRPr>
          </a:p>
        </p:txBody>
      </p:sp>
      <p:grpSp>
        <p:nvGrpSpPr>
          <p:cNvPr id="26647" name="Group 33"/>
          <p:cNvGrpSpPr>
            <a:grpSpLocks/>
          </p:cNvGrpSpPr>
          <p:nvPr/>
        </p:nvGrpSpPr>
        <p:grpSpPr bwMode="auto">
          <a:xfrm>
            <a:off x="5867400" y="908050"/>
            <a:ext cx="3097213" cy="5329238"/>
            <a:chOff x="3696" y="572"/>
            <a:chExt cx="1951" cy="3357"/>
          </a:xfrm>
        </p:grpSpPr>
        <p:sp>
          <p:nvSpPr>
            <p:cNvPr id="26648" name="Freeform 34"/>
            <p:cNvSpPr>
              <a:spLocks/>
            </p:cNvSpPr>
            <p:nvPr/>
          </p:nvSpPr>
          <p:spPr bwMode="auto">
            <a:xfrm>
              <a:off x="4195" y="572"/>
              <a:ext cx="1452" cy="3357"/>
            </a:xfrm>
            <a:custGeom>
              <a:avLst/>
              <a:gdLst>
                <a:gd name="T0" fmla="*/ 1407 w 1497"/>
                <a:gd name="T1" fmla="*/ 0 h 3312"/>
                <a:gd name="T2" fmla="*/ 1497 w 1497"/>
                <a:gd name="T3" fmla="*/ 0 h 3312"/>
                <a:gd name="T4" fmla="*/ 1497 w 1497"/>
                <a:gd name="T5" fmla="*/ 3312 h 3312"/>
                <a:gd name="T6" fmla="*/ 0 w 1497"/>
                <a:gd name="T7" fmla="*/ 3312 h 3312"/>
                <a:gd name="T8" fmla="*/ 0 60000 65536"/>
                <a:gd name="T9" fmla="*/ 0 60000 65536"/>
                <a:gd name="T10" fmla="*/ 0 60000 65536"/>
                <a:gd name="T11" fmla="*/ 0 60000 65536"/>
                <a:gd name="T12" fmla="*/ 0 w 1497"/>
                <a:gd name="T13" fmla="*/ 0 h 3312"/>
                <a:gd name="T14" fmla="*/ 1497 w 1497"/>
                <a:gd name="T15" fmla="*/ 3312 h 3312"/>
              </a:gdLst>
              <a:ahLst/>
              <a:cxnLst>
                <a:cxn ang="T8">
                  <a:pos x="T0" y="T1"/>
                </a:cxn>
                <a:cxn ang="T9">
                  <a:pos x="T2" y="T3"/>
                </a:cxn>
                <a:cxn ang="T10">
                  <a:pos x="T4" y="T5"/>
                </a:cxn>
                <a:cxn ang="T11">
                  <a:pos x="T6" y="T7"/>
                </a:cxn>
              </a:cxnLst>
              <a:rect l="T12" t="T13" r="T14" b="T15"/>
              <a:pathLst>
                <a:path w="1497" h="3312">
                  <a:moveTo>
                    <a:pt x="1407" y="0"/>
                  </a:moveTo>
                  <a:lnTo>
                    <a:pt x="1497" y="0"/>
                  </a:lnTo>
                  <a:lnTo>
                    <a:pt x="1497" y="3312"/>
                  </a:lnTo>
                  <a:lnTo>
                    <a:pt x="0" y="3312"/>
                  </a:lnTo>
                </a:path>
              </a:pathLst>
            </a:custGeom>
            <a:noFill/>
            <a:ln w="9525">
              <a:solidFill>
                <a:schemeClr val="tx1"/>
              </a:solidFill>
              <a:round/>
              <a:headEnd/>
              <a:tailEnd/>
            </a:ln>
          </p:spPr>
          <p:txBody>
            <a:bodyPr/>
            <a:lstStyle/>
            <a:p>
              <a:endParaRPr lang="es-MX"/>
            </a:p>
          </p:txBody>
        </p:sp>
        <p:sp>
          <p:nvSpPr>
            <p:cNvPr id="26649" name="Line 35"/>
            <p:cNvSpPr>
              <a:spLocks noChangeShapeType="1"/>
            </p:cNvSpPr>
            <p:nvPr/>
          </p:nvSpPr>
          <p:spPr bwMode="auto">
            <a:xfrm>
              <a:off x="4422" y="2750"/>
              <a:ext cx="1225" cy="0"/>
            </a:xfrm>
            <a:prstGeom prst="line">
              <a:avLst/>
            </a:prstGeom>
            <a:noFill/>
            <a:ln w="9525">
              <a:solidFill>
                <a:schemeClr val="tx1"/>
              </a:solidFill>
              <a:round/>
              <a:headEnd/>
              <a:tailEnd/>
            </a:ln>
          </p:spPr>
          <p:txBody>
            <a:bodyPr/>
            <a:lstStyle/>
            <a:p>
              <a:endParaRPr lang="es-MX"/>
            </a:p>
          </p:txBody>
        </p:sp>
        <p:sp>
          <p:nvSpPr>
            <p:cNvPr id="26650" name="Line 36"/>
            <p:cNvSpPr>
              <a:spLocks noChangeShapeType="1"/>
            </p:cNvSpPr>
            <p:nvPr/>
          </p:nvSpPr>
          <p:spPr bwMode="auto">
            <a:xfrm flipV="1">
              <a:off x="3696" y="1590"/>
              <a:ext cx="1946" cy="0"/>
            </a:xfrm>
            <a:prstGeom prst="line">
              <a:avLst/>
            </a:prstGeom>
            <a:noFill/>
            <a:ln w="9525">
              <a:solidFill>
                <a:schemeClr val="tx1"/>
              </a:solidFill>
              <a:round/>
              <a:headEnd/>
              <a:tailEnd/>
            </a:ln>
          </p:spPr>
          <p:txBody>
            <a:bodyPr/>
            <a:lstStyle/>
            <a:p>
              <a:endParaRPr lang="es-MX"/>
            </a:p>
          </p:txBody>
        </p:sp>
        <p:sp>
          <p:nvSpPr>
            <p:cNvPr id="26651" name="Line 37"/>
            <p:cNvSpPr>
              <a:spLocks noChangeShapeType="1"/>
            </p:cNvSpPr>
            <p:nvPr/>
          </p:nvSpPr>
          <p:spPr bwMode="auto">
            <a:xfrm flipH="1">
              <a:off x="5556" y="1117"/>
              <a:ext cx="91" cy="0"/>
            </a:xfrm>
            <a:prstGeom prst="line">
              <a:avLst/>
            </a:prstGeom>
            <a:noFill/>
            <a:ln w="9525">
              <a:solidFill>
                <a:schemeClr val="tx1"/>
              </a:solidFill>
              <a:round/>
              <a:headEnd/>
              <a:tailEnd/>
            </a:ln>
          </p:spPr>
          <p:txBody>
            <a:bodyPr/>
            <a:lstStyle/>
            <a:p>
              <a:endParaRPr lang="es-MX"/>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APROMSA_MARCO.jpg"/>
          <p:cNvPicPr>
            <a:picLocks noChangeAspect="1"/>
          </p:cNvPicPr>
          <p:nvPr/>
        </p:nvPicPr>
        <p:blipFill>
          <a:blip r:embed="rId3" cstate="print"/>
          <a:srcRect/>
          <a:stretch>
            <a:fillRect/>
          </a:stretch>
        </p:blipFill>
        <p:spPr bwMode="auto">
          <a:xfrm>
            <a:off x="0" y="2476490"/>
            <a:ext cx="6572264" cy="4381509"/>
          </a:xfrm>
          <a:prstGeom prst="rect">
            <a:avLst/>
          </a:prstGeom>
          <a:noFill/>
          <a:ln w="9525">
            <a:noFill/>
            <a:miter lim="800000"/>
            <a:headEnd/>
            <a:tailEnd/>
          </a:ln>
        </p:spPr>
      </p:pic>
      <p:sp>
        <p:nvSpPr>
          <p:cNvPr id="3" name="Text Box 3"/>
          <p:cNvSpPr txBox="1">
            <a:spLocks noChangeArrowheads="1"/>
          </p:cNvSpPr>
          <p:nvPr/>
        </p:nvSpPr>
        <p:spPr bwMode="auto">
          <a:xfrm>
            <a:off x="5072066" y="785794"/>
            <a:ext cx="4000528" cy="1754326"/>
          </a:xfrm>
          <a:prstGeom prst="rect">
            <a:avLst/>
          </a:prstGeom>
          <a:noFill/>
          <a:ln w="9525">
            <a:noFill/>
            <a:miter lim="800000"/>
            <a:headEnd/>
            <a:tailEnd/>
          </a:ln>
        </p:spPr>
        <p:txBody>
          <a:bodyPr wrap="square">
            <a:spAutoFit/>
          </a:bodyPr>
          <a:lstStyle/>
          <a:p>
            <a:pPr algn="just"/>
            <a:r>
              <a:rPr lang="es-ES_tradnl" sz="1800" b="0" dirty="0" smtClean="0">
                <a:latin typeface="+mj-lt"/>
              </a:rPr>
              <a:t>As</a:t>
            </a:r>
            <a:r>
              <a:rPr lang="es-MX" sz="1800" b="0" dirty="0" smtClean="0">
                <a:latin typeface="+mj-lt"/>
              </a:rPr>
              <a:t>í</a:t>
            </a:r>
            <a:r>
              <a:rPr lang="es-ES_tradnl" sz="1800" b="0" dirty="0" smtClean="0">
                <a:latin typeface="+mj-lt"/>
              </a:rPr>
              <a:t> mismo forma parte de </a:t>
            </a:r>
            <a:r>
              <a:rPr lang="es-ES_tradnl" sz="1800" b="0" dirty="0" err="1" smtClean="0">
                <a:latin typeface="+mj-lt"/>
              </a:rPr>
              <a:t>de</a:t>
            </a:r>
            <a:r>
              <a:rPr lang="es-ES_tradnl" sz="1800" b="0" dirty="0" smtClean="0">
                <a:latin typeface="+mj-lt"/>
              </a:rPr>
              <a:t> </a:t>
            </a:r>
            <a:r>
              <a:rPr lang="es-ES_tradnl" sz="1800" b="0" dirty="0">
                <a:latin typeface="+mj-lt"/>
              </a:rPr>
              <a:t>las regiones prioritarias de la Comisión Nacional para el Conocimiento y Uso de la Biodiversidad CONABIO, tanto desde el punto de vista </a:t>
            </a:r>
            <a:r>
              <a:rPr lang="es-ES_tradnl" sz="1800" dirty="0" smtClean="0">
                <a:solidFill>
                  <a:srgbClr val="C00000"/>
                </a:solidFill>
                <a:latin typeface="+mj-lt"/>
              </a:rPr>
              <a:t>marinos</a:t>
            </a:r>
            <a:r>
              <a:rPr lang="es-ES_tradnl" sz="1800" b="0" dirty="0" smtClean="0">
                <a:latin typeface="+mj-lt"/>
              </a:rPr>
              <a:t> como </a:t>
            </a:r>
            <a:r>
              <a:rPr lang="es-ES_tradnl" sz="1800" dirty="0" smtClean="0">
                <a:solidFill>
                  <a:srgbClr val="CC3300"/>
                </a:solidFill>
                <a:latin typeface="+mj-lt"/>
              </a:rPr>
              <a:t>terrestres</a:t>
            </a:r>
            <a:r>
              <a:rPr lang="es-ES_tradnl" sz="1800" b="0" dirty="0" smtClean="0">
                <a:latin typeface="+mj-lt"/>
              </a:rPr>
              <a:t>. </a:t>
            </a:r>
            <a:endParaRPr lang="es-ES" sz="1800" b="0" dirty="0">
              <a:latin typeface="+mj-lt"/>
            </a:endParaRPr>
          </a:p>
        </p:txBody>
      </p:sp>
      <p:sp>
        <p:nvSpPr>
          <p:cNvPr id="4" name="Line 16"/>
          <p:cNvSpPr>
            <a:spLocks noChangeShapeType="1"/>
          </p:cNvSpPr>
          <p:nvPr/>
        </p:nvSpPr>
        <p:spPr bwMode="auto">
          <a:xfrm flipH="1">
            <a:off x="4857752" y="2214554"/>
            <a:ext cx="2928958" cy="2928958"/>
          </a:xfrm>
          <a:prstGeom prst="line">
            <a:avLst/>
          </a:prstGeom>
          <a:noFill/>
          <a:ln w="38100">
            <a:solidFill>
              <a:srgbClr val="CC3300"/>
            </a:solidFill>
            <a:round/>
            <a:headEnd/>
            <a:tailEnd type="triangle" w="med" len="med"/>
          </a:ln>
        </p:spPr>
        <p:txBody>
          <a:bodyPr/>
          <a:lstStyle/>
          <a:p>
            <a:endParaRPr lang="es-MX"/>
          </a:p>
        </p:txBody>
      </p:sp>
      <p:sp>
        <p:nvSpPr>
          <p:cNvPr id="5" name="Line 16"/>
          <p:cNvSpPr>
            <a:spLocks noChangeShapeType="1"/>
          </p:cNvSpPr>
          <p:nvPr/>
        </p:nvSpPr>
        <p:spPr bwMode="auto">
          <a:xfrm flipH="1">
            <a:off x="4071934" y="2500306"/>
            <a:ext cx="1571636" cy="1643074"/>
          </a:xfrm>
          <a:prstGeom prst="line">
            <a:avLst/>
          </a:prstGeom>
          <a:noFill/>
          <a:ln w="38100">
            <a:solidFill>
              <a:srgbClr val="CC3300"/>
            </a:solidFill>
            <a:round/>
            <a:headEnd/>
            <a:tailEnd type="triangle" w="med" len="med"/>
          </a:ln>
        </p:spPr>
        <p:txBody>
          <a:bodyPr/>
          <a:lstStyle/>
          <a:p>
            <a:endParaRPr lang="es-MX"/>
          </a:p>
        </p:txBody>
      </p:sp>
      <p:sp>
        <p:nvSpPr>
          <p:cNvPr id="6" name="Text Box 13"/>
          <p:cNvSpPr txBox="1">
            <a:spLocks noChangeArrowheads="1"/>
          </p:cNvSpPr>
          <p:nvPr/>
        </p:nvSpPr>
        <p:spPr bwMode="auto">
          <a:xfrm>
            <a:off x="2357422" y="785794"/>
            <a:ext cx="2428892" cy="1754326"/>
          </a:xfrm>
          <a:prstGeom prst="rect">
            <a:avLst/>
          </a:prstGeom>
          <a:noFill/>
          <a:ln w="9525">
            <a:noFill/>
            <a:miter lim="800000"/>
            <a:headEnd/>
            <a:tailEnd/>
          </a:ln>
        </p:spPr>
        <p:txBody>
          <a:bodyPr wrap="square">
            <a:spAutoFit/>
          </a:bodyPr>
          <a:lstStyle/>
          <a:p>
            <a:pPr algn="just"/>
            <a:r>
              <a:rPr lang="es-ES_tradnl" sz="1800" b="0" dirty="0" smtClean="0">
                <a:latin typeface="+mj-lt"/>
              </a:rPr>
              <a:t>El complejo hidrológico Incluye dentro de su territorio una </a:t>
            </a:r>
            <a:r>
              <a:rPr lang="es-ES_tradnl" sz="1800" dirty="0">
                <a:solidFill>
                  <a:srgbClr val="CC3300"/>
                </a:solidFill>
                <a:latin typeface="+mj-lt"/>
              </a:rPr>
              <a:t>zona especial para el cuidado de las aves</a:t>
            </a:r>
            <a:r>
              <a:rPr lang="es-ES_tradnl" sz="1800" b="0" dirty="0">
                <a:latin typeface="+mj-lt"/>
              </a:rPr>
              <a:t> (AICA 17)</a:t>
            </a:r>
            <a:endParaRPr lang="es-ES" b="0" dirty="0">
              <a:latin typeface="+mj-lt"/>
            </a:endParaRPr>
          </a:p>
        </p:txBody>
      </p:sp>
      <p:sp>
        <p:nvSpPr>
          <p:cNvPr id="7" name="Line 16"/>
          <p:cNvSpPr>
            <a:spLocks noChangeShapeType="1"/>
          </p:cNvSpPr>
          <p:nvPr/>
        </p:nvSpPr>
        <p:spPr bwMode="auto">
          <a:xfrm flipH="1">
            <a:off x="1928794" y="2357430"/>
            <a:ext cx="928694" cy="1714512"/>
          </a:xfrm>
          <a:prstGeom prst="line">
            <a:avLst/>
          </a:prstGeom>
          <a:noFill/>
          <a:ln w="38100">
            <a:solidFill>
              <a:srgbClr val="CC3300"/>
            </a:solidFill>
            <a:round/>
            <a:headEnd/>
            <a:tailEnd type="triangle" w="med" len="med"/>
          </a:ln>
        </p:spPr>
        <p:txBody>
          <a:bodyPr/>
          <a:lstStyle/>
          <a:p>
            <a:endParaRPr lang="es-MX"/>
          </a:p>
        </p:txBody>
      </p:sp>
      <p:sp>
        <p:nvSpPr>
          <p:cNvPr id="8" name="Text Box 4"/>
          <p:cNvSpPr txBox="1">
            <a:spLocks noChangeArrowheads="1"/>
          </p:cNvSpPr>
          <p:nvPr/>
        </p:nvSpPr>
        <p:spPr bwMode="auto">
          <a:xfrm>
            <a:off x="6643734" y="4960822"/>
            <a:ext cx="2357422" cy="1754326"/>
          </a:xfrm>
          <a:prstGeom prst="rect">
            <a:avLst/>
          </a:prstGeom>
          <a:noFill/>
          <a:ln w="9525">
            <a:noFill/>
            <a:miter lim="800000"/>
            <a:headEnd/>
            <a:tailEnd/>
          </a:ln>
        </p:spPr>
        <p:txBody>
          <a:bodyPr wrap="square">
            <a:spAutoFit/>
          </a:bodyPr>
          <a:lstStyle/>
          <a:p>
            <a:pPr algn="ctr" eaLnBrk="0" hangingPunct="0"/>
            <a:r>
              <a:rPr lang="es-MX" sz="1800" b="0" dirty="0" smtClean="0">
                <a:latin typeface="+mj-lt"/>
              </a:rPr>
              <a:t>Integra también el sitio </a:t>
            </a:r>
            <a:r>
              <a:rPr lang="es-MX" sz="1800" dirty="0" err="1">
                <a:solidFill>
                  <a:srgbClr val="C00000"/>
                </a:solidFill>
                <a:latin typeface="+mj-lt"/>
              </a:rPr>
              <a:t>Ramsar</a:t>
            </a:r>
            <a:r>
              <a:rPr lang="es-MX" sz="1800" dirty="0">
                <a:solidFill>
                  <a:srgbClr val="C00000"/>
                </a:solidFill>
                <a:latin typeface="+mj-lt"/>
              </a:rPr>
              <a:t> 1321 </a:t>
            </a:r>
            <a:r>
              <a:rPr lang="es-MX" sz="1800" b="0" dirty="0">
                <a:latin typeface="+mj-lt"/>
              </a:rPr>
              <a:t>“Cuencas y Corales de la Zona Costera de Huatulco</a:t>
            </a:r>
            <a:r>
              <a:rPr lang="es-MX" sz="1800" b="0" dirty="0" smtClean="0">
                <a:latin typeface="+mj-lt"/>
              </a:rPr>
              <a:t>” y el </a:t>
            </a:r>
            <a:r>
              <a:rPr lang="es-MX" sz="1800" dirty="0" smtClean="0">
                <a:solidFill>
                  <a:srgbClr val="C00000"/>
                </a:solidFill>
                <a:latin typeface="+mj-lt"/>
              </a:rPr>
              <a:t>Parque Nacional Huatulco</a:t>
            </a:r>
            <a:endParaRPr lang="es-MX" sz="1800" dirty="0">
              <a:solidFill>
                <a:srgbClr val="C00000"/>
              </a:solidFill>
              <a:latin typeface="+mj-lt"/>
            </a:endParaRPr>
          </a:p>
        </p:txBody>
      </p:sp>
      <p:sp>
        <p:nvSpPr>
          <p:cNvPr id="9" name="Line 16"/>
          <p:cNvSpPr>
            <a:spLocks noChangeShapeType="1"/>
          </p:cNvSpPr>
          <p:nvPr/>
        </p:nvSpPr>
        <p:spPr bwMode="auto">
          <a:xfrm flipH="1" flipV="1">
            <a:off x="2786050" y="5286388"/>
            <a:ext cx="3857652" cy="142876"/>
          </a:xfrm>
          <a:prstGeom prst="line">
            <a:avLst/>
          </a:prstGeom>
          <a:noFill/>
          <a:ln w="38100">
            <a:solidFill>
              <a:srgbClr val="CC3300"/>
            </a:solidFill>
            <a:round/>
            <a:headEnd/>
            <a:tailEnd type="triangle" w="med" len="med"/>
          </a:ln>
        </p:spPr>
        <p:txBody>
          <a:bodyPr/>
          <a:lstStyle/>
          <a:p>
            <a:endParaRPr lang="es-MX"/>
          </a:p>
        </p:txBody>
      </p:sp>
      <p:sp>
        <p:nvSpPr>
          <p:cNvPr id="10" name="Line 16"/>
          <p:cNvSpPr>
            <a:spLocks noChangeShapeType="1"/>
          </p:cNvSpPr>
          <p:nvPr/>
        </p:nvSpPr>
        <p:spPr bwMode="auto">
          <a:xfrm flipH="1" flipV="1">
            <a:off x="3000364" y="5929330"/>
            <a:ext cx="4143404" cy="571504"/>
          </a:xfrm>
          <a:prstGeom prst="line">
            <a:avLst/>
          </a:prstGeom>
          <a:noFill/>
          <a:ln w="38100">
            <a:solidFill>
              <a:srgbClr val="CC3300"/>
            </a:solidFill>
            <a:round/>
            <a:headEnd/>
            <a:tailEnd type="triangle" w="med" len="med"/>
          </a:ln>
        </p:spPr>
        <p:txBody>
          <a:bodyPr/>
          <a:lstStyle/>
          <a:p>
            <a:endParaRPr lang="es-MX"/>
          </a:p>
        </p:txBody>
      </p:sp>
      <p:grpSp>
        <p:nvGrpSpPr>
          <p:cNvPr id="11" name="10 Grupo"/>
          <p:cNvGrpSpPr/>
          <p:nvPr/>
        </p:nvGrpSpPr>
        <p:grpSpPr>
          <a:xfrm>
            <a:off x="199768" y="71414"/>
            <a:ext cx="8736074" cy="576263"/>
            <a:chOff x="199768" y="71414"/>
            <a:chExt cx="8736074" cy="576263"/>
          </a:xfrm>
        </p:grpSpPr>
        <p:sp>
          <p:nvSpPr>
            <p:cNvPr id="12" name="Text Box 81"/>
            <p:cNvSpPr txBox="1">
              <a:spLocks noChangeArrowheads="1"/>
            </p:cNvSpPr>
            <p:nvPr/>
          </p:nvSpPr>
          <p:spPr bwMode="auto">
            <a:xfrm>
              <a:off x="1224161" y="71414"/>
              <a:ext cx="6705425" cy="461665"/>
            </a:xfrm>
            <a:prstGeom prst="rect">
              <a:avLst/>
            </a:prstGeom>
            <a:noFill/>
            <a:ln w="9525">
              <a:noFill/>
              <a:miter lim="800000"/>
              <a:headEnd/>
              <a:tailEnd/>
            </a:ln>
            <a:effectLst/>
          </p:spPr>
          <p:txBody>
            <a:bodyPr wrap="none">
              <a:spAutoFit/>
            </a:bodyPr>
            <a:lstStyle/>
            <a:p>
              <a:pPr algn="ctr">
                <a:defRPr/>
              </a:pPr>
              <a:r>
                <a:rPr lang="es-ES_tradnl" dirty="0">
                  <a:solidFill>
                    <a:srgbClr val="CC3300"/>
                  </a:solidFill>
                  <a:effectLst>
                    <a:outerShdw blurRad="38100" dist="38100" dir="2700000" algn="tl">
                      <a:srgbClr val="C0C0C0"/>
                    </a:outerShdw>
                  </a:effectLst>
                  <a:latin typeface="+mj-lt"/>
                </a:rPr>
                <a:t>Sistema Comunitario para la Biodiversidad (SICOBI)</a:t>
              </a:r>
              <a:endParaRPr lang="es-ES" dirty="0">
                <a:solidFill>
                  <a:srgbClr val="CC3300"/>
                </a:solidFill>
                <a:effectLst>
                  <a:outerShdw blurRad="38100" dist="38100" dir="2700000" algn="tl">
                    <a:srgbClr val="C0C0C0"/>
                  </a:outerShdw>
                </a:effectLst>
                <a:latin typeface="+mj-lt"/>
              </a:endParaRPr>
            </a:p>
          </p:txBody>
        </p:sp>
        <p:grpSp>
          <p:nvGrpSpPr>
            <p:cNvPr id="13" name="Group 83"/>
            <p:cNvGrpSpPr>
              <a:grpSpLocks/>
            </p:cNvGrpSpPr>
            <p:nvPr/>
          </p:nvGrpSpPr>
          <p:grpSpPr bwMode="auto">
            <a:xfrm>
              <a:off x="199768" y="71414"/>
              <a:ext cx="8736072" cy="576263"/>
              <a:chOff x="842" y="480"/>
              <a:chExt cx="4774" cy="363"/>
            </a:xfrm>
          </p:grpSpPr>
          <p:pic>
            <p:nvPicPr>
              <p:cNvPr id="14" name="Picture 84"/>
              <p:cNvPicPr>
                <a:picLocks noChangeAspect="1" noChangeArrowheads="1"/>
              </p:cNvPicPr>
              <p:nvPr/>
            </p:nvPicPr>
            <p:blipFill>
              <a:blip r:embed="rId4"/>
              <a:srcRect/>
              <a:stretch>
                <a:fillRect/>
              </a:stretch>
            </p:blipFill>
            <p:spPr bwMode="auto">
              <a:xfrm>
                <a:off x="5136" y="480"/>
                <a:ext cx="480" cy="336"/>
              </a:xfrm>
              <a:prstGeom prst="rect">
                <a:avLst/>
              </a:prstGeom>
              <a:noFill/>
              <a:ln w="9525">
                <a:noFill/>
                <a:miter lim="800000"/>
                <a:headEnd/>
                <a:tailEnd/>
              </a:ln>
            </p:spPr>
          </p:pic>
          <p:pic>
            <p:nvPicPr>
              <p:cNvPr id="15" name="Picture 85" descr="Sicobi Color"/>
              <p:cNvPicPr>
                <a:picLocks noChangeAspect="1" noChangeArrowheads="1"/>
              </p:cNvPicPr>
              <p:nvPr/>
            </p:nvPicPr>
            <p:blipFill>
              <a:blip r:embed="rId5"/>
              <a:srcRect/>
              <a:stretch>
                <a:fillRect/>
              </a:stretch>
            </p:blipFill>
            <p:spPr bwMode="auto">
              <a:xfrm>
                <a:off x="842" y="489"/>
                <a:ext cx="397" cy="354"/>
              </a:xfrm>
              <a:prstGeom prst="rect">
                <a:avLst/>
              </a:prstGeom>
              <a:noFill/>
              <a:ln w="9525">
                <a:noFill/>
                <a:miter lim="800000"/>
                <a:headEnd/>
                <a:tailEnd/>
              </a:ln>
            </p:spPr>
          </p:pic>
        </p:grpSp>
      </p:grpSp>
      <p:sp>
        <p:nvSpPr>
          <p:cNvPr id="16" name="Text Box 3"/>
          <p:cNvSpPr txBox="1">
            <a:spLocks noChangeArrowheads="1"/>
          </p:cNvSpPr>
          <p:nvPr/>
        </p:nvSpPr>
        <p:spPr bwMode="auto">
          <a:xfrm>
            <a:off x="126506" y="1324261"/>
            <a:ext cx="1802288" cy="461665"/>
          </a:xfrm>
          <a:prstGeom prst="rect">
            <a:avLst/>
          </a:prstGeom>
          <a:noFill/>
          <a:ln w="9525">
            <a:noFill/>
            <a:miter lim="800000"/>
            <a:headEnd/>
            <a:tailEnd/>
          </a:ln>
          <a:effectLst/>
        </p:spPr>
        <p:txBody>
          <a:bodyPr wrap="none">
            <a:spAutoFit/>
          </a:bodyPr>
          <a:lstStyle/>
          <a:p>
            <a:pPr>
              <a:defRPr/>
            </a:pPr>
            <a:r>
              <a:rPr lang="es-ES_tradnl" dirty="0" smtClean="0">
                <a:solidFill>
                  <a:schemeClr val="accent2"/>
                </a:solidFill>
                <a:effectLst>
                  <a:outerShdw blurRad="38100" dist="38100" dir="2700000" algn="tl">
                    <a:srgbClr val="C0C0C0"/>
                  </a:outerShdw>
                </a:effectLst>
                <a:latin typeface="+mj-lt"/>
              </a:rPr>
              <a:t>Importancia </a:t>
            </a:r>
            <a:endParaRPr lang="es-ES" dirty="0">
              <a:solidFill>
                <a:schemeClr val="accent2"/>
              </a:solidFill>
              <a:effectLst>
                <a:outerShdw blurRad="38100" dist="38100" dir="2700000" algn="tl">
                  <a:srgbClr val="C0C0C0"/>
                </a:outerShdw>
              </a:effectLst>
              <a:latin typeface="+mj-lt"/>
            </a:endParaRPr>
          </a:p>
        </p:txBody>
      </p:sp>
    </p:spTree>
  </p:cSld>
  <p:clrMapOvr>
    <a:masterClrMapping/>
  </p:clrMapOvr>
  <p:timing>
    <p:tnLst>
      <p:par>
        <p:cTn id="1" dur="indefinite" restart="never" nodeType="tmRoot"/>
      </p:par>
    </p:tnLst>
  </p:timing>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0483" name="Rectangle 3"/>
          <p:cNvSpPr>
            <a:spLocks noChangeArrowheads="1" noGrp="1"/>
          </p:cNvSpPr>
          <p:nvPr>
            <p:ph idx="4294967295" type="body"/>
          </p:nvPr>
        </p:nvSpPr>
        <p:spPr>
          <a:xfrm>
            <a:off x="822330" y="928670"/>
            <a:ext cx="8178826" cy="1928826"/>
          </a:xfrm>
        </p:spPr>
        <p:txBody>
          <a:bodyPr/>
          <a:lstStyle/>
          <a:p>
            <a:pPr algn="r" eaLnBrk="1" hangingPunct="1">
              <a:lnSpc>
                <a:spcPct val="80000"/>
              </a:lnSpc>
              <a:defRPr/>
            </a:pPr>
            <a:r>
              <a:rPr dirty="0" lang="es-ES" smtClean="0" sz="1800">
                <a:solidFill>
                  <a:srgbClr val="CCECFF"/>
                </a:solidFill>
                <a:latin charset="0" pitchFamily="34" typeface="Calibri"/>
              </a:rPr>
              <a:t>El programa busca aumentar la plasticidad de los sistemas de producción y su diversificación asegurando contar con una mejor capacidad de respuesta tanto a las necesidades comunitarias como a las condiciones ambientales actuales y futuras .</a:t>
            </a:r>
          </a:p>
          <a:p>
            <a:pPr algn="r" eaLnBrk="1" hangingPunct="1">
              <a:lnSpc>
                <a:spcPct val="80000"/>
              </a:lnSpc>
              <a:defRPr/>
            </a:pPr>
            <a:r>
              <a:rPr dirty="0" lang="es-ES" smtClean="0" sz="1800">
                <a:solidFill>
                  <a:srgbClr val="CCECFF"/>
                </a:solidFill>
                <a:latin charset="0" pitchFamily="34" typeface="Calibri"/>
              </a:rPr>
              <a:t>Busca integrar comercial de bienes  y servicios comunitarios.</a:t>
            </a:r>
            <a:endParaRPr dirty="0" lang="es-ES" smtClean="0" sz="1800">
              <a:solidFill>
                <a:srgbClr val="CCECFF"/>
              </a:solidFill>
              <a:latin charset="0" pitchFamily="34" typeface="Calibri"/>
            </a:endParaRPr>
          </a:p>
          <a:p>
            <a:pPr algn="r" eaLnBrk="1" hangingPunct="1">
              <a:lnSpc>
                <a:spcPct val="80000"/>
              </a:lnSpc>
              <a:defRPr/>
            </a:pPr>
            <a:r>
              <a:rPr dirty="0" lang="es-ES" smtClean="0" sz="1800">
                <a:solidFill>
                  <a:srgbClr val="CCECFF"/>
                </a:solidFill>
                <a:latin charset="0" pitchFamily="34" typeface="Calibri"/>
              </a:rPr>
              <a:t>Se busca fuertemente mejorar la capacidad de respuesta y adaptación del sistema productivo y contribuir con esto a aumentar la </a:t>
            </a:r>
            <a:r>
              <a:rPr dirty="0" err="1" lang="es-ES" smtClean="0" sz="1800">
                <a:solidFill>
                  <a:srgbClr val="CCECFF"/>
                </a:solidFill>
                <a:latin charset="0" pitchFamily="34" typeface="Calibri"/>
              </a:rPr>
              <a:t>resilencia</a:t>
            </a:r>
            <a:r>
              <a:rPr dirty="0" lang="es-ES" smtClean="0" sz="1800">
                <a:solidFill>
                  <a:srgbClr val="CCECFF"/>
                </a:solidFill>
                <a:latin charset="0" pitchFamily="34" typeface="Calibri"/>
              </a:rPr>
              <a:t> comunitaria</a:t>
            </a:r>
          </a:p>
        </p:txBody>
      </p:sp>
      <p:pic>
        <p:nvPicPr>
          <p:cNvPr descr="P1010176" id="27652" name="Picture 5"/>
          <p:cNvPicPr>
            <a:picLocks noChangeArrowheads="1" noChangeAspect="1"/>
          </p:cNvPicPr>
          <p:nvPr/>
        </p:nvPicPr>
        <p:blipFill>
          <a:blip cstate="print" r:embed="rId3"/>
          <a:srcRect/>
          <a:stretch>
            <a:fillRect/>
          </a:stretch>
        </p:blipFill>
        <p:spPr bwMode="auto">
          <a:xfrm>
            <a:off x="2742248" y="4643446"/>
            <a:ext cx="1537241" cy="993772"/>
          </a:xfrm>
          <a:prstGeom prst="rect">
            <a:avLst/>
          </a:prstGeom>
          <a:noFill/>
          <a:ln w="9525">
            <a:noFill/>
            <a:miter lim="800000"/>
            <a:headEnd/>
            <a:tailEnd/>
          </a:ln>
        </p:spPr>
      </p:pic>
      <p:pic>
        <p:nvPicPr>
          <p:cNvPr descr="P1010189" id="27653" name="Picture 7"/>
          <p:cNvPicPr>
            <a:picLocks noChangeArrowheads="1" noChangeAspect="1"/>
          </p:cNvPicPr>
          <p:nvPr/>
        </p:nvPicPr>
        <p:blipFill>
          <a:blip cstate="print" r:embed="rId4"/>
          <a:srcRect/>
          <a:stretch>
            <a:fillRect/>
          </a:stretch>
        </p:blipFill>
        <p:spPr bwMode="auto">
          <a:xfrm>
            <a:off x="3670942" y="5500702"/>
            <a:ext cx="1428760" cy="1043830"/>
          </a:xfrm>
          <a:prstGeom prst="rect">
            <a:avLst/>
          </a:prstGeom>
          <a:noFill/>
          <a:ln w="9525">
            <a:noFill/>
            <a:miter lim="800000"/>
            <a:headEnd/>
            <a:tailEnd/>
          </a:ln>
        </p:spPr>
      </p:pic>
      <p:sp>
        <p:nvSpPr>
          <p:cNvPr id="27654" name="Rectangle 13"/>
          <p:cNvSpPr>
            <a:spLocks noChangeArrowheads="1"/>
          </p:cNvSpPr>
          <p:nvPr/>
        </p:nvSpPr>
        <p:spPr bwMode="auto">
          <a:xfrm>
            <a:off x="179419" y="171370"/>
            <a:ext cx="8893175" cy="707886"/>
          </a:xfrm>
          <a:prstGeom prst="rect">
            <a:avLst/>
          </a:prstGeom>
          <a:noFill/>
          <a:ln w="9525">
            <a:noFill/>
            <a:miter lim="800000"/>
            <a:headEnd/>
            <a:tailEnd/>
          </a:ln>
        </p:spPr>
        <p:txBody>
          <a:bodyPr>
            <a:spAutoFit/>
          </a:bodyPr>
          <a:lstStyle/>
          <a:p>
            <a:pPr algn="r"/>
            <a:r>
              <a:rPr dirty="0" lang="es-MX" sz="2000">
                <a:solidFill>
                  <a:srgbClr val="99FFCC"/>
                </a:solidFill>
                <a:effectLst>
                  <a:outerShdw algn="tl" blurRad="38100" dir="2700000" dist="38100">
                    <a:srgbClr val="000000">
                      <a:alpha val="43137"/>
                    </a:srgbClr>
                  </a:outerShdw>
                </a:effectLst>
                <a:latin charset="0" pitchFamily="34" typeface="Berlin Sans FB"/>
              </a:rPr>
              <a:t>El desarrollo optimo y diversificado </a:t>
            </a:r>
            <a:r>
              <a:rPr dirty="0" lang="es-MX" smtClean="0" sz="2000">
                <a:solidFill>
                  <a:srgbClr val="99FFCC"/>
                </a:solidFill>
                <a:effectLst>
                  <a:outerShdw algn="tl" blurRad="38100" dir="2700000" dist="38100">
                    <a:srgbClr val="000000">
                      <a:alpha val="43137"/>
                    </a:srgbClr>
                  </a:outerShdw>
                </a:effectLst>
                <a:latin charset="0" pitchFamily="34" typeface="Berlin Sans FB"/>
              </a:rPr>
              <a:t>del territorio y de </a:t>
            </a:r>
            <a:r>
              <a:rPr dirty="0" lang="es-MX" sz="2000">
                <a:solidFill>
                  <a:srgbClr val="99FFCC"/>
                </a:solidFill>
                <a:effectLst>
                  <a:outerShdw algn="tl" blurRad="38100" dir="2700000" dist="38100">
                    <a:srgbClr val="000000">
                      <a:alpha val="43137"/>
                    </a:srgbClr>
                  </a:outerShdw>
                </a:effectLst>
                <a:latin charset="0" pitchFamily="34" typeface="Berlin Sans FB"/>
              </a:rPr>
              <a:t>los sistemas de producción</a:t>
            </a:r>
            <a:endParaRPr dirty="0" lang="es-ES" sz="2000">
              <a:solidFill>
                <a:srgbClr val="99FFCC"/>
              </a:solidFill>
              <a:effectLst>
                <a:outerShdw algn="tl" blurRad="38100" dir="2700000" dist="38100">
                  <a:srgbClr val="000000">
                    <a:alpha val="43137"/>
                  </a:srgbClr>
                </a:outerShdw>
              </a:effectLst>
              <a:latin charset="0" pitchFamily="34" typeface="Berlin Sans FB"/>
            </a:endParaRPr>
          </a:p>
        </p:txBody>
      </p:sp>
      <p:pic>
        <p:nvPicPr>
          <p:cNvPr descr="IMG_4710" id="27659" name="Picture 14"/>
          <p:cNvPicPr>
            <a:picLocks noChangeArrowheads="1" noChangeAspect="1"/>
          </p:cNvPicPr>
          <p:nvPr/>
        </p:nvPicPr>
        <p:blipFill>
          <a:blip cstate="print" r:embed="rId5"/>
          <a:srcRect/>
          <a:stretch>
            <a:fillRect/>
          </a:stretch>
        </p:blipFill>
        <p:spPr bwMode="auto">
          <a:xfrm>
            <a:off x="2714612" y="2928934"/>
            <a:ext cx="2027900" cy="1414460"/>
          </a:xfrm>
          <a:prstGeom prst="rect">
            <a:avLst/>
          </a:prstGeom>
          <a:noFill/>
          <a:ln w="9525">
            <a:noFill/>
            <a:miter lim="800000"/>
            <a:headEnd/>
            <a:tailEnd/>
          </a:ln>
        </p:spPr>
      </p:pic>
      <p:pic>
        <p:nvPicPr>
          <p:cNvPr descr="IMG_4365" id="27660" name="Picture 15"/>
          <p:cNvPicPr>
            <a:picLocks noChangeArrowheads="1" noChangeAspect="1"/>
          </p:cNvPicPr>
          <p:nvPr/>
        </p:nvPicPr>
        <p:blipFill>
          <a:blip r:embed="rId6"/>
          <a:srcRect/>
          <a:stretch>
            <a:fillRect/>
          </a:stretch>
        </p:blipFill>
        <p:spPr bwMode="auto">
          <a:xfrm>
            <a:off x="3956694" y="3987813"/>
            <a:ext cx="1655763" cy="1227137"/>
          </a:xfrm>
          <a:prstGeom prst="rect">
            <a:avLst/>
          </a:prstGeom>
          <a:noFill/>
          <a:ln w="9525">
            <a:noFill/>
            <a:miter lim="800000"/>
            <a:headEnd/>
            <a:tailEnd/>
          </a:ln>
        </p:spPr>
      </p:pic>
      <p:pic>
        <p:nvPicPr>
          <p:cNvPr descr="cascada" id="13" name="Picture 17"/>
          <p:cNvPicPr>
            <a:picLocks noChangeArrowheads="1" noChangeAspect="1"/>
          </p:cNvPicPr>
          <p:nvPr/>
        </p:nvPicPr>
        <p:blipFill>
          <a:blip r:embed="rId7"/>
          <a:srcRect/>
          <a:stretch>
            <a:fillRect/>
          </a:stretch>
        </p:blipFill>
        <p:spPr bwMode="auto">
          <a:xfrm>
            <a:off x="7507319" y="3127388"/>
            <a:ext cx="1565275" cy="2087562"/>
          </a:xfrm>
          <a:prstGeom prst="rect">
            <a:avLst/>
          </a:prstGeom>
          <a:noFill/>
          <a:ln w="9525">
            <a:noFill/>
            <a:miter lim="800000"/>
            <a:headEnd/>
            <a:tailEnd/>
          </a:ln>
        </p:spPr>
      </p:pic>
      <p:pic>
        <p:nvPicPr>
          <p:cNvPr descr="frente_corregido" id="15" name="Picture 26"/>
          <p:cNvPicPr>
            <a:picLocks noChangeArrowheads="1" noChangeAspect="1"/>
          </p:cNvPicPr>
          <p:nvPr/>
        </p:nvPicPr>
        <p:blipFill>
          <a:blip r:embed="rId8"/>
          <a:srcRect r="77"/>
          <a:stretch>
            <a:fillRect/>
          </a:stretch>
        </p:blipFill>
        <p:spPr bwMode="auto">
          <a:xfrm>
            <a:off x="6858016" y="4357694"/>
            <a:ext cx="987350" cy="2238368"/>
          </a:xfrm>
          <a:prstGeom prst="rect">
            <a:avLst/>
          </a:prstGeom>
          <a:noFill/>
          <a:ln w="9525">
            <a:noFill/>
            <a:miter lim="800000"/>
            <a:headEnd/>
            <a:tailEnd/>
          </a:ln>
        </p:spPr>
      </p:pic>
      <p:pic>
        <p:nvPicPr>
          <p:cNvPr descr="frente_corregido" id="16" name="Picture 27"/>
          <p:cNvPicPr>
            <a:picLocks noChangeArrowheads="1" noChangeAspect="1"/>
          </p:cNvPicPr>
          <p:nvPr/>
        </p:nvPicPr>
        <p:blipFill>
          <a:blip cstate="print" r:embed="rId9"/>
          <a:srcRect b="26" r="21"/>
          <a:stretch>
            <a:fillRect/>
          </a:stretch>
        </p:blipFill>
        <p:spPr bwMode="auto">
          <a:xfrm>
            <a:off x="5786446" y="2786058"/>
            <a:ext cx="1430355" cy="1819607"/>
          </a:xfrm>
          <a:prstGeom prst="rect">
            <a:avLst/>
          </a:prstGeom>
          <a:noFill/>
          <a:ln w="9525">
            <a:noFill/>
            <a:miter lim="800000"/>
            <a:headEnd/>
            <a:tailEnd/>
          </a:ln>
        </p:spPr>
      </p:pic>
      <p:pic>
        <p:nvPicPr>
          <p:cNvPr descr="Imagen 114" id="17" name="Picture 11"/>
          <p:cNvPicPr>
            <a:picLocks noChangeArrowheads="1" noChangeAspect="1"/>
          </p:cNvPicPr>
          <p:nvPr/>
        </p:nvPicPr>
        <p:blipFill>
          <a:blip r:embed="rId10">
            <a:lum bright="6000"/>
          </a:blip>
          <a:srcRect/>
          <a:stretch>
            <a:fillRect/>
          </a:stretch>
        </p:blipFill>
        <p:spPr bwMode="auto">
          <a:xfrm>
            <a:off x="5357818" y="4786322"/>
            <a:ext cx="1295893" cy="1785926"/>
          </a:xfrm>
          <a:prstGeom prst="rect">
            <a:avLst/>
          </a:prstGeom>
          <a:noFill/>
          <a:ln w="9525">
            <a:noFill/>
            <a:miter lim="800000"/>
            <a:headEnd/>
            <a:tailEnd/>
          </a:ln>
        </p:spPr>
      </p:pic>
      <p:pic>
        <p:nvPicPr>
          <p:cNvPr descr="SICOBI COSTA 213" id="14" name="Picture 16"/>
          <p:cNvPicPr>
            <a:picLocks noChangeArrowheads="1" noChangeAspect="1"/>
          </p:cNvPicPr>
          <p:nvPr/>
        </p:nvPicPr>
        <p:blipFill>
          <a:blip r:embed="rId11"/>
          <a:srcRect/>
          <a:stretch>
            <a:fillRect/>
          </a:stretch>
        </p:blipFill>
        <p:spPr bwMode="auto">
          <a:xfrm>
            <a:off x="7900590" y="5271874"/>
            <a:ext cx="1142976" cy="858178"/>
          </a:xfrm>
          <a:prstGeom prst="rect">
            <a:avLst/>
          </a:prstGeom>
          <a:noFill/>
          <a:ln w="9525">
            <a:noFill/>
            <a:miter lim="800000"/>
            <a:headEnd/>
            <a:tailEnd/>
          </a:ln>
        </p:spPr>
      </p:pic>
      <p:sp>
        <p:nvSpPr>
          <p:cNvPr id="18" name="Text Box 50"/>
          <p:cNvSpPr txBox="1">
            <a:spLocks noChangeArrowheads="1"/>
          </p:cNvSpPr>
          <p:nvPr/>
        </p:nvSpPr>
        <p:spPr bwMode="auto">
          <a:xfrm>
            <a:off x="71406" y="3500447"/>
            <a:ext cx="1143008" cy="830997"/>
          </a:xfrm>
          <a:prstGeom prst="rect">
            <a:avLst/>
          </a:prstGeom>
          <a:noFill/>
          <a:ln w="9525">
            <a:noFill/>
            <a:miter lim="800000"/>
            <a:headEnd/>
            <a:tailEnd/>
          </a:ln>
        </p:spPr>
        <p:txBody>
          <a:bodyPr wrap="square">
            <a:spAutoFit/>
          </a:bodyPr>
          <a:lstStyle/>
          <a:p>
            <a:pPr algn="ctr">
              <a:spcBef>
                <a:spcPct val="50000"/>
              </a:spcBef>
            </a:pPr>
            <a:r>
              <a:rPr dirty="0" lang="es-MX" sz="1200">
                <a:solidFill>
                  <a:srgbClr val="FF9900"/>
                </a:solidFill>
                <a:latin charset="0" pitchFamily="66" typeface="Calligraph421 BT"/>
              </a:rPr>
              <a:t>Por su valor y origen 100%  Justo y Natural</a:t>
            </a:r>
            <a:endParaRPr dirty="0" lang="es-ES" sz="1200">
              <a:solidFill>
                <a:srgbClr val="FF9900"/>
              </a:solidFill>
              <a:latin charset="0" pitchFamily="66" typeface="Calligraph421 BT"/>
            </a:endParaRPr>
          </a:p>
        </p:txBody>
      </p:sp>
      <p:grpSp>
        <p:nvGrpSpPr>
          <p:cNvPr id="19" name="18 Grupo"/>
          <p:cNvGrpSpPr/>
          <p:nvPr/>
        </p:nvGrpSpPr>
        <p:grpSpPr>
          <a:xfrm>
            <a:off x="0" y="3357571"/>
            <a:ext cx="2910355" cy="3071825"/>
            <a:chOff x="2786050" y="3214686"/>
            <a:chExt cx="2910355" cy="3071825"/>
          </a:xfrm>
        </p:grpSpPr>
        <p:pic>
          <p:nvPicPr>
            <p:cNvPr descr="foto producto 043" id="20" name="Picture 18"/>
            <p:cNvPicPr>
              <a:picLocks noChangeArrowheads="1" noChangeAspect="1"/>
            </p:cNvPicPr>
            <p:nvPr/>
          </p:nvPicPr>
          <p:blipFill>
            <a:blip cstate="print" r:embed="rId12"/>
            <a:srcRect/>
            <a:stretch>
              <a:fillRect/>
            </a:stretch>
          </p:blipFill>
          <p:spPr bwMode="auto">
            <a:xfrm>
              <a:off x="4071934" y="5214950"/>
              <a:ext cx="804021" cy="1071561"/>
            </a:xfrm>
            <a:prstGeom prst="rect">
              <a:avLst/>
            </a:prstGeom>
            <a:noFill/>
            <a:ln w="9525">
              <a:noFill/>
              <a:miter lim="800000"/>
              <a:headEnd/>
              <a:tailEnd/>
            </a:ln>
          </p:spPr>
        </p:pic>
        <p:pic>
          <p:nvPicPr>
            <p:cNvPr id="21" name="Picture 19"/>
            <p:cNvPicPr>
              <a:picLocks noChangeArrowheads="1" noChangeAspect="1"/>
            </p:cNvPicPr>
            <p:nvPr/>
          </p:nvPicPr>
          <p:blipFill>
            <a:blip r:embed="rId13"/>
            <a:srcRect/>
            <a:stretch>
              <a:fillRect/>
            </a:stretch>
          </p:blipFill>
          <p:spPr bwMode="auto">
            <a:xfrm>
              <a:off x="3357554" y="4572008"/>
              <a:ext cx="814388" cy="1219200"/>
            </a:xfrm>
            <a:prstGeom prst="rect">
              <a:avLst/>
            </a:prstGeom>
            <a:noFill/>
            <a:ln w="9525">
              <a:noFill/>
              <a:miter lim="800000"/>
              <a:headEnd/>
              <a:tailEnd/>
            </a:ln>
          </p:spPr>
        </p:pic>
        <p:pic>
          <p:nvPicPr>
            <p:cNvPr id="22" name="Picture 1"/>
            <p:cNvPicPr>
              <a:picLocks noChangeArrowheads="1" noChangeAspect="1"/>
            </p:cNvPicPr>
            <p:nvPr/>
          </p:nvPicPr>
          <p:blipFill>
            <a:blip cstate="print" r:embed="rId14"/>
            <a:srcRect/>
            <a:stretch>
              <a:fillRect/>
            </a:stretch>
          </p:blipFill>
          <p:spPr bwMode="auto">
            <a:xfrm>
              <a:off x="4000496" y="3214686"/>
              <a:ext cx="1214446" cy="1841500"/>
            </a:xfrm>
            <a:prstGeom prst="rect">
              <a:avLst/>
            </a:prstGeom>
            <a:noFill/>
            <a:ln w="12700">
              <a:noFill/>
              <a:miter lim="800000"/>
              <a:headEnd/>
              <a:tailEnd/>
            </a:ln>
          </p:spPr>
        </p:pic>
        <p:pic>
          <p:nvPicPr>
            <p:cNvPr descr="DSC06230.JPG" id="23" name="22 Imagen"/>
            <p:cNvPicPr>
              <a:picLocks noChangeAspect="1"/>
            </p:cNvPicPr>
            <p:nvPr/>
          </p:nvPicPr>
          <p:blipFill>
            <a:blip cstate="print" r:embed="rId15"/>
            <a:stretch>
              <a:fillRect/>
            </a:stretch>
          </p:blipFill>
          <p:spPr>
            <a:xfrm>
              <a:off x="2786050" y="4143380"/>
              <a:ext cx="1058323" cy="772281"/>
            </a:xfrm>
            <a:prstGeom prst="rect">
              <a:avLst/>
            </a:prstGeom>
          </p:spPr>
        </p:pic>
        <p:pic>
          <p:nvPicPr>
            <p:cNvPr descr="foto producto 038" id="24" name="Picture 17"/>
            <p:cNvPicPr>
              <a:picLocks noChangeArrowheads="1" noChangeAspect="1"/>
            </p:cNvPicPr>
            <p:nvPr/>
          </p:nvPicPr>
          <p:blipFill>
            <a:blip r:embed="rId16"/>
            <a:srcRect/>
            <a:stretch>
              <a:fillRect/>
            </a:stretch>
          </p:blipFill>
          <p:spPr bwMode="auto">
            <a:xfrm>
              <a:off x="4786314" y="4857760"/>
              <a:ext cx="910091" cy="1214454"/>
            </a:xfrm>
            <a:prstGeom prst="rect">
              <a:avLst/>
            </a:prstGeom>
            <a:noFill/>
            <a:ln w="9525">
              <a:noFill/>
              <a:miter lim="800000"/>
              <a:headEnd/>
              <a:tailEnd/>
            </a:ln>
          </p:spPr>
        </p:pic>
      </p:grpSp>
    </p:spTree>
  </p:cSld>
  <p:clrMapOvr>
    <a:masterClrMapping/>
  </p:clrMapOvr>
  <p:transition advClick="0" advTm="30000"/>
  <p:timing>
    <p:tnLst>
      <p:par>
        <p:cTn dur="indefinite" id="1" nodeType="tmRoot" restart="never"/>
      </p:par>
    </p:tnLst>
  </p:timing>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32770" name="Picture 15"/>
          <p:cNvPicPr>
            <a:picLocks noChangeArrowheads="1" noChangeAspect="1"/>
          </p:cNvPicPr>
          <p:nvPr/>
        </p:nvPicPr>
        <p:blipFill>
          <a:blip r:embed="rId3"/>
          <a:stretch>
            <a:fillRect/>
          </a:stretch>
        </p:blipFill>
        <p:spPr bwMode="auto">
          <a:xfrm>
            <a:off x="-7938" y="5135563"/>
            <a:ext cx="9150351" cy="1722437"/>
          </a:xfrm>
          <a:prstGeom prst="rect">
            <a:avLst/>
          </a:prstGeom>
          <a:noFill/>
          <a:ln w="9525">
            <a:noFill/>
            <a:miter lim="800000"/>
            <a:headEnd/>
            <a:tailEnd/>
          </a:ln>
        </p:spPr>
      </p:pic>
      <p:sp>
        <p:nvSpPr>
          <p:cNvPr id="32772" name="Freeform 5"/>
          <p:cNvSpPr>
            <a:spLocks/>
          </p:cNvSpPr>
          <p:nvPr/>
        </p:nvSpPr>
        <p:spPr bwMode="auto">
          <a:xfrm>
            <a:off x="1446213" y="3640138"/>
            <a:ext cx="2674937" cy="1473200"/>
          </a:xfrm>
          <a:custGeom>
            <a:avLst/>
            <a:gdLst>
              <a:gd fmla="*/ 10527 w 4828" name="T0"/>
              <a:gd fmla="*/ 0 h 1632" name="T1"/>
              <a:gd fmla="*/ 6649 w 4828" name="T2"/>
              <a:gd fmla="*/ 1177116 h 1632" name="T3"/>
              <a:gd fmla="*/ 51526 w 4828" name="T4"/>
              <a:gd fmla="*/ 1422649 h 1632" name="T5"/>
              <a:gd fmla="*/ 247659 w 4828" name="T6"/>
              <a:gd fmla="*/ 1458757 h 1632" name="T7"/>
              <a:gd fmla="*/ 909744 w 4828" name="T8"/>
              <a:gd fmla="*/ 1471395 h 1632" name="T9"/>
              <a:gd fmla="*/ 2674937 w 4828" name="T10"/>
              <a:gd fmla="*/ 1445216 h 1632" name="T11"/>
              <a:gd fmla="*/ 0 60000 65536" name="T12"/>
              <a:gd fmla="*/ 0 60000 65536" name="T13"/>
              <a:gd fmla="*/ 0 60000 65536" name="T14"/>
              <a:gd fmla="*/ 0 60000 65536" name="T15"/>
              <a:gd fmla="*/ 0 60000 65536" name="T16"/>
              <a:gd fmla="*/ 0 60000 65536" name="T17"/>
              <a:gd fmla="*/ 0 w 4828" name="T18"/>
              <a:gd fmla="*/ 0 h 1632" name="T19"/>
              <a:gd fmla="*/ 4828 w 4828" name="T20"/>
              <a:gd fmla="*/ 1632 h 1632" name="T21"/>
            </a:gdLst>
            <a:ahLst/>
            <a:cxnLst>
              <a:cxn ang="T12">
                <a:pos x="T0" y="T1"/>
              </a:cxn>
              <a:cxn ang="T13">
                <a:pos x="T2" y="T3"/>
              </a:cxn>
              <a:cxn ang="T14">
                <a:pos x="T4" y="T5"/>
              </a:cxn>
              <a:cxn ang="T15">
                <a:pos x="T6" y="T7"/>
              </a:cxn>
              <a:cxn ang="T16">
                <a:pos x="T8" y="T9"/>
              </a:cxn>
              <a:cxn ang="T17">
                <a:pos x="T10" y="T11"/>
              </a:cxn>
            </a:cxnLst>
            <a:rect b="T21" l="T18" r="T20" t="T19"/>
            <a:pathLst>
              <a:path h="1632" w="4828">
                <a:moveTo>
                  <a:pt x="19" y="0"/>
                </a:moveTo>
                <a:cubicBezTo>
                  <a:pt x="18" y="217"/>
                  <a:pt x="0" y="1041"/>
                  <a:pt x="12" y="1304"/>
                </a:cubicBezTo>
                <a:cubicBezTo>
                  <a:pt x="24" y="1567"/>
                  <a:pt x="21" y="1524"/>
                  <a:pt x="93" y="1576"/>
                </a:cubicBezTo>
                <a:cubicBezTo>
                  <a:pt x="165" y="1628"/>
                  <a:pt x="189" y="1607"/>
                  <a:pt x="447" y="1616"/>
                </a:cubicBezTo>
                <a:cubicBezTo>
                  <a:pt x="705" y="1625"/>
                  <a:pt x="912" y="1632"/>
                  <a:pt x="1642" y="1630"/>
                </a:cubicBezTo>
                <a:cubicBezTo>
                  <a:pt x="2372" y="1628"/>
                  <a:pt x="4164" y="1607"/>
                  <a:pt x="4828" y="1601"/>
                </a:cubicBezTo>
              </a:path>
            </a:pathLst>
          </a:custGeom>
          <a:noFill/>
          <a:ln w="28575">
            <a:solidFill>
              <a:srgbClr val="3333CC"/>
            </a:solidFill>
            <a:round/>
            <a:headEnd/>
            <a:tailEnd len="med" type="triangle" w="med"/>
          </a:ln>
        </p:spPr>
        <p:txBody>
          <a:bodyPr/>
          <a:lstStyle/>
          <a:p>
            <a:endParaRPr lang="en-US"/>
          </a:p>
        </p:txBody>
      </p:sp>
      <p:pic>
        <p:nvPicPr>
          <p:cNvPr id="32773" name="Picture 6"/>
          <p:cNvPicPr>
            <a:picLocks noChangeArrowheads="1" noChangeAspect="1"/>
          </p:cNvPicPr>
          <p:nvPr/>
        </p:nvPicPr>
        <p:blipFill>
          <a:blip r:embed="rId4"/>
          <a:srcRect/>
          <a:stretch>
            <a:fillRect/>
          </a:stretch>
        </p:blipFill>
        <p:spPr bwMode="auto">
          <a:xfrm>
            <a:off x="3230563" y="2266950"/>
            <a:ext cx="3479800" cy="3059113"/>
          </a:xfrm>
          <a:prstGeom prst="rect">
            <a:avLst/>
          </a:prstGeom>
          <a:noFill/>
          <a:ln w="9525">
            <a:noFill/>
            <a:miter lim="800000"/>
            <a:headEnd/>
            <a:tailEnd/>
          </a:ln>
        </p:spPr>
      </p:pic>
      <p:pic>
        <p:nvPicPr>
          <p:cNvPr id="32774" name="Picture 7"/>
          <p:cNvPicPr>
            <a:picLocks noChangeArrowheads="1" noChangeAspect="1"/>
          </p:cNvPicPr>
          <p:nvPr/>
        </p:nvPicPr>
        <p:blipFill>
          <a:blip r:embed="rId5"/>
          <a:srcRect/>
          <a:stretch>
            <a:fillRect/>
          </a:stretch>
        </p:blipFill>
        <p:spPr bwMode="auto">
          <a:xfrm>
            <a:off x="107950" y="1512888"/>
            <a:ext cx="2527300" cy="2058987"/>
          </a:xfrm>
          <a:prstGeom prst="rect">
            <a:avLst/>
          </a:prstGeom>
          <a:noFill/>
          <a:ln w="9525">
            <a:noFill/>
            <a:miter lim="800000"/>
            <a:headEnd/>
            <a:tailEnd/>
          </a:ln>
        </p:spPr>
      </p:pic>
      <p:sp>
        <p:nvSpPr>
          <p:cNvPr id="86024" name="Text Box 8"/>
          <p:cNvSpPr txBox="1">
            <a:spLocks noChangeArrowheads="1"/>
          </p:cNvSpPr>
          <p:nvPr/>
        </p:nvSpPr>
        <p:spPr bwMode="auto">
          <a:xfrm>
            <a:off x="1116013" y="3795713"/>
            <a:ext cx="1957387" cy="912812"/>
          </a:xfrm>
          <a:prstGeom prst="rect">
            <a:avLst/>
          </a:prstGeom>
          <a:noFill/>
          <a:ln w="9525">
            <a:noFill/>
            <a:miter lim="800000"/>
            <a:headEnd/>
            <a:tailEnd/>
          </a:ln>
        </p:spPr>
        <p:txBody>
          <a:bodyPr bIns="28346" lIns="56693" rIns="56693" tIns="28346">
            <a:spAutoFit/>
          </a:bodyPr>
          <a:lstStyle/>
          <a:p>
            <a:pPr lvl="1">
              <a:buSzPts val="1000"/>
              <a:buFont charset="2" pitchFamily="2" typeface="Wingdings"/>
              <a:buNone/>
              <a:defRPr/>
            </a:pPr>
            <a:r>
              <a:rPr lang="es-ES" sz="800">
                <a:solidFill>
                  <a:srgbClr val="3333CC"/>
                </a:solidFill>
                <a:effectLst>
                  <a:outerShdw algn="tl" blurRad="38100" dir="2700000" dist="38100">
                    <a:srgbClr val="C0C0C0"/>
                  </a:outerShdw>
                </a:effectLst>
                <a:latin charset="0" pitchFamily="34" typeface="Century Gothic"/>
              </a:rPr>
              <a:t>Aumento de la certidumbre ambiental</a:t>
            </a:r>
          </a:p>
          <a:p>
            <a:pPr lvl="1">
              <a:buSzPts val="1000"/>
              <a:buFont charset="2" pitchFamily="2" typeface="Wingdings"/>
              <a:buNone/>
              <a:defRPr/>
            </a:pPr>
            <a:r>
              <a:rPr lang="es-ES" sz="800">
                <a:solidFill>
                  <a:srgbClr val="3333CC"/>
                </a:solidFill>
                <a:effectLst>
                  <a:outerShdw algn="tl" blurRad="38100" dir="2700000" dist="38100">
                    <a:srgbClr val="C0C0C0"/>
                  </a:outerShdw>
                </a:effectLst>
                <a:latin charset="0" pitchFamily="34" typeface="Century Gothic"/>
              </a:rPr>
              <a:t>Mejoramiento en las oportunidades de desarrollo comunitario</a:t>
            </a:r>
          </a:p>
          <a:p>
            <a:pPr lvl="1">
              <a:buSzPts val="1000"/>
              <a:buFont charset="2" pitchFamily="2" typeface="Wingdings"/>
              <a:buNone/>
              <a:defRPr/>
            </a:pPr>
            <a:r>
              <a:rPr lang="es-ES" sz="800">
                <a:solidFill>
                  <a:srgbClr val="3333CC"/>
                </a:solidFill>
                <a:effectLst>
                  <a:outerShdw algn="tl" blurRad="38100" dir="2700000" dist="38100">
                    <a:srgbClr val="C0C0C0"/>
                  </a:outerShdw>
                </a:effectLst>
                <a:latin charset="0" pitchFamily="34" typeface="Century Gothic"/>
              </a:rPr>
              <a:t>Aseguramiento de activos ambientales</a:t>
            </a:r>
            <a:r>
              <a:rPr lang="es-ES" sz="800">
                <a:solidFill>
                  <a:srgbClr val="000000"/>
                </a:solidFill>
                <a:effectLst>
                  <a:outerShdw algn="tl" blurRad="38100" dir="2700000" dist="38100">
                    <a:srgbClr val="C0C0C0"/>
                  </a:outerShdw>
                </a:effectLst>
                <a:latin charset="0" pitchFamily="34" typeface="Century Gothic"/>
              </a:rPr>
              <a:t> </a:t>
            </a:r>
            <a:endParaRPr lang="es-ES" sz="800">
              <a:latin charset="0" pitchFamily="34" typeface="Century Gothic"/>
            </a:endParaRPr>
          </a:p>
        </p:txBody>
      </p:sp>
      <p:sp>
        <p:nvSpPr>
          <p:cNvPr id="32776" name="Text Box 9"/>
          <p:cNvSpPr txBox="1">
            <a:spLocks noChangeArrowheads="1"/>
          </p:cNvSpPr>
          <p:nvPr/>
        </p:nvSpPr>
        <p:spPr bwMode="auto">
          <a:xfrm>
            <a:off x="1525588" y="5113338"/>
            <a:ext cx="2674937" cy="490537"/>
          </a:xfrm>
          <a:prstGeom prst="rect">
            <a:avLst/>
          </a:prstGeom>
          <a:noFill/>
          <a:ln w="9525">
            <a:noFill/>
            <a:miter lim="800000"/>
            <a:headEnd/>
            <a:tailEnd/>
          </a:ln>
        </p:spPr>
        <p:txBody>
          <a:bodyPr/>
          <a:lstStyle/>
          <a:p>
            <a:pPr algn="ctr"/>
            <a:r>
              <a:rPr lang="es-ES" sz="1200">
                <a:solidFill>
                  <a:srgbClr val="000080"/>
                </a:solidFill>
                <a:latin charset="0" pitchFamily="34" typeface="Century Gothic"/>
              </a:rPr>
              <a:t>Programa para el manejo comunitario de cuenca</a:t>
            </a:r>
            <a:endParaRPr lang="es-ES">
              <a:latin charset="0" pitchFamily="34" typeface="Century Gothic"/>
            </a:endParaRPr>
          </a:p>
        </p:txBody>
      </p:sp>
      <p:sp>
        <p:nvSpPr>
          <p:cNvPr id="32777" name="Freeform 10"/>
          <p:cNvSpPr>
            <a:spLocks/>
          </p:cNvSpPr>
          <p:nvPr/>
        </p:nvSpPr>
        <p:spPr bwMode="auto">
          <a:xfrm>
            <a:off x="5899150" y="4946650"/>
            <a:ext cx="944563" cy="1323975"/>
          </a:xfrm>
          <a:custGeom>
            <a:avLst/>
            <a:gdLst>
              <a:gd fmla="*/ 0 w 610" name="T0"/>
              <a:gd fmla="*/ 14411 h 735" name="T1"/>
              <a:gd fmla="*/ 379374 w 610" name="T2"/>
              <a:gd fmla="*/ 14411 h 735" name="T3"/>
              <a:gd fmla="*/ 675130 w 610" name="T4"/>
              <a:gd fmla="*/ 41431 h 735" name="T5"/>
              <a:gd fmla="*/ 885721 w 610" name="T6"/>
              <a:gd fmla="*/ 261192 h 735" name="T7"/>
              <a:gd fmla="*/ 936821 w 610" name="T8"/>
              <a:gd fmla="*/ 675497 h 735" name="T9"/>
              <a:gd fmla="*/ 936821 w 610" name="T10"/>
              <a:gd fmla="*/ 1323975 h 735" name="T11"/>
              <a:gd fmla="*/ 0 60000 65536" name="T12"/>
              <a:gd fmla="*/ 0 60000 65536" name="T13"/>
              <a:gd fmla="*/ 0 60000 65536" name="T14"/>
              <a:gd fmla="*/ 0 60000 65536" name="T15"/>
              <a:gd fmla="*/ 0 60000 65536" name="T16"/>
              <a:gd fmla="*/ 0 60000 65536" name="T17"/>
              <a:gd fmla="*/ 0 w 610" name="T18"/>
              <a:gd fmla="*/ 0 h 735" name="T19"/>
              <a:gd fmla="*/ 610 w 610" name="T20"/>
              <a:gd fmla="*/ 735 h 735" name="T21"/>
            </a:gdLst>
            <a:ahLst/>
            <a:cxnLst>
              <a:cxn ang="T12">
                <a:pos x="T0" y="T1"/>
              </a:cxn>
              <a:cxn ang="T13">
                <a:pos x="T2" y="T3"/>
              </a:cxn>
              <a:cxn ang="T14">
                <a:pos x="T4" y="T5"/>
              </a:cxn>
              <a:cxn ang="T15">
                <a:pos x="T6" y="T7"/>
              </a:cxn>
              <a:cxn ang="T16">
                <a:pos x="T8" y="T9"/>
              </a:cxn>
              <a:cxn ang="T17">
                <a:pos x="T10" y="T11"/>
              </a:cxn>
            </a:cxnLst>
            <a:rect b="T21" l="T18" r="T20" t="T19"/>
            <a:pathLst>
              <a:path h="735" w="610">
                <a:moveTo>
                  <a:pt x="0" y="8"/>
                </a:moveTo>
                <a:cubicBezTo>
                  <a:pt x="38" y="8"/>
                  <a:pt x="172" y="5"/>
                  <a:pt x="245" y="8"/>
                </a:cubicBezTo>
                <a:cubicBezTo>
                  <a:pt x="318" y="11"/>
                  <a:pt x="382" y="0"/>
                  <a:pt x="436" y="23"/>
                </a:cubicBezTo>
                <a:cubicBezTo>
                  <a:pt x="490" y="46"/>
                  <a:pt x="544" y="86"/>
                  <a:pt x="572" y="145"/>
                </a:cubicBezTo>
                <a:cubicBezTo>
                  <a:pt x="600" y="204"/>
                  <a:pt x="600" y="277"/>
                  <a:pt x="605" y="375"/>
                </a:cubicBezTo>
                <a:cubicBezTo>
                  <a:pt x="610" y="473"/>
                  <a:pt x="605" y="600"/>
                  <a:pt x="605" y="735"/>
                </a:cubicBezTo>
              </a:path>
            </a:pathLst>
          </a:custGeom>
          <a:noFill/>
          <a:ln w="28575">
            <a:solidFill>
              <a:srgbClr val="FF0000"/>
            </a:solidFill>
            <a:round/>
            <a:headEnd/>
            <a:tailEnd/>
          </a:ln>
        </p:spPr>
        <p:txBody>
          <a:bodyPr/>
          <a:lstStyle/>
          <a:p>
            <a:endParaRPr lang="en-US"/>
          </a:p>
        </p:txBody>
      </p:sp>
      <p:sp>
        <p:nvSpPr>
          <p:cNvPr id="32778" name="Freeform 11"/>
          <p:cNvSpPr>
            <a:spLocks/>
          </p:cNvSpPr>
          <p:nvPr/>
        </p:nvSpPr>
        <p:spPr bwMode="auto">
          <a:xfrm flipV="1">
            <a:off x="5905500" y="3476625"/>
            <a:ext cx="1979613" cy="1473200"/>
          </a:xfrm>
          <a:custGeom>
            <a:avLst/>
            <a:gdLst>
              <a:gd fmla="*/ 0 w 610" name="T0"/>
              <a:gd fmla="*/ 16035 h 735" name="T1"/>
              <a:gd fmla="*/ 795090 w 610" name="T2"/>
              <a:gd fmla="*/ 16035 h 735" name="T3"/>
              <a:gd fmla="*/ 1414936 w 610" name="T4"/>
              <a:gd fmla="*/ 46100 h 735" name="T5"/>
              <a:gd fmla="*/ 1856293 w 610" name="T6"/>
              <a:gd fmla="*/ 290631 h 735" name="T7"/>
              <a:gd fmla="*/ 1963387 w 610" name="T8"/>
              <a:gd fmla="*/ 751633 h 735" name="T9"/>
              <a:gd fmla="*/ 1963387 w 610" name="T10"/>
              <a:gd fmla="*/ 1473200 h 735" name="T11"/>
              <a:gd fmla="*/ 0 60000 65536" name="T12"/>
              <a:gd fmla="*/ 0 60000 65536" name="T13"/>
              <a:gd fmla="*/ 0 60000 65536" name="T14"/>
              <a:gd fmla="*/ 0 60000 65536" name="T15"/>
              <a:gd fmla="*/ 0 60000 65536" name="T16"/>
              <a:gd fmla="*/ 0 60000 65536" name="T17"/>
              <a:gd fmla="*/ 0 w 610" name="T18"/>
              <a:gd fmla="*/ 0 h 735" name="T19"/>
              <a:gd fmla="*/ 610 w 610" name="T20"/>
              <a:gd fmla="*/ 735 h 735" name="T21"/>
            </a:gdLst>
            <a:ahLst/>
            <a:cxnLst>
              <a:cxn ang="T12">
                <a:pos x="T0" y="T1"/>
              </a:cxn>
              <a:cxn ang="T13">
                <a:pos x="T2" y="T3"/>
              </a:cxn>
              <a:cxn ang="T14">
                <a:pos x="T4" y="T5"/>
              </a:cxn>
              <a:cxn ang="T15">
                <a:pos x="T6" y="T7"/>
              </a:cxn>
              <a:cxn ang="T16">
                <a:pos x="T8" y="T9"/>
              </a:cxn>
              <a:cxn ang="T17">
                <a:pos x="T10" y="T11"/>
              </a:cxn>
            </a:cxnLst>
            <a:rect b="T21" l="T18" r="T20" t="T19"/>
            <a:pathLst>
              <a:path h="735" w="610">
                <a:moveTo>
                  <a:pt x="0" y="8"/>
                </a:moveTo>
                <a:cubicBezTo>
                  <a:pt x="38" y="8"/>
                  <a:pt x="172" y="5"/>
                  <a:pt x="245" y="8"/>
                </a:cubicBezTo>
                <a:cubicBezTo>
                  <a:pt x="318" y="11"/>
                  <a:pt x="382" y="0"/>
                  <a:pt x="436" y="23"/>
                </a:cubicBezTo>
                <a:cubicBezTo>
                  <a:pt x="490" y="46"/>
                  <a:pt x="544" y="86"/>
                  <a:pt x="572" y="145"/>
                </a:cubicBezTo>
                <a:cubicBezTo>
                  <a:pt x="600" y="204"/>
                  <a:pt x="600" y="277"/>
                  <a:pt x="605" y="375"/>
                </a:cubicBezTo>
                <a:cubicBezTo>
                  <a:pt x="610" y="473"/>
                  <a:pt x="605" y="600"/>
                  <a:pt x="605" y="735"/>
                </a:cubicBezTo>
              </a:path>
            </a:pathLst>
          </a:custGeom>
          <a:noFill/>
          <a:ln w="28575">
            <a:solidFill>
              <a:srgbClr val="FF0000"/>
            </a:solidFill>
            <a:round/>
            <a:headEnd/>
            <a:tailEnd/>
          </a:ln>
        </p:spPr>
        <p:txBody>
          <a:bodyPr/>
          <a:lstStyle/>
          <a:p>
            <a:endParaRPr lang="en-US"/>
          </a:p>
        </p:txBody>
      </p:sp>
      <p:sp>
        <p:nvSpPr>
          <p:cNvPr id="32779" name="AutoShape 12"/>
          <p:cNvSpPr>
            <a:spLocks noChangeArrowheads="1"/>
          </p:cNvSpPr>
          <p:nvPr/>
        </p:nvSpPr>
        <p:spPr bwMode="auto">
          <a:xfrm>
            <a:off x="338138" y="5778500"/>
            <a:ext cx="1782762" cy="819150"/>
          </a:xfrm>
          <a:prstGeom prst="flowChartAlternateProcess">
            <a:avLst/>
          </a:prstGeom>
          <a:solidFill>
            <a:srgbClr val="FFFFFF"/>
          </a:solidFill>
          <a:ln w="28575">
            <a:solidFill>
              <a:srgbClr val="0000FF"/>
            </a:solidFill>
            <a:miter lim="800000"/>
            <a:headEnd/>
            <a:tailEnd/>
          </a:ln>
        </p:spPr>
        <p:txBody>
          <a:bodyPr/>
          <a:lstStyle/>
          <a:p>
            <a:pPr algn="ctr"/>
            <a:r>
              <a:rPr lang="es-ES" sz="1200">
                <a:latin charset="0" pitchFamily="34" typeface="Century Gothic"/>
              </a:rPr>
              <a:t>Desarrollo de los sistemas de producción</a:t>
            </a:r>
            <a:endParaRPr lang="es-ES">
              <a:latin charset="0" pitchFamily="34" typeface="Century Gothic"/>
            </a:endParaRPr>
          </a:p>
        </p:txBody>
      </p:sp>
      <p:sp>
        <p:nvSpPr>
          <p:cNvPr id="32780" name="AutoShape 13"/>
          <p:cNvSpPr>
            <a:spLocks noChangeArrowheads="1"/>
          </p:cNvSpPr>
          <p:nvPr/>
        </p:nvSpPr>
        <p:spPr bwMode="auto">
          <a:xfrm>
            <a:off x="5722938" y="5768975"/>
            <a:ext cx="2228850" cy="817563"/>
          </a:xfrm>
          <a:prstGeom prst="flowChartAlternateProcess">
            <a:avLst/>
          </a:prstGeom>
          <a:solidFill>
            <a:srgbClr val="FFFFFF"/>
          </a:solidFill>
          <a:ln w="28575">
            <a:solidFill>
              <a:srgbClr val="FF0000"/>
            </a:solidFill>
            <a:miter lim="800000"/>
            <a:headEnd/>
            <a:tailEnd/>
          </a:ln>
        </p:spPr>
        <p:txBody>
          <a:bodyPr/>
          <a:lstStyle/>
          <a:p>
            <a:pPr algn="ctr"/>
            <a:r>
              <a:rPr lang="es-ES" sz="1200">
                <a:latin charset="0" pitchFamily="34" typeface="Century Gothic"/>
              </a:rPr>
              <a:t>Integración de cadenas productivas y reducción de costos de transacción</a:t>
            </a:r>
          </a:p>
          <a:p>
            <a:endParaRPr lang="es-ES">
              <a:latin charset="0" pitchFamily="34" typeface="Century Gothic"/>
            </a:endParaRPr>
          </a:p>
        </p:txBody>
      </p:sp>
      <p:sp>
        <p:nvSpPr>
          <p:cNvPr id="32781" name="AutoShape 14"/>
          <p:cNvSpPr>
            <a:spLocks noChangeArrowheads="1"/>
          </p:cNvSpPr>
          <p:nvPr/>
        </p:nvSpPr>
        <p:spPr bwMode="auto">
          <a:xfrm>
            <a:off x="6900863" y="2573338"/>
            <a:ext cx="1931987" cy="1146175"/>
          </a:xfrm>
          <a:prstGeom prst="flowChartAlternateProcess">
            <a:avLst/>
          </a:prstGeom>
          <a:solidFill>
            <a:srgbClr val="FFFFFF"/>
          </a:solidFill>
          <a:ln w="28575">
            <a:solidFill>
              <a:srgbClr val="FF0000"/>
            </a:solidFill>
            <a:miter lim="800000"/>
            <a:headEnd/>
            <a:tailEnd/>
          </a:ln>
        </p:spPr>
        <p:txBody>
          <a:bodyPr/>
          <a:lstStyle/>
          <a:p>
            <a:pPr algn="ctr"/>
            <a:r>
              <a:rPr lang="es-ES" sz="1000">
                <a:latin charset="0" pitchFamily="34" typeface="Century Gothic"/>
              </a:rPr>
              <a:t>Estabilización funcional del territorio de la Cuenca y mantenimiento de los Servicios Ambientales derivados</a:t>
            </a:r>
          </a:p>
          <a:p>
            <a:endParaRPr lang="es-ES"/>
          </a:p>
        </p:txBody>
      </p:sp>
      <p:sp>
        <p:nvSpPr>
          <p:cNvPr id="32782" name="Line 15"/>
          <p:cNvSpPr>
            <a:spLocks noChangeShapeType="1"/>
          </p:cNvSpPr>
          <p:nvPr/>
        </p:nvSpPr>
        <p:spPr bwMode="auto">
          <a:xfrm>
            <a:off x="1239838" y="3640138"/>
            <a:ext cx="0" cy="2128837"/>
          </a:xfrm>
          <a:prstGeom prst="line">
            <a:avLst/>
          </a:prstGeom>
          <a:noFill/>
          <a:ln w="28575">
            <a:solidFill>
              <a:srgbClr val="0000FF"/>
            </a:solidFill>
            <a:round/>
            <a:headEnd/>
            <a:tailEnd/>
          </a:ln>
        </p:spPr>
        <p:txBody>
          <a:bodyPr/>
          <a:lstStyle/>
          <a:p>
            <a:endParaRPr lang="es-MX"/>
          </a:p>
        </p:txBody>
      </p:sp>
      <p:sp>
        <p:nvSpPr>
          <p:cNvPr id="32783" name="Line 16"/>
          <p:cNvSpPr>
            <a:spLocks noChangeShapeType="1"/>
          </p:cNvSpPr>
          <p:nvPr/>
        </p:nvSpPr>
        <p:spPr bwMode="auto">
          <a:xfrm flipV="1">
            <a:off x="2120900" y="6259513"/>
            <a:ext cx="3568700" cy="11112"/>
          </a:xfrm>
          <a:prstGeom prst="line">
            <a:avLst/>
          </a:prstGeom>
          <a:noFill/>
          <a:ln w="28575">
            <a:solidFill>
              <a:srgbClr val="FF0000"/>
            </a:solidFill>
            <a:round/>
            <a:headEnd/>
            <a:tailEnd/>
          </a:ln>
        </p:spPr>
        <p:txBody>
          <a:bodyPr/>
          <a:lstStyle/>
          <a:p>
            <a:endParaRPr lang="es-MX"/>
          </a:p>
        </p:txBody>
      </p:sp>
      <p:sp>
        <p:nvSpPr>
          <p:cNvPr id="32784" name="Text Box 17"/>
          <p:cNvSpPr txBox="1">
            <a:spLocks noChangeArrowheads="1"/>
          </p:cNvSpPr>
          <p:nvPr/>
        </p:nvSpPr>
        <p:spPr bwMode="auto">
          <a:xfrm>
            <a:off x="2338388" y="928670"/>
            <a:ext cx="6591330" cy="1015663"/>
          </a:xfrm>
          <a:prstGeom prst="rect">
            <a:avLst/>
          </a:prstGeom>
          <a:noFill/>
          <a:ln w="9525">
            <a:noFill/>
            <a:miter lim="800000"/>
            <a:headEnd/>
            <a:tailEnd/>
          </a:ln>
        </p:spPr>
        <p:txBody>
          <a:bodyPr wrap="square">
            <a:spAutoFit/>
          </a:bodyPr>
          <a:lstStyle/>
          <a:p>
            <a:pPr algn="r"/>
            <a:r>
              <a:rPr dirty="0" lang="es-ES" smtClean="0" sz="2000">
                <a:solidFill>
                  <a:schemeClr val="accent2"/>
                </a:solidFill>
                <a:latin charset="0" pitchFamily="34" typeface="Berlin Sans FB"/>
              </a:rPr>
              <a:t>Los Servicios Ambientales son en la realidad un saldo de la articulación de las estrategias de manejo y la reconstrucción paisajística del territorio</a:t>
            </a:r>
            <a:endParaRPr dirty="0" lang="es-ES" sz="2000">
              <a:solidFill>
                <a:schemeClr val="accent2"/>
              </a:solidFill>
              <a:latin charset="0" pitchFamily="34" typeface="Berlin Sans FB"/>
            </a:endParaRPr>
          </a:p>
        </p:txBody>
      </p:sp>
      <p:grpSp>
        <p:nvGrpSpPr>
          <p:cNvPr id="23" name="22 Grupo"/>
          <p:cNvGrpSpPr/>
          <p:nvPr/>
        </p:nvGrpSpPr>
        <p:grpSpPr>
          <a:xfrm>
            <a:off x="199768" y="71414"/>
            <a:ext cx="8736074" cy="576263"/>
            <a:chOff x="199768" y="71414"/>
            <a:chExt cx="8736074" cy="576263"/>
          </a:xfrm>
        </p:grpSpPr>
        <p:sp>
          <p:nvSpPr>
            <p:cNvPr id="24" name="Text Box 81"/>
            <p:cNvSpPr txBox="1">
              <a:spLocks noChangeArrowheads="1"/>
            </p:cNvSpPr>
            <p:nvPr/>
          </p:nvSpPr>
          <p:spPr bwMode="auto">
            <a:xfrm>
              <a:off x="1224161" y="71414"/>
              <a:ext cx="6705425" cy="461665"/>
            </a:xfrm>
            <a:prstGeom prst="rect">
              <a:avLst/>
            </a:prstGeom>
            <a:noFill/>
            <a:ln w="9525">
              <a:noFill/>
              <a:miter lim="800000"/>
              <a:headEnd/>
              <a:tailEnd/>
            </a:ln>
            <a:effectLst/>
          </p:spPr>
          <p:txBody>
            <a:bodyPr wrap="none">
              <a:spAutoFit/>
            </a:bodyPr>
            <a:lstStyle/>
            <a:p>
              <a:pPr algn="ctr">
                <a:defRPr/>
              </a:pPr>
              <a:r>
                <a:rPr dirty="0" lang="es-ES_tradnl">
                  <a:solidFill>
                    <a:srgbClr val="CC3300"/>
                  </a:solidFill>
                  <a:effectLst>
                    <a:outerShdw algn="tl" blurRad="38100" dir="2700000" dist="38100">
                      <a:srgbClr val="C0C0C0"/>
                    </a:outerShdw>
                  </a:effectLst>
                  <a:latin typeface="+mj-lt"/>
                </a:rPr>
                <a:t>Sistema Comunitario para la Biodiversidad (SICOBI)</a:t>
              </a:r>
              <a:endParaRPr dirty="0" lang="es-ES">
                <a:solidFill>
                  <a:srgbClr val="CC3300"/>
                </a:solidFill>
                <a:effectLst>
                  <a:outerShdw algn="tl" blurRad="38100" dir="2700000" dist="38100">
                    <a:srgbClr val="C0C0C0"/>
                  </a:outerShdw>
                </a:effectLst>
                <a:latin typeface="+mj-lt"/>
              </a:endParaRPr>
            </a:p>
          </p:txBody>
        </p:sp>
        <p:grpSp>
          <p:nvGrpSpPr>
            <p:cNvPr id="25" name="Group 83"/>
            <p:cNvGrpSpPr>
              <a:grpSpLocks/>
            </p:cNvGrpSpPr>
            <p:nvPr/>
          </p:nvGrpSpPr>
          <p:grpSpPr bwMode="auto">
            <a:xfrm>
              <a:off x="199768" y="71414"/>
              <a:ext cx="8736072" cy="576263"/>
              <a:chOff x="842" y="480"/>
              <a:chExt cx="4774" cy="363"/>
            </a:xfrm>
          </p:grpSpPr>
          <p:pic>
            <p:nvPicPr>
              <p:cNvPr id="26" name="Picture 84"/>
              <p:cNvPicPr>
                <a:picLocks noChangeArrowheads="1" noChangeAspect="1"/>
              </p:cNvPicPr>
              <p:nvPr/>
            </p:nvPicPr>
            <p:blipFill>
              <a:blip r:embed="rId6"/>
              <a:srcRect/>
              <a:stretch>
                <a:fillRect/>
              </a:stretch>
            </p:blipFill>
            <p:spPr bwMode="auto">
              <a:xfrm>
                <a:off x="5136" y="480"/>
                <a:ext cx="480" cy="336"/>
              </a:xfrm>
              <a:prstGeom prst="rect">
                <a:avLst/>
              </a:prstGeom>
              <a:noFill/>
              <a:ln w="9525">
                <a:noFill/>
                <a:miter lim="800000"/>
                <a:headEnd/>
                <a:tailEnd/>
              </a:ln>
            </p:spPr>
          </p:pic>
          <p:pic>
            <p:nvPicPr>
              <p:cNvPr descr="Sicobi Color" id="27" name="Picture 85"/>
              <p:cNvPicPr>
                <a:picLocks noChangeArrowheads="1" noChangeAspect="1"/>
              </p:cNvPicPr>
              <p:nvPr/>
            </p:nvPicPr>
            <p:blipFill>
              <a:blip r:embed="rId7"/>
              <a:srcRect/>
              <a:stretch>
                <a:fillRect/>
              </a:stretch>
            </p:blipFill>
            <p:spPr bwMode="auto">
              <a:xfrm>
                <a:off x="842" y="489"/>
                <a:ext cx="397" cy="354"/>
              </a:xfrm>
              <a:prstGeom prst="rect">
                <a:avLst/>
              </a:prstGeom>
              <a:noFill/>
              <a:ln w="9525">
                <a:noFill/>
                <a:miter lim="800000"/>
                <a:headEnd/>
                <a:tailEnd/>
              </a:ln>
            </p:spPr>
          </p:pic>
        </p:grpSp>
      </p:grpSp>
    </p:spTree>
  </p:cSld>
  <p:clrMapOvr>
    <a:masterClrMapping/>
  </p:clrMapOvr>
  <p:timing>
    <p:tnLst>
      <p:par>
        <p:cTn dur="indefinite" id="1" nodeType="tmRoot" restart="never"/>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76200"/>
            <a:ext cx="7772400" cy="1143000"/>
          </a:xfrm>
        </p:spPr>
        <p:txBody>
          <a:bodyPr/>
          <a:lstStyle/>
          <a:p>
            <a:pPr eaLnBrk="1" hangingPunct="1"/>
            <a:r>
              <a:rPr lang="en-US" sz="2800" b="1" smtClean="0"/>
              <a:t/>
            </a:r>
            <a:br>
              <a:rPr lang="en-US" sz="2800" b="1" smtClean="0"/>
            </a:br>
            <a:endParaRPr lang="en-US" sz="2800" b="1" smtClean="0"/>
          </a:p>
        </p:txBody>
      </p:sp>
      <p:sp>
        <p:nvSpPr>
          <p:cNvPr id="28675" name="Rectangle 3"/>
          <p:cNvSpPr>
            <a:spLocks noChangeAspect="1" noChangeArrowheads="1"/>
          </p:cNvSpPr>
          <p:nvPr/>
        </p:nvSpPr>
        <p:spPr bwMode="auto">
          <a:xfrm>
            <a:off x="1128682" y="1233510"/>
            <a:ext cx="4999038" cy="4722813"/>
          </a:xfrm>
          <a:prstGeom prst="rect">
            <a:avLst/>
          </a:prstGeom>
          <a:gradFill rotWithShape="0">
            <a:gsLst>
              <a:gs pos="0">
                <a:srgbClr val="663300"/>
              </a:gs>
              <a:gs pos="100000">
                <a:srgbClr val="008000"/>
              </a:gs>
            </a:gsLst>
            <a:lin ang="18900000" scaled="1"/>
          </a:gradFill>
          <a:ln w="9525">
            <a:solidFill>
              <a:srgbClr val="000000"/>
            </a:solidFill>
            <a:miter lim="800000"/>
            <a:headEnd/>
            <a:tailEnd/>
          </a:ln>
        </p:spPr>
        <p:txBody>
          <a:bodyPr wrap="none" anchor="ctr"/>
          <a:lstStyle/>
          <a:p>
            <a:pPr eaLnBrk="0" hangingPunct="0"/>
            <a:endParaRPr lang="es-MX" sz="1200">
              <a:latin typeface="Times New Roman" pitchFamily="18" charset="0"/>
            </a:endParaRPr>
          </a:p>
        </p:txBody>
      </p:sp>
      <p:sp>
        <p:nvSpPr>
          <p:cNvPr id="28676" name="Text Box 5"/>
          <p:cNvSpPr txBox="1">
            <a:spLocks noChangeAspect="1" noChangeArrowheads="1"/>
          </p:cNvSpPr>
          <p:nvPr/>
        </p:nvSpPr>
        <p:spPr bwMode="auto">
          <a:xfrm>
            <a:off x="2000232" y="1928802"/>
            <a:ext cx="2219329" cy="1071546"/>
          </a:xfrm>
          <a:prstGeom prst="rect">
            <a:avLst/>
          </a:prstGeom>
          <a:noFill/>
          <a:ln w="9525">
            <a:noFill/>
            <a:miter lim="800000"/>
            <a:headEnd/>
            <a:tailEnd/>
          </a:ln>
        </p:spPr>
        <p:txBody>
          <a:bodyPr/>
          <a:lstStyle/>
          <a:p>
            <a:pPr algn="ctr" eaLnBrk="0" hangingPunct="0"/>
            <a:r>
              <a:rPr lang="es-MX" sz="1600" b="1" dirty="0" smtClean="0">
                <a:solidFill>
                  <a:srgbClr val="FFFFFF"/>
                </a:solidFill>
                <a:latin typeface="Century Gothic" pitchFamily="34" charset="0"/>
              </a:rPr>
              <a:t>Integración de la producción negociación de mercados</a:t>
            </a:r>
            <a:endParaRPr lang="es-MX" sz="1600" b="1" dirty="0">
              <a:solidFill>
                <a:srgbClr val="FFFFFF"/>
              </a:solidFill>
              <a:latin typeface="Century Gothic" pitchFamily="34" charset="0"/>
            </a:endParaRPr>
          </a:p>
        </p:txBody>
      </p:sp>
      <p:sp>
        <p:nvSpPr>
          <p:cNvPr id="28680" name="AutoShape 13"/>
          <p:cNvSpPr>
            <a:spLocks noChangeAspect="1" noChangeArrowheads="1"/>
          </p:cNvSpPr>
          <p:nvPr/>
        </p:nvSpPr>
        <p:spPr bwMode="auto">
          <a:xfrm>
            <a:off x="1281082" y="5957910"/>
            <a:ext cx="4943475" cy="658813"/>
          </a:xfrm>
          <a:prstGeom prst="rightArrow">
            <a:avLst>
              <a:gd name="adj1" fmla="val 55556"/>
              <a:gd name="adj2" fmla="val 33210"/>
            </a:avLst>
          </a:prstGeom>
          <a:solidFill>
            <a:srgbClr val="D1A273"/>
          </a:solidFill>
          <a:ln w="9525">
            <a:noFill/>
            <a:miter lim="800000"/>
            <a:headEnd/>
            <a:tailEnd/>
          </a:ln>
        </p:spPr>
        <p:txBody>
          <a:bodyPr/>
          <a:lstStyle/>
          <a:p>
            <a:endParaRPr lang="es-MX"/>
          </a:p>
        </p:txBody>
      </p:sp>
      <p:sp>
        <p:nvSpPr>
          <p:cNvPr id="28681" name="Text Box 14"/>
          <p:cNvSpPr txBox="1">
            <a:spLocks noChangeAspect="1" noChangeArrowheads="1"/>
          </p:cNvSpPr>
          <p:nvPr/>
        </p:nvSpPr>
        <p:spPr bwMode="auto">
          <a:xfrm>
            <a:off x="2805082" y="5984898"/>
            <a:ext cx="1768475" cy="658812"/>
          </a:xfrm>
          <a:prstGeom prst="rect">
            <a:avLst/>
          </a:prstGeom>
          <a:noFill/>
          <a:ln w="9525">
            <a:noFill/>
            <a:miter lim="800000"/>
            <a:headEnd/>
            <a:tailEnd/>
          </a:ln>
        </p:spPr>
        <p:txBody>
          <a:bodyPr/>
          <a:lstStyle/>
          <a:p>
            <a:pPr eaLnBrk="0" hangingPunct="0"/>
            <a:r>
              <a:rPr lang="en-US" sz="3600" b="1">
                <a:solidFill>
                  <a:srgbClr val="663300"/>
                </a:solidFill>
                <a:latin typeface="Century Gothic" pitchFamily="34" charset="0"/>
              </a:rPr>
              <a:t>tiempo</a:t>
            </a:r>
          </a:p>
        </p:txBody>
      </p:sp>
      <p:sp>
        <p:nvSpPr>
          <p:cNvPr id="28682" name="Text Box 15"/>
          <p:cNvSpPr txBox="1">
            <a:spLocks noChangeAspect="1" noChangeArrowheads="1"/>
          </p:cNvSpPr>
          <p:nvPr/>
        </p:nvSpPr>
        <p:spPr bwMode="auto">
          <a:xfrm>
            <a:off x="4862482" y="6069035"/>
            <a:ext cx="1447800" cy="387350"/>
          </a:xfrm>
          <a:prstGeom prst="rect">
            <a:avLst/>
          </a:prstGeom>
          <a:noFill/>
          <a:ln w="9525">
            <a:noFill/>
            <a:miter lim="800000"/>
            <a:headEnd/>
            <a:tailEnd/>
          </a:ln>
        </p:spPr>
        <p:txBody>
          <a:bodyPr/>
          <a:lstStyle/>
          <a:p>
            <a:pPr eaLnBrk="0" hangingPunct="0"/>
            <a:r>
              <a:rPr lang="en-US" sz="1600" b="1">
                <a:solidFill>
                  <a:srgbClr val="663300"/>
                </a:solidFill>
                <a:latin typeface="Century Gothic" pitchFamily="34" charset="0"/>
              </a:rPr>
              <a:t>Largo plazo</a:t>
            </a:r>
          </a:p>
        </p:txBody>
      </p:sp>
      <p:sp>
        <p:nvSpPr>
          <p:cNvPr id="28683" name="Text Box 16"/>
          <p:cNvSpPr txBox="1">
            <a:spLocks noChangeAspect="1" noChangeArrowheads="1"/>
          </p:cNvSpPr>
          <p:nvPr/>
        </p:nvSpPr>
        <p:spPr bwMode="auto">
          <a:xfrm>
            <a:off x="1246157" y="6110310"/>
            <a:ext cx="1482725" cy="328613"/>
          </a:xfrm>
          <a:prstGeom prst="rect">
            <a:avLst/>
          </a:prstGeom>
          <a:noFill/>
          <a:ln w="9525">
            <a:noFill/>
            <a:miter lim="800000"/>
            <a:headEnd/>
            <a:tailEnd/>
          </a:ln>
        </p:spPr>
        <p:txBody>
          <a:bodyPr/>
          <a:lstStyle/>
          <a:p>
            <a:pPr eaLnBrk="0" hangingPunct="0"/>
            <a:r>
              <a:rPr lang="en-US" sz="1600" b="1">
                <a:solidFill>
                  <a:srgbClr val="663300"/>
                </a:solidFill>
                <a:latin typeface="Century Gothic" pitchFamily="34" charset="0"/>
              </a:rPr>
              <a:t>corto plazo</a:t>
            </a:r>
          </a:p>
        </p:txBody>
      </p:sp>
      <p:sp>
        <p:nvSpPr>
          <p:cNvPr id="28684" name="AutoShape 17"/>
          <p:cNvSpPr>
            <a:spLocks noChangeAspect="1" noChangeArrowheads="1"/>
          </p:cNvSpPr>
          <p:nvPr/>
        </p:nvSpPr>
        <p:spPr bwMode="auto">
          <a:xfrm>
            <a:off x="1217582" y="541360"/>
            <a:ext cx="4860925" cy="658813"/>
          </a:xfrm>
          <a:prstGeom prst="rightArrow">
            <a:avLst>
              <a:gd name="adj1" fmla="val 55556"/>
              <a:gd name="adj2" fmla="val 32656"/>
            </a:avLst>
          </a:prstGeom>
          <a:solidFill>
            <a:srgbClr val="ADE9B7"/>
          </a:solidFill>
          <a:ln w="9525">
            <a:noFill/>
            <a:miter lim="800000"/>
            <a:headEnd/>
            <a:tailEnd/>
          </a:ln>
        </p:spPr>
        <p:txBody>
          <a:bodyPr/>
          <a:lstStyle/>
          <a:p>
            <a:endParaRPr lang="es-MX"/>
          </a:p>
        </p:txBody>
      </p:sp>
      <p:sp>
        <p:nvSpPr>
          <p:cNvPr id="28685" name="Text Box 18"/>
          <p:cNvSpPr txBox="1">
            <a:spLocks noChangeAspect="1" noChangeArrowheads="1"/>
          </p:cNvSpPr>
          <p:nvPr/>
        </p:nvSpPr>
        <p:spPr bwMode="auto">
          <a:xfrm>
            <a:off x="1890682" y="623910"/>
            <a:ext cx="4202113" cy="658813"/>
          </a:xfrm>
          <a:prstGeom prst="rect">
            <a:avLst/>
          </a:prstGeom>
          <a:noFill/>
          <a:ln w="9525">
            <a:noFill/>
            <a:miter lim="800000"/>
            <a:headEnd/>
            <a:tailEnd/>
          </a:ln>
        </p:spPr>
        <p:txBody>
          <a:bodyPr/>
          <a:lstStyle/>
          <a:p>
            <a:pPr eaLnBrk="0" hangingPunct="0"/>
            <a:r>
              <a:rPr lang="en-US" sz="2400" b="1">
                <a:solidFill>
                  <a:srgbClr val="008000"/>
                </a:solidFill>
                <a:latin typeface="Century Gothic" pitchFamily="34" charset="0"/>
              </a:rPr>
              <a:t>Seguridad de tenencia</a:t>
            </a:r>
          </a:p>
        </p:txBody>
      </p:sp>
      <p:sp>
        <p:nvSpPr>
          <p:cNvPr id="28686" name="Text Box 19"/>
          <p:cNvSpPr txBox="1">
            <a:spLocks noChangeAspect="1" noChangeArrowheads="1"/>
          </p:cNvSpPr>
          <p:nvPr/>
        </p:nvSpPr>
        <p:spPr bwMode="auto">
          <a:xfrm>
            <a:off x="5508595" y="700110"/>
            <a:ext cx="649287" cy="328613"/>
          </a:xfrm>
          <a:prstGeom prst="rect">
            <a:avLst/>
          </a:prstGeom>
          <a:noFill/>
          <a:ln w="9525">
            <a:noFill/>
            <a:miter lim="800000"/>
            <a:headEnd/>
            <a:tailEnd/>
          </a:ln>
        </p:spPr>
        <p:txBody>
          <a:bodyPr/>
          <a:lstStyle/>
          <a:p>
            <a:pPr eaLnBrk="0" hangingPunct="0"/>
            <a:r>
              <a:rPr lang="en-US" sz="1600" b="1">
                <a:solidFill>
                  <a:srgbClr val="008000"/>
                </a:solidFill>
                <a:latin typeface="Century Gothic" pitchFamily="34" charset="0"/>
              </a:rPr>
              <a:t>alta</a:t>
            </a:r>
          </a:p>
        </p:txBody>
      </p:sp>
      <p:sp>
        <p:nvSpPr>
          <p:cNvPr id="28687" name="Text Box 20"/>
          <p:cNvSpPr txBox="1">
            <a:spLocks noChangeAspect="1" noChangeArrowheads="1"/>
          </p:cNvSpPr>
          <p:nvPr/>
        </p:nvSpPr>
        <p:spPr bwMode="auto">
          <a:xfrm>
            <a:off x="1327120" y="706460"/>
            <a:ext cx="989012" cy="328613"/>
          </a:xfrm>
          <a:prstGeom prst="rect">
            <a:avLst/>
          </a:prstGeom>
          <a:noFill/>
          <a:ln w="9525">
            <a:noFill/>
            <a:miter lim="800000"/>
            <a:headEnd/>
            <a:tailEnd/>
          </a:ln>
        </p:spPr>
        <p:txBody>
          <a:bodyPr/>
          <a:lstStyle/>
          <a:p>
            <a:pPr eaLnBrk="0" hangingPunct="0"/>
            <a:r>
              <a:rPr lang="en-US" sz="1600" b="1">
                <a:solidFill>
                  <a:srgbClr val="008000"/>
                </a:solidFill>
                <a:latin typeface="Century Gothic" pitchFamily="34" charset="0"/>
              </a:rPr>
              <a:t>baja</a:t>
            </a:r>
          </a:p>
        </p:txBody>
      </p:sp>
      <p:sp>
        <p:nvSpPr>
          <p:cNvPr id="28688" name="AutoShape 21"/>
          <p:cNvSpPr>
            <a:spLocks noChangeAspect="1" noChangeArrowheads="1"/>
          </p:cNvSpPr>
          <p:nvPr/>
        </p:nvSpPr>
        <p:spPr bwMode="auto">
          <a:xfrm rot="-5400000">
            <a:off x="-1707387" y="3301230"/>
            <a:ext cx="5026025" cy="658812"/>
          </a:xfrm>
          <a:prstGeom prst="rightArrow">
            <a:avLst>
              <a:gd name="adj1" fmla="val 59315"/>
              <a:gd name="adj2" fmla="val 49588"/>
            </a:avLst>
          </a:prstGeom>
          <a:solidFill>
            <a:srgbClr val="D1A273"/>
          </a:solidFill>
          <a:ln w="9525">
            <a:noFill/>
            <a:miter lim="800000"/>
            <a:headEnd/>
            <a:tailEnd/>
          </a:ln>
        </p:spPr>
        <p:txBody>
          <a:bodyPr/>
          <a:lstStyle/>
          <a:p>
            <a:endParaRPr lang="es-MX"/>
          </a:p>
        </p:txBody>
      </p:sp>
      <p:sp>
        <p:nvSpPr>
          <p:cNvPr id="28689" name="Text Box 22"/>
          <p:cNvSpPr txBox="1">
            <a:spLocks noChangeAspect="1" noChangeArrowheads="1"/>
          </p:cNvSpPr>
          <p:nvPr/>
        </p:nvSpPr>
        <p:spPr bwMode="auto">
          <a:xfrm>
            <a:off x="214282" y="5813448"/>
            <a:ext cx="1143000" cy="466725"/>
          </a:xfrm>
          <a:prstGeom prst="rect">
            <a:avLst/>
          </a:prstGeom>
          <a:noFill/>
          <a:ln w="9525">
            <a:noFill/>
            <a:miter lim="800000"/>
            <a:headEnd/>
            <a:tailEnd/>
          </a:ln>
        </p:spPr>
        <p:txBody>
          <a:bodyPr/>
          <a:lstStyle/>
          <a:p>
            <a:pPr eaLnBrk="0" hangingPunct="0"/>
            <a:r>
              <a:rPr lang="en-US" sz="1600" b="1" dirty="0" err="1">
                <a:solidFill>
                  <a:srgbClr val="663300"/>
                </a:solidFill>
                <a:latin typeface="Century Gothic" pitchFamily="34" charset="0"/>
              </a:rPr>
              <a:t>parcela</a:t>
            </a:r>
            <a:endParaRPr lang="en-US" sz="1600" b="1" dirty="0">
              <a:solidFill>
                <a:srgbClr val="663300"/>
              </a:solidFill>
              <a:latin typeface="Century Gothic" pitchFamily="34" charset="0"/>
            </a:endParaRPr>
          </a:p>
        </p:txBody>
      </p:sp>
      <p:sp>
        <p:nvSpPr>
          <p:cNvPr id="28690" name="Text Box 23"/>
          <p:cNvSpPr txBox="1">
            <a:spLocks noChangeAspect="1" noChangeArrowheads="1"/>
          </p:cNvSpPr>
          <p:nvPr/>
        </p:nvSpPr>
        <p:spPr bwMode="auto">
          <a:xfrm>
            <a:off x="366682" y="1200173"/>
            <a:ext cx="933450" cy="330200"/>
          </a:xfrm>
          <a:prstGeom prst="rect">
            <a:avLst/>
          </a:prstGeom>
          <a:noFill/>
          <a:ln w="9525">
            <a:noFill/>
            <a:miter lim="800000"/>
            <a:headEnd/>
            <a:tailEnd/>
          </a:ln>
        </p:spPr>
        <p:txBody>
          <a:bodyPr/>
          <a:lstStyle/>
          <a:p>
            <a:pPr algn="ctr" eaLnBrk="0" hangingPunct="0"/>
            <a:r>
              <a:rPr lang="en-US" sz="1600" b="1">
                <a:solidFill>
                  <a:srgbClr val="663300"/>
                </a:solidFill>
                <a:latin typeface="Century Gothic" pitchFamily="34" charset="0"/>
              </a:rPr>
              <a:t>región</a:t>
            </a:r>
          </a:p>
        </p:txBody>
      </p:sp>
      <p:sp>
        <p:nvSpPr>
          <p:cNvPr id="28691" name="Text Box 24"/>
          <p:cNvSpPr txBox="1">
            <a:spLocks noChangeAspect="1" noChangeArrowheads="1"/>
          </p:cNvSpPr>
          <p:nvPr/>
        </p:nvSpPr>
        <p:spPr bwMode="auto">
          <a:xfrm>
            <a:off x="519082" y="2071710"/>
            <a:ext cx="506413" cy="1565275"/>
          </a:xfrm>
          <a:prstGeom prst="rect">
            <a:avLst/>
          </a:prstGeom>
          <a:noFill/>
          <a:ln w="9525">
            <a:noFill/>
            <a:miter lim="800000"/>
            <a:headEnd/>
            <a:tailEnd/>
          </a:ln>
        </p:spPr>
        <p:txBody>
          <a:bodyPr/>
          <a:lstStyle/>
          <a:p>
            <a:pPr eaLnBrk="0" hangingPunct="0"/>
            <a:r>
              <a:rPr lang="en-US" sz="3200" b="1">
                <a:solidFill>
                  <a:srgbClr val="663300"/>
                </a:solidFill>
                <a:latin typeface="Century Gothic" pitchFamily="34" charset="0"/>
              </a:rPr>
              <a:t>espacio</a:t>
            </a:r>
          </a:p>
        </p:txBody>
      </p:sp>
      <p:sp>
        <p:nvSpPr>
          <p:cNvPr id="28692" name="AutoShape 25"/>
          <p:cNvSpPr>
            <a:spLocks noChangeAspect="1" noChangeArrowheads="1"/>
          </p:cNvSpPr>
          <p:nvPr/>
        </p:nvSpPr>
        <p:spPr bwMode="auto">
          <a:xfrm rot="-5400000">
            <a:off x="3974276" y="3383779"/>
            <a:ext cx="5026025" cy="658813"/>
          </a:xfrm>
          <a:prstGeom prst="rightArrow">
            <a:avLst>
              <a:gd name="adj1" fmla="val 59315"/>
              <a:gd name="adj2" fmla="val 49588"/>
            </a:avLst>
          </a:prstGeom>
          <a:solidFill>
            <a:srgbClr val="80DC8F"/>
          </a:solidFill>
          <a:ln w="9525">
            <a:noFill/>
            <a:miter lim="800000"/>
            <a:headEnd/>
            <a:tailEnd/>
          </a:ln>
        </p:spPr>
        <p:txBody>
          <a:bodyPr vert="eaVert"/>
          <a:lstStyle/>
          <a:p>
            <a:pPr eaLnBrk="0" hangingPunct="0"/>
            <a:endParaRPr lang="es-MX" sz="3200">
              <a:solidFill>
                <a:schemeClr val="accent1"/>
              </a:solidFill>
            </a:endParaRPr>
          </a:p>
        </p:txBody>
      </p:sp>
      <p:sp>
        <p:nvSpPr>
          <p:cNvPr id="28693" name="Text Box 26"/>
          <p:cNvSpPr txBox="1">
            <a:spLocks noChangeAspect="1" noChangeArrowheads="1"/>
          </p:cNvSpPr>
          <p:nvPr/>
        </p:nvSpPr>
        <p:spPr bwMode="auto">
          <a:xfrm>
            <a:off x="6157882" y="1208110"/>
            <a:ext cx="752475" cy="330200"/>
          </a:xfrm>
          <a:prstGeom prst="rect">
            <a:avLst/>
          </a:prstGeom>
          <a:noFill/>
          <a:ln w="9525">
            <a:noFill/>
            <a:miter lim="800000"/>
            <a:headEnd/>
            <a:tailEnd/>
          </a:ln>
        </p:spPr>
        <p:txBody>
          <a:bodyPr/>
          <a:lstStyle/>
          <a:p>
            <a:pPr eaLnBrk="0" hangingPunct="0"/>
            <a:r>
              <a:rPr lang="en-US" sz="1600" b="1">
                <a:solidFill>
                  <a:srgbClr val="006600"/>
                </a:solidFill>
                <a:latin typeface="Century Gothic" pitchFamily="34" charset="0"/>
              </a:rPr>
              <a:t>alta</a:t>
            </a:r>
          </a:p>
        </p:txBody>
      </p:sp>
      <p:sp>
        <p:nvSpPr>
          <p:cNvPr id="28694" name="Text Box 27"/>
          <p:cNvSpPr txBox="1">
            <a:spLocks noChangeAspect="1" noChangeArrowheads="1"/>
          </p:cNvSpPr>
          <p:nvPr/>
        </p:nvSpPr>
        <p:spPr bwMode="auto">
          <a:xfrm>
            <a:off x="6234082" y="5881710"/>
            <a:ext cx="752475" cy="330200"/>
          </a:xfrm>
          <a:prstGeom prst="rect">
            <a:avLst/>
          </a:prstGeom>
          <a:noFill/>
          <a:ln w="9525">
            <a:noFill/>
            <a:miter lim="800000"/>
            <a:headEnd/>
            <a:tailEnd/>
          </a:ln>
        </p:spPr>
        <p:txBody>
          <a:bodyPr/>
          <a:lstStyle/>
          <a:p>
            <a:pPr eaLnBrk="0" hangingPunct="0"/>
            <a:r>
              <a:rPr lang="en-US" sz="1600" b="1">
                <a:solidFill>
                  <a:srgbClr val="006600"/>
                </a:solidFill>
                <a:latin typeface="Century Gothic" pitchFamily="34" charset="0"/>
              </a:rPr>
              <a:t>Baja</a:t>
            </a:r>
          </a:p>
          <a:p>
            <a:pPr eaLnBrk="0" hangingPunct="0"/>
            <a:endParaRPr lang="en-US" sz="1600" b="1">
              <a:solidFill>
                <a:srgbClr val="006600"/>
              </a:solidFill>
              <a:latin typeface="Century Gothic" pitchFamily="34" charset="0"/>
            </a:endParaRPr>
          </a:p>
        </p:txBody>
      </p:sp>
      <p:sp>
        <p:nvSpPr>
          <p:cNvPr id="28695" name="WordArt 28"/>
          <p:cNvSpPr>
            <a:spLocks noChangeArrowheads="1" noChangeShapeType="1" noTextEdit="1"/>
          </p:cNvSpPr>
          <p:nvPr/>
        </p:nvSpPr>
        <p:spPr bwMode="auto">
          <a:xfrm rot="5400000">
            <a:off x="4362420" y="3562372"/>
            <a:ext cx="4267200" cy="371475"/>
          </a:xfrm>
          <a:prstGeom prst="rect">
            <a:avLst/>
          </a:prstGeom>
        </p:spPr>
        <p:txBody>
          <a:bodyPr vert="wordArtVert" wrap="none" fromWordArt="1">
            <a:prstTxWarp prst="textPlain">
              <a:avLst>
                <a:gd name="adj" fmla="val 50000"/>
              </a:avLst>
            </a:prstTxWarp>
          </a:bodyPr>
          <a:lstStyle/>
          <a:p>
            <a:pPr algn="ctr" fontAlgn="auto"/>
            <a:r>
              <a:rPr lang="es-MX" sz="2400" b="1" kern="10">
                <a:ln w="9525">
                  <a:noFill/>
                  <a:round/>
                  <a:headEnd/>
                  <a:tailEnd/>
                </a:ln>
                <a:solidFill>
                  <a:srgbClr val="008000"/>
                </a:solidFill>
                <a:latin typeface="Century Gothic"/>
              </a:rPr>
              <a:t>coordinación</a:t>
            </a:r>
          </a:p>
        </p:txBody>
      </p:sp>
      <p:sp>
        <p:nvSpPr>
          <p:cNvPr id="28696" name="Text Box 30"/>
          <p:cNvSpPr txBox="1">
            <a:spLocks noChangeArrowheads="1"/>
          </p:cNvSpPr>
          <p:nvPr/>
        </p:nvSpPr>
        <p:spPr bwMode="auto">
          <a:xfrm>
            <a:off x="5357818" y="71414"/>
            <a:ext cx="1928826" cy="461665"/>
          </a:xfrm>
          <a:prstGeom prst="rect">
            <a:avLst/>
          </a:prstGeom>
          <a:noFill/>
          <a:ln w="9525">
            <a:noFill/>
            <a:miter lim="800000"/>
            <a:headEnd/>
            <a:tailEnd/>
          </a:ln>
        </p:spPr>
        <p:txBody>
          <a:bodyPr wrap="square">
            <a:spAutoFit/>
          </a:bodyPr>
          <a:lstStyle/>
          <a:p>
            <a:pPr eaLnBrk="0" hangingPunct="0">
              <a:spcBef>
                <a:spcPct val="50000"/>
              </a:spcBef>
            </a:pPr>
            <a:r>
              <a:rPr lang="en-US" b="1" dirty="0" err="1">
                <a:solidFill>
                  <a:srgbClr val="006600"/>
                </a:solidFill>
              </a:rPr>
              <a:t>Institución</a:t>
            </a:r>
            <a:endParaRPr lang="en-US" b="1" dirty="0">
              <a:solidFill>
                <a:srgbClr val="006600"/>
              </a:solidFill>
            </a:endParaRPr>
          </a:p>
        </p:txBody>
      </p:sp>
      <p:sp>
        <p:nvSpPr>
          <p:cNvPr id="28697" name="Text Box 31"/>
          <p:cNvSpPr txBox="1">
            <a:spLocks noChangeArrowheads="1"/>
          </p:cNvSpPr>
          <p:nvPr/>
        </p:nvSpPr>
        <p:spPr bwMode="auto">
          <a:xfrm>
            <a:off x="304800" y="6324600"/>
            <a:ext cx="1295400" cy="366713"/>
          </a:xfrm>
          <a:prstGeom prst="rect">
            <a:avLst/>
          </a:prstGeom>
          <a:noFill/>
          <a:ln w="9525">
            <a:noFill/>
            <a:miter lim="800000"/>
            <a:headEnd/>
            <a:tailEnd/>
          </a:ln>
        </p:spPr>
        <p:txBody>
          <a:bodyPr>
            <a:spAutoFit/>
          </a:bodyPr>
          <a:lstStyle/>
          <a:p>
            <a:pPr eaLnBrk="0" hangingPunct="0">
              <a:spcBef>
                <a:spcPct val="50000"/>
              </a:spcBef>
            </a:pPr>
            <a:r>
              <a:rPr lang="en-US" b="1">
                <a:solidFill>
                  <a:srgbClr val="663300"/>
                </a:solidFill>
              </a:rPr>
              <a:t>Escala</a:t>
            </a:r>
          </a:p>
        </p:txBody>
      </p:sp>
      <p:sp>
        <p:nvSpPr>
          <p:cNvPr id="28698" name="Line 32"/>
          <p:cNvSpPr>
            <a:spLocks noChangeShapeType="1"/>
          </p:cNvSpPr>
          <p:nvPr/>
        </p:nvSpPr>
        <p:spPr bwMode="auto">
          <a:xfrm>
            <a:off x="304800" y="6781800"/>
            <a:ext cx="2133600" cy="0"/>
          </a:xfrm>
          <a:prstGeom prst="line">
            <a:avLst/>
          </a:prstGeom>
          <a:noFill/>
          <a:ln w="9525">
            <a:solidFill>
              <a:srgbClr val="663300"/>
            </a:solidFill>
            <a:round/>
            <a:headEnd/>
            <a:tailEnd type="triangle" w="med" len="med"/>
          </a:ln>
        </p:spPr>
        <p:txBody>
          <a:bodyPr/>
          <a:lstStyle/>
          <a:p>
            <a:endParaRPr lang="es-MX"/>
          </a:p>
        </p:txBody>
      </p:sp>
      <p:sp>
        <p:nvSpPr>
          <p:cNvPr id="28699" name="Line 33"/>
          <p:cNvSpPr>
            <a:spLocks noChangeShapeType="1"/>
          </p:cNvSpPr>
          <p:nvPr/>
        </p:nvSpPr>
        <p:spPr bwMode="auto">
          <a:xfrm rot="16200000" flipV="1">
            <a:off x="-762000" y="5715000"/>
            <a:ext cx="2133600" cy="0"/>
          </a:xfrm>
          <a:prstGeom prst="line">
            <a:avLst/>
          </a:prstGeom>
          <a:noFill/>
          <a:ln w="9525">
            <a:solidFill>
              <a:srgbClr val="663300"/>
            </a:solidFill>
            <a:round/>
            <a:headEnd/>
            <a:tailEnd type="triangle" w="med" len="med"/>
          </a:ln>
        </p:spPr>
        <p:txBody>
          <a:bodyPr/>
          <a:lstStyle/>
          <a:p>
            <a:endParaRPr lang="es-MX"/>
          </a:p>
        </p:txBody>
      </p:sp>
      <p:sp>
        <p:nvSpPr>
          <p:cNvPr id="28700" name="Line 34"/>
          <p:cNvSpPr>
            <a:spLocks noChangeShapeType="1"/>
          </p:cNvSpPr>
          <p:nvPr/>
        </p:nvSpPr>
        <p:spPr bwMode="auto">
          <a:xfrm rot="5400000">
            <a:off x="5878575" y="1193142"/>
            <a:ext cx="2133600" cy="45719"/>
          </a:xfrm>
          <a:prstGeom prst="line">
            <a:avLst/>
          </a:prstGeom>
          <a:noFill/>
          <a:ln w="9525">
            <a:solidFill>
              <a:srgbClr val="006600"/>
            </a:solidFill>
            <a:round/>
            <a:headEnd/>
            <a:tailEnd type="triangle" w="med" len="med"/>
          </a:ln>
        </p:spPr>
        <p:txBody>
          <a:bodyPr/>
          <a:lstStyle/>
          <a:p>
            <a:endParaRPr lang="es-MX"/>
          </a:p>
        </p:txBody>
      </p:sp>
      <p:sp>
        <p:nvSpPr>
          <p:cNvPr id="28701" name="Line 35"/>
          <p:cNvSpPr>
            <a:spLocks noChangeShapeType="1"/>
          </p:cNvSpPr>
          <p:nvPr/>
        </p:nvSpPr>
        <p:spPr bwMode="auto">
          <a:xfrm flipH="1">
            <a:off x="3971468" y="142852"/>
            <a:ext cx="3000396" cy="0"/>
          </a:xfrm>
          <a:prstGeom prst="line">
            <a:avLst/>
          </a:prstGeom>
          <a:noFill/>
          <a:ln w="9525">
            <a:solidFill>
              <a:srgbClr val="006600"/>
            </a:solidFill>
            <a:round/>
            <a:headEnd/>
            <a:tailEnd type="triangle" w="med" len="med"/>
          </a:ln>
        </p:spPr>
        <p:txBody>
          <a:bodyPr/>
          <a:lstStyle/>
          <a:p>
            <a:endParaRPr lang="es-MX"/>
          </a:p>
        </p:txBody>
      </p:sp>
      <p:sp>
        <p:nvSpPr>
          <p:cNvPr id="30" name="Text Box 5"/>
          <p:cNvSpPr txBox="1">
            <a:spLocks noChangeAspect="1" noChangeArrowheads="1"/>
          </p:cNvSpPr>
          <p:nvPr/>
        </p:nvSpPr>
        <p:spPr bwMode="auto">
          <a:xfrm>
            <a:off x="7111121" y="71414"/>
            <a:ext cx="1933577" cy="2143140"/>
          </a:xfrm>
          <a:prstGeom prst="rect">
            <a:avLst/>
          </a:prstGeom>
          <a:noFill/>
          <a:ln w="9525">
            <a:noFill/>
            <a:miter lim="800000"/>
            <a:headEnd/>
            <a:tailEnd/>
          </a:ln>
        </p:spPr>
        <p:txBody>
          <a:bodyPr/>
          <a:lstStyle/>
          <a:p>
            <a:pPr algn="ctr" eaLnBrk="0" hangingPunct="0"/>
            <a:r>
              <a:rPr lang="es-MX" sz="1600" b="1" dirty="0" smtClean="0">
                <a:solidFill>
                  <a:srgbClr val="C00000"/>
                </a:solidFill>
                <a:latin typeface="Century Gothic" pitchFamily="34" charset="0"/>
              </a:rPr>
              <a:t>Generación de Externalidades:</a:t>
            </a:r>
          </a:p>
          <a:p>
            <a:pPr algn="ctr" eaLnBrk="0" hangingPunct="0"/>
            <a:endParaRPr lang="es-MX" sz="1600" b="1" dirty="0" smtClean="0">
              <a:solidFill>
                <a:srgbClr val="C00000"/>
              </a:solidFill>
              <a:latin typeface="Century Gothic" pitchFamily="34" charset="0"/>
            </a:endParaRPr>
          </a:p>
          <a:p>
            <a:pPr algn="ctr" eaLnBrk="0" hangingPunct="0"/>
            <a:r>
              <a:rPr lang="es-MX" sz="1600" b="1" dirty="0" smtClean="0">
                <a:solidFill>
                  <a:srgbClr val="C00000"/>
                </a:solidFill>
                <a:latin typeface="Century Gothic" pitchFamily="34" charset="0"/>
              </a:rPr>
              <a:t>Mantenimiento de la funcionalidad del territorio en términos de agua</a:t>
            </a:r>
            <a:endParaRPr lang="es-MX" sz="1600" b="1" dirty="0">
              <a:solidFill>
                <a:srgbClr val="C00000"/>
              </a:solidFill>
              <a:latin typeface="Century Gothic" pitchFamily="34" charset="0"/>
            </a:endParaRPr>
          </a:p>
        </p:txBody>
      </p:sp>
      <p:pic>
        <p:nvPicPr>
          <p:cNvPr id="237570" name="Picture 2"/>
          <p:cNvPicPr>
            <a:picLocks noChangeAspect="1" noChangeArrowheads="1"/>
          </p:cNvPicPr>
          <p:nvPr/>
        </p:nvPicPr>
        <p:blipFill>
          <a:blip r:embed="rId3"/>
          <a:srcRect/>
          <a:stretch>
            <a:fillRect/>
          </a:stretch>
        </p:blipFill>
        <p:spPr bwMode="auto">
          <a:xfrm>
            <a:off x="906738" y="2679719"/>
            <a:ext cx="3522386" cy="3535363"/>
          </a:xfrm>
          <a:prstGeom prst="rect">
            <a:avLst/>
          </a:prstGeom>
          <a:noFill/>
          <a:ln w="9525">
            <a:noFill/>
            <a:miter lim="800000"/>
            <a:headEnd/>
            <a:tailEnd/>
          </a:ln>
          <a:effectLst/>
        </p:spPr>
      </p:pic>
      <p:sp>
        <p:nvSpPr>
          <p:cNvPr id="56" name="Text Box 5"/>
          <p:cNvSpPr txBox="1">
            <a:spLocks noChangeAspect="1" noChangeArrowheads="1"/>
          </p:cNvSpPr>
          <p:nvPr/>
        </p:nvSpPr>
        <p:spPr bwMode="auto">
          <a:xfrm>
            <a:off x="3943572" y="1157498"/>
            <a:ext cx="2286016" cy="1285884"/>
          </a:xfrm>
          <a:prstGeom prst="rect">
            <a:avLst/>
          </a:prstGeom>
          <a:noFill/>
          <a:ln w="9525">
            <a:noFill/>
            <a:miter lim="800000"/>
            <a:headEnd/>
            <a:tailEnd/>
          </a:ln>
        </p:spPr>
        <p:txBody>
          <a:bodyPr/>
          <a:lstStyle/>
          <a:p>
            <a:pPr algn="ctr" eaLnBrk="0" hangingPunct="0"/>
            <a:r>
              <a:rPr lang="es-MX" sz="1600" b="1" smtClean="0">
                <a:solidFill>
                  <a:srgbClr val="FFFFFF"/>
                </a:solidFill>
                <a:latin typeface="Century Gothic" pitchFamily="34" charset="0"/>
              </a:rPr>
              <a:t>Integración</a:t>
            </a:r>
            <a:r>
              <a:rPr lang="es-MX" sz="1600" b="1" smtClean="0">
                <a:solidFill>
                  <a:srgbClr val="FFFFFF"/>
                </a:solidFill>
                <a:latin typeface="Century Gothic" pitchFamily="34" charset="0"/>
              </a:rPr>
              <a:t> del esquema de manejo comunitario de cuenca </a:t>
            </a:r>
            <a:endParaRPr lang="es-MX" sz="1600" b="1">
              <a:solidFill>
                <a:srgbClr val="FFFFFF"/>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57158" y="214290"/>
            <a:ext cx="3786188" cy="1149350"/>
          </a:xfrm>
          <a:prstGeom prst="rect">
            <a:avLst/>
          </a:prstGeom>
          <a:solidFill>
            <a:srgbClr val="CCFFFF">
              <a:alpha val="50000"/>
            </a:srgbClr>
          </a:solidFill>
          <a:ln w="9525">
            <a:solidFill>
              <a:schemeClr val="tx1"/>
            </a:solidFill>
            <a:miter lim="800000"/>
            <a:headEnd/>
            <a:tailEnd/>
          </a:ln>
          <a:effectLst/>
        </p:spPr>
        <p:txBody>
          <a:bodyPr wrap="none" anchor="ctr"/>
          <a:lstStyle/>
          <a:p>
            <a:pPr algn="ctr">
              <a:defRPr/>
            </a:pPr>
            <a:r>
              <a:rPr lang="es-MX" sz="1600" dirty="0">
                <a:effectLst>
                  <a:outerShdw blurRad="38100" dist="38100" dir="2700000" algn="tl">
                    <a:srgbClr val="FFFFFF"/>
                  </a:outerShdw>
                </a:effectLst>
                <a:latin typeface="Candara" pitchFamily="34" charset="0"/>
              </a:rPr>
              <a:t>Fondo  Ambiental para el manejo </a:t>
            </a:r>
          </a:p>
          <a:p>
            <a:pPr algn="ctr">
              <a:defRPr/>
            </a:pPr>
            <a:r>
              <a:rPr lang="es-MX" sz="1600" dirty="0">
                <a:effectLst>
                  <a:outerShdw blurRad="38100" dist="38100" dir="2700000" algn="tl">
                    <a:srgbClr val="FFFFFF"/>
                  </a:outerShdw>
                </a:effectLst>
                <a:latin typeface="Candara" pitchFamily="34" charset="0"/>
              </a:rPr>
              <a:t>comunitario del Complejo hidrológico </a:t>
            </a:r>
          </a:p>
          <a:p>
            <a:pPr algn="ctr">
              <a:defRPr/>
            </a:pPr>
            <a:r>
              <a:rPr lang="es-MX" sz="1600" dirty="0">
                <a:effectLst>
                  <a:outerShdw blurRad="38100" dist="38100" dir="2700000" algn="tl">
                    <a:srgbClr val="FFFFFF"/>
                  </a:outerShdw>
                </a:effectLst>
                <a:latin typeface="Candara" pitchFamily="34" charset="0"/>
              </a:rPr>
              <a:t>Copalita-Zimatan-Huatulco</a:t>
            </a:r>
            <a:endParaRPr lang="es-ES" sz="1600" dirty="0">
              <a:effectLst>
                <a:outerShdw blurRad="38100" dist="38100" dir="2700000" algn="tl">
                  <a:srgbClr val="FFFFFF"/>
                </a:outerShdw>
              </a:effectLst>
              <a:latin typeface="Candara" pitchFamily="34" charset="0"/>
            </a:endParaRPr>
          </a:p>
        </p:txBody>
      </p:sp>
      <p:sp>
        <p:nvSpPr>
          <p:cNvPr id="5128" name="Text Box 8"/>
          <p:cNvSpPr txBox="1">
            <a:spLocks noChangeArrowheads="1"/>
          </p:cNvSpPr>
          <p:nvPr/>
        </p:nvSpPr>
        <p:spPr bwMode="auto">
          <a:xfrm rot="10800000">
            <a:off x="214283" y="3357562"/>
            <a:ext cx="549275" cy="3000375"/>
          </a:xfrm>
          <a:prstGeom prst="rect">
            <a:avLst/>
          </a:prstGeom>
          <a:solidFill>
            <a:schemeClr val="accent5">
              <a:lumMod val="40000"/>
              <a:lumOff val="60000"/>
            </a:schemeClr>
          </a:solidFill>
          <a:ln w="9525">
            <a:noFill/>
            <a:miter lim="800000"/>
            <a:headEnd/>
            <a:tailEnd/>
          </a:ln>
          <a:effectLst/>
        </p:spPr>
        <p:txBody>
          <a:bodyPr vert="eaVert">
            <a:spAutoFit/>
          </a:bodyPr>
          <a:lstStyle/>
          <a:p>
            <a:pPr algn="ctr">
              <a:spcBef>
                <a:spcPct val="50000"/>
              </a:spcBef>
              <a:defRPr/>
            </a:pPr>
            <a:r>
              <a:rPr lang="es-ES_tradnl" sz="1200" dirty="0">
                <a:effectLst>
                  <a:outerShdw blurRad="38100" dist="38100" dir="2700000" algn="tl">
                    <a:srgbClr val="FFFFFF"/>
                  </a:outerShdw>
                </a:effectLst>
                <a:latin typeface="Tahoma" pitchFamily="34" charset="0"/>
              </a:rPr>
              <a:t>Programa de Manejo Comunitario  de Cuenca</a:t>
            </a:r>
            <a:endParaRPr lang="es-ES" sz="1200" dirty="0">
              <a:effectLst>
                <a:outerShdw blurRad="38100" dist="38100" dir="2700000" algn="tl">
                  <a:srgbClr val="FFFFFF"/>
                </a:outerShdw>
              </a:effectLst>
              <a:latin typeface="Tahoma" pitchFamily="34" charset="0"/>
            </a:endParaRPr>
          </a:p>
        </p:txBody>
      </p:sp>
      <p:pic>
        <p:nvPicPr>
          <p:cNvPr id="33796" name="Picture 9"/>
          <p:cNvPicPr>
            <a:picLocks noChangeAspect="1" noChangeArrowheads="1"/>
          </p:cNvPicPr>
          <p:nvPr/>
        </p:nvPicPr>
        <p:blipFill>
          <a:blip r:embed="rId3"/>
          <a:srcRect/>
          <a:stretch>
            <a:fillRect/>
          </a:stretch>
        </p:blipFill>
        <p:spPr bwMode="auto">
          <a:xfrm>
            <a:off x="5365782" y="142852"/>
            <a:ext cx="3778250" cy="3016250"/>
          </a:xfrm>
          <a:prstGeom prst="rect">
            <a:avLst/>
          </a:prstGeom>
          <a:noFill/>
          <a:ln w="9525">
            <a:noFill/>
            <a:miter lim="800000"/>
            <a:headEnd/>
            <a:tailEnd/>
          </a:ln>
        </p:spPr>
      </p:pic>
      <p:pic>
        <p:nvPicPr>
          <p:cNvPr id="33797" name="Picture 20"/>
          <p:cNvPicPr>
            <a:picLocks noChangeAspect="1" noChangeArrowheads="1"/>
          </p:cNvPicPr>
          <p:nvPr/>
        </p:nvPicPr>
        <p:blipFill>
          <a:blip r:embed="rId4"/>
          <a:srcRect/>
          <a:stretch>
            <a:fillRect/>
          </a:stretch>
        </p:blipFill>
        <p:spPr bwMode="auto">
          <a:xfrm>
            <a:off x="6334125" y="3933825"/>
            <a:ext cx="2701925" cy="1214438"/>
          </a:xfrm>
          <a:prstGeom prst="rect">
            <a:avLst/>
          </a:prstGeom>
          <a:noFill/>
          <a:ln w="9525">
            <a:noFill/>
            <a:miter lim="800000"/>
            <a:headEnd/>
            <a:tailEnd/>
          </a:ln>
        </p:spPr>
      </p:pic>
      <p:cxnSp>
        <p:nvCxnSpPr>
          <p:cNvPr id="34" name="33 Conector angular"/>
          <p:cNvCxnSpPr>
            <a:cxnSpLocks noChangeShapeType="1"/>
            <a:stCxn id="5122" idx="1"/>
            <a:endCxn id="5128" idx="2"/>
          </p:cNvCxnSpPr>
          <p:nvPr/>
        </p:nvCxnSpPr>
        <p:spPr bwMode="auto">
          <a:xfrm rot="10800000" flipH="1" flipV="1">
            <a:off x="357158" y="788964"/>
            <a:ext cx="131762" cy="2568597"/>
          </a:xfrm>
          <a:prstGeom prst="bentConnector4">
            <a:avLst>
              <a:gd name="adj1" fmla="val -173495"/>
              <a:gd name="adj2" fmla="val 61187"/>
            </a:avLst>
          </a:prstGeom>
          <a:noFill/>
          <a:ln w="25400" algn="ctr">
            <a:solidFill>
              <a:schemeClr val="accent2"/>
            </a:solidFill>
            <a:miter lim="800000"/>
            <a:headEnd/>
            <a:tailEnd type="arrow" w="med" len="med"/>
          </a:ln>
          <a:effectLst>
            <a:outerShdw dist="20000" dir="5400000" rotWithShape="0">
              <a:srgbClr val="000000">
                <a:alpha val="37999"/>
              </a:srgbClr>
            </a:outerShdw>
          </a:effectLst>
        </p:spPr>
      </p:cxnSp>
      <p:cxnSp>
        <p:nvCxnSpPr>
          <p:cNvPr id="37" name="36 Conector angular"/>
          <p:cNvCxnSpPr>
            <a:cxnSpLocks noChangeShapeType="1"/>
            <a:stCxn id="5128" idx="0"/>
            <a:endCxn id="33808" idx="1"/>
          </p:cNvCxnSpPr>
          <p:nvPr/>
        </p:nvCxnSpPr>
        <p:spPr bwMode="auto">
          <a:xfrm rot="5400000" flipH="1" flipV="1">
            <a:off x="451511" y="5380721"/>
            <a:ext cx="1014625" cy="939808"/>
          </a:xfrm>
          <a:prstGeom prst="bentConnector4">
            <a:avLst>
              <a:gd name="adj1" fmla="val -22530"/>
              <a:gd name="adj2" fmla="val 64611"/>
            </a:avLst>
          </a:prstGeom>
          <a:noFill/>
          <a:ln w="25400" algn="ctr">
            <a:solidFill>
              <a:schemeClr val="accent2"/>
            </a:solidFill>
            <a:miter lim="800000"/>
            <a:headEnd/>
            <a:tailEnd type="arrow" w="med" len="med"/>
          </a:ln>
          <a:effectLst>
            <a:outerShdw dist="20000" dir="5400000" rotWithShape="0">
              <a:srgbClr val="000000">
                <a:alpha val="37999"/>
              </a:srgbClr>
            </a:outerShdw>
          </a:effectLst>
        </p:spPr>
      </p:cxnSp>
      <p:cxnSp>
        <p:nvCxnSpPr>
          <p:cNvPr id="40" name="39 Conector angular"/>
          <p:cNvCxnSpPr>
            <a:cxnSpLocks noChangeShapeType="1"/>
            <a:stCxn id="33808" idx="3"/>
          </p:cNvCxnSpPr>
          <p:nvPr/>
        </p:nvCxnSpPr>
        <p:spPr bwMode="auto">
          <a:xfrm flipV="1">
            <a:off x="5028914" y="4541840"/>
            <a:ext cx="1319725" cy="801472"/>
          </a:xfrm>
          <a:prstGeom prst="bentConnector3">
            <a:avLst>
              <a:gd name="adj1" fmla="val 50000"/>
            </a:avLst>
          </a:prstGeom>
          <a:noFill/>
          <a:ln w="25400" algn="ctr">
            <a:solidFill>
              <a:schemeClr val="accent2"/>
            </a:solidFill>
            <a:miter lim="800000"/>
            <a:headEnd/>
            <a:tailEnd type="arrow" w="med" len="med"/>
          </a:ln>
          <a:effectLst>
            <a:outerShdw dist="20000" dir="5400000" rotWithShape="0">
              <a:srgbClr val="000000">
                <a:alpha val="37999"/>
              </a:srgbClr>
            </a:outerShdw>
          </a:effectLst>
        </p:spPr>
      </p:cxnSp>
      <p:cxnSp>
        <p:nvCxnSpPr>
          <p:cNvPr id="43" name="42 Conector angular"/>
          <p:cNvCxnSpPr>
            <a:cxnSpLocks noChangeShapeType="1"/>
            <a:stCxn id="33797" idx="0"/>
            <a:endCxn id="33796" idx="2"/>
          </p:cNvCxnSpPr>
          <p:nvPr/>
        </p:nvCxnSpPr>
        <p:spPr bwMode="auto">
          <a:xfrm rot="16200000" flipV="1">
            <a:off x="7082637" y="3331373"/>
            <a:ext cx="774723" cy="430181"/>
          </a:xfrm>
          <a:prstGeom prst="bentConnector3">
            <a:avLst>
              <a:gd name="adj1" fmla="val 50000"/>
            </a:avLst>
          </a:prstGeom>
          <a:noFill/>
          <a:ln w="25400" algn="ctr">
            <a:solidFill>
              <a:schemeClr val="accent2"/>
            </a:solidFill>
            <a:miter lim="800000"/>
            <a:headEnd/>
            <a:tailEnd type="arrow" w="med" len="med"/>
          </a:ln>
          <a:effectLst>
            <a:outerShdw dist="20000" dir="5400000" rotWithShape="0">
              <a:srgbClr val="000000">
                <a:alpha val="37999"/>
              </a:srgbClr>
            </a:outerShdw>
          </a:effectLst>
        </p:spPr>
      </p:cxnSp>
      <p:sp>
        <p:nvSpPr>
          <p:cNvPr id="45" name="Text Box 10"/>
          <p:cNvSpPr txBox="1">
            <a:spLocks noChangeArrowheads="1"/>
          </p:cNvSpPr>
          <p:nvPr/>
        </p:nvSpPr>
        <p:spPr bwMode="auto">
          <a:xfrm>
            <a:off x="1214414" y="2145092"/>
            <a:ext cx="2924198" cy="1569660"/>
          </a:xfrm>
          <a:prstGeom prst="rect">
            <a:avLst/>
          </a:prstGeom>
          <a:noFill/>
          <a:ln w="9525">
            <a:solidFill>
              <a:schemeClr val="accent2"/>
            </a:solidFill>
            <a:miter lim="800000"/>
            <a:headEnd/>
            <a:tailEnd/>
          </a:ln>
          <a:effectLst/>
        </p:spPr>
        <p:txBody>
          <a:bodyPr wrap="square">
            <a:spAutoFit/>
          </a:bodyPr>
          <a:lstStyle/>
          <a:p>
            <a:pPr marL="296863" indent="-296863">
              <a:spcBef>
                <a:spcPct val="50000"/>
              </a:spcBef>
              <a:buFont typeface="Wingdings" pitchFamily="2" charset="2"/>
              <a:buChar char="ü"/>
              <a:defRPr/>
            </a:pPr>
            <a:r>
              <a:rPr lang="es-ES_tradnl" sz="1200" dirty="0">
                <a:solidFill>
                  <a:schemeClr val="accent6">
                    <a:lumMod val="50000"/>
                  </a:schemeClr>
                </a:solidFill>
                <a:effectLst>
                  <a:outerShdw blurRad="38100" dist="38100" dir="2700000" algn="tl">
                    <a:srgbClr val="C0C0C0"/>
                  </a:outerShdw>
                </a:effectLst>
                <a:latin typeface="Albertus" pitchFamily="34" charset="0"/>
              </a:rPr>
              <a:t>Aumento de la certidumbre ambiental</a:t>
            </a:r>
          </a:p>
          <a:p>
            <a:pPr marL="296863" indent="-296863">
              <a:spcBef>
                <a:spcPct val="50000"/>
              </a:spcBef>
              <a:buFont typeface="Wingdings" pitchFamily="2" charset="2"/>
              <a:buChar char="ü"/>
              <a:defRPr/>
            </a:pPr>
            <a:r>
              <a:rPr lang="es-ES_tradnl" sz="1200" dirty="0">
                <a:solidFill>
                  <a:schemeClr val="accent6">
                    <a:lumMod val="50000"/>
                  </a:schemeClr>
                </a:solidFill>
                <a:effectLst>
                  <a:outerShdw blurRad="38100" dist="38100" dir="2700000" algn="tl">
                    <a:srgbClr val="C0C0C0"/>
                  </a:outerShdw>
                </a:effectLst>
                <a:latin typeface="Albertus" pitchFamily="34" charset="0"/>
              </a:rPr>
              <a:t>Mejoramiento en las oportunidades de desarrollo comunitario</a:t>
            </a:r>
          </a:p>
          <a:p>
            <a:pPr marL="296863" indent="-296863">
              <a:spcBef>
                <a:spcPct val="50000"/>
              </a:spcBef>
              <a:buFont typeface="Wingdings" pitchFamily="2" charset="2"/>
              <a:buChar char="ü"/>
              <a:defRPr/>
            </a:pPr>
            <a:r>
              <a:rPr lang="es-ES_tradnl" sz="1200" dirty="0">
                <a:solidFill>
                  <a:schemeClr val="accent6">
                    <a:lumMod val="50000"/>
                  </a:schemeClr>
                </a:solidFill>
                <a:effectLst>
                  <a:outerShdw blurRad="38100" dist="38100" dir="2700000" algn="tl">
                    <a:srgbClr val="C0C0C0"/>
                  </a:outerShdw>
                </a:effectLst>
                <a:latin typeface="Albertus" pitchFamily="34" charset="0"/>
              </a:rPr>
              <a:t>Aseguramiento de activos ambientales </a:t>
            </a:r>
            <a:endParaRPr lang="es-ES" sz="1200" dirty="0">
              <a:solidFill>
                <a:schemeClr val="accent6">
                  <a:lumMod val="50000"/>
                </a:schemeClr>
              </a:solidFill>
              <a:effectLst>
                <a:outerShdw blurRad="38100" dist="38100" dir="2700000" algn="tl">
                  <a:srgbClr val="C0C0C0"/>
                </a:outerShdw>
              </a:effectLst>
              <a:latin typeface="Albertus" pitchFamily="34" charset="0"/>
            </a:endParaRPr>
          </a:p>
        </p:txBody>
      </p:sp>
      <p:cxnSp>
        <p:nvCxnSpPr>
          <p:cNvPr id="48" name="47 Conector angular"/>
          <p:cNvCxnSpPr>
            <a:stCxn id="33796" idx="1"/>
            <a:endCxn id="45" idx="3"/>
          </p:cNvCxnSpPr>
          <p:nvPr/>
        </p:nvCxnSpPr>
        <p:spPr>
          <a:xfrm rot="10800000" flipV="1">
            <a:off x="4138612" y="1650976"/>
            <a:ext cx="1227170" cy="1278945"/>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pic>
        <p:nvPicPr>
          <p:cNvPr id="33805" name="Picture 9"/>
          <p:cNvPicPr>
            <a:picLocks noChangeAspect="1" noChangeArrowheads="1"/>
          </p:cNvPicPr>
          <p:nvPr/>
        </p:nvPicPr>
        <p:blipFill>
          <a:blip r:embed="rId5"/>
          <a:srcRect/>
          <a:stretch>
            <a:fillRect/>
          </a:stretch>
        </p:blipFill>
        <p:spPr bwMode="auto">
          <a:xfrm>
            <a:off x="6842154" y="5286388"/>
            <a:ext cx="1873250" cy="1390650"/>
          </a:xfrm>
          <a:prstGeom prst="rect">
            <a:avLst/>
          </a:prstGeom>
          <a:noFill/>
          <a:ln w="9525">
            <a:noFill/>
            <a:miter lim="800000"/>
            <a:headEnd/>
            <a:tailEnd/>
          </a:ln>
        </p:spPr>
      </p:pic>
      <p:pic>
        <p:nvPicPr>
          <p:cNvPr id="33808" name="Picture 16"/>
          <p:cNvPicPr>
            <a:picLocks noChangeAspect="1" noChangeArrowheads="1"/>
          </p:cNvPicPr>
          <p:nvPr/>
        </p:nvPicPr>
        <p:blipFill>
          <a:blip r:embed="rId6"/>
          <a:srcRect/>
          <a:stretch>
            <a:fillRect/>
          </a:stretch>
        </p:blipFill>
        <p:spPr bwMode="auto">
          <a:xfrm>
            <a:off x="1428728" y="4071942"/>
            <a:ext cx="3600186" cy="2542740"/>
          </a:xfrm>
          <a:prstGeom prst="rect">
            <a:avLst/>
          </a:prstGeom>
          <a:noFill/>
          <a:ln w="9525">
            <a:noFill/>
            <a:miter lim="800000"/>
            <a:headEnd/>
            <a:tailEnd/>
          </a:ln>
          <a:effectLst/>
        </p:spPr>
      </p:pic>
      <p:cxnSp>
        <p:nvCxnSpPr>
          <p:cNvPr id="71" name="70 Conector angular"/>
          <p:cNvCxnSpPr>
            <a:stCxn id="45" idx="0"/>
            <a:endCxn id="5122" idx="2"/>
          </p:cNvCxnSpPr>
          <p:nvPr/>
        </p:nvCxnSpPr>
        <p:spPr>
          <a:xfrm rot="16200000" flipV="1">
            <a:off x="2072657" y="1541235"/>
            <a:ext cx="781452" cy="426261"/>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28"/>
                                        </p:tgtEl>
                                        <p:attrNameLst>
                                          <p:attrName>style.visibility</p:attrName>
                                        </p:attrNameLst>
                                      </p:cBhvr>
                                      <p:to>
                                        <p:strVal val="visible"/>
                                      </p:to>
                                    </p:set>
                                    <p:anim calcmode="lin" valueType="num">
                                      <p:cBhvr>
                                        <p:cTn id="7" dur="500" fill="hold"/>
                                        <p:tgtEl>
                                          <p:spTgt spid="5128"/>
                                        </p:tgtEl>
                                        <p:attrNameLst>
                                          <p:attrName>ppt_w</p:attrName>
                                        </p:attrNameLst>
                                      </p:cBhvr>
                                      <p:tavLst>
                                        <p:tav tm="0">
                                          <p:val>
                                            <p:fltVal val="0"/>
                                          </p:val>
                                        </p:tav>
                                        <p:tav tm="100000">
                                          <p:val>
                                            <p:strVal val="#ppt_w"/>
                                          </p:val>
                                        </p:tav>
                                      </p:tavLst>
                                    </p:anim>
                                    <p:anim calcmode="lin" valueType="num">
                                      <p:cBhvr>
                                        <p:cTn id="8" dur="500" fill="hold"/>
                                        <p:tgtEl>
                                          <p:spTgt spid="51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47118" name="Picture 1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31823" y="1647848"/>
            <a:ext cx="7497763" cy="5067300"/>
          </a:xfrm>
          <a:prstGeom prst="rect">
            <a:avLst/>
          </a:prstGeom>
          <a:noFill/>
          <a:ln w="9525">
            <a:noFill/>
            <a:miter lim="800000"/>
            <a:headEnd/>
            <a:tailEnd/>
          </a:ln>
          <a:effectLst/>
        </p:spPr>
      </p:pic>
      <p:pic>
        <p:nvPicPr>
          <p:cNvPr id="47107" name="Picture 3"/>
          <p:cNvPicPr>
            <a:picLocks noChangeAspect="1" noChangeArrowheads="1"/>
          </p:cNvPicPr>
          <p:nvPr/>
        </p:nvPicPr>
        <p:blipFill>
          <a:blip r:embed="rId5"/>
          <a:srcRect l="71201" t="62291" r="6914" b="26726"/>
          <a:stretch>
            <a:fillRect/>
          </a:stretch>
        </p:blipFill>
        <p:spPr bwMode="auto">
          <a:xfrm>
            <a:off x="6300788" y="5805488"/>
            <a:ext cx="1657350" cy="649287"/>
          </a:xfrm>
          <a:prstGeom prst="rect">
            <a:avLst/>
          </a:prstGeom>
          <a:noFill/>
          <a:ln w="9525">
            <a:noFill/>
            <a:miter lim="800000"/>
            <a:headEnd/>
            <a:tailEnd/>
          </a:ln>
        </p:spPr>
      </p:pic>
      <p:sp>
        <p:nvSpPr>
          <p:cNvPr id="47109" name="Oval 5"/>
          <p:cNvSpPr>
            <a:spLocks noChangeArrowheads="1"/>
          </p:cNvSpPr>
          <p:nvPr/>
        </p:nvSpPr>
        <p:spPr bwMode="auto">
          <a:xfrm>
            <a:off x="3492500" y="2493963"/>
            <a:ext cx="865188" cy="863600"/>
          </a:xfrm>
          <a:prstGeom prst="ellipse">
            <a:avLst/>
          </a:prstGeom>
          <a:noFill/>
          <a:ln>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es-MX"/>
          </a:p>
        </p:txBody>
      </p:sp>
      <p:sp>
        <p:nvSpPr>
          <p:cNvPr id="47110" name="Oval 6"/>
          <p:cNvSpPr>
            <a:spLocks noChangeArrowheads="1"/>
          </p:cNvSpPr>
          <p:nvPr/>
        </p:nvSpPr>
        <p:spPr bwMode="auto">
          <a:xfrm>
            <a:off x="4498975" y="4581525"/>
            <a:ext cx="1152525" cy="1150938"/>
          </a:xfrm>
          <a:prstGeom prst="ellipse">
            <a:avLst/>
          </a:prstGeom>
          <a:noFill/>
          <a:ln>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es-MX"/>
          </a:p>
        </p:txBody>
      </p:sp>
      <p:sp>
        <p:nvSpPr>
          <p:cNvPr id="47111" name="Oval 7"/>
          <p:cNvSpPr>
            <a:spLocks noChangeArrowheads="1"/>
          </p:cNvSpPr>
          <p:nvPr/>
        </p:nvSpPr>
        <p:spPr bwMode="auto">
          <a:xfrm>
            <a:off x="3995738" y="5300663"/>
            <a:ext cx="1152525" cy="1150937"/>
          </a:xfrm>
          <a:prstGeom prst="ellipse">
            <a:avLst/>
          </a:prstGeom>
          <a:noFill/>
          <a:ln>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es-MX"/>
          </a:p>
        </p:txBody>
      </p:sp>
      <p:sp>
        <p:nvSpPr>
          <p:cNvPr id="47112" name="Oval 11"/>
          <p:cNvSpPr>
            <a:spLocks noChangeArrowheads="1"/>
          </p:cNvSpPr>
          <p:nvPr/>
        </p:nvSpPr>
        <p:spPr bwMode="auto">
          <a:xfrm>
            <a:off x="3492500" y="3141663"/>
            <a:ext cx="1008063" cy="1008062"/>
          </a:xfrm>
          <a:prstGeom prst="ellipse">
            <a:avLst/>
          </a:prstGeom>
          <a:noFill/>
          <a:ln>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es-MX"/>
          </a:p>
        </p:txBody>
      </p:sp>
      <p:sp>
        <p:nvSpPr>
          <p:cNvPr id="166924" name="Text Box 12"/>
          <p:cNvSpPr txBox="1">
            <a:spLocks noChangeArrowheads="1"/>
          </p:cNvSpPr>
          <p:nvPr/>
        </p:nvSpPr>
        <p:spPr bwMode="auto">
          <a:xfrm>
            <a:off x="5580063" y="1235075"/>
            <a:ext cx="2663825" cy="830997"/>
          </a:xfrm>
          <a:prstGeom prst="rect">
            <a:avLst/>
          </a:prstGeom>
          <a:solidFill>
            <a:schemeClr val="accent5">
              <a:lumMod val="50000"/>
            </a:schemeClr>
          </a:solidFill>
          <a:ln w="9525">
            <a:noFill/>
            <a:miter lim="800000"/>
            <a:headEnd/>
            <a:tailEnd/>
          </a:ln>
          <a:effectLst/>
        </p:spPr>
        <p:txBody>
          <a:bodyPr>
            <a:spAutoFit/>
          </a:bodyPr>
          <a:lstStyle/>
          <a:p>
            <a:pPr algn="ctr">
              <a:spcBef>
                <a:spcPct val="50000"/>
              </a:spcBef>
              <a:defRPr/>
            </a:pPr>
            <a:r>
              <a:rPr lang="es-ES_tradnl" sz="1600" dirty="0">
                <a:solidFill>
                  <a:schemeClr val="accent3">
                    <a:lumMod val="60000"/>
                    <a:lumOff val="40000"/>
                  </a:schemeClr>
                </a:solidFill>
                <a:effectLst>
                  <a:outerShdw blurRad="38100" dist="38100" dir="2700000" algn="tl">
                    <a:srgbClr val="000000"/>
                  </a:outerShdw>
                </a:effectLst>
                <a:latin typeface="+mj-lt"/>
              </a:rPr>
              <a:t>Integración regional de los procesos de OCT y de gestión comunitaria del territorio</a:t>
            </a:r>
            <a:endParaRPr lang="es-ES" sz="1600" dirty="0">
              <a:solidFill>
                <a:schemeClr val="accent3">
                  <a:lumMod val="60000"/>
                  <a:lumOff val="40000"/>
                </a:schemeClr>
              </a:solidFill>
              <a:effectLst>
                <a:outerShdw blurRad="38100" dist="38100" dir="2700000" algn="tl">
                  <a:srgbClr val="000000"/>
                </a:outerShdw>
              </a:effectLst>
              <a:latin typeface="+mj-lt"/>
            </a:endParaRPr>
          </a:p>
        </p:txBody>
      </p:sp>
      <p:cxnSp>
        <p:nvCxnSpPr>
          <p:cNvPr id="47114" name="AutoShape 15"/>
          <p:cNvCxnSpPr>
            <a:cxnSpLocks noChangeShapeType="1"/>
            <a:stCxn id="47110" idx="6"/>
            <a:endCxn id="166924" idx="2"/>
          </p:cNvCxnSpPr>
          <p:nvPr/>
        </p:nvCxnSpPr>
        <p:spPr bwMode="auto">
          <a:xfrm flipV="1">
            <a:off x="5651500" y="2066072"/>
            <a:ext cx="1260476" cy="3090922"/>
          </a:xfrm>
          <a:prstGeom prst="curvedConnector2">
            <a:avLst/>
          </a:prstGeom>
          <a:ln>
            <a:headEnd/>
            <a:tailEnd type="triangle" w="med" len="med"/>
          </a:ln>
        </p:spPr>
        <p:style>
          <a:lnRef idx="2">
            <a:schemeClr val="accent1"/>
          </a:lnRef>
          <a:fillRef idx="1">
            <a:schemeClr val="lt1"/>
          </a:fillRef>
          <a:effectRef idx="0">
            <a:schemeClr val="accent1"/>
          </a:effectRef>
          <a:fontRef idx="minor">
            <a:schemeClr val="dk1"/>
          </a:fontRef>
        </p:style>
      </p:cxnSp>
      <p:cxnSp>
        <p:nvCxnSpPr>
          <p:cNvPr id="47115" name="AutoShape 16"/>
          <p:cNvCxnSpPr>
            <a:cxnSpLocks noChangeShapeType="1"/>
            <a:stCxn id="47109" idx="6"/>
            <a:endCxn id="166924" idx="1"/>
          </p:cNvCxnSpPr>
          <p:nvPr/>
        </p:nvCxnSpPr>
        <p:spPr bwMode="auto">
          <a:xfrm flipV="1">
            <a:off x="4357688" y="1650574"/>
            <a:ext cx="1222375" cy="1275189"/>
          </a:xfrm>
          <a:prstGeom prst="curvedConnector3">
            <a:avLst>
              <a:gd name="adj1" fmla="val 50000"/>
            </a:avLst>
          </a:prstGeom>
          <a:ln>
            <a:headEnd/>
            <a:tailEnd type="triangle" w="med" len="med"/>
          </a:ln>
        </p:spPr>
        <p:style>
          <a:lnRef idx="2">
            <a:schemeClr val="accent1"/>
          </a:lnRef>
          <a:fillRef idx="1">
            <a:schemeClr val="lt1"/>
          </a:fillRef>
          <a:effectRef idx="0">
            <a:schemeClr val="accent1"/>
          </a:effectRef>
          <a:fontRef idx="minor">
            <a:schemeClr val="dk1"/>
          </a:fontRef>
        </p:style>
      </p:cxnSp>
      <p:cxnSp>
        <p:nvCxnSpPr>
          <p:cNvPr id="47116" name="AutoShape 17"/>
          <p:cNvCxnSpPr>
            <a:cxnSpLocks noChangeShapeType="1"/>
            <a:stCxn id="47112" idx="6"/>
            <a:endCxn id="166924" idx="1"/>
          </p:cNvCxnSpPr>
          <p:nvPr/>
        </p:nvCxnSpPr>
        <p:spPr bwMode="auto">
          <a:xfrm flipV="1">
            <a:off x="4500563" y="1650574"/>
            <a:ext cx="1079500" cy="1995120"/>
          </a:xfrm>
          <a:prstGeom prst="curvedConnector3">
            <a:avLst>
              <a:gd name="adj1" fmla="val 50000"/>
            </a:avLst>
          </a:prstGeom>
          <a:ln>
            <a:headEnd/>
            <a:tailEnd type="triangle" w="med" len="med"/>
          </a:ln>
        </p:spPr>
        <p:style>
          <a:lnRef idx="2">
            <a:schemeClr val="accent1"/>
          </a:lnRef>
          <a:fillRef idx="1">
            <a:schemeClr val="lt1"/>
          </a:fillRef>
          <a:effectRef idx="0">
            <a:schemeClr val="accent1"/>
          </a:effectRef>
          <a:fontRef idx="minor">
            <a:schemeClr val="dk1"/>
          </a:fontRef>
        </p:style>
      </p:cxnSp>
      <p:cxnSp>
        <p:nvCxnSpPr>
          <p:cNvPr id="47117" name="AutoShape 18"/>
          <p:cNvCxnSpPr>
            <a:cxnSpLocks noChangeShapeType="1"/>
            <a:stCxn id="47111" idx="5"/>
            <a:endCxn id="166924" idx="2"/>
          </p:cNvCxnSpPr>
          <p:nvPr/>
        </p:nvCxnSpPr>
        <p:spPr bwMode="auto">
          <a:xfrm rot="5400000" flipH="1" flipV="1">
            <a:off x="3837239" y="3208313"/>
            <a:ext cx="4216977" cy="1932496"/>
          </a:xfrm>
          <a:prstGeom prst="curvedConnector3">
            <a:avLst>
              <a:gd name="adj1" fmla="val -9418"/>
            </a:avLst>
          </a:prstGeom>
          <a:ln>
            <a:headEnd/>
            <a:tailEnd type="triangle" w="med" len="med"/>
          </a:ln>
        </p:spPr>
        <p:style>
          <a:lnRef idx="2">
            <a:schemeClr val="accent1"/>
          </a:lnRef>
          <a:fillRef idx="1">
            <a:schemeClr val="lt1"/>
          </a:fillRef>
          <a:effectRef idx="0">
            <a:schemeClr val="accent1"/>
          </a:effectRef>
          <a:fontRef idx="minor">
            <a:schemeClr val="dk1"/>
          </a:fontRef>
        </p:style>
      </p:cxnSp>
      <p:sp>
        <p:nvSpPr>
          <p:cNvPr id="15" name="Rectangle 2"/>
          <p:cNvSpPr txBox="1">
            <a:spLocks noChangeArrowheads="1"/>
          </p:cNvSpPr>
          <p:nvPr/>
        </p:nvSpPr>
        <p:spPr>
          <a:xfrm>
            <a:off x="842994" y="71414"/>
            <a:ext cx="8229600" cy="714380"/>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MX" sz="2000" dirty="0" smtClean="0">
                <a:solidFill>
                  <a:srgbClr val="CC3300"/>
                </a:solidFill>
                <a:latin typeface="+mj-lt"/>
                <a:ea typeface="+mj-ea"/>
                <a:cs typeface="+mj-cs"/>
              </a:rPr>
              <a:t>Integración regional de las </a:t>
            </a:r>
            <a:r>
              <a:rPr kumimoji="0" lang="es-MX" sz="2000" b="1" i="0" u="none" strike="noStrike" kern="1200" cap="none" spc="0" normalizeH="0" baseline="0" noProof="0" dirty="0" smtClean="0">
                <a:ln>
                  <a:noFill/>
                </a:ln>
                <a:solidFill>
                  <a:srgbClr val="CC3300"/>
                </a:solidFill>
                <a:effectLst/>
                <a:uLnTx/>
                <a:uFillTx/>
                <a:latin typeface="+mj-lt"/>
                <a:ea typeface="+mj-ea"/>
                <a:cs typeface="+mj-cs"/>
              </a:rPr>
              <a:t>Estrategias Comunitarias de </a:t>
            </a:r>
            <a:r>
              <a:rPr lang="es-MX" sz="2000" dirty="0" smtClean="0">
                <a:solidFill>
                  <a:srgbClr val="CC3300"/>
                </a:solidFill>
                <a:latin typeface="+mj-lt"/>
                <a:ea typeface="+mj-ea"/>
                <a:cs typeface="+mj-cs"/>
              </a:rPr>
              <a:t>Gestión </a:t>
            </a:r>
            <a:r>
              <a:rPr kumimoji="0" lang="es-MX" sz="2000" b="1" i="0" u="none" strike="noStrike" kern="1200" cap="none" spc="0" normalizeH="0" baseline="0" noProof="0" dirty="0" smtClean="0">
                <a:ln>
                  <a:noFill/>
                </a:ln>
                <a:solidFill>
                  <a:srgbClr val="CC3300"/>
                </a:solidFill>
                <a:effectLst/>
                <a:uLnTx/>
                <a:uFillTx/>
                <a:latin typeface="+mj-lt"/>
                <a:ea typeface="+mj-ea"/>
                <a:cs typeface="+mj-cs"/>
              </a:rPr>
              <a:t>Territorial en el estado de Oaxaca</a:t>
            </a:r>
            <a:endParaRPr kumimoji="0" lang="es-ES" sz="2000" b="1" i="0" u="none" strike="noStrike" kern="1200" cap="none" spc="0" normalizeH="0" baseline="0" noProof="0" dirty="0">
              <a:ln>
                <a:noFill/>
              </a:ln>
              <a:solidFill>
                <a:srgbClr val="CC3300"/>
              </a:solidFill>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
          <p:cNvSpPr>
            <a:spLocks noChangeAspect="1" noChangeArrowheads="1"/>
          </p:cNvSpPr>
          <p:nvPr/>
        </p:nvSpPr>
        <p:spPr bwMode="auto">
          <a:xfrm>
            <a:off x="1128682" y="1233510"/>
            <a:ext cx="4999038" cy="4722813"/>
          </a:xfrm>
          <a:prstGeom prst="rect">
            <a:avLst/>
          </a:prstGeom>
          <a:gradFill rotWithShape="0">
            <a:gsLst>
              <a:gs pos="0">
                <a:srgbClr val="663300"/>
              </a:gs>
              <a:gs pos="100000">
                <a:srgbClr val="008000"/>
              </a:gs>
            </a:gsLst>
            <a:lin ang="18900000" scaled="1"/>
          </a:gradFill>
          <a:ln w="9525">
            <a:solidFill>
              <a:srgbClr val="000000"/>
            </a:solidFill>
            <a:miter lim="800000"/>
            <a:headEnd/>
            <a:tailEnd/>
          </a:ln>
        </p:spPr>
        <p:txBody>
          <a:bodyPr wrap="none" anchor="ctr"/>
          <a:lstStyle/>
          <a:p>
            <a:pPr eaLnBrk="0" hangingPunct="0"/>
            <a:endParaRPr lang="es-MX" sz="1200">
              <a:latin typeface="Times New Roman" pitchFamily="18" charset="0"/>
            </a:endParaRPr>
          </a:p>
        </p:txBody>
      </p:sp>
      <p:sp>
        <p:nvSpPr>
          <p:cNvPr id="30" name="AutoShape 13"/>
          <p:cNvSpPr>
            <a:spLocks noChangeAspect="1" noChangeArrowheads="1"/>
          </p:cNvSpPr>
          <p:nvPr/>
        </p:nvSpPr>
        <p:spPr bwMode="auto">
          <a:xfrm>
            <a:off x="1281082" y="5957910"/>
            <a:ext cx="4943475" cy="658813"/>
          </a:xfrm>
          <a:prstGeom prst="rightArrow">
            <a:avLst>
              <a:gd name="adj1" fmla="val 55556"/>
              <a:gd name="adj2" fmla="val 33210"/>
            </a:avLst>
          </a:prstGeom>
          <a:solidFill>
            <a:srgbClr val="D1A273"/>
          </a:solidFill>
          <a:ln w="9525">
            <a:noFill/>
            <a:miter lim="800000"/>
            <a:headEnd/>
            <a:tailEnd/>
          </a:ln>
        </p:spPr>
        <p:txBody>
          <a:bodyPr/>
          <a:lstStyle/>
          <a:p>
            <a:endParaRPr lang="es-MX"/>
          </a:p>
        </p:txBody>
      </p:sp>
      <p:sp>
        <p:nvSpPr>
          <p:cNvPr id="31" name="Text Box 14"/>
          <p:cNvSpPr txBox="1">
            <a:spLocks noChangeAspect="1" noChangeArrowheads="1"/>
          </p:cNvSpPr>
          <p:nvPr/>
        </p:nvSpPr>
        <p:spPr bwMode="auto">
          <a:xfrm>
            <a:off x="2805082" y="5984898"/>
            <a:ext cx="1768475" cy="658812"/>
          </a:xfrm>
          <a:prstGeom prst="rect">
            <a:avLst/>
          </a:prstGeom>
          <a:noFill/>
          <a:ln w="9525">
            <a:noFill/>
            <a:miter lim="800000"/>
            <a:headEnd/>
            <a:tailEnd/>
          </a:ln>
        </p:spPr>
        <p:txBody>
          <a:bodyPr/>
          <a:lstStyle/>
          <a:p>
            <a:pPr eaLnBrk="0" hangingPunct="0"/>
            <a:r>
              <a:rPr lang="en-US" sz="3600" b="1">
                <a:solidFill>
                  <a:srgbClr val="663300"/>
                </a:solidFill>
                <a:latin typeface="Century Gothic" pitchFamily="34" charset="0"/>
              </a:rPr>
              <a:t>tiempo</a:t>
            </a:r>
          </a:p>
        </p:txBody>
      </p:sp>
      <p:sp>
        <p:nvSpPr>
          <p:cNvPr id="32" name="Text Box 15"/>
          <p:cNvSpPr txBox="1">
            <a:spLocks noChangeAspect="1" noChangeArrowheads="1"/>
          </p:cNvSpPr>
          <p:nvPr/>
        </p:nvSpPr>
        <p:spPr bwMode="auto">
          <a:xfrm>
            <a:off x="4862482" y="6069035"/>
            <a:ext cx="1447800" cy="387350"/>
          </a:xfrm>
          <a:prstGeom prst="rect">
            <a:avLst/>
          </a:prstGeom>
          <a:noFill/>
          <a:ln w="9525">
            <a:noFill/>
            <a:miter lim="800000"/>
            <a:headEnd/>
            <a:tailEnd/>
          </a:ln>
        </p:spPr>
        <p:txBody>
          <a:bodyPr/>
          <a:lstStyle/>
          <a:p>
            <a:pPr eaLnBrk="0" hangingPunct="0"/>
            <a:r>
              <a:rPr lang="en-US" sz="1600" b="1">
                <a:solidFill>
                  <a:srgbClr val="663300"/>
                </a:solidFill>
                <a:latin typeface="Century Gothic" pitchFamily="34" charset="0"/>
              </a:rPr>
              <a:t>Largo plazo</a:t>
            </a:r>
          </a:p>
        </p:txBody>
      </p:sp>
      <p:sp>
        <p:nvSpPr>
          <p:cNvPr id="33" name="Text Box 16"/>
          <p:cNvSpPr txBox="1">
            <a:spLocks noChangeAspect="1" noChangeArrowheads="1"/>
          </p:cNvSpPr>
          <p:nvPr/>
        </p:nvSpPr>
        <p:spPr bwMode="auto">
          <a:xfrm>
            <a:off x="1246157" y="6110310"/>
            <a:ext cx="1482725" cy="328613"/>
          </a:xfrm>
          <a:prstGeom prst="rect">
            <a:avLst/>
          </a:prstGeom>
          <a:noFill/>
          <a:ln w="9525">
            <a:noFill/>
            <a:miter lim="800000"/>
            <a:headEnd/>
            <a:tailEnd/>
          </a:ln>
        </p:spPr>
        <p:txBody>
          <a:bodyPr/>
          <a:lstStyle/>
          <a:p>
            <a:pPr eaLnBrk="0" hangingPunct="0"/>
            <a:r>
              <a:rPr lang="en-US" sz="1600" b="1">
                <a:solidFill>
                  <a:srgbClr val="663300"/>
                </a:solidFill>
                <a:latin typeface="Century Gothic" pitchFamily="34" charset="0"/>
              </a:rPr>
              <a:t>corto plazo</a:t>
            </a:r>
          </a:p>
        </p:txBody>
      </p:sp>
      <p:sp>
        <p:nvSpPr>
          <p:cNvPr id="34" name="AutoShape 17"/>
          <p:cNvSpPr>
            <a:spLocks noChangeAspect="1" noChangeArrowheads="1"/>
          </p:cNvSpPr>
          <p:nvPr/>
        </p:nvSpPr>
        <p:spPr bwMode="auto">
          <a:xfrm>
            <a:off x="1217582" y="541360"/>
            <a:ext cx="4860925" cy="658813"/>
          </a:xfrm>
          <a:prstGeom prst="rightArrow">
            <a:avLst>
              <a:gd name="adj1" fmla="val 55556"/>
              <a:gd name="adj2" fmla="val 32656"/>
            </a:avLst>
          </a:prstGeom>
          <a:solidFill>
            <a:srgbClr val="ADE9B7"/>
          </a:solidFill>
          <a:ln w="9525">
            <a:noFill/>
            <a:miter lim="800000"/>
            <a:headEnd/>
            <a:tailEnd/>
          </a:ln>
        </p:spPr>
        <p:txBody>
          <a:bodyPr/>
          <a:lstStyle/>
          <a:p>
            <a:endParaRPr lang="es-MX"/>
          </a:p>
        </p:txBody>
      </p:sp>
      <p:sp>
        <p:nvSpPr>
          <p:cNvPr id="35" name="Text Box 18"/>
          <p:cNvSpPr txBox="1">
            <a:spLocks noChangeAspect="1" noChangeArrowheads="1"/>
          </p:cNvSpPr>
          <p:nvPr/>
        </p:nvSpPr>
        <p:spPr bwMode="auto">
          <a:xfrm>
            <a:off x="1890682" y="623910"/>
            <a:ext cx="4202113" cy="658813"/>
          </a:xfrm>
          <a:prstGeom prst="rect">
            <a:avLst/>
          </a:prstGeom>
          <a:noFill/>
          <a:ln w="9525">
            <a:noFill/>
            <a:miter lim="800000"/>
            <a:headEnd/>
            <a:tailEnd/>
          </a:ln>
        </p:spPr>
        <p:txBody>
          <a:bodyPr/>
          <a:lstStyle/>
          <a:p>
            <a:pPr eaLnBrk="0" hangingPunct="0"/>
            <a:r>
              <a:rPr lang="en-US" sz="2400" b="1">
                <a:solidFill>
                  <a:srgbClr val="008000"/>
                </a:solidFill>
                <a:latin typeface="Century Gothic" pitchFamily="34" charset="0"/>
              </a:rPr>
              <a:t>Seguridad de tenencia</a:t>
            </a:r>
          </a:p>
        </p:txBody>
      </p:sp>
      <p:sp>
        <p:nvSpPr>
          <p:cNvPr id="36" name="Text Box 19"/>
          <p:cNvSpPr txBox="1">
            <a:spLocks noChangeAspect="1" noChangeArrowheads="1"/>
          </p:cNvSpPr>
          <p:nvPr/>
        </p:nvSpPr>
        <p:spPr bwMode="auto">
          <a:xfrm>
            <a:off x="5508595" y="700110"/>
            <a:ext cx="649287" cy="328613"/>
          </a:xfrm>
          <a:prstGeom prst="rect">
            <a:avLst/>
          </a:prstGeom>
          <a:noFill/>
          <a:ln w="9525">
            <a:noFill/>
            <a:miter lim="800000"/>
            <a:headEnd/>
            <a:tailEnd/>
          </a:ln>
        </p:spPr>
        <p:txBody>
          <a:bodyPr/>
          <a:lstStyle/>
          <a:p>
            <a:pPr eaLnBrk="0" hangingPunct="0"/>
            <a:r>
              <a:rPr lang="en-US" sz="1600" b="1">
                <a:solidFill>
                  <a:srgbClr val="008000"/>
                </a:solidFill>
                <a:latin typeface="Century Gothic" pitchFamily="34" charset="0"/>
              </a:rPr>
              <a:t>alta</a:t>
            </a:r>
          </a:p>
        </p:txBody>
      </p:sp>
      <p:sp>
        <p:nvSpPr>
          <p:cNvPr id="37" name="Text Box 20"/>
          <p:cNvSpPr txBox="1">
            <a:spLocks noChangeAspect="1" noChangeArrowheads="1"/>
          </p:cNvSpPr>
          <p:nvPr/>
        </p:nvSpPr>
        <p:spPr bwMode="auto">
          <a:xfrm>
            <a:off x="1327120" y="706460"/>
            <a:ext cx="989012" cy="328613"/>
          </a:xfrm>
          <a:prstGeom prst="rect">
            <a:avLst/>
          </a:prstGeom>
          <a:noFill/>
          <a:ln w="9525">
            <a:noFill/>
            <a:miter lim="800000"/>
            <a:headEnd/>
            <a:tailEnd/>
          </a:ln>
        </p:spPr>
        <p:txBody>
          <a:bodyPr/>
          <a:lstStyle/>
          <a:p>
            <a:pPr eaLnBrk="0" hangingPunct="0"/>
            <a:r>
              <a:rPr lang="en-US" sz="1600" b="1">
                <a:solidFill>
                  <a:srgbClr val="008000"/>
                </a:solidFill>
                <a:latin typeface="Century Gothic" pitchFamily="34" charset="0"/>
              </a:rPr>
              <a:t>baja</a:t>
            </a:r>
          </a:p>
        </p:txBody>
      </p:sp>
      <p:sp>
        <p:nvSpPr>
          <p:cNvPr id="38" name="AutoShape 21"/>
          <p:cNvSpPr>
            <a:spLocks noChangeAspect="1" noChangeArrowheads="1"/>
          </p:cNvSpPr>
          <p:nvPr/>
        </p:nvSpPr>
        <p:spPr bwMode="auto">
          <a:xfrm rot="-5400000">
            <a:off x="-1707387" y="3301230"/>
            <a:ext cx="5026025" cy="658812"/>
          </a:xfrm>
          <a:prstGeom prst="rightArrow">
            <a:avLst>
              <a:gd name="adj1" fmla="val 59315"/>
              <a:gd name="adj2" fmla="val 49588"/>
            </a:avLst>
          </a:prstGeom>
          <a:solidFill>
            <a:srgbClr val="D1A273"/>
          </a:solidFill>
          <a:ln w="9525">
            <a:noFill/>
            <a:miter lim="800000"/>
            <a:headEnd/>
            <a:tailEnd/>
          </a:ln>
        </p:spPr>
        <p:txBody>
          <a:bodyPr/>
          <a:lstStyle/>
          <a:p>
            <a:endParaRPr lang="es-MX"/>
          </a:p>
        </p:txBody>
      </p:sp>
      <p:sp>
        <p:nvSpPr>
          <p:cNvPr id="39" name="Text Box 22"/>
          <p:cNvSpPr txBox="1">
            <a:spLocks noChangeAspect="1" noChangeArrowheads="1"/>
          </p:cNvSpPr>
          <p:nvPr/>
        </p:nvSpPr>
        <p:spPr bwMode="auto">
          <a:xfrm>
            <a:off x="214282" y="5813448"/>
            <a:ext cx="1143000" cy="466725"/>
          </a:xfrm>
          <a:prstGeom prst="rect">
            <a:avLst/>
          </a:prstGeom>
          <a:noFill/>
          <a:ln w="9525">
            <a:noFill/>
            <a:miter lim="800000"/>
            <a:headEnd/>
            <a:tailEnd/>
          </a:ln>
        </p:spPr>
        <p:txBody>
          <a:bodyPr/>
          <a:lstStyle/>
          <a:p>
            <a:pPr eaLnBrk="0" hangingPunct="0"/>
            <a:r>
              <a:rPr lang="en-US" sz="1600" b="1" dirty="0" err="1">
                <a:solidFill>
                  <a:srgbClr val="663300"/>
                </a:solidFill>
                <a:latin typeface="Century Gothic" pitchFamily="34" charset="0"/>
              </a:rPr>
              <a:t>parcela</a:t>
            </a:r>
            <a:endParaRPr lang="en-US" sz="1600" b="1" dirty="0">
              <a:solidFill>
                <a:srgbClr val="663300"/>
              </a:solidFill>
              <a:latin typeface="Century Gothic" pitchFamily="34" charset="0"/>
            </a:endParaRPr>
          </a:p>
        </p:txBody>
      </p:sp>
      <p:sp>
        <p:nvSpPr>
          <p:cNvPr id="40" name="Text Box 23"/>
          <p:cNvSpPr txBox="1">
            <a:spLocks noChangeAspect="1" noChangeArrowheads="1"/>
          </p:cNvSpPr>
          <p:nvPr/>
        </p:nvSpPr>
        <p:spPr bwMode="auto">
          <a:xfrm>
            <a:off x="366682" y="1200173"/>
            <a:ext cx="933450" cy="330200"/>
          </a:xfrm>
          <a:prstGeom prst="rect">
            <a:avLst/>
          </a:prstGeom>
          <a:noFill/>
          <a:ln w="9525">
            <a:noFill/>
            <a:miter lim="800000"/>
            <a:headEnd/>
            <a:tailEnd/>
          </a:ln>
        </p:spPr>
        <p:txBody>
          <a:bodyPr/>
          <a:lstStyle/>
          <a:p>
            <a:pPr algn="ctr" eaLnBrk="0" hangingPunct="0"/>
            <a:r>
              <a:rPr lang="en-US" sz="1600" b="1">
                <a:solidFill>
                  <a:srgbClr val="663300"/>
                </a:solidFill>
                <a:latin typeface="Century Gothic" pitchFamily="34" charset="0"/>
              </a:rPr>
              <a:t>región</a:t>
            </a:r>
          </a:p>
        </p:txBody>
      </p:sp>
      <p:sp>
        <p:nvSpPr>
          <p:cNvPr id="41" name="Text Box 24"/>
          <p:cNvSpPr txBox="1">
            <a:spLocks noChangeAspect="1" noChangeArrowheads="1"/>
          </p:cNvSpPr>
          <p:nvPr/>
        </p:nvSpPr>
        <p:spPr bwMode="auto">
          <a:xfrm>
            <a:off x="519082" y="2071710"/>
            <a:ext cx="506413" cy="1565275"/>
          </a:xfrm>
          <a:prstGeom prst="rect">
            <a:avLst/>
          </a:prstGeom>
          <a:noFill/>
          <a:ln w="9525">
            <a:noFill/>
            <a:miter lim="800000"/>
            <a:headEnd/>
            <a:tailEnd/>
          </a:ln>
        </p:spPr>
        <p:txBody>
          <a:bodyPr/>
          <a:lstStyle/>
          <a:p>
            <a:pPr eaLnBrk="0" hangingPunct="0"/>
            <a:r>
              <a:rPr lang="en-US" sz="3200" b="1">
                <a:solidFill>
                  <a:srgbClr val="663300"/>
                </a:solidFill>
                <a:latin typeface="Century Gothic" pitchFamily="34" charset="0"/>
              </a:rPr>
              <a:t>espacio</a:t>
            </a:r>
          </a:p>
        </p:txBody>
      </p:sp>
      <p:sp>
        <p:nvSpPr>
          <p:cNvPr id="42" name="AutoShape 25"/>
          <p:cNvSpPr>
            <a:spLocks noChangeAspect="1" noChangeArrowheads="1"/>
          </p:cNvSpPr>
          <p:nvPr/>
        </p:nvSpPr>
        <p:spPr bwMode="auto">
          <a:xfrm rot="-5400000">
            <a:off x="3974276" y="3383779"/>
            <a:ext cx="5026025" cy="658813"/>
          </a:xfrm>
          <a:prstGeom prst="rightArrow">
            <a:avLst>
              <a:gd name="adj1" fmla="val 59315"/>
              <a:gd name="adj2" fmla="val 49588"/>
            </a:avLst>
          </a:prstGeom>
          <a:solidFill>
            <a:srgbClr val="80DC8F"/>
          </a:solidFill>
          <a:ln w="9525">
            <a:noFill/>
            <a:miter lim="800000"/>
            <a:headEnd/>
            <a:tailEnd/>
          </a:ln>
        </p:spPr>
        <p:txBody>
          <a:bodyPr vert="eaVert"/>
          <a:lstStyle/>
          <a:p>
            <a:pPr eaLnBrk="0" hangingPunct="0"/>
            <a:endParaRPr lang="es-MX" sz="3200">
              <a:solidFill>
                <a:schemeClr val="accent1"/>
              </a:solidFill>
            </a:endParaRPr>
          </a:p>
        </p:txBody>
      </p:sp>
      <p:sp>
        <p:nvSpPr>
          <p:cNvPr id="43" name="Text Box 26"/>
          <p:cNvSpPr txBox="1">
            <a:spLocks noChangeAspect="1" noChangeArrowheads="1"/>
          </p:cNvSpPr>
          <p:nvPr/>
        </p:nvSpPr>
        <p:spPr bwMode="auto">
          <a:xfrm>
            <a:off x="6157882" y="1208110"/>
            <a:ext cx="752475" cy="330200"/>
          </a:xfrm>
          <a:prstGeom prst="rect">
            <a:avLst/>
          </a:prstGeom>
          <a:noFill/>
          <a:ln w="9525">
            <a:noFill/>
            <a:miter lim="800000"/>
            <a:headEnd/>
            <a:tailEnd/>
          </a:ln>
        </p:spPr>
        <p:txBody>
          <a:bodyPr/>
          <a:lstStyle/>
          <a:p>
            <a:pPr eaLnBrk="0" hangingPunct="0"/>
            <a:r>
              <a:rPr lang="en-US" sz="1600" b="1">
                <a:solidFill>
                  <a:srgbClr val="006600"/>
                </a:solidFill>
                <a:latin typeface="Century Gothic" pitchFamily="34" charset="0"/>
              </a:rPr>
              <a:t>alta</a:t>
            </a:r>
          </a:p>
        </p:txBody>
      </p:sp>
      <p:sp>
        <p:nvSpPr>
          <p:cNvPr id="44" name="Text Box 27"/>
          <p:cNvSpPr txBox="1">
            <a:spLocks noChangeAspect="1" noChangeArrowheads="1"/>
          </p:cNvSpPr>
          <p:nvPr/>
        </p:nvSpPr>
        <p:spPr bwMode="auto">
          <a:xfrm>
            <a:off x="6234082" y="5881710"/>
            <a:ext cx="752475" cy="330200"/>
          </a:xfrm>
          <a:prstGeom prst="rect">
            <a:avLst/>
          </a:prstGeom>
          <a:noFill/>
          <a:ln w="9525">
            <a:noFill/>
            <a:miter lim="800000"/>
            <a:headEnd/>
            <a:tailEnd/>
          </a:ln>
        </p:spPr>
        <p:txBody>
          <a:bodyPr/>
          <a:lstStyle/>
          <a:p>
            <a:pPr eaLnBrk="0" hangingPunct="0"/>
            <a:r>
              <a:rPr lang="en-US" sz="1600" b="1">
                <a:solidFill>
                  <a:srgbClr val="006600"/>
                </a:solidFill>
                <a:latin typeface="Century Gothic" pitchFamily="34" charset="0"/>
              </a:rPr>
              <a:t>Baja</a:t>
            </a:r>
          </a:p>
          <a:p>
            <a:pPr eaLnBrk="0" hangingPunct="0"/>
            <a:endParaRPr lang="en-US" sz="1600" b="1">
              <a:solidFill>
                <a:srgbClr val="006600"/>
              </a:solidFill>
              <a:latin typeface="Century Gothic" pitchFamily="34" charset="0"/>
            </a:endParaRPr>
          </a:p>
        </p:txBody>
      </p:sp>
      <p:sp>
        <p:nvSpPr>
          <p:cNvPr id="45" name="WordArt 28"/>
          <p:cNvSpPr>
            <a:spLocks noChangeArrowheads="1" noChangeShapeType="1" noTextEdit="1"/>
          </p:cNvSpPr>
          <p:nvPr/>
        </p:nvSpPr>
        <p:spPr bwMode="auto">
          <a:xfrm rot="5400000">
            <a:off x="4362420" y="3562372"/>
            <a:ext cx="4267200" cy="371475"/>
          </a:xfrm>
          <a:prstGeom prst="rect">
            <a:avLst/>
          </a:prstGeom>
        </p:spPr>
        <p:txBody>
          <a:bodyPr vert="wordArtVert" wrap="none" fromWordArt="1">
            <a:prstTxWarp prst="textPlain">
              <a:avLst>
                <a:gd name="adj" fmla="val 50000"/>
              </a:avLst>
            </a:prstTxWarp>
          </a:bodyPr>
          <a:lstStyle/>
          <a:p>
            <a:pPr algn="ctr" fontAlgn="auto"/>
            <a:r>
              <a:rPr lang="es-MX" sz="2400" b="1" kern="10">
                <a:ln w="9525">
                  <a:noFill/>
                  <a:round/>
                  <a:headEnd/>
                  <a:tailEnd/>
                </a:ln>
                <a:solidFill>
                  <a:srgbClr val="008000"/>
                </a:solidFill>
                <a:latin typeface="Century Gothic"/>
              </a:rPr>
              <a:t>coordinación</a:t>
            </a:r>
          </a:p>
        </p:txBody>
      </p:sp>
      <p:sp>
        <p:nvSpPr>
          <p:cNvPr id="46" name="Text Box 30"/>
          <p:cNvSpPr txBox="1">
            <a:spLocks noChangeArrowheads="1"/>
          </p:cNvSpPr>
          <p:nvPr/>
        </p:nvSpPr>
        <p:spPr bwMode="auto">
          <a:xfrm>
            <a:off x="5357818" y="71414"/>
            <a:ext cx="1928826" cy="461665"/>
          </a:xfrm>
          <a:prstGeom prst="rect">
            <a:avLst/>
          </a:prstGeom>
          <a:noFill/>
          <a:ln w="9525">
            <a:noFill/>
            <a:miter lim="800000"/>
            <a:headEnd/>
            <a:tailEnd/>
          </a:ln>
        </p:spPr>
        <p:txBody>
          <a:bodyPr wrap="square">
            <a:spAutoFit/>
          </a:bodyPr>
          <a:lstStyle/>
          <a:p>
            <a:pPr eaLnBrk="0" hangingPunct="0">
              <a:spcBef>
                <a:spcPct val="50000"/>
              </a:spcBef>
            </a:pPr>
            <a:r>
              <a:rPr lang="en-US" b="1" dirty="0" err="1">
                <a:solidFill>
                  <a:srgbClr val="006600"/>
                </a:solidFill>
              </a:rPr>
              <a:t>Institución</a:t>
            </a:r>
            <a:endParaRPr lang="en-US" b="1" dirty="0">
              <a:solidFill>
                <a:srgbClr val="006600"/>
              </a:solidFill>
            </a:endParaRPr>
          </a:p>
        </p:txBody>
      </p:sp>
      <p:sp>
        <p:nvSpPr>
          <p:cNvPr id="47" name="Text Box 31"/>
          <p:cNvSpPr txBox="1">
            <a:spLocks noChangeArrowheads="1"/>
          </p:cNvSpPr>
          <p:nvPr/>
        </p:nvSpPr>
        <p:spPr bwMode="auto">
          <a:xfrm>
            <a:off x="304800" y="6324600"/>
            <a:ext cx="1295400" cy="366713"/>
          </a:xfrm>
          <a:prstGeom prst="rect">
            <a:avLst/>
          </a:prstGeom>
          <a:noFill/>
          <a:ln w="9525">
            <a:noFill/>
            <a:miter lim="800000"/>
            <a:headEnd/>
            <a:tailEnd/>
          </a:ln>
        </p:spPr>
        <p:txBody>
          <a:bodyPr>
            <a:spAutoFit/>
          </a:bodyPr>
          <a:lstStyle/>
          <a:p>
            <a:pPr eaLnBrk="0" hangingPunct="0">
              <a:spcBef>
                <a:spcPct val="50000"/>
              </a:spcBef>
            </a:pPr>
            <a:r>
              <a:rPr lang="en-US" b="1">
                <a:solidFill>
                  <a:srgbClr val="663300"/>
                </a:solidFill>
              </a:rPr>
              <a:t>Escala</a:t>
            </a:r>
          </a:p>
        </p:txBody>
      </p:sp>
      <p:sp>
        <p:nvSpPr>
          <p:cNvPr id="48" name="Line 32"/>
          <p:cNvSpPr>
            <a:spLocks noChangeShapeType="1"/>
          </p:cNvSpPr>
          <p:nvPr/>
        </p:nvSpPr>
        <p:spPr bwMode="auto">
          <a:xfrm>
            <a:off x="304800" y="6781800"/>
            <a:ext cx="2133600" cy="0"/>
          </a:xfrm>
          <a:prstGeom prst="line">
            <a:avLst/>
          </a:prstGeom>
          <a:noFill/>
          <a:ln w="9525">
            <a:solidFill>
              <a:srgbClr val="663300"/>
            </a:solidFill>
            <a:round/>
            <a:headEnd/>
            <a:tailEnd type="triangle" w="med" len="med"/>
          </a:ln>
        </p:spPr>
        <p:txBody>
          <a:bodyPr/>
          <a:lstStyle/>
          <a:p>
            <a:endParaRPr lang="es-MX"/>
          </a:p>
        </p:txBody>
      </p:sp>
      <p:sp>
        <p:nvSpPr>
          <p:cNvPr id="49" name="Line 33"/>
          <p:cNvSpPr>
            <a:spLocks noChangeShapeType="1"/>
          </p:cNvSpPr>
          <p:nvPr/>
        </p:nvSpPr>
        <p:spPr bwMode="auto">
          <a:xfrm rot="16200000" flipV="1">
            <a:off x="-762000" y="5715000"/>
            <a:ext cx="2133600" cy="0"/>
          </a:xfrm>
          <a:prstGeom prst="line">
            <a:avLst/>
          </a:prstGeom>
          <a:noFill/>
          <a:ln w="9525">
            <a:solidFill>
              <a:srgbClr val="663300"/>
            </a:solidFill>
            <a:round/>
            <a:headEnd/>
            <a:tailEnd type="triangle" w="med" len="med"/>
          </a:ln>
        </p:spPr>
        <p:txBody>
          <a:bodyPr/>
          <a:lstStyle/>
          <a:p>
            <a:endParaRPr lang="es-MX"/>
          </a:p>
        </p:txBody>
      </p:sp>
      <p:sp>
        <p:nvSpPr>
          <p:cNvPr id="50" name="Line 34"/>
          <p:cNvSpPr>
            <a:spLocks noChangeShapeType="1"/>
          </p:cNvSpPr>
          <p:nvPr/>
        </p:nvSpPr>
        <p:spPr bwMode="auto">
          <a:xfrm rot="5400000">
            <a:off x="5878575" y="1193142"/>
            <a:ext cx="2133600" cy="45719"/>
          </a:xfrm>
          <a:prstGeom prst="line">
            <a:avLst/>
          </a:prstGeom>
          <a:noFill/>
          <a:ln w="9525">
            <a:solidFill>
              <a:srgbClr val="006600"/>
            </a:solidFill>
            <a:round/>
            <a:headEnd/>
            <a:tailEnd type="triangle" w="med" len="med"/>
          </a:ln>
        </p:spPr>
        <p:txBody>
          <a:bodyPr/>
          <a:lstStyle/>
          <a:p>
            <a:endParaRPr lang="es-MX"/>
          </a:p>
        </p:txBody>
      </p:sp>
      <p:sp>
        <p:nvSpPr>
          <p:cNvPr id="51" name="Line 35"/>
          <p:cNvSpPr>
            <a:spLocks noChangeShapeType="1"/>
          </p:cNvSpPr>
          <p:nvPr/>
        </p:nvSpPr>
        <p:spPr bwMode="auto">
          <a:xfrm flipH="1">
            <a:off x="3971468" y="142852"/>
            <a:ext cx="3000396" cy="0"/>
          </a:xfrm>
          <a:prstGeom prst="line">
            <a:avLst/>
          </a:prstGeom>
          <a:noFill/>
          <a:ln w="9525">
            <a:solidFill>
              <a:srgbClr val="006600"/>
            </a:solidFill>
            <a:round/>
            <a:headEnd/>
            <a:tailEnd type="triangle" w="med" len="med"/>
          </a:ln>
        </p:spPr>
        <p:txBody>
          <a:bodyPr/>
          <a:lstStyle/>
          <a:p>
            <a:endParaRPr lang="es-MX"/>
          </a:p>
        </p:txBody>
      </p:sp>
      <p:sp>
        <p:nvSpPr>
          <p:cNvPr id="53" name="Text Box 5"/>
          <p:cNvSpPr txBox="1">
            <a:spLocks noChangeAspect="1" noChangeArrowheads="1"/>
          </p:cNvSpPr>
          <p:nvPr/>
        </p:nvSpPr>
        <p:spPr bwMode="auto">
          <a:xfrm>
            <a:off x="2428860" y="1157498"/>
            <a:ext cx="3800728" cy="1285884"/>
          </a:xfrm>
          <a:prstGeom prst="rect">
            <a:avLst/>
          </a:prstGeom>
          <a:noFill/>
          <a:ln w="9525">
            <a:noFill/>
            <a:miter lim="800000"/>
            <a:headEnd/>
            <a:tailEnd/>
          </a:ln>
        </p:spPr>
        <p:txBody>
          <a:bodyPr/>
          <a:lstStyle/>
          <a:p>
            <a:pPr algn="ctr" eaLnBrk="0" hangingPunct="0"/>
            <a:r>
              <a:rPr lang="es-MX" sz="1600" dirty="0" smtClean="0">
                <a:solidFill>
                  <a:srgbClr val="FFFFFF"/>
                </a:solidFill>
                <a:latin typeface="Century Gothic" pitchFamily="34" charset="0"/>
              </a:rPr>
              <a:t>Integración de esquemas regionales para el mantenimiento de la diversidad biológica</a:t>
            </a:r>
            <a:endParaRPr lang="es-MX" sz="1600" b="1" dirty="0">
              <a:solidFill>
                <a:srgbClr val="FFFFFF"/>
              </a:solidFill>
              <a:latin typeface="Century Gothic" pitchFamily="34" charset="0"/>
            </a:endParaRPr>
          </a:p>
        </p:txBody>
      </p:sp>
      <p:pic>
        <p:nvPicPr>
          <p:cNvPr id="238594" name="Picture 2"/>
          <p:cNvPicPr>
            <a:picLocks noChangeAspect="1" noChangeArrowheads="1"/>
          </p:cNvPicPr>
          <p:nvPr/>
        </p:nvPicPr>
        <p:blipFill>
          <a:blip r:embed="rId3"/>
          <a:srcRect/>
          <a:stretch>
            <a:fillRect/>
          </a:stretch>
        </p:blipFill>
        <p:spPr bwMode="auto">
          <a:xfrm>
            <a:off x="928662" y="2114088"/>
            <a:ext cx="4214842" cy="4080683"/>
          </a:xfrm>
          <a:prstGeom prst="rect">
            <a:avLst/>
          </a:prstGeom>
          <a:noFill/>
          <a:ln w="9525">
            <a:noFill/>
            <a:miter lim="800000"/>
            <a:headEnd/>
            <a:tailEnd/>
          </a:ln>
          <a:effectLst/>
        </p:spPr>
      </p:pic>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México Modis 2002" id="27650" name="Picture 5"/>
          <p:cNvPicPr>
            <a:picLocks noChangeArrowheads="1" noChangeAspect="1"/>
          </p:cNvPicPr>
          <p:nvPr/>
        </p:nvPicPr>
        <p:blipFill>
          <a:blip cstate="print" r:embed="rId3"/>
          <a:srcRect/>
          <a:stretch>
            <a:fillRect/>
          </a:stretch>
        </p:blipFill>
        <p:spPr bwMode="auto">
          <a:xfrm>
            <a:off x="6583345" y="1214422"/>
            <a:ext cx="2303462" cy="1568450"/>
          </a:xfrm>
          <a:prstGeom prst="rect">
            <a:avLst/>
          </a:prstGeom>
          <a:noFill/>
          <a:ln w="9525">
            <a:noFill/>
            <a:miter lim="800000"/>
            <a:headEnd/>
            <a:tailEnd/>
          </a:ln>
        </p:spPr>
      </p:pic>
      <p:sp>
        <p:nvSpPr>
          <p:cNvPr id="27651" name="Rectangle 6"/>
          <p:cNvSpPr>
            <a:spLocks noChangeArrowheads="1"/>
          </p:cNvSpPr>
          <p:nvPr/>
        </p:nvSpPr>
        <p:spPr bwMode="auto">
          <a:xfrm>
            <a:off x="214282" y="391049"/>
            <a:ext cx="5572164" cy="1569660"/>
          </a:xfrm>
          <a:prstGeom prst="rect">
            <a:avLst/>
          </a:prstGeom>
          <a:noFill/>
          <a:ln w="9525">
            <a:noFill/>
            <a:miter lim="800000"/>
            <a:headEnd/>
            <a:tailEnd/>
          </a:ln>
        </p:spPr>
        <p:txBody>
          <a:bodyPr wrap="square">
            <a:spAutoFit/>
          </a:bodyPr>
          <a:lstStyle/>
          <a:p>
            <a:pPr eaLnBrk="0" hangingPunct="0" indent="-374650" marL="374650">
              <a:buClr>
                <a:schemeClr val="bg2"/>
              </a:buClr>
              <a:buSzPct val="130000"/>
              <a:buFont charset="2" pitchFamily="2" typeface="Wingdings"/>
              <a:buChar char="§"/>
            </a:pPr>
            <a:r>
              <a:rPr dirty="0" lang="es-ES_tradnl" sz="1600">
                <a:solidFill>
                  <a:schemeClr val="accent2">
                    <a:lumMod val="75000"/>
                  </a:schemeClr>
                </a:solidFill>
                <a:latin charset="0" pitchFamily="34" typeface="Albertus"/>
                <a:cs charset="0" pitchFamily="18" typeface="Times New Roman"/>
              </a:rPr>
              <a:t>Superficie Nacional: </a:t>
            </a:r>
            <a:r>
              <a:rPr dirty="0" lang="es-ES_tradnl" smtClean="0" sz="1600">
                <a:solidFill>
                  <a:schemeClr val="accent2">
                    <a:lumMod val="75000"/>
                  </a:schemeClr>
                </a:solidFill>
                <a:latin charset="0" pitchFamily="34" typeface="Albertus"/>
                <a:cs charset="0" pitchFamily="18" typeface="Times New Roman"/>
              </a:rPr>
              <a:t>195.4 </a:t>
            </a:r>
            <a:r>
              <a:rPr dirty="0" lang="es-ES_tradnl" sz="1600">
                <a:solidFill>
                  <a:schemeClr val="accent2">
                    <a:lumMod val="75000"/>
                  </a:schemeClr>
                </a:solidFill>
                <a:latin charset="0" pitchFamily="34" typeface="Albertus"/>
                <a:cs charset="0" pitchFamily="18" typeface="Times New Roman"/>
              </a:rPr>
              <a:t>millones ha</a:t>
            </a:r>
          </a:p>
          <a:p>
            <a:pPr eaLnBrk="0" hangingPunct="0" indent="-374650" marL="374650">
              <a:buClr>
                <a:schemeClr val="bg2"/>
              </a:buClr>
              <a:buSzPct val="130000"/>
              <a:buFont charset="2" pitchFamily="2" typeface="Wingdings"/>
              <a:buChar char="§"/>
            </a:pPr>
            <a:r>
              <a:rPr dirty="0" lang="es-ES_tradnl" sz="1600">
                <a:solidFill>
                  <a:schemeClr val="accent2">
                    <a:lumMod val="75000"/>
                  </a:schemeClr>
                </a:solidFill>
                <a:latin charset="0" pitchFamily="34" typeface="Albertus"/>
                <a:cs charset="0" pitchFamily="18" typeface="Times New Roman"/>
              </a:rPr>
              <a:t>Superficie forestal: 127.4 millones ha</a:t>
            </a:r>
          </a:p>
          <a:p>
            <a:pPr eaLnBrk="0" hangingPunct="0" indent="-374650" marL="374650">
              <a:buClr>
                <a:schemeClr val="bg2"/>
              </a:buClr>
              <a:buSzPct val="130000"/>
              <a:buFont charset="2" pitchFamily="2" typeface="Wingdings"/>
              <a:buChar char="§"/>
            </a:pPr>
            <a:r>
              <a:rPr dirty="0" lang="es-ES_tradnl" sz="1600">
                <a:solidFill>
                  <a:schemeClr val="accent2">
                    <a:lumMod val="75000"/>
                  </a:schemeClr>
                </a:solidFill>
                <a:latin charset="0" pitchFamily="34" typeface="Albertus"/>
                <a:cs charset="0" pitchFamily="18" typeface="Times New Roman"/>
              </a:rPr>
              <a:t>Bosques nativos: 56.9 millones ha (11</a:t>
            </a:r>
            <a:r>
              <a:rPr baseline="30000" dirty="0" lang="es-ES_tradnl" sz="1600">
                <a:solidFill>
                  <a:schemeClr val="accent2">
                    <a:lumMod val="75000"/>
                  </a:schemeClr>
                </a:solidFill>
                <a:latin charset="0" pitchFamily="34" typeface="Albertus"/>
                <a:cs charset="0" pitchFamily="18" typeface="Times New Roman"/>
              </a:rPr>
              <a:t>o</a:t>
            </a:r>
            <a:r>
              <a:rPr dirty="0" lang="es-ES_tradnl" sz="1600">
                <a:solidFill>
                  <a:schemeClr val="accent2">
                    <a:lumMod val="75000"/>
                  </a:schemeClr>
                </a:solidFill>
                <a:latin charset="0" pitchFamily="34" typeface="Albertus"/>
                <a:cs charset="0" pitchFamily="18" typeface="Times New Roman"/>
              </a:rPr>
              <a:t> lugar mundial)</a:t>
            </a:r>
          </a:p>
          <a:p>
            <a:pPr eaLnBrk="0" hangingPunct="0" indent="-374650" marL="374650">
              <a:buClr>
                <a:schemeClr val="bg2"/>
              </a:buClr>
              <a:buSzPct val="130000"/>
              <a:buFont charset="2" pitchFamily="2" typeface="Wingdings"/>
              <a:buChar char="§"/>
            </a:pPr>
            <a:r>
              <a:rPr dirty="0" lang="es-ES_tradnl" sz="1600">
                <a:solidFill>
                  <a:schemeClr val="accent2">
                    <a:lumMod val="75000"/>
                  </a:schemeClr>
                </a:solidFill>
                <a:latin charset="0" pitchFamily="34" typeface="Albertus"/>
              </a:rPr>
              <a:t>Elevada biodiversidad y endemismo (4</a:t>
            </a:r>
            <a:r>
              <a:rPr baseline="30000" dirty="0" lang="es-ES_tradnl" sz="1600">
                <a:solidFill>
                  <a:schemeClr val="accent2">
                    <a:lumMod val="75000"/>
                  </a:schemeClr>
                </a:solidFill>
                <a:latin charset="0" pitchFamily="34" typeface="Albertus"/>
              </a:rPr>
              <a:t>o</a:t>
            </a:r>
            <a:r>
              <a:rPr dirty="0" lang="es-ES_tradnl" sz="1600">
                <a:solidFill>
                  <a:schemeClr val="accent2">
                    <a:lumMod val="75000"/>
                  </a:schemeClr>
                </a:solidFill>
                <a:latin charset="0" pitchFamily="34" typeface="Albertus"/>
              </a:rPr>
              <a:t> lugar mundial</a:t>
            </a:r>
            <a:r>
              <a:rPr dirty="0" lang="es-ES_tradnl" smtClean="0" sz="1600">
                <a:solidFill>
                  <a:schemeClr val="accent2">
                    <a:lumMod val="75000"/>
                  </a:schemeClr>
                </a:solidFill>
                <a:latin charset="0" pitchFamily="34" typeface="Albertus"/>
              </a:rPr>
              <a:t>)</a:t>
            </a:r>
            <a:endParaRPr dirty="0" lang="es-ES_tradnl" sz="1600">
              <a:solidFill>
                <a:schemeClr val="accent2">
                  <a:lumMod val="75000"/>
                </a:schemeClr>
              </a:solidFill>
              <a:latin charset="0" pitchFamily="34" typeface="Albertus"/>
            </a:endParaRPr>
          </a:p>
        </p:txBody>
      </p:sp>
      <p:pic>
        <p:nvPicPr>
          <p:cNvPr id="27652" name="Picture 7"/>
          <p:cNvPicPr>
            <a:picLocks noChangeArrowheads="1" noChangeAspect="1"/>
          </p:cNvPicPr>
          <p:nvPr/>
        </p:nvPicPr>
        <p:blipFill>
          <a:blip r:embed="rId4"/>
          <a:stretch>
            <a:fillRect/>
          </a:stretch>
        </p:blipFill>
        <p:spPr bwMode="auto">
          <a:xfrm>
            <a:off x="142844" y="2357430"/>
            <a:ext cx="7226319" cy="4357718"/>
          </a:xfrm>
          <a:prstGeom prst="rect">
            <a:avLst/>
          </a:prstGeom>
          <a:noFill/>
          <a:ln algn="ctr" w="9525">
            <a:noFill/>
            <a:miter lim="800000"/>
            <a:headEnd/>
            <a:tailEnd/>
          </a:ln>
        </p:spPr>
      </p:pic>
      <p:sp>
        <p:nvSpPr>
          <p:cNvPr id="5" name="4 CuadroTexto"/>
          <p:cNvSpPr txBox="1"/>
          <p:nvPr/>
        </p:nvSpPr>
        <p:spPr>
          <a:xfrm>
            <a:off x="5983983" y="71414"/>
            <a:ext cx="3017173" cy="338554"/>
          </a:xfrm>
          <a:prstGeom prst="rect">
            <a:avLst/>
          </a:prstGeom>
          <a:noFill/>
        </p:spPr>
        <p:txBody>
          <a:bodyPr rtlCol="0" wrap="none">
            <a:spAutoFit/>
          </a:bodyPr>
          <a:lstStyle/>
          <a:p>
            <a:r>
              <a:rPr dirty="0" lang="es-ES_tradnl" smtClean="0" sz="1600">
                <a:latin charset="0" pitchFamily="34" typeface="Albertus"/>
              </a:rPr>
              <a:t>México en el contexto mundial</a:t>
            </a:r>
            <a:endParaRPr dirty="0" lang="es-MX" sz="1600">
              <a:latin charset="0" pitchFamily="34" typeface="Albertus"/>
            </a:endParaRPr>
          </a:p>
        </p:txBody>
      </p:sp>
    </p:spTree>
  </p:cSld>
  <p:clrMapOvr>
    <a:masterClrMapping/>
  </p:clrMapOvr>
  <p:timing>
    <p:tnLst>
      <p:par>
        <p:cTn dur="indefinite" id="1" nodeType="tmRoot" restart="never"/>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318286" y="714356"/>
            <a:ext cx="6825714" cy="4502618"/>
          </a:xfrm>
          <a:prstGeom prst="rect">
            <a:avLst/>
          </a:prstGeom>
          <a:noFill/>
          <a:ln w="9525">
            <a:noFill/>
            <a:miter lim="800000"/>
            <a:headEnd/>
            <a:tailEnd/>
          </a:ln>
        </p:spPr>
      </p:pic>
      <p:sp>
        <p:nvSpPr>
          <p:cNvPr id="110596" name="Rectangle 4"/>
          <p:cNvSpPr>
            <a:spLocks noGrp="1" noChangeArrowheads="1"/>
          </p:cNvSpPr>
          <p:nvPr>
            <p:ph type="title"/>
          </p:nvPr>
        </p:nvSpPr>
        <p:spPr>
          <a:xfrm>
            <a:off x="142844" y="428604"/>
            <a:ext cx="2500330" cy="4286280"/>
          </a:xfrm>
        </p:spPr>
        <p:txBody>
          <a:bodyPr>
            <a:noAutofit/>
          </a:bodyPr>
          <a:lstStyle/>
          <a:p>
            <a:pPr algn="just" fontAlgn="auto">
              <a:spcAft>
                <a:spcPts val="0"/>
              </a:spcAft>
              <a:defRPr/>
            </a:pPr>
            <a:r>
              <a:rPr lang="es-ES_tradnl" sz="1800" dirty="0" smtClean="0">
                <a:latin typeface="Calibri" pitchFamily="34" charset="0"/>
              </a:rPr>
              <a:t>La respuesta gubernamental a estas ha sido impulsar la creación del </a:t>
            </a:r>
            <a:r>
              <a:rPr lang="es-ES_tradnl" sz="1800" b="1" dirty="0" smtClean="0">
                <a:latin typeface="Calibri" pitchFamily="34" charset="0"/>
              </a:rPr>
              <a:t>sistema nacional de áreas naturales protegidas </a:t>
            </a:r>
            <a:r>
              <a:rPr lang="es-ES_tradnl" sz="1800" dirty="0" smtClean="0">
                <a:latin typeface="Calibri" pitchFamily="34" charset="0"/>
              </a:rPr>
              <a:t>(SINAP), cuya cobertura </a:t>
            </a:r>
            <a:r>
              <a:rPr lang="es-ES_tradnl" sz="1800" dirty="0">
                <a:latin typeface="Calibri" pitchFamily="34" charset="0"/>
              </a:rPr>
              <a:t>actual </a:t>
            </a:r>
            <a:r>
              <a:rPr lang="es-ES_tradnl" sz="1800" b="1" dirty="0" smtClean="0">
                <a:latin typeface="Calibri" pitchFamily="34" charset="0"/>
              </a:rPr>
              <a:t>no </a:t>
            </a:r>
            <a:r>
              <a:rPr lang="es-ES_tradnl" sz="1800" b="1" dirty="0">
                <a:latin typeface="Calibri" pitchFamily="34" charset="0"/>
              </a:rPr>
              <a:t>concuerda del todo</a:t>
            </a:r>
            <a:r>
              <a:rPr lang="es-ES_tradnl" sz="1800" dirty="0">
                <a:latin typeface="Calibri" pitchFamily="34" charset="0"/>
              </a:rPr>
              <a:t>, con las </a:t>
            </a:r>
            <a:r>
              <a:rPr lang="es-ES_tradnl" sz="1800" b="1" dirty="0">
                <a:latin typeface="Calibri" pitchFamily="34" charset="0"/>
              </a:rPr>
              <a:t>regiones </a:t>
            </a:r>
            <a:r>
              <a:rPr lang="es-ES_tradnl" sz="1800" b="1" dirty="0" smtClean="0">
                <a:latin typeface="Calibri" pitchFamily="34" charset="0"/>
              </a:rPr>
              <a:t>prioritarias</a:t>
            </a:r>
            <a:r>
              <a:rPr lang="es-ES_tradnl" sz="1800" dirty="0" smtClean="0">
                <a:latin typeface="Calibri" pitchFamily="34" charset="0"/>
              </a:rPr>
              <a:t> </a:t>
            </a:r>
            <a:r>
              <a:rPr lang="es-ES_tradnl" sz="1800" dirty="0">
                <a:latin typeface="Calibri" pitchFamily="34" charset="0"/>
              </a:rPr>
              <a:t>para el mantenimiento de la diversidad biológica en </a:t>
            </a:r>
            <a:r>
              <a:rPr lang="es-ES_tradnl" sz="1800" dirty="0" smtClean="0">
                <a:latin typeface="Calibri" pitchFamily="34" charset="0"/>
              </a:rPr>
              <a:t>México (CONABIO). </a:t>
            </a:r>
            <a:endParaRPr lang="es-ES" sz="1800" dirty="0">
              <a:latin typeface="Calibri" pitchFamily="34" charset="0"/>
            </a:endParaRPr>
          </a:p>
        </p:txBody>
      </p:sp>
      <p:graphicFrame>
        <p:nvGraphicFramePr>
          <p:cNvPr id="110634" name="Group 42"/>
          <p:cNvGraphicFramePr>
            <a:graphicFrameLocks noGrp="1"/>
          </p:cNvGraphicFramePr>
          <p:nvPr>
            <p:ph type="tbl" idx="1"/>
          </p:nvPr>
        </p:nvGraphicFramePr>
        <p:xfrm>
          <a:off x="107950" y="5108575"/>
          <a:ext cx="6264275" cy="1638300"/>
        </p:xfrm>
        <a:graphic>
          <a:graphicData uri="http://schemas.openxmlformats.org/drawingml/2006/table">
            <a:tbl>
              <a:tblPr>
                <a:tableStyleId>{37CE84F3-28C3-443E-9E96-99CF82512B78}</a:tableStyleId>
              </a:tblPr>
              <a:tblGrid>
                <a:gridCol w="1670050"/>
                <a:gridCol w="1358900"/>
                <a:gridCol w="1670050"/>
                <a:gridCol w="1565275"/>
              </a:tblGrid>
              <a:tr h="415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s-MX" sz="1400" b="0" i="0" u="none" strike="noStrike" cap="none" normalizeH="0" baseline="0" smtClean="0">
                        <a:ln>
                          <a:noFill/>
                        </a:ln>
                        <a:solidFill>
                          <a:srgbClr val="CC3300"/>
                        </a:solidFill>
                        <a:effectLst>
                          <a:outerShdw blurRad="38100" dist="38100" dir="2700000" algn="tl">
                            <a:srgbClr val="000000"/>
                          </a:outerShdw>
                        </a:effectLst>
                        <a:latin typeface="Albertus Medium" pitchFamily="34" charset="0"/>
                      </a:endParaRPr>
                    </a:p>
                  </a:txBody>
                  <a:tcPr horzOverflow="overflow">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s-MX" sz="1800" u="none" strike="noStrike" cap="none" normalizeH="0" baseline="0" smtClean="0">
                          <a:ln>
                            <a:noFill/>
                          </a:ln>
                          <a:effectLst>
                            <a:outerShdw blurRad="38100" dist="38100" dir="2700000" algn="tl">
                              <a:srgbClr val="000000"/>
                            </a:outerShdw>
                          </a:effectLst>
                        </a:rPr>
                        <a:t>Total</a:t>
                      </a:r>
                      <a:endParaRPr kumimoji="0" lang="es-ES" sz="1800" b="1" i="0" u="none" strike="noStrike" cap="none" normalizeH="0" baseline="0" smtClean="0">
                        <a:ln>
                          <a:noFill/>
                        </a:ln>
                        <a:solidFill>
                          <a:srgbClr val="CC3300"/>
                        </a:solidFill>
                        <a:effectLst>
                          <a:outerShdw blurRad="38100" dist="38100" dir="2700000" algn="tl">
                            <a:srgbClr val="000000"/>
                          </a:outerShdw>
                        </a:effectLst>
                        <a:latin typeface="Albertus Medium" pitchFamily="34" charset="0"/>
                      </a:endParaRPr>
                    </a:p>
                  </a:txBody>
                  <a:tcPr anchor="ctr" horzOverflow="overflow">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s-MX" sz="1800" u="none" strike="noStrike" cap="none" normalizeH="0" baseline="0" smtClean="0">
                          <a:ln>
                            <a:noFill/>
                          </a:ln>
                          <a:effectLst>
                            <a:outerShdw blurRad="38100" dist="38100" dir="2700000" algn="tl">
                              <a:srgbClr val="000000"/>
                            </a:outerShdw>
                          </a:effectLst>
                        </a:rPr>
                        <a:t>Terrestres</a:t>
                      </a:r>
                      <a:endParaRPr kumimoji="0" lang="es-ES" sz="1800" b="1" i="0" u="none" strike="noStrike" cap="none" normalizeH="0" baseline="0" smtClean="0">
                        <a:ln>
                          <a:noFill/>
                        </a:ln>
                        <a:solidFill>
                          <a:srgbClr val="CC3300"/>
                        </a:solidFill>
                        <a:effectLst>
                          <a:outerShdw blurRad="38100" dist="38100" dir="2700000" algn="tl">
                            <a:srgbClr val="000000"/>
                          </a:outerShdw>
                        </a:effectLst>
                        <a:latin typeface="Albertus Medium" pitchFamily="34" charset="0"/>
                      </a:endParaRPr>
                    </a:p>
                  </a:txBody>
                  <a:tcPr anchor="ctr" horzOverflow="overflow">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s-MX" sz="1800" u="none" strike="noStrike" cap="none" normalizeH="0" baseline="0" smtClean="0">
                          <a:ln>
                            <a:noFill/>
                          </a:ln>
                          <a:effectLst>
                            <a:outerShdw blurRad="38100" dist="38100" dir="2700000" algn="tl">
                              <a:srgbClr val="000000"/>
                            </a:outerShdw>
                          </a:effectLst>
                        </a:rPr>
                        <a:t>Marinas</a:t>
                      </a:r>
                      <a:endParaRPr kumimoji="0" lang="es-ES" sz="1400" b="0" i="0" u="none" strike="noStrike" cap="none" normalizeH="0" baseline="0" smtClean="0">
                        <a:ln>
                          <a:noFill/>
                        </a:ln>
                        <a:solidFill>
                          <a:srgbClr val="CC3300"/>
                        </a:solidFill>
                        <a:effectLst>
                          <a:outerShdw blurRad="38100" dist="38100" dir="2700000" algn="tl">
                            <a:srgbClr val="000000"/>
                          </a:outerShdw>
                        </a:effectLst>
                        <a:latin typeface="Albertus Medium" pitchFamily="34" charset="0"/>
                      </a:endParaRPr>
                    </a:p>
                  </a:txBody>
                  <a:tcPr anchor="ctr" horzOverflow="overflow">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r>
              <a:tr h="307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s-MX" sz="1400" u="none" strike="noStrike" cap="none" normalizeH="0" baseline="0" smtClean="0">
                          <a:ln>
                            <a:noFill/>
                          </a:ln>
                          <a:effectLst>
                            <a:outerShdw blurRad="38100" dist="38100" dir="2700000" algn="tl">
                              <a:srgbClr val="000000"/>
                            </a:outerShdw>
                          </a:effectLst>
                        </a:rPr>
                        <a:t>Federales</a:t>
                      </a:r>
                      <a:endParaRPr kumimoji="0" lang="es-ES" sz="1400" b="0" i="0" u="none" strike="noStrike" cap="none" normalizeH="0" baseline="0" smtClean="0">
                        <a:ln>
                          <a:noFill/>
                        </a:ln>
                        <a:solidFill>
                          <a:srgbClr val="CC3300"/>
                        </a:solidFill>
                        <a:effectLst>
                          <a:outerShdw blurRad="38100" dist="38100" dir="2700000" algn="tl">
                            <a:srgbClr val="000000"/>
                          </a:outerShdw>
                        </a:effectLst>
                        <a:latin typeface="Albertus Medium" pitchFamily="34" charset="0"/>
                      </a:endParaRPr>
                    </a:p>
                  </a:txBody>
                  <a:tcPr horzOverflow="overflow">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s-ES" sz="1400" u="none" strike="noStrike" cap="none" normalizeH="0" baseline="0" smtClean="0">
                          <a:ln>
                            <a:noFill/>
                          </a:ln>
                          <a:effectLst>
                            <a:outerShdw blurRad="38100" dist="38100" dir="2700000" algn="tl">
                              <a:srgbClr val="000000"/>
                            </a:outerShdw>
                          </a:effectLst>
                        </a:rPr>
                        <a:t>18,864,163</a:t>
                      </a:r>
                      <a:endParaRPr kumimoji="0" lang="es-ES" sz="1400" b="1" i="0" u="none" strike="noStrike" cap="none" normalizeH="0" baseline="0" smtClean="0">
                        <a:ln>
                          <a:noFill/>
                        </a:ln>
                        <a:solidFill>
                          <a:srgbClr val="CC3300"/>
                        </a:solidFill>
                        <a:effectLst>
                          <a:outerShdw blurRad="38100" dist="38100" dir="2700000" algn="tl">
                            <a:srgbClr val="000000"/>
                          </a:outerShdw>
                        </a:effectLst>
                        <a:latin typeface="Albertus Medium" pitchFamily="34" charset="0"/>
                      </a:endParaRPr>
                    </a:p>
                  </a:txBody>
                  <a:tcPr horzOverflow="overflow">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s-ES" sz="1400" u="none" strike="noStrike" cap="none" normalizeH="0" baseline="0" smtClean="0">
                          <a:ln>
                            <a:noFill/>
                          </a:ln>
                          <a:effectLst>
                            <a:outerShdw blurRad="38100" dist="38100" dir="2700000" algn="tl">
                              <a:srgbClr val="000000"/>
                            </a:outerShdw>
                          </a:effectLst>
                        </a:rPr>
                        <a:t>14,760,944</a:t>
                      </a:r>
                      <a:endParaRPr kumimoji="0" lang="es-ES" sz="1400" b="1" i="0" u="none" strike="noStrike" cap="none" normalizeH="0" baseline="0" smtClean="0">
                        <a:ln>
                          <a:noFill/>
                        </a:ln>
                        <a:solidFill>
                          <a:srgbClr val="CC3300"/>
                        </a:solidFill>
                        <a:effectLst>
                          <a:outerShdw blurRad="38100" dist="38100" dir="2700000" algn="tl">
                            <a:srgbClr val="000000"/>
                          </a:outerShdw>
                        </a:effectLst>
                        <a:latin typeface="Albertus Medium" pitchFamily="34" charset="0"/>
                      </a:endParaRPr>
                    </a:p>
                  </a:txBody>
                  <a:tcPr horzOverflow="overflow">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s-ES" sz="1400" u="none" strike="noStrike" cap="none" normalizeH="0" baseline="0" smtClean="0">
                          <a:ln>
                            <a:noFill/>
                          </a:ln>
                          <a:effectLst>
                            <a:outerShdw blurRad="38100" dist="38100" dir="2700000" algn="tl">
                              <a:srgbClr val="000000"/>
                            </a:outerShdw>
                          </a:effectLst>
                        </a:rPr>
                        <a:t>4,103,219</a:t>
                      </a:r>
                      <a:endParaRPr kumimoji="0" lang="es-ES" sz="1400" b="1" i="0" u="none" strike="noStrike" cap="none" normalizeH="0" baseline="0" smtClean="0">
                        <a:ln>
                          <a:noFill/>
                        </a:ln>
                        <a:solidFill>
                          <a:srgbClr val="CC3300"/>
                        </a:solidFill>
                        <a:effectLst>
                          <a:outerShdw blurRad="38100" dist="38100" dir="2700000" algn="tl">
                            <a:srgbClr val="000000"/>
                          </a:outerShdw>
                        </a:effectLst>
                        <a:latin typeface="Albertus Medium" pitchFamily="34" charset="0"/>
                      </a:endParaRPr>
                    </a:p>
                  </a:txBody>
                  <a:tcPr horzOverflow="overflow">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r>
              <a:tr h="2825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s-MX" sz="1400" u="none" strike="noStrike" cap="none" normalizeH="0" baseline="0" smtClean="0">
                          <a:ln>
                            <a:noFill/>
                          </a:ln>
                          <a:effectLst>
                            <a:outerShdw blurRad="38100" dist="38100" dir="2700000" algn="tl">
                              <a:srgbClr val="000000"/>
                            </a:outerShdw>
                          </a:effectLst>
                        </a:rPr>
                        <a:t>Estatales</a:t>
                      </a:r>
                      <a:endParaRPr kumimoji="0" lang="es-ES" sz="1400" b="0" i="0" u="none" strike="noStrike" cap="none" normalizeH="0" baseline="0" smtClean="0">
                        <a:ln>
                          <a:noFill/>
                        </a:ln>
                        <a:solidFill>
                          <a:srgbClr val="CC3300"/>
                        </a:solidFill>
                        <a:effectLst>
                          <a:outerShdw blurRad="38100" dist="38100" dir="2700000" algn="tl">
                            <a:srgbClr val="000000"/>
                          </a:outerShdw>
                        </a:effectLst>
                        <a:latin typeface="Albertus Medium" pitchFamily="34" charset="0"/>
                      </a:endParaRPr>
                    </a:p>
                  </a:txBody>
                  <a:tcPr horzOverflow="overflow">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s-ES" sz="1400" u="none" strike="noStrike" cap="none" normalizeH="0" baseline="0" smtClean="0">
                          <a:ln>
                            <a:noFill/>
                          </a:ln>
                          <a:effectLst>
                            <a:outerShdw blurRad="38100" dist="38100" dir="2700000" algn="tl">
                              <a:srgbClr val="000000"/>
                            </a:outerShdw>
                          </a:effectLst>
                        </a:rPr>
                        <a:t>3,102,290 </a:t>
                      </a:r>
                      <a:endParaRPr kumimoji="0" lang="es-ES" sz="1400" b="1" i="0" u="none" strike="noStrike" cap="none" normalizeH="0" baseline="0" smtClean="0">
                        <a:ln>
                          <a:noFill/>
                        </a:ln>
                        <a:solidFill>
                          <a:srgbClr val="CC3300"/>
                        </a:solidFill>
                        <a:effectLst>
                          <a:outerShdw blurRad="38100" dist="38100" dir="2700000" algn="tl">
                            <a:srgbClr val="000000"/>
                          </a:outerShdw>
                        </a:effectLst>
                        <a:latin typeface="Albertus Medium" pitchFamily="34" charset="0"/>
                      </a:endParaRPr>
                    </a:p>
                  </a:txBody>
                  <a:tcPr horzOverflow="overflow">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s-MX" sz="1400" u="none" strike="noStrike" cap="none" normalizeH="0" baseline="0" smtClean="0">
                          <a:ln>
                            <a:noFill/>
                          </a:ln>
                          <a:effectLst>
                            <a:outerShdw blurRad="38100" dist="38100" dir="2700000" algn="tl">
                              <a:srgbClr val="000000"/>
                            </a:outerShdw>
                          </a:effectLst>
                        </a:rPr>
                        <a:t>2,868,966</a:t>
                      </a:r>
                      <a:endParaRPr kumimoji="0" lang="es-ES" sz="1400" b="1" i="0" u="none" strike="noStrike" cap="none" normalizeH="0" baseline="0" smtClean="0">
                        <a:ln>
                          <a:noFill/>
                        </a:ln>
                        <a:solidFill>
                          <a:srgbClr val="CC3300"/>
                        </a:solidFill>
                        <a:effectLst>
                          <a:outerShdw blurRad="38100" dist="38100" dir="2700000" algn="tl">
                            <a:srgbClr val="000000"/>
                          </a:outerShdw>
                        </a:effectLst>
                        <a:latin typeface="Albertus Medium" pitchFamily="34" charset="0"/>
                      </a:endParaRPr>
                    </a:p>
                  </a:txBody>
                  <a:tcPr horzOverflow="overflow">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s-MX" sz="1400" u="none" strike="noStrike" cap="none" normalizeH="0" baseline="0" smtClean="0">
                          <a:ln>
                            <a:noFill/>
                          </a:ln>
                          <a:effectLst>
                            <a:outerShdw blurRad="38100" dist="38100" dir="2700000" algn="tl">
                              <a:srgbClr val="000000"/>
                            </a:outerShdw>
                          </a:effectLst>
                        </a:rPr>
                        <a:t>233,249</a:t>
                      </a:r>
                      <a:endParaRPr kumimoji="0" lang="es-ES" sz="1400" b="1" i="0" u="none" strike="noStrike" cap="none" normalizeH="0" baseline="0" smtClean="0">
                        <a:ln>
                          <a:noFill/>
                        </a:ln>
                        <a:solidFill>
                          <a:srgbClr val="CC3300"/>
                        </a:solidFill>
                        <a:effectLst>
                          <a:outerShdw blurRad="38100" dist="38100" dir="2700000" algn="tl">
                            <a:srgbClr val="000000"/>
                          </a:outerShdw>
                        </a:effectLst>
                        <a:latin typeface="Albertus Medium" pitchFamily="34" charset="0"/>
                      </a:endParaRPr>
                    </a:p>
                  </a:txBody>
                  <a:tcPr horzOverflow="overflow">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r>
              <a:tr h="2825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s-MX" sz="1400" u="none" strike="noStrike" cap="none" normalizeH="0" baseline="0" smtClean="0">
                          <a:ln>
                            <a:noFill/>
                          </a:ln>
                          <a:effectLst>
                            <a:outerShdw blurRad="38100" dist="38100" dir="2700000" algn="tl">
                              <a:srgbClr val="000000"/>
                            </a:outerShdw>
                          </a:effectLst>
                        </a:rPr>
                        <a:t>Municipales</a:t>
                      </a:r>
                      <a:endParaRPr kumimoji="0" lang="es-ES" sz="1400" b="0" i="0" u="none" strike="noStrike" cap="none" normalizeH="0" baseline="0" smtClean="0">
                        <a:ln>
                          <a:noFill/>
                        </a:ln>
                        <a:solidFill>
                          <a:srgbClr val="CC3300"/>
                        </a:solidFill>
                        <a:effectLst>
                          <a:outerShdw blurRad="38100" dist="38100" dir="2700000" algn="tl">
                            <a:srgbClr val="000000"/>
                          </a:outerShdw>
                        </a:effectLst>
                        <a:latin typeface="Albertus Medium" pitchFamily="34" charset="0"/>
                      </a:endParaRPr>
                    </a:p>
                  </a:txBody>
                  <a:tcPr horzOverflow="overflow">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s-ES" sz="1400" u="none" strike="noStrike" cap="none" normalizeH="0" baseline="0" smtClean="0">
                          <a:ln>
                            <a:noFill/>
                          </a:ln>
                          <a:effectLst>
                            <a:outerShdw blurRad="38100" dist="38100" dir="2700000" algn="tl">
                              <a:srgbClr val="000000"/>
                            </a:outerShdw>
                          </a:effectLst>
                        </a:rPr>
                        <a:t>85,045</a:t>
                      </a:r>
                      <a:endParaRPr kumimoji="0" lang="es-ES" sz="1400" b="1" i="0" u="none" strike="noStrike" cap="none" normalizeH="0" baseline="0" smtClean="0">
                        <a:ln>
                          <a:noFill/>
                        </a:ln>
                        <a:solidFill>
                          <a:srgbClr val="CC3300"/>
                        </a:solidFill>
                        <a:effectLst>
                          <a:outerShdw blurRad="38100" dist="38100" dir="2700000" algn="tl">
                            <a:srgbClr val="000000"/>
                          </a:outerShdw>
                        </a:effectLst>
                        <a:latin typeface="Albertus Medium" pitchFamily="34" charset="0"/>
                      </a:endParaRPr>
                    </a:p>
                  </a:txBody>
                  <a:tcPr horzOverflow="overflow">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s-ES" sz="1400" u="none" strike="noStrike" cap="none" normalizeH="0" baseline="0" smtClean="0">
                          <a:ln>
                            <a:noFill/>
                          </a:ln>
                          <a:effectLst>
                            <a:outerShdw blurRad="38100" dist="38100" dir="2700000" algn="tl">
                              <a:srgbClr val="000000"/>
                            </a:outerShdw>
                          </a:effectLst>
                        </a:rPr>
                        <a:t>85,045 </a:t>
                      </a:r>
                      <a:endParaRPr kumimoji="0" lang="es-ES" sz="1400" b="1" i="0" u="none" strike="noStrike" cap="none" normalizeH="0" baseline="0" smtClean="0">
                        <a:ln>
                          <a:noFill/>
                        </a:ln>
                        <a:solidFill>
                          <a:srgbClr val="CC3300"/>
                        </a:solidFill>
                        <a:effectLst>
                          <a:outerShdw blurRad="38100" dist="38100" dir="2700000" algn="tl">
                            <a:srgbClr val="000000"/>
                          </a:outerShdw>
                        </a:effectLst>
                        <a:latin typeface="Albertus Medium" pitchFamily="34" charset="0"/>
                      </a:endParaRPr>
                    </a:p>
                  </a:txBody>
                  <a:tcPr horzOverflow="overflow">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s-MX" sz="1400" u="none" strike="noStrike" cap="none" normalizeH="0" baseline="0" smtClean="0">
                          <a:ln>
                            <a:noFill/>
                          </a:ln>
                          <a:effectLst>
                            <a:outerShdw blurRad="38100" dist="38100" dir="2700000" algn="tl">
                              <a:srgbClr val="000000"/>
                            </a:outerShdw>
                          </a:effectLst>
                        </a:rPr>
                        <a:t>0</a:t>
                      </a:r>
                      <a:endParaRPr kumimoji="0" lang="es-ES" sz="1400" b="1" i="0" u="none" strike="noStrike" cap="none" normalizeH="0" baseline="0" smtClean="0">
                        <a:ln>
                          <a:noFill/>
                        </a:ln>
                        <a:solidFill>
                          <a:srgbClr val="CC3300"/>
                        </a:solidFill>
                        <a:effectLst>
                          <a:outerShdw blurRad="38100" dist="38100" dir="2700000" algn="tl">
                            <a:srgbClr val="000000"/>
                          </a:outerShdw>
                        </a:effectLst>
                        <a:latin typeface="Albertus Medium" pitchFamily="34" charset="0"/>
                      </a:endParaRPr>
                    </a:p>
                  </a:txBody>
                  <a:tcPr horzOverflow="overflow">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r>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s-MX" sz="1400" u="none" strike="noStrike" cap="none" normalizeH="0" baseline="0" smtClean="0">
                          <a:ln>
                            <a:noFill/>
                          </a:ln>
                          <a:effectLst>
                            <a:outerShdw blurRad="38100" dist="38100" dir="2700000" algn="tl">
                              <a:srgbClr val="000000"/>
                            </a:outerShdw>
                          </a:effectLst>
                        </a:rPr>
                        <a:t>TOTAL</a:t>
                      </a:r>
                      <a:endParaRPr kumimoji="0" lang="es-ES" sz="1400" b="0" i="0" u="none" strike="noStrike" cap="none" normalizeH="0" baseline="0" smtClean="0">
                        <a:ln>
                          <a:noFill/>
                        </a:ln>
                        <a:solidFill>
                          <a:srgbClr val="CC3300"/>
                        </a:solidFill>
                        <a:effectLst>
                          <a:outerShdw blurRad="38100" dist="38100" dir="2700000" algn="tl">
                            <a:srgbClr val="000000"/>
                          </a:outerShdw>
                        </a:effectLst>
                        <a:latin typeface="Albertus Medium" pitchFamily="34" charset="0"/>
                      </a:endParaRPr>
                    </a:p>
                  </a:txBody>
                  <a:tcPr horzOverflow="overflow">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s-ES" sz="1400" u="none" strike="noStrike" cap="none" normalizeH="0" baseline="0" smtClean="0">
                          <a:ln>
                            <a:noFill/>
                          </a:ln>
                          <a:effectLst>
                            <a:outerShdw blurRad="38100" dist="38100" dir="2700000" algn="tl">
                              <a:srgbClr val="000000"/>
                            </a:outerShdw>
                          </a:effectLst>
                        </a:rPr>
                        <a:t>22,051,499</a:t>
                      </a:r>
                      <a:endParaRPr kumimoji="0" lang="es-ES" sz="1400" b="1" i="0" u="none" strike="noStrike" cap="none" normalizeH="0" baseline="0" smtClean="0">
                        <a:ln>
                          <a:noFill/>
                        </a:ln>
                        <a:solidFill>
                          <a:srgbClr val="CC3300"/>
                        </a:solidFill>
                        <a:effectLst>
                          <a:outerShdw blurRad="38100" dist="38100" dir="2700000" algn="tl">
                            <a:srgbClr val="000000"/>
                          </a:outerShdw>
                        </a:effectLst>
                        <a:latin typeface="Albertus Medium" pitchFamily="34" charset="0"/>
                      </a:endParaRPr>
                    </a:p>
                  </a:txBody>
                  <a:tcPr horzOverflow="overflow">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s-ES" sz="1400" u="none" strike="noStrike" cap="none" normalizeH="0" baseline="0" smtClean="0">
                          <a:ln>
                            <a:noFill/>
                          </a:ln>
                          <a:effectLst>
                            <a:outerShdw blurRad="38100" dist="38100" dir="2700000" algn="tl">
                              <a:srgbClr val="000000"/>
                            </a:outerShdw>
                          </a:effectLst>
                        </a:rPr>
                        <a:t>17,714,985 </a:t>
                      </a:r>
                      <a:endParaRPr kumimoji="0" lang="es-ES" sz="1400" b="1" i="0" u="none" strike="noStrike" cap="none" normalizeH="0" baseline="0" smtClean="0">
                        <a:ln>
                          <a:noFill/>
                        </a:ln>
                        <a:solidFill>
                          <a:srgbClr val="CC3300"/>
                        </a:solidFill>
                        <a:effectLst>
                          <a:outerShdw blurRad="38100" dist="38100" dir="2700000" algn="tl">
                            <a:srgbClr val="000000"/>
                          </a:outerShdw>
                        </a:effectLst>
                        <a:latin typeface="Albertus Medium" pitchFamily="34" charset="0"/>
                      </a:endParaRPr>
                    </a:p>
                  </a:txBody>
                  <a:tcPr horzOverflow="overflow">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s-ES" sz="1400" u="none" strike="noStrike" cap="none" normalizeH="0" baseline="0" dirty="0" smtClean="0">
                          <a:ln>
                            <a:noFill/>
                          </a:ln>
                          <a:effectLst>
                            <a:outerShdw blurRad="38100" dist="38100" dir="2700000" algn="tl">
                              <a:srgbClr val="000000"/>
                            </a:outerShdw>
                          </a:effectLst>
                        </a:rPr>
                        <a:t>4,336,513 </a:t>
                      </a:r>
                      <a:endParaRPr kumimoji="0" lang="es-ES" sz="1400" b="1" i="0" u="none" strike="noStrike" cap="none" normalizeH="0" baseline="0" dirty="0" smtClean="0">
                        <a:ln>
                          <a:noFill/>
                        </a:ln>
                        <a:solidFill>
                          <a:srgbClr val="CC3300"/>
                        </a:solidFill>
                        <a:effectLst>
                          <a:outerShdw blurRad="38100" dist="38100" dir="2700000" algn="tl">
                            <a:srgbClr val="000000"/>
                          </a:outerShdw>
                        </a:effectLst>
                        <a:latin typeface="Albertus Medium" pitchFamily="34" charset="0"/>
                      </a:endParaRPr>
                    </a:p>
                  </a:txBody>
                  <a:tcPr horzOverflow="overflow">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r>
            </a:tbl>
          </a:graphicData>
        </a:graphic>
      </p:graphicFrame>
      <p:sp>
        <p:nvSpPr>
          <p:cNvPr id="39" name="Rectangle 3"/>
          <p:cNvSpPr txBox="1">
            <a:spLocks noChangeArrowheads="1"/>
          </p:cNvSpPr>
          <p:nvPr/>
        </p:nvSpPr>
        <p:spPr bwMode="auto">
          <a:xfrm>
            <a:off x="6500813" y="5429272"/>
            <a:ext cx="2500343" cy="1143000"/>
          </a:xfrm>
          <a:prstGeom prst="rect">
            <a:avLst/>
          </a:prstGeom>
          <a:noFill/>
          <a:ln w="9525">
            <a:noFill/>
            <a:miter lim="800000"/>
            <a:headEnd/>
            <a:tailEnd/>
          </a:ln>
          <a:effectLst/>
        </p:spPr>
        <p:txBody>
          <a:bodyPr/>
          <a:lstStyle/>
          <a:p>
            <a:pPr algn="r">
              <a:spcBef>
                <a:spcPct val="20000"/>
              </a:spcBef>
              <a:buClr>
                <a:schemeClr val="hlink"/>
              </a:buClr>
              <a:buSzPct val="65000"/>
              <a:tabLst>
                <a:tab pos="714375" algn="l"/>
              </a:tabLst>
              <a:defRPr/>
            </a:pPr>
            <a:r>
              <a:rPr lang="es-MX" altLang="ja-JP" sz="1400" b="1" kern="0" dirty="0">
                <a:latin typeface="Calibri" pitchFamily="34" charset="0"/>
                <a:ea typeface="ＭＳ Ｐゴシック" pitchFamily="34" charset="-128"/>
              </a:rPr>
              <a:t>Al menos 2,000,298 de has del total de la superficie terrestre de las </a:t>
            </a:r>
            <a:r>
              <a:rPr lang="es-MX" altLang="ja-JP" sz="1400" b="1" kern="0" dirty="0" err="1">
                <a:latin typeface="Calibri" pitchFamily="34" charset="0"/>
                <a:ea typeface="ＭＳ Ｐゴシック" pitchFamily="34" charset="-128"/>
              </a:rPr>
              <a:t>ANP`s</a:t>
            </a:r>
            <a:r>
              <a:rPr lang="es-MX" altLang="ja-JP" sz="1400" b="1" kern="0" dirty="0">
                <a:latin typeface="Calibri" pitchFamily="34" charset="0"/>
                <a:ea typeface="ＭＳ Ｐゴシック" pitchFamily="34" charset="-128"/>
              </a:rPr>
              <a:t> corresponden a territorios indígenas y/o comunitarios.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57158" y="3344007"/>
            <a:ext cx="8429668" cy="2585323"/>
          </a:xfrm>
          <a:prstGeom prst="rect">
            <a:avLst/>
          </a:prstGeom>
        </p:spPr>
        <p:txBody>
          <a:bodyPr wrap="square">
            <a:spAutoFit/>
          </a:bodyPr>
          <a:lstStyle/>
          <a:p>
            <a:pPr algn="just"/>
            <a:r>
              <a:rPr lang="es-MX" sz="1800" dirty="0" smtClean="0">
                <a:latin typeface="Calibri" pitchFamily="34" charset="0"/>
              </a:rPr>
              <a:t>México se encuentra entre los </a:t>
            </a:r>
            <a:r>
              <a:rPr lang="es-MX" sz="1800" b="1" dirty="0" smtClean="0">
                <a:solidFill>
                  <a:srgbClr val="C00000"/>
                </a:solidFill>
                <a:effectLst>
                  <a:outerShdw blurRad="38100" dist="38100" dir="2700000" algn="tl">
                    <a:srgbClr val="000000">
                      <a:alpha val="43137"/>
                    </a:srgbClr>
                  </a:outerShdw>
                </a:effectLst>
                <a:latin typeface="Calibri" pitchFamily="34" charset="0"/>
              </a:rPr>
              <a:t>10 países </a:t>
            </a:r>
            <a:r>
              <a:rPr lang="es-MX" sz="1800" dirty="0" smtClean="0">
                <a:solidFill>
                  <a:srgbClr val="C00000"/>
                </a:solidFill>
                <a:effectLst>
                  <a:outerShdw blurRad="38100" dist="38100" dir="2700000" algn="tl">
                    <a:srgbClr val="000000">
                      <a:alpha val="43137"/>
                    </a:srgbClr>
                  </a:outerShdw>
                </a:effectLst>
                <a:latin typeface="Calibri" pitchFamily="34" charset="0"/>
              </a:rPr>
              <a:t>con mayor pérdida de bosques primarios</a:t>
            </a:r>
            <a:r>
              <a:rPr lang="es-MX" sz="1800" dirty="0" smtClean="0">
                <a:latin typeface="Calibri" pitchFamily="34" charset="0"/>
              </a:rPr>
              <a:t>, según el reporte de la FAO “Situación de los bosques en el mundo 2007”. </a:t>
            </a:r>
            <a:endParaRPr lang="es-MX" sz="1800" dirty="0" smtClean="0">
              <a:latin typeface="Calibri" pitchFamily="34" charset="0"/>
            </a:endParaRPr>
          </a:p>
          <a:p>
            <a:pPr algn="just"/>
            <a:endParaRPr lang="es-MX" sz="1800" dirty="0" smtClean="0">
              <a:latin typeface="Calibri" pitchFamily="34" charset="0"/>
            </a:endParaRPr>
          </a:p>
          <a:p>
            <a:pPr algn="just"/>
            <a:r>
              <a:rPr lang="es-MX" sz="1800" dirty="0" smtClean="0">
                <a:latin typeface="Calibri" pitchFamily="34" charset="0"/>
              </a:rPr>
              <a:t>El </a:t>
            </a:r>
            <a:r>
              <a:rPr lang="es-MX" sz="1800" dirty="0" smtClean="0">
                <a:latin typeface="Calibri" pitchFamily="34" charset="0"/>
              </a:rPr>
              <a:t>informe señala que entre los años 2000 y 2005 México </a:t>
            </a:r>
            <a:r>
              <a:rPr lang="es-MX" sz="1800" b="1" dirty="0" smtClean="0">
                <a:latin typeface="Calibri" pitchFamily="34" charset="0"/>
              </a:rPr>
              <a:t>perdió 1 millón 300 mil hectáreas de bosques</a:t>
            </a:r>
            <a:r>
              <a:rPr lang="es-MX" sz="1800" dirty="0" smtClean="0">
                <a:latin typeface="Calibri" pitchFamily="34" charset="0"/>
              </a:rPr>
              <a:t>, lo cual lo coloca </a:t>
            </a:r>
            <a:r>
              <a:rPr lang="es-MX" sz="1800" dirty="0" smtClean="0">
                <a:solidFill>
                  <a:srgbClr val="C00000"/>
                </a:solidFill>
                <a:effectLst>
                  <a:outerShdw blurRad="38100" dist="38100" dir="2700000" algn="tl">
                    <a:srgbClr val="000000">
                      <a:alpha val="43137"/>
                    </a:srgbClr>
                  </a:outerShdw>
                </a:effectLst>
                <a:latin typeface="Calibri" pitchFamily="34" charset="0"/>
              </a:rPr>
              <a:t>entre los cuatro países más afectados </a:t>
            </a:r>
            <a:r>
              <a:rPr lang="es-MX" sz="1800" dirty="0" smtClean="0">
                <a:latin typeface="Calibri" pitchFamily="34" charset="0"/>
              </a:rPr>
              <a:t>por este problema, al lado de Indonesia, Papúa Nueva Guinea y Brasil. Mientras la tasa de deforestación en el mundo es de </a:t>
            </a:r>
            <a:r>
              <a:rPr lang="es-MX" sz="1800" b="1" dirty="0" smtClean="0">
                <a:latin typeface="Calibri" pitchFamily="34" charset="0"/>
              </a:rPr>
              <a:t>0.6% al año, en México es de 1.1</a:t>
            </a:r>
            <a:r>
              <a:rPr lang="es-MX" sz="1800" b="1" dirty="0" smtClean="0">
                <a:latin typeface="Calibri" pitchFamily="34" charset="0"/>
              </a:rPr>
              <a:t>% lo que según el ministerio de ambiente es equivalente a </a:t>
            </a:r>
            <a:r>
              <a:rPr lang="es-MX" sz="1800" b="1" dirty="0" smtClean="0">
                <a:solidFill>
                  <a:srgbClr val="C00000"/>
                </a:solidFill>
                <a:effectLst>
                  <a:outerShdw blurRad="38100" dist="38100" dir="2700000" algn="tl">
                    <a:srgbClr val="000000">
                      <a:alpha val="43137"/>
                    </a:srgbClr>
                  </a:outerShdw>
                </a:effectLst>
                <a:latin typeface="Calibri" pitchFamily="34" charset="0"/>
              </a:rPr>
              <a:t>600 mil has por año</a:t>
            </a:r>
            <a:r>
              <a:rPr lang="es-MX" sz="1800" b="1" dirty="0" smtClean="0">
                <a:latin typeface="Calibri" pitchFamily="34" charset="0"/>
              </a:rPr>
              <a:t>. </a:t>
            </a:r>
            <a:endParaRPr lang="es-MX" sz="1800" b="1" dirty="0" smtClean="0">
              <a:latin typeface="Calibri" pitchFamily="34" charset="0"/>
            </a:endParaRPr>
          </a:p>
          <a:p>
            <a:pPr algn="just"/>
            <a:endParaRPr lang="es-MX" sz="1800" dirty="0">
              <a:latin typeface="Calibri" pitchFamily="34" charset="0"/>
            </a:endParaRPr>
          </a:p>
        </p:txBody>
      </p:sp>
      <p:grpSp>
        <p:nvGrpSpPr>
          <p:cNvPr id="2" name="5 Grupo"/>
          <p:cNvGrpSpPr/>
          <p:nvPr/>
        </p:nvGrpSpPr>
        <p:grpSpPr>
          <a:xfrm>
            <a:off x="357158" y="857232"/>
            <a:ext cx="8396774" cy="1500198"/>
            <a:chOff x="357158" y="1714488"/>
            <a:chExt cx="8396774" cy="1500198"/>
          </a:xfrm>
        </p:grpSpPr>
        <p:sp>
          <p:nvSpPr>
            <p:cNvPr id="5" name="4 Rectángulo"/>
            <p:cNvSpPr/>
            <p:nvPr/>
          </p:nvSpPr>
          <p:spPr>
            <a:xfrm>
              <a:off x="357158" y="2487950"/>
              <a:ext cx="8143932" cy="71437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Rectángulo"/>
            <p:cNvSpPr/>
            <p:nvPr/>
          </p:nvSpPr>
          <p:spPr>
            <a:xfrm>
              <a:off x="357158" y="1714488"/>
              <a:ext cx="8143932" cy="450638"/>
            </a:xfrm>
            <a:prstGeom prst="rect">
              <a:avLst/>
            </a:prstGeom>
            <a:solidFill>
              <a:srgbClr val="FFC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8547" name="Picture 3"/>
            <p:cNvPicPr>
              <a:picLocks noChangeAspect="1" noChangeArrowheads="1"/>
            </p:cNvPicPr>
            <p:nvPr/>
          </p:nvPicPr>
          <p:blipFill>
            <a:blip r:embed="rId3"/>
            <a:srcRect t="65107" r="11242" b="13190"/>
            <a:stretch>
              <a:fillRect/>
            </a:stretch>
          </p:blipFill>
          <p:spPr bwMode="auto">
            <a:xfrm>
              <a:off x="357158" y="1785926"/>
              <a:ext cx="8396774" cy="1428760"/>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umas_nal_SIGSERVER4008500333" id="31746" name="Picture 3"/>
          <p:cNvPicPr>
            <a:picLocks noChangeArrowheads="1" noChangeAspect="1"/>
          </p:cNvPicPr>
          <p:nvPr/>
        </p:nvPicPr>
        <p:blipFill>
          <a:blip r:embed="rId3"/>
          <a:srcRect/>
          <a:stretch>
            <a:fillRect/>
          </a:stretch>
        </p:blipFill>
        <p:spPr bwMode="auto">
          <a:xfrm>
            <a:off x="6929454" y="2224251"/>
            <a:ext cx="1973246" cy="1336512"/>
          </a:xfrm>
          <a:prstGeom prst="rect">
            <a:avLst/>
          </a:prstGeom>
          <a:noFill/>
          <a:ln w="9525">
            <a:noFill/>
            <a:miter lim="800000"/>
            <a:headEnd/>
            <a:tailEnd/>
          </a:ln>
        </p:spPr>
      </p:pic>
      <p:pic>
        <p:nvPicPr>
          <p:cNvPr descr="mapa-jpeg" id="31747" name="Picture 5"/>
          <p:cNvPicPr>
            <a:picLocks noChangeArrowheads="1" noChangeAspect="1"/>
          </p:cNvPicPr>
          <p:nvPr/>
        </p:nvPicPr>
        <p:blipFill>
          <a:blip r:embed="rId4"/>
          <a:srcRect/>
          <a:stretch>
            <a:fillRect/>
          </a:stretch>
        </p:blipFill>
        <p:spPr bwMode="auto">
          <a:xfrm>
            <a:off x="6929454" y="3558228"/>
            <a:ext cx="1966838" cy="1273171"/>
          </a:xfrm>
          <a:prstGeom prst="rect">
            <a:avLst/>
          </a:prstGeom>
          <a:noFill/>
          <a:ln w="9525">
            <a:noFill/>
            <a:miter lim="800000"/>
            <a:headEnd/>
            <a:tailEnd/>
          </a:ln>
        </p:spPr>
      </p:pic>
      <p:pic>
        <p:nvPicPr>
          <p:cNvPr descr="logo" id="31748" name="Picture 6"/>
          <p:cNvPicPr>
            <a:picLocks noChangeArrowheads="1" noChangeAspect="1"/>
          </p:cNvPicPr>
          <p:nvPr/>
        </p:nvPicPr>
        <p:blipFill>
          <a:blip r:embed="rId5"/>
          <a:srcRect/>
          <a:stretch>
            <a:fillRect/>
          </a:stretch>
        </p:blipFill>
        <p:spPr bwMode="auto">
          <a:xfrm>
            <a:off x="4286248" y="4071942"/>
            <a:ext cx="1785950" cy="404938"/>
          </a:xfrm>
          <a:prstGeom prst="rect">
            <a:avLst/>
          </a:prstGeom>
          <a:noFill/>
          <a:ln w="9525">
            <a:noFill/>
            <a:miter lim="800000"/>
            <a:headEnd/>
            <a:tailEnd/>
          </a:ln>
        </p:spPr>
      </p:pic>
      <p:pic>
        <p:nvPicPr>
          <p:cNvPr descr="ueliAseIxt" id="31749" name="Picture 7"/>
          <p:cNvPicPr>
            <a:picLocks noChangeArrowheads="1" noChangeAspect="1"/>
          </p:cNvPicPr>
          <p:nvPr/>
        </p:nvPicPr>
        <p:blipFill>
          <a:blip r:embed="rId6"/>
          <a:srcRect/>
          <a:stretch>
            <a:fillRect/>
          </a:stretch>
        </p:blipFill>
        <p:spPr bwMode="auto">
          <a:xfrm>
            <a:off x="442684" y="3489095"/>
            <a:ext cx="1628986" cy="1082913"/>
          </a:xfrm>
          <a:prstGeom prst="rect">
            <a:avLst/>
          </a:prstGeom>
          <a:noFill/>
          <a:ln w="9525">
            <a:noFill/>
            <a:miter lim="800000"/>
            <a:headEnd/>
            <a:tailEnd/>
          </a:ln>
        </p:spPr>
      </p:pic>
      <p:pic>
        <p:nvPicPr>
          <p:cNvPr descr="Imagen 195" id="31750" name="Picture 8"/>
          <p:cNvPicPr>
            <a:picLocks noChangeArrowheads="1" noChangeAspect="1"/>
          </p:cNvPicPr>
          <p:nvPr/>
        </p:nvPicPr>
        <p:blipFill>
          <a:blip cstate="print" r:embed="rId7"/>
          <a:srcRect/>
          <a:stretch>
            <a:fillRect/>
          </a:stretch>
        </p:blipFill>
        <p:spPr bwMode="auto">
          <a:xfrm>
            <a:off x="3428992" y="3571876"/>
            <a:ext cx="957607" cy="718865"/>
          </a:xfrm>
          <a:prstGeom prst="rect">
            <a:avLst/>
          </a:prstGeom>
          <a:noFill/>
          <a:ln w="9525">
            <a:noFill/>
            <a:miter lim="800000"/>
            <a:headEnd/>
            <a:tailEnd/>
          </a:ln>
        </p:spPr>
      </p:pic>
      <p:pic>
        <p:nvPicPr>
          <p:cNvPr descr="Imagen 175" id="31751" name="Picture 9"/>
          <p:cNvPicPr>
            <a:picLocks noChangeArrowheads="1" noChangeAspect="1"/>
          </p:cNvPicPr>
          <p:nvPr/>
        </p:nvPicPr>
        <p:blipFill>
          <a:blip cstate="print" r:embed="rId8"/>
          <a:srcRect/>
          <a:stretch>
            <a:fillRect/>
          </a:stretch>
        </p:blipFill>
        <p:spPr bwMode="auto">
          <a:xfrm>
            <a:off x="1785918" y="2732453"/>
            <a:ext cx="1166012" cy="1553803"/>
          </a:xfrm>
          <a:prstGeom prst="rect">
            <a:avLst/>
          </a:prstGeom>
          <a:noFill/>
          <a:ln w="9525">
            <a:noFill/>
            <a:miter lim="800000"/>
            <a:headEnd/>
            <a:tailEnd/>
          </a:ln>
        </p:spPr>
      </p:pic>
      <p:pic>
        <p:nvPicPr>
          <p:cNvPr descr="Dcp_0889" id="31752" name="Picture 11"/>
          <p:cNvPicPr>
            <a:picLocks noChangeArrowheads="1" noChangeAspect="1"/>
          </p:cNvPicPr>
          <p:nvPr/>
        </p:nvPicPr>
        <p:blipFill>
          <a:blip r:embed="rId9"/>
          <a:srcRect/>
          <a:stretch>
            <a:fillRect/>
          </a:stretch>
        </p:blipFill>
        <p:spPr bwMode="auto">
          <a:xfrm>
            <a:off x="1214414" y="681904"/>
            <a:ext cx="668147" cy="889708"/>
          </a:xfrm>
          <a:prstGeom prst="rect">
            <a:avLst/>
          </a:prstGeom>
          <a:noFill/>
          <a:ln w="9525">
            <a:noFill/>
            <a:miter lim="800000"/>
            <a:headEnd/>
            <a:tailEnd/>
          </a:ln>
        </p:spPr>
      </p:pic>
      <p:pic>
        <p:nvPicPr>
          <p:cNvPr id="31753" name="Picture 12"/>
          <p:cNvPicPr>
            <a:picLocks noChangeArrowheads="1" noChangeAspect="1"/>
          </p:cNvPicPr>
          <p:nvPr/>
        </p:nvPicPr>
        <p:blipFill>
          <a:blip cstate="print" r:embed="rId10"/>
          <a:srcRect/>
          <a:stretch>
            <a:fillRect/>
          </a:stretch>
        </p:blipFill>
        <p:spPr bwMode="auto">
          <a:xfrm>
            <a:off x="562315" y="1197842"/>
            <a:ext cx="723537" cy="1151658"/>
          </a:xfrm>
          <a:prstGeom prst="rect">
            <a:avLst/>
          </a:prstGeom>
          <a:noFill/>
          <a:ln w="9525">
            <a:noFill/>
            <a:miter lim="800000"/>
            <a:headEnd/>
            <a:tailEnd/>
          </a:ln>
        </p:spPr>
      </p:pic>
      <p:pic>
        <p:nvPicPr>
          <p:cNvPr descr="procymaf" id="31754" name="Picture 13"/>
          <p:cNvPicPr>
            <a:picLocks noChangeArrowheads="1" noChangeAspect="1"/>
          </p:cNvPicPr>
          <p:nvPr/>
        </p:nvPicPr>
        <p:blipFill>
          <a:blip r:embed="rId11"/>
          <a:srcRect/>
          <a:stretch>
            <a:fillRect/>
          </a:stretch>
        </p:blipFill>
        <p:spPr bwMode="auto">
          <a:xfrm>
            <a:off x="6929454" y="992910"/>
            <a:ext cx="1928826" cy="1247341"/>
          </a:xfrm>
          <a:prstGeom prst="rect">
            <a:avLst/>
          </a:prstGeom>
          <a:noFill/>
          <a:ln w="9525">
            <a:noFill/>
            <a:miter lim="800000"/>
            <a:headEnd/>
            <a:tailEnd/>
          </a:ln>
        </p:spPr>
      </p:pic>
      <p:pic>
        <p:nvPicPr>
          <p:cNvPr id="31755" name="Picture 14"/>
          <p:cNvPicPr>
            <a:picLocks noChangeArrowheads="1" noChangeAspect="1"/>
          </p:cNvPicPr>
          <p:nvPr/>
        </p:nvPicPr>
        <p:blipFill>
          <a:blip r:embed="rId12">
            <a:lum bright="-12000"/>
          </a:blip>
          <a:srcRect/>
          <a:stretch>
            <a:fillRect/>
          </a:stretch>
        </p:blipFill>
        <p:spPr bwMode="auto">
          <a:xfrm>
            <a:off x="2214546" y="1331446"/>
            <a:ext cx="1465538" cy="1097422"/>
          </a:xfrm>
          <a:prstGeom prst="rect">
            <a:avLst/>
          </a:prstGeom>
          <a:noFill/>
          <a:ln w="9525">
            <a:noFill/>
            <a:miter lim="800000"/>
            <a:headEnd/>
            <a:tailEnd/>
          </a:ln>
        </p:spPr>
      </p:pic>
      <p:pic>
        <p:nvPicPr>
          <p:cNvPr descr="pavel 060" id="31756" name="Picture 44"/>
          <p:cNvPicPr>
            <a:picLocks noChangeArrowheads="1" noChangeAspect="1"/>
          </p:cNvPicPr>
          <p:nvPr/>
        </p:nvPicPr>
        <p:blipFill>
          <a:blip cstate="print" r:embed="rId13"/>
          <a:srcRect/>
          <a:stretch>
            <a:fillRect/>
          </a:stretch>
        </p:blipFill>
        <p:spPr bwMode="auto">
          <a:xfrm>
            <a:off x="3072047" y="5786323"/>
            <a:ext cx="857011" cy="643073"/>
          </a:xfrm>
          <a:prstGeom prst="rect">
            <a:avLst/>
          </a:prstGeom>
          <a:noFill/>
          <a:ln w="9525">
            <a:noFill/>
            <a:miter lim="800000"/>
            <a:headEnd/>
            <a:tailEnd/>
          </a:ln>
        </p:spPr>
      </p:pic>
      <p:pic>
        <p:nvPicPr>
          <p:cNvPr descr="pavel 023" id="31757" name="Picture 45"/>
          <p:cNvPicPr>
            <a:picLocks noChangeArrowheads="1" noChangeAspect="1"/>
          </p:cNvPicPr>
          <p:nvPr/>
        </p:nvPicPr>
        <p:blipFill>
          <a:blip cstate="print" r:embed="rId14"/>
          <a:srcRect/>
          <a:stretch>
            <a:fillRect/>
          </a:stretch>
        </p:blipFill>
        <p:spPr bwMode="auto">
          <a:xfrm>
            <a:off x="2000232" y="5000636"/>
            <a:ext cx="1199312" cy="898540"/>
          </a:xfrm>
          <a:prstGeom prst="rect">
            <a:avLst/>
          </a:prstGeom>
          <a:noFill/>
          <a:ln w="9525">
            <a:noFill/>
            <a:miter lim="800000"/>
            <a:headEnd/>
            <a:tailEnd/>
          </a:ln>
        </p:spPr>
      </p:pic>
      <p:pic>
        <p:nvPicPr>
          <p:cNvPr id="31758" name="Picture 2"/>
          <p:cNvPicPr>
            <a:picLocks noChangeArrowheads="1" noChangeAspect="1"/>
          </p:cNvPicPr>
          <p:nvPr/>
        </p:nvPicPr>
        <p:blipFill>
          <a:blip r:embed="rId15"/>
          <a:srcRect b="12"/>
          <a:stretch>
            <a:fillRect/>
          </a:stretch>
        </p:blipFill>
        <p:spPr bwMode="auto">
          <a:xfrm>
            <a:off x="6915806" y="4857761"/>
            <a:ext cx="1963121" cy="1374648"/>
          </a:xfrm>
          <a:prstGeom prst="rect">
            <a:avLst/>
          </a:prstGeom>
          <a:noFill/>
          <a:ln w="9525">
            <a:noFill/>
            <a:miter lim="800000"/>
            <a:headEnd/>
            <a:tailEnd/>
          </a:ln>
        </p:spPr>
      </p:pic>
      <p:pic>
        <p:nvPicPr>
          <p:cNvPr descr="recorido Dom-Ozolotepc 062" id="31759" name="Picture 19"/>
          <p:cNvPicPr>
            <a:picLocks noChangeArrowheads="1" noChangeAspect="1"/>
          </p:cNvPicPr>
          <p:nvPr/>
        </p:nvPicPr>
        <p:blipFill>
          <a:blip cstate="print" r:embed="rId16"/>
          <a:srcRect/>
          <a:stretch>
            <a:fillRect/>
          </a:stretch>
        </p:blipFill>
        <p:spPr bwMode="auto">
          <a:xfrm>
            <a:off x="3428992" y="714356"/>
            <a:ext cx="1098576" cy="823932"/>
          </a:xfrm>
          <a:prstGeom prst="rect">
            <a:avLst/>
          </a:prstGeom>
          <a:noFill/>
          <a:ln w="9525">
            <a:noFill/>
            <a:miter lim="800000"/>
            <a:headEnd/>
            <a:tailEnd/>
          </a:ln>
        </p:spPr>
      </p:pic>
      <p:pic>
        <p:nvPicPr>
          <p:cNvPr descr="cascada" id="31760" name="Picture 17"/>
          <p:cNvPicPr>
            <a:picLocks noChangeArrowheads="1" noChangeAspect="1"/>
          </p:cNvPicPr>
          <p:nvPr/>
        </p:nvPicPr>
        <p:blipFill>
          <a:blip cstate="print" r:embed="rId17"/>
          <a:srcRect/>
          <a:stretch>
            <a:fillRect/>
          </a:stretch>
        </p:blipFill>
        <p:spPr bwMode="auto">
          <a:xfrm>
            <a:off x="500034" y="4929198"/>
            <a:ext cx="1240841" cy="1654874"/>
          </a:xfrm>
          <a:prstGeom prst="rect">
            <a:avLst/>
          </a:prstGeom>
          <a:noFill/>
          <a:ln w="9525">
            <a:noFill/>
            <a:miter lim="800000"/>
            <a:headEnd/>
            <a:tailEnd/>
          </a:ln>
        </p:spPr>
      </p:pic>
      <p:pic>
        <p:nvPicPr>
          <p:cNvPr descr="SICOBI COSTA 213" id="31761" name="Picture 16"/>
          <p:cNvPicPr>
            <a:picLocks noChangeArrowheads="1" noChangeAspect="1"/>
          </p:cNvPicPr>
          <p:nvPr/>
        </p:nvPicPr>
        <p:blipFill>
          <a:blip r:embed="rId18"/>
          <a:srcRect/>
          <a:stretch>
            <a:fillRect/>
          </a:stretch>
        </p:blipFill>
        <p:spPr bwMode="auto">
          <a:xfrm>
            <a:off x="4714876" y="5429264"/>
            <a:ext cx="1355736" cy="1017923"/>
          </a:xfrm>
          <a:prstGeom prst="rect">
            <a:avLst/>
          </a:prstGeom>
          <a:noFill/>
          <a:ln w="9525">
            <a:noFill/>
            <a:miter lim="800000"/>
            <a:headEnd/>
            <a:tailEnd/>
          </a:ln>
        </p:spPr>
      </p:pic>
      <p:sp>
        <p:nvSpPr>
          <p:cNvPr id="18" name="17 CuadroTexto"/>
          <p:cNvSpPr txBox="1"/>
          <p:nvPr/>
        </p:nvSpPr>
        <p:spPr>
          <a:xfrm>
            <a:off x="5929322" y="1071546"/>
            <a:ext cx="1002262" cy="276999"/>
          </a:xfrm>
          <a:prstGeom prst="rect">
            <a:avLst/>
          </a:prstGeom>
          <a:noFill/>
        </p:spPr>
        <p:txBody>
          <a:bodyPr rtlCol="0" wrap="none">
            <a:spAutoFit/>
          </a:bodyPr>
          <a:lstStyle/>
          <a:p>
            <a:r>
              <a:rPr b="1" dirty="0" err="1" lang="es-ES_tradnl" smtClean="0" sz="1200">
                <a:latin typeface="+mj-lt"/>
              </a:rPr>
              <a:t>Cafeticultura</a:t>
            </a:r>
            <a:endParaRPr b="1" dirty="0" lang="es-MX" sz="1200">
              <a:latin typeface="+mj-lt"/>
            </a:endParaRPr>
          </a:p>
        </p:txBody>
      </p:sp>
      <p:sp>
        <p:nvSpPr>
          <p:cNvPr id="19" name="18 CuadroTexto"/>
          <p:cNvSpPr txBox="1"/>
          <p:nvPr/>
        </p:nvSpPr>
        <p:spPr>
          <a:xfrm>
            <a:off x="3975768" y="2214554"/>
            <a:ext cx="3025124" cy="276999"/>
          </a:xfrm>
          <a:prstGeom prst="rect">
            <a:avLst/>
          </a:prstGeom>
          <a:noFill/>
        </p:spPr>
        <p:txBody>
          <a:bodyPr rtlCol="0" wrap="none">
            <a:spAutoFit/>
          </a:bodyPr>
          <a:lstStyle/>
          <a:p>
            <a:r>
              <a:rPr b="1" dirty="0" lang="es-ES_tradnl" smtClean="0" sz="1200">
                <a:latin typeface="+mj-lt"/>
              </a:rPr>
              <a:t>Unidades de manejo de vida silvestre (UMA)</a:t>
            </a:r>
            <a:endParaRPr b="1" dirty="0" lang="es-MX" sz="1200">
              <a:latin typeface="+mj-lt"/>
            </a:endParaRPr>
          </a:p>
        </p:txBody>
      </p:sp>
      <p:sp>
        <p:nvSpPr>
          <p:cNvPr id="20" name="19 CuadroTexto"/>
          <p:cNvSpPr txBox="1"/>
          <p:nvPr/>
        </p:nvSpPr>
        <p:spPr>
          <a:xfrm>
            <a:off x="4929190" y="3571876"/>
            <a:ext cx="2020874" cy="276999"/>
          </a:xfrm>
          <a:prstGeom prst="rect">
            <a:avLst/>
          </a:prstGeom>
          <a:noFill/>
        </p:spPr>
        <p:txBody>
          <a:bodyPr rtlCol="0" wrap="none">
            <a:spAutoFit/>
          </a:bodyPr>
          <a:lstStyle/>
          <a:p>
            <a:r>
              <a:rPr b="1" dirty="0" lang="es-ES_tradnl" smtClean="0" sz="1200">
                <a:latin typeface="+mj-lt"/>
              </a:rPr>
              <a:t>Unidades de manejo forestal</a:t>
            </a:r>
            <a:endParaRPr b="1" dirty="0" lang="es-MX" sz="1200">
              <a:latin typeface="+mj-lt"/>
            </a:endParaRPr>
          </a:p>
        </p:txBody>
      </p:sp>
      <p:sp>
        <p:nvSpPr>
          <p:cNvPr id="21" name="20 CuadroTexto"/>
          <p:cNvSpPr txBox="1"/>
          <p:nvPr/>
        </p:nvSpPr>
        <p:spPr>
          <a:xfrm>
            <a:off x="4143372" y="4866513"/>
            <a:ext cx="2829685" cy="276999"/>
          </a:xfrm>
          <a:prstGeom prst="rect">
            <a:avLst/>
          </a:prstGeom>
          <a:noFill/>
        </p:spPr>
        <p:txBody>
          <a:bodyPr rtlCol="0" wrap="none">
            <a:spAutoFit/>
          </a:bodyPr>
          <a:lstStyle/>
          <a:p>
            <a:r>
              <a:rPr b="1" dirty="0" lang="es-ES_tradnl" sz="1200">
                <a:latin typeface="+mj-lt"/>
              </a:rPr>
              <a:t>Á</a:t>
            </a:r>
            <a:r>
              <a:rPr b="1" dirty="0" lang="es-ES_tradnl" smtClean="0" sz="1200">
                <a:latin typeface="+mj-lt"/>
              </a:rPr>
              <a:t>reas bajo pago de servicios Ambientales</a:t>
            </a:r>
            <a:endParaRPr b="1" dirty="0" lang="es-MX" sz="1200">
              <a:latin typeface="+mj-lt"/>
            </a:endParaRPr>
          </a:p>
        </p:txBody>
      </p:sp>
      <p:sp>
        <p:nvSpPr>
          <p:cNvPr id="22" name="21 CuadroTexto"/>
          <p:cNvSpPr txBox="1"/>
          <p:nvPr/>
        </p:nvSpPr>
        <p:spPr>
          <a:xfrm>
            <a:off x="0" y="0"/>
            <a:ext cx="8574783" cy="307777"/>
          </a:xfrm>
          <a:prstGeom prst="rect">
            <a:avLst/>
          </a:prstGeom>
          <a:noFill/>
        </p:spPr>
        <p:txBody>
          <a:bodyPr rtlCol="0" wrap="none">
            <a:spAutoFit/>
          </a:bodyPr>
          <a:lstStyle/>
          <a:p>
            <a:r>
              <a:rPr dirty="0" lang="es-ES_tradnl" smtClean="0" sz="1400">
                <a:latin charset="0" pitchFamily="34" typeface="Albertus"/>
              </a:rPr>
              <a:t>Otras alternativas de manejo sostenido y protección a la biodiversidad impulsadas desde la política pública</a:t>
            </a:r>
            <a:endParaRPr dirty="0" lang="es-MX" sz="1400">
              <a:latin charset="0" pitchFamily="34" typeface="Albertus"/>
            </a:endParaRPr>
          </a:p>
        </p:txBody>
      </p:sp>
    </p:spTree>
  </p:cSld>
  <p:clrMapOvr>
    <a:masterClrMapping/>
  </p:clrMapOvr>
  <p:timing>
    <p:tnLst>
      <p:par>
        <p:cTn dur="indefinite" id="1" nodeType="tmRoot" restart="never"/>
      </p:par>
    </p:tnLst>
  </p:timing>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14282" y="971536"/>
            <a:ext cx="1554162" cy="457200"/>
          </a:xfrm>
          <a:prstGeom prst="rect">
            <a:avLst/>
          </a:prstGeom>
          <a:noFill/>
          <a:ln algn="ctr" w="9525">
            <a:noFill/>
            <a:miter lim="800000"/>
            <a:headEnd/>
            <a:tailEnd/>
          </a:ln>
          <a:effectLst/>
        </p:spPr>
        <p:txBody>
          <a:bodyPr wrap="none">
            <a:spAutoFit/>
          </a:bodyPr>
          <a:lstStyle/>
          <a:p>
            <a:pPr>
              <a:defRPr/>
            </a:pPr>
            <a:r>
              <a:rPr dirty="0" lang="es-MX">
                <a:solidFill>
                  <a:schemeClr val="accent2"/>
                </a:solidFill>
                <a:effectLst>
                  <a:outerShdw algn="tl" blurRad="38100" dir="2700000" dist="38100">
                    <a:srgbClr val="C0C0C0"/>
                  </a:outerShdw>
                </a:effectLst>
                <a:latin charset="0" pitchFamily="34" typeface="AvantGarde Md BT"/>
              </a:rPr>
              <a:t>La región</a:t>
            </a:r>
            <a:endParaRPr dirty="0" lang="es-ES">
              <a:solidFill>
                <a:schemeClr val="accent2"/>
              </a:solidFill>
              <a:effectLst>
                <a:outerShdw algn="tl" blurRad="38100" dir="2700000" dist="38100">
                  <a:srgbClr val="C0C0C0"/>
                </a:outerShdw>
              </a:effectLst>
              <a:latin charset="0" pitchFamily="34" typeface="AvantGarde Md BT"/>
            </a:endParaRPr>
          </a:p>
        </p:txBody>
      </p:sp>
      <p:pic>
        <p:nvPicPr>
          <p:cNvPr id="8195" name="Picture 3"/>
          <p:cNvPicPr>
            <a:picLocks noChangeArrowheads="1" noChangeAspect="1"/>
          </p:cNvPicPr>
          <p:nvPr/>
        </p:nvPicPr>
        <p:blipFill>
          <a:blip r:embed="rId3"/>
          <a:stretch>
            <a:fillRect/>
          </a:stretch>
        </p:blipFill>
        <p:spPr bwMode="auto">
          <a:xfrm>
            <a:off x="0" y="5029200"/>
            <a:ext cx="9144000" cy="1828800"/>
          </a:xfrm>
          <a:prstGeom prst="rect">
            <a:avLst/>
          </a:prstGeom>
          <a:noFill/>
          <a:ln w="9525">
            <a:noFill/>
            <a:miter lim="800000"/>
            <a:headEnd/>
            <a:tailEnd/>
          </a:ln>
        </p:spPr>
      </p:pic>
      <p:grpSp>
        <p:nvGrpSpPr>
          <p:cNvPr id="8197" name="Group 5"/>
          <p:cNvGrpSpPr>
            <a:grpSpLocks/>
          </p:cNvGrpSpPr>
          <p:nvPr/>
        </p:nvGrpSpPr>
        <p:grpSpPr bwMode="auto">
          <a:xfrm>
            <a:off x="142844" y="4000504"/>
            <a:ext cx="3025574" cy="1983050"/>
            <a:chOff x="1255" y="2436"/>
            <a:chExt cx="1312" cy="767"/>
          </a:xfrm>
        </p:grpSpPr>
        <p:sp>
          <p:nvSpPr>
            <p:cNvPr id="8206" name="Text Box 6"/>
            <p:cNvSpPr txBox="1">
              <a:spLocks noChangeArrowheads="1"/>
            </p:cNvSpPr>
            <p:nvPr/>
          </p:nvSpPr>
          <p:spPr bwMode="auto">
            <a:xfrm>
              <a:off x="1255" y="2436"/>
              <a:ext cx="1312" cy="131"/>
            </a:xfrm>
            <a:prstGeom prst="rect">
              <a:avLst/>
            </a:prstGeom>
            <a:noFill/>
            <a:ln w="9525">
              <a:solidFill>
                <a:schemeClr val="tx1"/>
              </a:solidFill>
              <a:miter lim="800000"/>
              <a:headEnd/>
              <a:tailEnd/>
            </a:ln>
          </p:spPr>
          <p:txBody>
            <a:bodyPr wrap="square">
              <a:spAutoFit/>
            </a:bodyPr>
            <a:lstStyle/>
            <a:p>
              <a:pPr algn="just">
                <a:spcBef>
                  <a:spcPct val="50000"/>
                </a:spcBef>
              </a:pPr>
              <a:r>
                <a:rPr lang="es-ES_tradnl" sz="1600">
                  <a:solidFill>
                    <a:srgbClr val="C00000"/>
                  </a:solidFill>
                  <a:effectLst>
                    <a:outerShdw algn="tl" blurRad="38100" dir="2700000" dist="38100">
                      <a:srgbClr val="000000">
                        <a:alpha val="43137"/>
                      </a:srgbClr>
                    </a:outerShdw>
                  </a:effectLst>
                  <a:latin charset="0" pitchFamily="34" typeface="Berlin Sans FB"/>
                </a:rPr>
                <a:t>Superficie : 281,200 Has.</a:t>
              </a:r>
            </a:p>
          </p:txBody>
        </p:sp>
        <p:sp>
          <p:nvSpPr>
            <p:cNvPr id="8207" name="Rectangle 7"/>
            <p:cNvSpPr>
              <a:spLocks noChangeArrowheads="1"/>
            </p:cNvSpPr>
            <p:nvPr/>
          </p:nvSpPr>
          <p:spPr bwMode="auto">
            <a:xfrm>
              <a:off x="1255" y="2602"/>
              <a:ext cx="1312" cy="417"/>
            </a:xfrm>
            <a:prstGeom prst="rect">
              <a:avLst/>
            </a:prstGeom>
            <a:noFill/>
            <a:ln w="9525">
              <a:solidFill>
                <a:schemeClr val="tx1"/>
              </a:solidFill>
              <a:miter lim="800000"/>
              <a:headEnd/>
              <a:tailEnd/>
            </a:ln>
          </p:spPr>
          <p:txBody>
            <a:bodyPr wrap="square">
              <a:spAutoFit/>
            </a:bodyPr>
            <a:lstStyle/>
            <a:p>
              <a:pPr>
                <a:spcBef>
                  <a:spcPct val="50000"/>
                </a:spcBef>
              </a:pPr>
              <a:r>
                <a:rPr dirty="0" lang="es-ES_tradnl" sz="1600">
                  <a:solidFill>
                    <a:srgbClr val="C00000"/>
                  </a:solidFill>
                  <a:effectLst>
                    <a:outerShdw algn="tl" blurRad="38100" dir="2700000" dist="38100">
                      <a:srgbClr val="000000">
                        <a:alpha val="43137"/>
                      </a:srgbClr>
                    </a:outerShdw>
                  </a:effectLst>
                  <a:latin charset="0" pitchFamily="34" typeface="Berlin Sans FB"/>
                </a:rPr>
                <a:t>Municipios : 23</a:t>
              </a:r>
            </a:p>
            <a:p>
              <a:pPr>
                <a:spcBef>
                  <a:spcPct val="50000"/>
                </a:spcBef>
              </a:pPr>
              <a:r>
                <a:rPr dirty="0" lang="es-ES_tradnl" sz="1600">
                  <a:solidFill>
                    <a:srgbClr val="C00000"/>
                  </a:solidFill>
                  <a:effectLst>
                    <a:outerShdw algn="tl" blurRad="38100" dir="2700000" dist="38100">
                      <a:srgbClr val="000000">
                        <a:alpha val="43137"/>
                      </a:srgbClr>
                    </a:outerShdw>
                  </a:effectLst>
                  <a:latin charset="0" pitchFamily="34" typeface="Berlin Sans FB"/>
                </a:rPr>
                <a:t>Comunidades agrarias: 30</a:t>
              </a:r>
            </a:p>
            <a:p>
              <a:pPr>
                <a:spcBef>
                  <a:spcPct val="50000"/>
                </a:spcBef>
              </a:pPr>
              <a:r>
                <a:rPr dirty="0" lang="es-ES_tradnl" sz="1600">
                  <a:solidFill>
                    <a:srgbClr val="C00000"/>
                  </a:solidFill>
                  <a:effectLst>
                    <a:outerShdw algn="tl" blurRad="38100" dir="2700000" dist="38100">
                      <a:srgbClr val="000000">
                        <a:alpha val="43137"/>
                      </a:srgbClr>
                    </a:outerShdw>
                  </a:effectLst>
                  <a:latin charset="0" pitchFamily="34" typeface="Berlin Sans FB"/>
                </a:rPr>
                <a:t>Poblados :  521</a:t>
              </a:r>
            </a:p>
          </p:txBody>
        </p:sp>
        <p:sp>
          <p:nvSpPr>
            <p:cNvPr id="8208" name="Rectangle 8"/>
            <p:cNvSpPr>
              <a:spLocks noChangeArrowheads="1"/>
            </p:cNvSpPr>
            <p:nvPr/>
          </p:nvSpPr>
          <p:spPr bwMode="auto">
            <a:xfrm>
              <a:off x="1255" y="3072"/>
              <a:ext cx="1312" cy="131"/>
            </a:xfrm>
            <a:prstGeom prst="rect">
              <a:avLst/>
            </a:prstGeom>
            <a:noFill/>
            <a:ln w="9525">
              <a:solidFill>
                <a:schemeClr val="tx1"/>
              </a:solidFill>
              <a:miter lim="800000"/>
              <a:headEnd/>
              <a:tailEnd/>
            </a:ln>
          </p:spPr>
          <p:txBody>
            <a:bodyPr wrap="square">
              <a:spAutoFit/>
            </a:bodyPr>
            <a:lstStyle/>
            <a:p>
              <a:r>
                <a:rPr lang="es-ES_tradnl" sz="1600">
                  <a:solidFill>
                    <a:srgbClr val="C00000"/>
                  </a:solidFill>
                  <a:effectLst>
                    <a:outerShdw algn="tl" blurRad="38100" dir="2700000" dist="38100">
                      <a:srgbClr val="000000">
                        <a:alpha val="43137"/>
                      </a:srgbClr>
                    </a:outerShdw>
                  </a:effectLst>
                  <a:latin charset="0" pitchFamily="34" typeface="Berlin Sans FB"/>
                </a:rPr>
                <a:t>Habitantes : 78 510</a:t>
              </a:r>
              <a:endParaRPr lang="es-ES" sz="1600">
                <a:solidFill>
                  <a:srgbClr val="C00000"/>
                </a:solidFill>
                <a:effectLst>
                  <a:outerShdw algn="tl" blurRad="38100" dir="2700000" dist="38100">
                    <a:srgbClr val="000000">
                      <a:alpha val="43137"/>
                    </a:srgbClr>
                  </a:outerShdw>
                </a:effectLst>
                <a:latin charset="0" pitchFamily="34" typeface="Berlin Sans FB"/>
              </a:endParaRPr>
            </a:p>
          </p:txBody>
        </p:sp>
      </p:grpSp>
      <p:sp>
        <p:nvSpPr>
          <p:cNvPr id="8198" name="Rectangle 9"/>
          <p:cNvSpPr>
            <a:spLocks noChangeArrowheads="1"/>
          </p:cNvSpPr>
          <p:nvPr/>
        </p:nvSpPr>
        <p:spPr bwMode="auto">
          <a:xfrm>
            <a:off x="142844" y="1643050"/>
            <a:ext cx="3105142" cy="2139047"/>
          </a:xfrm>
          <a:prstGeom prst="rect">
            <a:avLst/>
          </a:prstGeom>
          <a:noFill/>
          <a:ln w="9525">
            <a:noFill/>
            <a:miter lim="800000"/>
            <a:headEnd/>
            <a:tailEnd/>
          </a:ln>
        </p:spPr>
        <p:txBody>
          <a:bodyPr wrap="square">
            <a:spAutoFit/>
          </a:bodyPr>
          <a:lstStyle/>
          <a:p>
            <a:pPr algn="just"/>
            <a:r>
              <a:rPr b="0" dirty="0" lang="es-ES_tradnl" sz="1900">
                <a:latin typeface="+mj-lt"/>
              </a:rPr>
              <a:t>Actualmente soporta el desarrollo de cerca de </a:t>
            </a:r>
            <a:r>
              <a:rPr dirty="0" lang="es-ES_tradnl" sz="1900">
                <a:solidFill>
                  <a:srgbClr val="C00000"/>
                </a:solidFill>
                <a:effectLst>
                  <a:outerShdw algn="tl" blurRad="38100" dir="2700000" dist="38100">
                    <a:srgbClr val="000000">
                      <a:alpha val="43137"/>
                    </a:srgbClr>
                  </a:outerShdw>
                </a:effectLst>
                <a:latin typeface="+mj-lt"/>
              </a:rPr>
              <a:t>30</a:t>
            </a:r>
            <a:r>
              <a:rPr b="0" dirty="0" lang="es-ES_tradnl" sz="1900">
                <a:solidFill>
                  <a:srgbClr val="C00000"/>
                </a:solidFill>
                <a:latin typeface="+mj-lt"/>
              </a:rPr>
              <a:t> comunidades agrarias</a:t>
            </a:r>
            <a:r>
              <a:rPr b="0" dirty="0" lang="es-ES_tradnl" sz="1900">
                <a:latin typeface="+mj-lt"/>
              </a:rPr>
              <a:t> pertenecientes a </a:t>
            </a:r>
            <a:r>
              <a:rPr dirty="0" lang="es-ES_tradnl" sz="1900">
                <a:solidFill>
                  <a:srgbClr val="C00000"/>
                </a:solidFill>
                <a:effectLst>
                  <a:outerShdw algn="tl" blurRad="38100" dir="2700000" dist="38100">
                    <a:srgbClr val="000000">
                      <a:alpha val="43137"/>
                    </a:srgbClr>
                  </a:outerShdw>
                </a:effectLst>
                <a:latin typeface="+mj-lt"/>
              </a:rPr>
              <a:t>23</a:t>
            </a:r>
            <a:r>
              <a:rPr b="0" dirty="0" lang="es-ES_tradnl" sz="1900">
                <a:latin typeface="+mj-lt"/>
              </a:rPr>
              <a:t> </a:t>
            </a:r>
            <a:r>
              <a:rPr b="0" dirty="0" lang="es-ES_tradnl" sz="1900">
                <a:solidFill>
                  <a:srgbClr val="C00000"/>
                </a:solidFill>
                <a:latin typeface="+mj-lt"/>
              </a:rPr>
              <a:t>municipios</a:t>
            </a:r>
            <a:r>
              <a:rPr b="0" dirty="0" lang="es-ES_tradnl" sz="1900">
                <a:latin typeface="+mj-lt"/>
              </a:rPr>
              <a:t>, cuya población alcanza los </a:t>
            </a:r>
            <a:r>
              <a:rPr dirty="0" lang="es-ES_tradnl" sz="1900">
                <a:solidFill>
                  <a:srgbClr val="C00000"/>
                </a:solidFill>
                <a:effectLst>
                  <a:outerShdw algn="tl" blurRad="38100" dir="2700000" dist="38100">
                    <a:srgbClr val="000000">
                      <a:alpha val="43137"/>
                    </a:srgbClr>
                  </a:outerShdw>
                </a:effectLst>
                <a:latin typeface="+mj-lt"/>
              </a:rPr>
              <a:t>78,510</a:t>
            </a:r>
            <a:r>
              <a:rPr b="0" dirty="0" lang="es-ES_tradnl" sz="1900">
                <a:latin typeface="+mj-lt"/>
              </a:rPr>
              <a:t> </a:t>
            </a:r>
            <a:r>
              <a:rPr b="0" dirty="0" lang="es-ES_tradnl" sz="1900">
                <a:solidFill>
                  <a:srgbClr val="C00000"/>
                </a:solidFill>
                <a:latin typeface="+mj-lt"/>
              </a:rPr>
              <a:t>habitantes.</a:t>
            </a:r>
            <a:endParaRPr b="0" dirty="0" lang="es-ES" sz="1900">
              <a:solidFill>
                <a:srgbClr val="C00000"/>
              </a:solidFill>
              <a:latin typeface="+mj-lt"/>
            </a:endParaRPr>
          </a:p>
        </p:txBody>
      </p:sp>
      <p:grpSp>
        <p:nvGrpSpPr>
          <p:cNvPr id="18" name="17 Grupo"/>
          <p:cNvGrpSpPr/>
          <p:nvPr/>
        </p:nvGrpSpPr>
        <p:grpSpPr>
          <a:xfrm>
            <a:off x="199768" y="71414"/>
            <a:ext cx="8736074" cy="576263"/>
            <a:chOff x="199768" y="71414"/>
            <a:chExt cx="8736074" cy="576263"/>
          </a:xfrm>
        </p:grpSpPr>
        <p:sp>
          <p:nvSpPr>
            <p:cNvPr id="19" name="Text Box 81"/>
            <p:cNvSpPr txBox="1">
              <a:spLocks noChangeArrowheads="1"/>
            </p:cNvSpPr>
            <p:nvPr/>
          </p:nvSpPr>
          <p:spPr bwMode="auto">
            <a:xfrm>
              <a:off x="1224161" y="71414"/>
              <a:ext cx="6705425" cy="461665"/>
            </a:xfrm>
            <a:prstGeom prst="rect">
              <a:avLst/>
            </a:prstGeom>
            <a:noFill/>
            <a:ln w="9525">
              <a:noFill/>
              <a:miter lim="800000"/>
              <a:headEnd/>
              <a:tailEnd/>
            </a:ln>
            <a:effectLst/>
          </p:spPr>
          <p:txBody>
            <a:bodyPr wrap="none">
              <a:spAutoFit/>
            </a:bodyPr>
            <a:lstStyle/>
            <a:p>
              <a:pPr algn="ctr">
                <a:defRPr/>
              </a:pPr>
              <a:r>
                <a:rPr dirty="0" lang="es-ES_tradnl">
                  <a:solidFill>
                    <a:srgbClr val="CC3300"/>
                  </a:solidFill>
                  <a:effectLst>
                    <a:outerShdw algn="tl" blurRad="38100" dir="2700000" dist="38100">
                      <a:srgbClr val="C0C0C0"/>
                    </a:outerShdw>
                  </a:effectLst>
                  <a:latin typeface="+mj-lt"/>
                </a:rPr>
                <a:t>Sistema Comunitario para la Biodiversidad (SICOBI)</a:t>
              </a:r>
              <a:endParaRPr dirty="0" lang="es-ES">
                <a:solidFill>
                  <a:srgbClr val="CC3300"/>
                </a:solidFill>
                <a:effectLst>
                  <a:outerShdw algn="tl" blurRad="38100" dir="2700000" dist="38100">
                    <a:srgbClr val="C0C0C0"/>
                  </a:outerShdw>
                </a:effectLst>
                <a:latin typeface="+mj-lt"/>
              </a:endParaRPr>
            </a:p>
          </p:txBody>
        </p:sp>
        <p:grpSp>
          <p:nvGrpSpPr>
            <p:cNvPr id="20" name="Group 83"/>
            <p:cNvGrpSpPr>
              <a:grpSpLocks/>
            </p:cNvGrpSpPr>
            <p:nvPr/>
          </p:nvGrpSpPr>
          <p:grpSpPr bwMode="auto">
            <a:xfrm>
              <a:off x="199768" y="71414"/>
              <a:ext cx="8736072" cy="576263"/>
              <a:chOff x="842" y="480"/>
              <a:chExt cx="4774" cy="363"/>
            </a:xfrm>
          </p:grpSpPr>
          <p:pic>
            <p:nvPicPr>
              <p:cNvPr id="21" name="Picture 84"/>
              <p:cNvPicPr>
                <a:picLocks noChangeArrowheads="1" noChangeAspect="1"/>
              </p:cNvPicPr>
              <p:nvPr/>
            </p:nvPicPr>
            <p:blipFill>
              <a:blip r:embed="rId4"/>
              <a:srcRect/>
              <a:stretch>
                <a:fillRect/>
              </a:stretch>
            </p:blipFill>
            <p:spPr bwMode="auto">
              <a:xfrm>
                <a:off x="5136" y="480"/>
                <a:ext cx="480" cy="336"/>
              </a:xfrm>
              <a:prstGeom prst="rect">
                <a:avLst/>
              </a:prstGeom>
              <a:noFill/>
              <a:ln w="9525">
                <a:noFill/>
                <a:miter lim="800000"/>
                <a:headEnd/>
                <a:tailEnd/>
              </a:ln>
            </p:spPr>
          </p:pic>
          <p:pic>
            <p:nvPicPr>
              <p:cNvPr descr="Sicobi Color" id="22" name="Picture 85"/>
              <p:cNvPicPr>
                <a:picLocks noChangeArrowheads="1" noChangeAspect="1"/>
              </p:cNvPicPr>
              <p:nvPr/>
            </p:nvPicPr>
            <p:blipFill>
              <a:blip r:embed="rId5"/>
              <a:srcRect/>
              <a:stretch>
                <a:fillRect/>
              </a:stretch>
            </p:blipFill>
            <p:spPr bwMode="auto">
              <a:xfrm>
                <a:off x="842" y="489"/>
                <a:ext cx="397" cy="354"/>
              </a:xfrm>
              <a:prstGeom prst="rect">
                <a:avLst/>
              </a:prstGeom>
              <a:noFill/>
              <a:ln w="9525">
                <a:noFill/>
                <a:miter lim="800000"/>
                <a:headEnd/>
                <a:tailEnd/>
              </a:ln>
            </p:spPr>
          </p:pic>
        </p:grpSp>
      </p:grpSp>
      <p:pic>
        <p:nvPicPr>
          <p:cNvPr descr="POB_2005.jpg" id="23" name="8 Imagen"/>
          <p:cNvPicPr/>
          <p:nvPr/>
        </p:nvPicPr>
        <p:blipFill>
          <a:blip cstate="print" r:embed="rId6"/>
          <a:stretch>
            <a:fillRect/>
          </a:stretch>
        </p:blipFill>
        <p:spPr>
          <a:xfrm>
            <a:off x="3286116" y="1857364"/>
            <a:ext cx="5786446" cy="4071966"/>
          </a:xfrm>
          <a:prstGeom prst="rect">
            <a:avLst/>
          </a:prstGeom>
        </p:spPr>
      </p:pic>
    </p:spTree>
  </p:cSld>
  <p:clrMapOvr>
    <a:masterClrMapping/>
  </p:clrMapOvr>
  <p:timing>
    <p:tnLst>
      <p:par>
        <p:cTn dur="indefinite" id="1" nodeType="tmRoot" restart="never"/>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571472" y="571480"/>
            <a:ext cx="8229600" cy="1143000"/>
          </a:xfrm>
        </p:spPr>
        <p:txBody>
          <a:bodyPr>
            <a:normAutofit/>
          </a:bodyPr>
          <a:lstStyle/>
          <a:p>
            <a:pPr algn="r" fontAlgn="auto">
              <a:spcAft>
                <a:spcPts val="0"/>
              </a:spcAft>
              <a:defRPr/>
            </a:pPr>
            <a:r>
              <a:rPr lang="es-MX" sz="2400" dirty="0">
                <a:latin typeface="Albertus" pitchFamily="34" charset="0"/>
              </a:rPr>
              <a:t>Superficie </a:t>
            </a:r>
            <a:r>
              <a:rPr lang="es-MX" sz="2400" dirty="0" smtClean="0">
                <a:latin typeface="Albertus" pitchFamily="34" charset="0"/>
              </a:rPr>
              <a:t>forestal </a:t>
            </a:r>
            <a:r>
              <a:rPr lang="es-MX" sz="2400" dirty="0">
                <a:latin typeface="Albertus" pitchFamily="34" charset="0"/>
              </a:rPr>
              <a:t>con </a:t>
            </a:r>
            <a:r>
              <a:rPr lang="es-MX" sz="2400" dirty="0" smtClean="0">
                <a:latin typeface="Albertus" pitchFamily="34" charset="0"/>
              </a:rPr>
              <a:t>algún esquema de regulación oficial </a:t>
            </a:r>
            <a:r>
              <a:rPr lang="es-MX" sz="2400" dirty="0">
                <a:latin typeface="Albertus" pitchFamily="34" charset="0"/>
              </a:rPr>
              <a:t>en México</a:t>
            </a:r>
            <a:endParaRPr lang="es-ES" sz="2400" dirty="0">
              <a:latin typeface="Albertus" pitchFamily="34" charset="0"/>
            </a:endParaRPr>
          </a:p>
        </p:txBody>
      </p:sp>
      <p:graphicFrame>
        <p:nvGraphicFramePr>
          <p:cNvPr id="4" name="Object 3"/>
          <p:cNvGraphicFramePr>
            <a:graphicFrameLocks noGrp="1" noChangeAspect="1"/>
          </p:cNvGraphicFramePr>
          <p:nvPr>
            <p:ph idx="1"/>
          </p:nvPr>
        </p:nvGraphicFramePr>
        <p:xfrm>
          <a:off x="830268" y="2071678"/>
          <a:ext cx="7529635" cy="414340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Grp="1" noChangeAspect="1"/>
          </p:cNvGraphicFramePr>
          <p:nvPr>
            <p:ph idx="1"/>
          </p:nvPr>
        </p:nvGraphicFramePr>
        <p:xfrm>
          <a:off x="1000100" y="2571744"/>
          <a:ext cx="7932539" cy="4143404"/>
        </p:xfrm>
        <a:graphic>
          <a:graphicData uri="http://schemas.openxmlformats.org/drawingml/2006/chart">
            <c:chart xmlns:c="http://schemas.openxmlformats.org/drawingml/2006/chart" xmlns:r="http://schemas.openxmlformats.org/officeDocument/2006/relationships" r:id="rId3"/>
          </a:graphicData>
        </a:graphic>
      </p:graphicFrame>
      <p:pic>
        <p:nvPicPr>
          <p:cNvPr id="2051" name="Picture 5"/>
          <p:cNvPicPr>
            <a:picLocks noChangeAspect="1" noChangeArrowheads="1"/>
          </p:cNvPicPr>
          <p:nvPr/>
        </p:nvPicPr>
        <p:blipFill>
          <a:blip r:embed="rId4">
            <a:clrChange>
              <a:clrFrom>
                <a:srgbClr val="CEDADE"/>
              </a:clrFrom>
              <a:clrTo>
                <a:srgbClr val="CEDADE">
                  <a:alpha val="0"/>
                </a:srgbClr>
              </a:clrTo>
            </a:clrChange>
          </a:blip>
          <a:srcRect/>
          <a:stretch>
            <a:fillRect/>
          </a:stretch>
        </p:blipFill>
        <p:spPr bwMode="auto">
          <a:xfrm>
            <a:off x="214282" y="476246"/>
            <a:ext cx="3457575" cy="2381250"/>
          </a:xfrm>
          <a:prstGeom prst="rect">
            <a:avLst/>
          </a:prstGeom>
          <a:ln>
            <a:noFill/>
          </a:ln>
          <a:effectLst>
            <a:outerShdw blurRad="292100" dist="139700" dir="2700000" algn="tl" rotWithShape="0">
              <a:srgbClr val="333333">
                <a:alpha val="65000"/>
              </a:srgbClr>
            </a:outerShdw>
          </a:effectLst>
        </p:spPr>
      </p:pic>
      <p:sp>
        <p:nvSpPr>
          <p:cNvPr id="5" name="Rectangle 2"/>
          <p:cNvSpPr>
            <a:spLocks noGrp="1" noChangeArrowheads="1"/>
          </p:cNvSpPr>
          <p:nvPr>
            <p:ph type="title"/>
          </p:nvPr>
        </p:nvSpPr>
        <p:spPr>
          <a:xfrm>
            <a:off x="842994" y="357190"/>
            <a:ext cx="8229600" cy="428604"/>
          </a:xfrm>
        </p:spPr>
        <p:txBody>
          <a:bodyPr>
            <a:normAutofit/>
          </a:bodyPr>
          <a:lstStyle/>
          <a:p>
            <a:pPr algn="r" fontAlgn="auto">
              <a:spcAft>
                <a:spcPts val="0"/>
              </a:spcAft>
              <a:defRPr/>
            </a:pPr>
            <a:r>
              <a:rPr lang="es-MX" sz="1800" b="1" dirty="0" smtClean="0">
                <a:effectLst>
                  <a:outerShdw blurRad="38100" dist="38100" dir="2700000" algn="tl">
                    <a:srgbClr val="000000">
                      <a:alpha val="43137"/>
                    </a:srgbClr>
                  </a:outerShdw>
                </a:effectLst>
                <a:latin typeface="Calibri" pitchFamily="34" charset="0"/>
              </a:rPr>
              <a:t>Esquema de tenencia de tierra (propiedad) en </a:t>
            </a:r>
            <a:r>
              <a:rPr lang="es-MX" sz="1800" b="1" dirty="0">
                <a:effectLst>
                  <a:outerShdw blurRad="38100" dist="38100" dir="2700000" algn="tl">
                    <a:srgbClr val="000000">
                      <a:alpha val="43137"/>
                    </a:srgbClr>
                  </a:outerShdw>
                </a:effectLst>
                <a:latin typeface="Calibri" pitchFamily="34" charset="0"/>
              </a:rPr>
              <a:t>México</a:t>
            </a:r>
            <a:endParaRPr lang="es-ES" sz="1800" b="1" dirty="0">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Grp="1" noChangeAspect="1"/>
          </p:cNvGraphicFramePr>
          <p:nvPr>
            <p:ph idx="1"/>
          </p:nvPr>
        </p:nvGraphicFramePr>
        <p:xfrm>
          <a:off x="928662" y="714356"/>
          <a:ext cx="7960420" cy="464821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5"/>
          <p:cNvPicPr>
            <a:picLocks noChangeAspect="1" noChangeArrowheads="1"/>
          </p:cNvPicPr>
          <p:nvPr/>
        </p:nvPicPr>
        <p:blipFill>
          <a:blip r:embed="rId4">
            <a:clrChange>
              <a:clrFrom>
                <a:srgbClr val="CEDADE"/>
              </a:clrFrom>
              <a:clrTo>
                <a:srgbClr val="CEDADE">
                  <a:alpha val="0"/>
                </a:srgbClr>
              </a:clrTo>
            </a:clrChange>
          </a:blip>
          <a:srcRect/>
          <a:stretch>
            <a:fillRect/>
          </a:stretch>
        </p:blipFill>
        <p:spPr bwMode="auto">
          <a:xfrm>
            <a:off x="285720" y="4214818"/>
            <a:ext cx="3457575" cy="2381250"/>
          </a:xfrm>
          <a:prstGeom prst="rect">
            <a:avLst/>
          </a:prstGeom>
          <a:ln>
            <a:noFill/>
          </a:ln>
          <a:effectLst>
            <a:outerShdw blurRad="292100" dist="139700" dir="2700000" algn="tl" rotWithShape="0">
              <a:srgbClr val="333333">
                <a:alpha val="65000"/>
              </a:srgbClr>
            </a:outerShdw>
          </a:effectLst>
        </p:spPr>
      </p:pic>
      <p:sp>
        <p:nvSpPr>
          <p:cNvPr id="6" name="Rectangle 2"/>
          <p:cNvSpPr>
            <a:spLocks noGrp="1" noChangeArrowheads="1"/>
          </p:cNvSpPr>
          <p:nvPr>
            <p:ph type="title"/>
          </p:nvPr>
        </p:nvSpPr>
        <p:spPr>
          <a:xfrm>
            <a:off x="842994" y="0"/>
            <a:ext cx="8229600" cy="428604"/>
          </a:xfrm>
        </p:spPr>
        <p:txBody>
          <a:bodyPr>
            <a:normAutofit/>
          </a:bodyPr>
          <a:lstStyle/>
          <a:p>
            <a:pPr algn="r" fontAlgn="auto">
              <a:spcAft>
                <a:spcPts val="0"/>
              </a:spcAft>
              <a:defRPr/>
            </a:pPr>
            <a:r>
              <a:rPr lang="es-MX" sz="1800" dirty="0" smtClean="0">
                <a:latin typeface="Albertus" pitchFamily="34" charset="0"/>
              </a:rPr>
              <a:t>Esquema de tenencia de tierra (propiedad) en </a:t>
            </a:r>
            <a:r>
              <a:rPr lang="es-MX" sz="1800" dirty="0">
                <a:latin typeface="Albertus" pitchFamily="34" charset="0"/>
              </a:rPr>
              <a:t>México</a:t>
            </a:r>
            <a:endParaRPr lang="es-ES" sz="1800" dirty="0">
              <a:latin typeface="Albertus"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srcRect l="9768" t="25828" r="30011" b="21338"/>
          <a:stretch>
            <a:fillRect/>
          </a:stretch>
        </p:blipFill>
        <p:spPr bwMode="auto">
          <a:xfrm>
            <a:off x="428596" y="857232"/>
            <a:ext cx="8715404" cy="5643602"/>
          </a:xfrm>
          <a:prstGeom prst="rect">
            <a:avLst/>
          </a:prstGeom>
          <a:noFill/>
          <a:ln w="9525">
            <a:noFill/>
            <a:miter lim="800000"/>
            <a:headEnd/>
            <a:tailEnd/>
          </a:ln>
        </p:spPr>
      </p:pic>
      <p:pic>
        <p:nvPicPr>
          <p:cNvPr id="34819" name="Picture 3"/>
          <p:cNvPicPr>
            <a:picLocks noChangeAspect="1" noChangeArrowheads="1"/>
          </p:cNvPicPr>
          <p:nvPr/>
        </p:nvPicPr>
        <p:blipFill>
          <a:blip r:embed="rId4"/>
          <a:srcRect l="71135" t="54382" r="5418" b="27272"/>
          <a:stretch>
            <a:fillRect/>
          </a:stretch>
        </p:blipFill>
        <p:spPr bwMode="auto">
          <a:xfrm>
            <a:off x="-71470" y="4330729"/>
            <a:ext cx="4716462" cy="2527295"/>
          </a:xfrm>
          <a:prstGeom prst="rect">
            <a:avLst/>
          </a:prstGeom>
          <a:noFill/>
          <a:ln w="9525">
            <a:noFill/>
            <a:miter lim="800000"/>
            <a:headEnd/>
            <a:tailEnd/>
          </a:ln>
        </p:spPr>
      </p:pic>
      <p:sp>
        <p:nvSpPr>
          <p:cNvPr id="123908" name="Rectangle 4"/>
          <p:cNvSpPr>
            <a:spLocks noChangeArrowheads="1"/>
          </p:cNvSpPr>
          <p:nvPr/>
        </p:nvSpPr>
        <p:spPr bwMode="auto">
          <a:xfrm>
            <a:off x="857224" y="428604"/>
            <a:ext cx="8229600" cy="642942"/>
          </a:xfrm>
          <a:prstGeom prst="rect">
            <a:avLst/>
          </a:prstGeom>
          <a:noFill/>
          <a:ln w="9525">
            <a:noFill/>
            <a:miter lim="800000"/>
            <a:headEnd/>
            <a:tailEnd/>
          </a:ln>
          <a:effectLst/>
        </p:spPr>
        <p:txBody>
          <a:bodyPr anchor="ctr"/>
          <a:lstStyle/>
          <a:p>
            <a:pPr algn="r">
              <a:defRPr/>
            </a:pPr>
            <a:r>
              <a:rPr lang="es-MX" sz="2000" dirty="0">
                <a:solidFill>
                  <a:schemeClr val="tx2"/>
                </a:solidFill>
                <a:latin typeface="Albertus" pitchFamily="34" charset="0"/>
              </a:rPr>
              <a:t>Superficie forestal y presencia de grupos </a:t>
            </a:r>
            <a:r>
              <a:rPr lang="es-MX" sz="2000" dirty="0" smtClean="0">
                <a:solidFill>
                  <a:schemeClr val="tx2"/>
                </a:solidFill>
                <a:latin typeface="Albertus" pitchFamily="34" charset="0"/>
              </a:rPr>
              <a:t>comunitarios e indígenas en </a:t>
            </a:r>
            <a:r>
              <a:rPr lang="es-MX" sz="2000" dirty="0">
                <a:solidFill>
                  <a:schemeClr val="tx2"/>
                </a:solidFill>
                <a:latin typeface="Albertus" pitchFamily="34" charset="0"/>
              </a:rPr>
              <a:t>México</a:t>
            </a:r>
            <a:endParaRPr lang="es-ES" sz="2000" dirty="0">
              <a:solidFill>
                <a:schemeClr val="tx2"/>
              </a:solidFill>
              <a:latin typeface="Albertus"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5549" y="1425538"/>
            <a:ext cx="8599856" cy="5256000"/>
            <a:chOff x="1111" y="1525"/>
            <a:chExt cx="3999" cy="2309"/>
          </a:xfrm>
        </p:grpSpPr>
        <p:pic>
          <p:nvPicPr>
            <p:cNvPr id="35844" name="Picture 3"/>
            <p:cNvPicPr>
              <a:picLocks noChangeAspect="1" noChangeArrowheads="1"/>
            </p:cNvPicPr>
            <p:nvPr/>
          </p:nvPicPr>
          <p:blipFill>
            <a:blip r:embed="rId3"/>
            <a:srcRect/>
            <a:stretch>
              <a:fillRect/>
            </a:stretch>
          </p:blipFill>
          <p:spPr bwMode="auto">
            <a:xfrm>
              <a:off x="1111" y="1525"/>
              <a:ext cx="3999" cy="2309"/>
            </a:xfrm>
            <a:prstGeom prst="rect">
              <a:avLst/>
            </a:prstGeom>
            <a:noFill/>
            <a:ln w="9525">
              <a:noFill/>
              <a:miter lim="800000"/>
              <a:headEnd/>
              <a:tailEnd/>
            </a:ln>
          </p:spPr>
        </p:pic>
        <p:sp>
          <p:nvSpPr>
            <p:cNvPr id="35845" name="Rectangle 4"/>
            <p:cNvSpPr>
              <a:spLocks noChangeArrowheads="1"/>
            </p:cNvSpPr>
            <p:nvPr/>
          </p:nvSpPr>
          <p:spPr bwMode="auto">
            <a:xfrm>
              <a:off x="1495" y="1768"/>
              <a:ext cx="2495" cy="181"/>
            </a:xfrm>
            <a:prstGeom prst="rect">
              <a:avLst/>
            </a:prstGeom>
            <a:noFill/>
            <a:ln w="28575">
              <a:solidFill>
                <a:srgbClr val="990000"/>
              </a:solidFill>
              <a:miter lim="800000"/>
              <a:headEnd/>
              <a:tailEnd/>
            </a:ln>
          </p:spPr>
          <p:txBody>
            <a:bodyPr wrap="none" anchor="ctr"/>
            <a:lstStyle/>
            <a:p>
              <a:endParaRPr lang="es-MX"/>
            </a:p>
          </p:txBody>
        </p:sp>
      </p:grpSp>
      <p:sp>
        <p:nvSpPr>
          <p:cNvPr id="124933" name="Rectangle 5"/>
          <p:cNvSpPr>
            <a:spLocks noChangeArrowheads="1"/>
          </p:cNvSpPr>
          <p:nvPr/>
        </p:nvSpPr>
        <p:spPr bwMode="auto">
          <a:xfrm>
            <a:off x="1643042" y="428604"/>
            <a:ext cx="7273925" cy="830997"/>
          </a:xfrm>
          <a:prstGeom prst="rect">
            <a:avLst/>
          </a:prstGeom>
          <a:noFill/>
          <a:ln w="9525">
            <a:noFill/>
            <a:miter lim="800000"/>
            <a:headEnd/>
            <a:tailEnd/>
          </a:ln>
          <a:effectLst/>
        </p:spPr>
        <p:txBody>
          <a:bodyPr>
            <a:spAutoFit/>
          </a:bodyPr>
          <a:lstStyle/>
          <a:p>
            <a:pPr algn="r">
              <a:defRPr/>
            </a:pPr>
            <a:r>
              <a:rPr lang="es-MX" b="1" dirty="0">
                <a:solidFill>
                  <a:schemeClr val="tx2"/>
                </a:solidFill>
                <a:latin typeface="Albertus" pitchFamily="34" charset="0"/>
              </a:rPr>
              <a:t>Superficies </a:t>
            </a:r>
            <a:r>
              <a:rPr lang="es-MX" sz="2000" b="1" dirty="0">
                <a:solidFill>
                  <a:schemeClr val="tx2"/>
                </a:solidFill>
                <a:latin typeface="Albertus" pitchFamily="34" charset="0"/>
              </a:rPr>
              <a:t>forestales</a:t>
            </a:r>
            <a:r>
              <a:rPr lang="es-MX" b="1" dirty="0">
                <a:solidFill>
                  <a:schemeClr val="tx2"/>
                </a:solidFill>
                <a:latin typeface="Albertus" pitchFamily="34" charset="0"/>
              </a:rPr>
              <a:t> bajo tenencia o control comunitario en el mundo</a:t>
            </a:r>
            <a:endParaRPr lang="es-ES" b="1" dirty="0">
              <a:solidFill>
                <a:schemeClr val="tx2"/>
              </a:solidFill>
              <a:latin typeface="Albertus"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1438" y="857231"/>
            <a:ext cx="9024937" cy="5929355"/>
          </a:xfrm>
          <a:prstGeom prst="rect">
            <a:avLst/>
          </a:prstGeom>
          <a:noFill/>
          <a:ln w="9525">
            <a:noFill/>
            <a:miter lim="800000"/>
            <a:headEnd/>
            <a:tailEnd/>
          </a:ln>
        </p:spPr>
      </p:pic>
      <p:sp>
        <p:nvSpPr>
          <p:cNvPr id="4" name="Rectangle 5"/>
          <p:cNvSpPr>
            <a:spLocks noChangeArrowheads="1"/>
          </p:cNvSpPr>
          <p:nvPr/>
        </p:nvSpPr>
        <p:spPr bwMode="auto">
          <a:xfrm>
            <a:off x="1785021" y="71414"/>
            <a:ext cx="7273925" cy="369332"/>
          </a:xfrm>
          <a:prstGeom prst="rect">
            <a:avLst/>
          </a:prstGeom>
          <a:noFill/>
          <a:ln w="9525">
            <a:noFill/>
            <a:miter lim="800000"/>
            <a:headEnd/>
            <a:tailEnd/>
          </a:ln>
          <a:effectLst/>
        </p:spPr>
        <p:txBody>
          <a:bodyPr>
            <a:spAutoFit/>
          </a:bodyPr>
          <a:lstStyle/>
          <a:p>
            <a:pPr algn="r">
              <a:defRPr/>
            </a:pPr>
            <a:r>
              <a:rPr lang="es-MX" b="1" dirty="0">
                <a:solidFill>
                  <a:schemeClr val="tx2"/>
                </a:solidFill>
                <a:latin typeface="Albertus" pitchFamily="34" charset="0"/>
              </a:rPr>
              <a:t>Superficies forestales bajo tenencia o control comunitario en </a:t>
            </a:r>
            <a:r>
              <a:rPr lang="es-MX" b="1" dirty="0" smtClean="0">
                <a:solidFill>
                  <a:schemeClr val="tx2"/>
                </a:solidFill>
                <a:latin typeface="Albertus" pitchFamily="34" charset="0"/>
              </a:rPr>
              <a:t>México</a:t>
            </a:r>
            <a:endParaRPr lang="es-ES" b="1" dirty="0">
              <a:solidFill>
                <a:schemeClr val="tx2"/>
              </a:solidFill>
              <a:latin typeface="Albertus" pitchFamily="34" charset="0"/>
            </a:endParaRPr>
          </a:p>
        </p:txBody>
      </p:sp>
      <p:sp>
        <p:nvSpPr>
          <p:cNvPr id="5" name="Text Box 24"/>
          <p:cNvSpPr txBox="1">
            <a:spLocks noChangeArrowheads="1"/>
          </p:cNvSpPr>
          <p:nvPr/>
        </p:nvSpPr>
        <p:spPr bwMode="auto">
          <a:xfrm>
            <a:off x="6057920" y="4526829"/>
            <a:ext cx="2371732" cy="584775"/>
          </a:xfrm>
          <a:prstGeom prst="rect">
            <a:avLst/>
          </a:prstGeom>
          <a:noFill/>
          <a:ln w="9525">
            <a:noFill/>
            <a:miter lim="800000"/>
            <a:headEnd/>
            <a:tailEnd/>
          </a:ln>
          <a:effectLst/>
        </p:spPr>
        <p:txBody>
          <a:bodyPr wrap="square">
            <a:spAutoFit/>
          </a:bodyPr>
          <a:lstStyle/>
          <a:p>
            <a:pPr algn="ctr">
              <a:spcBef>
                <a:spcPct val="50000"/>
              </a:spcBef>
              <a:defRPr/>
            </a:pPr>
            <a:r>
              <a:rPr lang="es-ES_tradnl" sz="1600" b="1" dirty="0">
                <a:solidFill>
                  <a:srgbClr val="CC3300"/>
                </a:solidFill>
                <a:latin typeface="Calibri" pitchFamily="34" charset="0"/>
              </a:rPr>
              <a:t>Sistemas de </a:t>
            </a:r>
            <a:r>
              <a:rPr lang="es-ES_tradnl" sz="1600" b="1" dirty="0" smtClean="0">
                <a:solidFill>
                  <a:srgbClr val="CC3300"/>
                </a:solidFill>
                <a:latin typeface="Calibri" pitchFamily="34" charset="0"/>
              </a:rPr>
              <a:t>resguardo a nivel comunitario</a:t>
            </a:r>
            <a:endParaRPr lang="es-ES" sz="1600" b="1" dirty="0">
              <a:solidFill>
                <a:srgbClr val="CC3300"/>
              </a:solidFill>
              <a:latin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1214414" y="219417"/>
            <a:ext cx="7858148" cy="637816"/>
          </a:xfrm>
          <a:prstGeom prst="rect">
            <a:avLst/>
          </a:prstGeom>
          <a:noFill/>
          <a:ln w="9525">
            <a:noFill/>
            <a:miter lim="800000"/>
            <a:headEnd/>
            <a:tailEnd/>
          </a:ln>
          <a:effectLst/>
        </p:spPr>
        <p:txBody>
          <a:bodyPr anchor="b"/>
          <a:lstStyle/>
          <a:p>
            <a:pPr algn="r">
              <a:defRPr/>
            </a:pPr>
            <a:r>
              <a:rPr dirty="0" lang="es-ES" sz="1800">
                <a:solidFill>
                  <a:schemeClr val="tx2"/>
                </a:solidFill>
                <a:latin charset="0" pitchFamily="34" typeface="Albertus"/>
              </a:rPr>
              <a:t>Después de </a:t>
            </a:r>
            <a:r>
              <a:rPr dirty="0" lang="es-ES" smtClean="0" sz="1800">
                <a:solidFill>
                  <a:schemeClr val="tx2"/>
                </a:solidFill>
                <a:latin charset="0" pitchFamily="34" typeface="Albertus"/>
              </a:rPr>
              <a:t>al menos 3 décadas de </a:t>
            </a:r>
            <a:r>
              <a:rPr dirty="0" lang="es-ES" sz="1800">
                <a:solidFill>
                  <a:schemeClr val="tx2"/>
                </a:solidFill>
                <a:latin charset="0" pitchFamily="34" typeface="Albertus"/>
              </a:rPr>
              <a:t>colaboración, los nuevos arreglos institucionales tienen ya </a:t>
            </a:r>
            <a:r>
              <a:rPr dirty="0" lang="es-ES" smtClean="0" sz="1800">
                <a:solidFill>
                  <a:schemeClr val="tx2"/>
                </a:solidFill>
                <a:latin charset="0" pitchFamily="34" typeface="Albertus"/>
              </a:rPr>
              <a:t>sus primeras manifestaciones territoriales</a:t>
            </a:r>
            <a:endParaRPr dirty="0" lang="es-ES" sz="1100">
              <a:solidFill>
                <a:schemeClr val="tx2"/>
              </a:solidFill>
              <a:latin charset="0" pitchFamily="34" typeface="Albertus"/>
            </a:endParaRPr>
          </a:p>
        </p:txBody>
      </p:sp>
      <p:sp>
        <p:nvSpPr>
          <p:cNvPr id="148483" name="Rectangle 3"/>
          <p:cNvSpPr>
            <a:spLocks noChangeArrowheads="1"/>
          </p:cNvSpPr>
          <p:nvPr/>
        </p:nvSpPr>
        <p:spPr bwMode="auto">
          <a:xfrm>
            <a:off x="3500430" y="1214422"/>
            <a:ext cx="5607059" cy="1754326"/>
          </a:xfrm>
          <a:prstGeom prst="rect">
            <a:avLst/>
          </a:prstGeom>
          <a:noFill/>
          <a:ln algn="ctr" w="9525">
            <a:noFill/>
            <a:miter lim="800000"/>
            <a:headEnd/>
            <a:tailEnd/>
          </a:ln>
          <a:effectLst/>
        </p:spPr>
        <p:txBody>
          <a:bodyPr wrap="square">
            <a:spAutoFit/>
          </a:bodyPr>
          <a:lstStyle/>
          <a:p>
            <a:pPr algn="ctr">
              <a:defRPr/>
            </a:pPr>
            <a:r>
              <a:rPr dirty="0" lang="es-ES" sz="1800">
                <a:solidFill>
                  <a:schemeClr val="tx2"/>
                </a:solidFill>
                <a:latin typeface="+mj-lt"/>
              </a:rPr>
              <a:t>Se incluyen políticas nacionales y estatales que implican al menos un esfuerzo de consulta ciudadana y la instalación de </a:t>
            </a:r>
            <a:r>
              <a:rPr b="1" dirty="0" lang="es-ES" sz="1800">
                <a:solidFill>
                  <a:srgbClr val="CC3300"/>
                </a:solidFill>
                <a:latin typeface="+mj-lt"/>
              </a:rPr>
              <a:t>instrumentos de acción ciudadana y comunitaria</a:t>
            </a:r>
            <a:r>
              <a:rPr dirty="0" lang="es-ES" sz="1800">
                <a:solidFill>
                  <a:schemeClr val="tx2"/>
                </a:solidFill>
                <a:latin typeface="+mj-lt"/>
              </a:rPr>
              <a:t>, como el OCT y la acción voluntaria para la conservación mediante la segregación de  predios</a:t>
            </a:r>
            <a:r>
              <a:rPr dirty="0" lang="es-ES" sz="1600">
                <a:solidFill>
                  <a:schemeClr val="tx2"/>
                </a:solidFill>
                <a:latin typeface="+mj-lt"/>
              </a:rPr>
              <a:t>.</a:t>
            </a:r>
          </a:p>
        </p:txBody>
      </p:sp>
      <p:pic>
        <p:nvPicPr>
          <p:cNvPr descr="MVC-029S" id="37892" name="Picture 6"/>
          <p:cNvPicPr>
            <a:picLocks noChangeArrowheads="1" noChangeAspect="1"/>
          </p:cNvPicPr>
          <p:nvPr/>
        </p:nvPicPr>
        <p:blipFill>
          <a:blip r:embed="rId3"/>
          <a:srcRect/>
          <a:stretch>
            <a:fillRect/>
          </a:stretch>
        </p:blipFill>
        <p:spPr bwMode="auto">
          <a:xfrm>
            <a:off x="250825" y="1511300"/>
            <a:ext cx="1676400" cy="1257300"/>
          </a:xfrm>
          <a:prstGeom prst="rect">
            <a:avLst/>
          </a:prstGeom>
          <a:noFill/>
          <a:ln w="9525">
            <a:noFill/>
            <a:miter lim="800000"/>
            <a:headEnd/>
            <a:tailEnd/>
          </a:ln>
        </p:spPr>
      </p:pic>
      <p:pic>
        <p:nvPicPr>
          <p:cNvPr descr="01" id="37893" name="Picture 7"/>
          <p:cNvPicPr>
            <a:picLocks noChangeArrowheads="1" noChangeAspect="1"/>
          </p:cNvPicPr>
          <p:nvPr/>
        </p:nvPicPr>
        <p:blipFill>
          <a:blip r:embed="rId4"/>
          <a:srcRect/>
          <a:stretch>
            <a:fillRect/>
          </a:stretch>
        </p:blipFill>
        <p:spPr bwMode="auto">
          <a:xfrm>
            <a:off x="1698625" y="1968500"/>
            <a:ext cx="1752600" cy="1314450"/>
          </a:xfrm>
          <a:prstGeom prst="rect">
            <a:avLst/>
          </a:prstGeom>
          <a:noFill/>
          <a:ln w="9525">
            <a:noFill/>
            <a:miter lim="800000"/>
            <a:headEnd/>
            <a:tailEnd/>
          </a:ln>
        </p:spPr>
      </p:pic>
      <p:pic>
        <p:nvPicPr>
          <p:cNvPr descr="02" id="37894" name="Picture 8"/>
          <p:cNvPicPr>
            <a:picLocks noChangeArrowheads="1" noChangeAspect="1"/>
          </p:cNvPicPr>
          <p:nvPr/>
        </p:nvPicPr>
        <p:blipFill>
          <a:blip r:embed="rId5"/>
          <a:srcRect/>
          <a:stretch>
            <a:fillRect/>
          </a:stretch>
        </p:blipFill>
        <p:spPr bwMode="auto">
          <a:xfrm>
            <a:off x="250825" y="3111500"/>
            <a:ext cx="2286000" cy="1714500"/>
          </a:xfrm>
          <a:prstGeom prst="rect">
            <a:avLst/>
          </a:prstGeom>
          <a:noFill/>
          <a:ln w="9525">
            <a:noFill/>
            <a:miter lim="800000"/>
            <a:headEnd/>
            <a:tailEnd/>
          </a:ln>
        </p:spPr>
      </p:pic>
      <p:pic>
        <p:nvPicPr>
          <p:cNvPr descr="04" id="37895" name="Picture 9"/>
          <p:cNvPicPr>
            <a:picLocks noChangeArrowheads="1" noChangeAspect="1"/>
          </p:cNvPicPr>
          <p:nvPr/>
        </p:nvPicPr>
        <p:blipFill>
          <a:blip r:embed="rId6"/>
          <a:srcRect/>
          <a:stretch>
            <a:fillRect/>
          </a:stretch>
        </p:blipFill>
        <p:spPr bwMode="auto">
          <a:xfrm>
            <a:off x="1165225" y="4483100"/>
            <a:ext cx="2819400" cy="2114550"/>
          </a:xfrm>
          <a:prstGeom prst="rect">
            <a:avLst/>
          </a:prstGeom>
          <a:noFill/>
          <a:ln w="9525">
            <a:noFill/>
            <a:miter lim="800000"/>
            <a:headEnd/>
            <a:tailEnd/>
          </a:ln>
        </p:spPr>
      </p:pic>
      <p:pic>
        <p:nvPicPr>
          <p:cNvPr descr="UNIDADESPAISAJE" id="9" name="Picture 6"/>
          <p:cNvPicPr>
            <a:picLocks noChangeArrowheads="1" noChangeAspect="1"/>
          </p:cNvPicPr>
          <p:nvPr/>
        </p:nvPicPr>
        <p:blipFill>
          <a:blip cstate="print" r:embed="rId7"/>
          <a:srcRect b="44" r="7"/>
          <a:stretch>
            <a:fillRect/>
          </a:stretch>
        </p:blipFill>
        <p:spPr bwMode="auto">
          <a:xfrm>
            <a:off x="4500732" y="3357562"/>
            <a:ext cx="4357548" cy="3286124"/>
          </a:xfrm>
          <a:prstGeom prst="rect">
            <a:avLst/>
          </a:prstGeom>
          <a:noFill/>
          <a:ln w="9525">
            <a:noFill/>
            <a:miter lim="800000"/>
            <a:headEnd/>
            <a:tailEnd/>
          </a:ln>
        </p:spPr>
      </p:pic>
    </p:spTree>
  </p:cSld>
  <p:clrMapOvr>
    <a:masterClrMapping/>
  </p:clrMapOvr>
  <p:timing>
    <p:tnLst>
      <p:par>
        <p:cTn dur="indefinite" id="1" nodeType="tmRoot" restart="never"/>
      </p:par>
    </p:tnLst>
  </p:timing>
</p:sld>
</file>

<file path=ppt/slides/slide47.xml><?xml version="1.0" encoding="utf-8"?>
<p:sld xmlns:p="http://schemas.openxmlformats.org/presentationml/2006/main" xmlns:a="http://schemas.openxmlformats.org/drawingml/2006/main" xmlns:r="http://schemas.openxmlformats.org/officeDocument/2006/relationships">
  <p:cSld>
    <p:bg>
      <p:bgRef idx="1003">
        <a:schemeClr val="bg1"/>
      </p:bgRef>
    </p:bg>
    <p:spTree>
      <p:nvGrpSpPr>
        <p:cNvPr id="1" name=""/>
        <p:cNvGrpSpPr/>
        <p:nvPr/>
      </p:nvGrpSpPr>
      <p:grpSpPr>
        <a:xfrm>
          <a:off x="0" y="0"/>
          <a:ext cx="0" cy="0"/>
          <a:chOff x="0" y="0"/>
          <a:chExt cx="0" cy="0"/>
        </a:xfrm>
      </p:grpSpPr>
      <p:pic>
        <p:nvPicPr>
          <p:cNvPr id="39941" name="Picture 5"/>
          <p:cNvPicPr>
            <a:picLocks noChangeArrowheads="1" noChangeAspect="1"/>
          </p:cNvPicPr>
          <p:nvPr/>
        </p:nvPicPr>
        <p:blipFill>
          <a:blip r:embed="rId4">
            <a:clrChange>
              <a:clrFrom>
                <a:srgbClr val="FFFFFF"/>
              </a:clrFrom>
              <a:clrTo>
                <a:srgbClr val="FFFFFF">
                  <a:alpha val="0"/>
                </a:srgbClr>
              </a:clrTo>
            </a:clrChange>
          </a:blip>
          <a:srcRect l="13319" t="42307"/>
          <a:stretch>
            <a:fillRect/>
          </a:stretch>
        </p:blipFill>
        <p:spPr bwMode="auto">
          <a:xfrm>
            <a:off x="224485" y="2643182"/>
            <a:ext cx="8705233" cy="3929090"/>
          </a:xfrm>
          <a:prstGeom prst="rect">
            <a:avLst/>
          </a:prstGeom>
          <a:noFill/>
          <a:ln w="9525">
            <a:noFill/>
            <a:miter lim="800000"/>
            <a:headEnd/>
            <a:tailEnd/>
          </a:ln>
          <a:effectLst/>
        </p:spPr>
      </p:pic>
      <p:sp>
        <p:nvSpPr>
          <p:cNvPr id="152578" name="Rectangle 2"/>
          <p:cNvSpPr>
            <a:spLocks noChangeArrowheads="1"/>
          </p:cNvSpPr>
          <p:nvPr/>
        </p:nvSpPr>
        <p:spPr bwMode="auto">
          <a:xfrm>
            <a:off x="285720" y="1"/>
            <a:ext cx="8696332" cy="1000108"/>
          </a:xfrm>
          <a:prstGeom prst="rect">
            <a:avLst/>
          </a:prstGeom>
          <a:noFill/>
          <a:ln w="9525">
            <a:noFill/>
            <a:miter lim="800000"/>
            <a:headEnd/>
            <a:tailEnd/>
          </a:ln>
          <a:effectLst/>
        </p:spPr>
        <p:txBody>
          <a:bodyPr anchor="b"/>
          <a:lstStyle/>
          <a:p>
            <a:pPr algn="r">
              <a:defRPr/>
            </a:pPr>
            <a:r>
              <a:rPr b="1" dirty="0" lang="es-ES">
                <a:solidFill>
                  <a:schemeClr val="tx2"/>
                </a:solidFill>
                <a:latin typeface="+mj-lt"/>
              </a:rPr>
              <a:t>Balance nacional de las experiencias de OCT en </a:t>
            </a:r>
            <a:r>
              <a:rPr b="1" dirty="0" lang="es-ES" smtClean="0">
                <a:solidFill>
                  <a:schemeClr val="tx2"/>
                </a:solidFill>
                <a:latin typeface="+mj-lt"/>
              </a:rPr>
              <a:t>el Sureste de México</a:t>
            </a:r>
            <a:endParaRPr b="1" dirty="0" lang="es-ES">
              <a:solidFill>
                <a:schemeClr val="tx2"/>
              </a:solidFill>
              <a:latin typeface="+mj-lt"/>
            </a:endParaRPr>
          </a:p>
        </p:txBody>
      </p:sp>
      <p:sp>
        <p:nvSpPr>
          <p:cNvPr id="152580" name="Text Box 4"/>
          <p:cNvSpPr txBox="1">
            <a:spLocks noChangeArrowheads="1"/>
          </p:cNvSpPr>
          <p:nvPr/>
        </p:nvSpPr>
        <p:spPr bwMode="auto">
          <a:xfrm>
            <a:off x="214282" y="1142984"/>
            <a:ext cx="4000528" cy="1323439"/>
          </a:xfrm>
          <a:prstGeom prst="rect">
            <a:avLst/>
          </a:prstGeom>
          <a:noFill/>
          <a:ln w="9525">
            <a:noFill/>
            <a:miter lim="800000"/>
            <a:headEnd/>
            <a:tailEnd/>
          </a:ln>
          <a:effectLst/>
        </p:spPr>
        <p:txBody>
          <a:bodyPr wrap="square">
            <a:spAutoFit/>
          </a:bodyPr>
          <a:lstStyle/>
          <a:p>
            <a:pPr algn="ctr">
              <a:defRPr/>
            </a:pPr>
            <a:r>
              <a:rPr b="1" dirty="0" lang="es-ES" sz="2000">
                <a:solidFill>
                  <a:srgbClr val="CC3300"/>
                </a:solidFill>
                <a:latin typeface="+mj-lt"/>
                <a:cs charset="0" pitchFamily="34" typeface="Arial"/>
              </a:rPr>
              <a:t>Cobertura de los procesos de ordenamiento territorial y su relación con las regiones terrestres </a:t>
            </a:r>
            <a:r>
              <a:rPr b="1" dirty="0" lang="es-ES" smtClean="0" sz="2000">
                <a:solidFill>
                  <a:srgbClr val="CC3300"/>
                </a:solidFill>
                <a:latin typeface="+mj-lt"/>
                <a:cs charset="0" pitchFamily="34" typeface="Arial"/>
              </a:rPr>
              <a:t>prioritarias (2007)</a:t>
            </a:r>
            <a:endParaRPr b="1" dirty="0" lang="es-ES" sz="2000">
              <a:solidFill>
                <a:srgbClr val="CC3300"/>
              </a:solidFill>
              <a:latin typeface="+mj-lt"/>
              <a:cs charset="0" pitchFamily="34" typeface="Arial"/>
            </a:endParaRPr>
          </a:p>
        </p:txBody>
      </p:sp>
      <p:pic>
        <p:nvPicPr>
          <p:cNvPr id="217090" name="Picture 2"/>
          <p:cNvPicPr>
            <a:picLocks noChangeArrowheads="1" noChangeAspect="1"/>
          </p:cNvPicPr>
          <p:nvPr/>
        </p:nvPicPr>
        <p:blipFill>
          <a:blip cstate="print" r:embed="rId5"/>
          <a:srcRect b="17"/>
          <a:stretch>
            <a:fillRect/>
          </a:stretch>
        </p:blipFill>
        <p:spPr bwMode="auto">
          <a:xfrm>
            <a:off x="5000628" y="1000108"/>
            <a:ext cx="3943344" cy="2478056"/>
          </a:xfrm>
          <a:prstGeom prst="rect">
            <a:avLst/>
          </a:prstGeom>
          <a:noFill/>
          <a:ln w="9525">
            <a:noFill/>
            <a:miter lim="800000"/>
            <a:headEnd/>
            <a:tailEnd/>
          </a:ln>
          <a:effectLst/>
        </p:spPr>
      </p:pic>
    </p:spTree>
  </p:cSld>
  <p:clrMapOvr>
    <a:overrideClrMapping accent1="accent1" accent2="accent2" accent3="accent3" accent4="accent4" accent5="accent5" accent6="accent6" bg1="lt1" bg2="lt2" folHlink="folHlink" hlink="hlink" tx1="dk1" tx2="dk2"/>
  </p:clrMapOvr>
  <p:timing>
    <p:tnLst>
      <p:par>
        <p:cTn dur="indefinite" id="1" nodeType="tmRoot" restart="never"/>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spect="1" noChangeArrowheads="1"/>
          </p:cNvSpPr>
          <p:nvPr/>
        </p:nvSpPr>
        <p:spPr bwMode="auto">
          <a:xfrm>
            <a:off x="1857397" y="1233510"/>
            <a:ext cx="4999038" cy="4722813"/>
          </a:xfrm>
          <a:prstGeom prst="rect">
            <a:avLst/>
          </a:prstGeom>
          <a:gradFill rotWithShape="0">
            <a:gsLst>
              <a:gs pos="0">
                <a:srgbClr val="663300"/>
              </a:gs>
              <a:gs pos="100000">
                <a:srgbClr val="008000"/>
              </a:gs>
            </a:gsLst>
            <a:lin ang="18900000" scaled="1"/>
          </a:gradFill>
          <a:ln w="9525">
            <a:solidFill>
              <a:srgbClr val="000000"/>
            </a:solidFill>
            <a:miter lim="800000"/>
            <a:headEnd/>
            <a:tailEnd/>
          </a:ln>
        </p:spPr>
        <p:txBody>
          <a:bodyPr wrap="none" anchor="ctr"/>
          <a:lstStyle/>
          <a:p>
            <a:pPr eaLnBrk="0" hangingPunct="0"/>
            <a:endParaRPr lang="es-MX" sz="1200">
              <a:latin typeface="Times New Roman" pitchFamily="18" charset="0"/>
            </a:endParaRPr>
          </a:p>
        </p:txBody>
      </p:sp>
      <p:sp>
        <p:nvSpPr>
          <p:cNvPr id="3" name="AutoShape 13"/>
          <p:cNvSpPr>
            <a:spLocks noChangeAspect="1" noChangeArrowheads="1"/>
          </p:cNvSpPr>
          <p:nvPr/>
        </p:nvSpPr>
        <p:spPr bwMode="auto">
          <a:xfrm>
            <a:off x="2009797" y="5957910"/>
            <a:ext cx="4943475" cy="658813"/>
          </a:xfrm>
          <a:prstGeom prst="rightArrow">
            <a:avLst>
              <a:gd name="adj1" fmla="val 55556"/>
              <a:gd name="adj2" fmla="val 33210"/>
            </a:avLst>
          </a:prstGeom>
          <a:solidFill>
            <a:srgbClr val="D1A273"/>
          </a:solidFill>
          <a:ln w="9525">
            <a:noFill/>
            <a:miter lim="800000"/>
            <a:headEnd/>
            <a:tailEnd/>
          </a:ln>
        </p:spPr>
        <p:txBody>
          <a:bodyPr/>
          <a:lstStyle/>
          <a:p>
            <a:endParaRPr lang="es-MX"/>
          </a:p>
        </p:txBody>
      </p:sp>
      <p:sp>
        <p:nvSpPr>
          <p:cNvPr id="4" name="Text Box 14"/>
          <p:cNvSpPr txBox="1">
            <a:spLocks noChangeAspect="1" noChangeArrowheads="1"/>
          </p:cNvSpPr>
          <p:nvPr/>
        </p:nvSpPr>
        <p:spPr bwMode="auto">
          <a:xfrm>
            <a:off x="3533797" y="5984898"/>
            <a:ext cx="1768475" cy="658812"/>
          </a:xfrm>
          <a:prstGeom prst="rect">
            <a:avLst/>
          </a:prstGeom>
          <a:noFill/>
          <a:ln w="9525">
            <a:noFill/>
            <a:miter lim="800000"/>
            <a:headEnd/>
            <a:tailEnd/>
          </a:ln>
        </p:spPr>
        <p:txBody>
          <a:bodyPr/>
          <a:lstStyle/>
          <a:p>
            <a:pPr eaLnBrk="0" hangingPunct="0"/>
            <a:r>
              <a:rPr lang="en-US" sz="3600" b="1">
                <a:solidFill>
                  <a:srgbClr val="663300"/>
                </a:solidFill>
                <a:latin typeface="Century Gothic" pitchFamily="34" charset="0"/>
              </a:rPr>
              <a:t>tiempo</a:t>
            </a:r>
          </a:p>
        </p:txBody>
      </p:sp>
      <p:sp>
        <p:nvSpPr>
          <p:cNvPr id="5" name="Text Box 15"/>
          <p:cNvSpPr txBox="1">
            <a:spLocks noChangeAspect="1" noChangeArrowheads="1"/>
          </p:cNvSpPr>
          <p:nvPr/>
        </p:nvSpPr>
        <p:spPr bwMode="auto">
          <a:xfrm>
            <a:off x="5591197" y="6069035"/>
            <a:ext cx="1447800" cy="387350"/>
          </a:xfrm>
          <a:prstGeom prst="rect">
            <a:avLst/>
          </a:prstGeom>
          <a:noFill/>
          <a:ln w="9525">
            <a:noFill/>
            <a:miter lim="800000"/>
            <a:headEnd/>
            <a:tailEnd/>
          </a:ln>
        </p:spPr>
        <p:txBody>
          <a:bodyPr/>
          <a:lstStyle/>
          <a:p>
            <a:pPr eaLnBrk="0" hangingPunct="0"/>
            <a:r>
              <a:rPr lang="en-US" sz="1600" b="1">
                <a:solidFill>
                  <a:srgbClr val="663300"/>
                </a:solidFill>
                <a:latin typeface="Century Gothic" pitchFamily="34" charset="0"/>
              </a:rPr>
              <a:t>Largo plazo</a:t>
            </a:r>
          </a:p>
        </p:txBody>
      </p:sp>
      <p:sp>
        <p:nvSpPr>
          <p:cNvPr id="6" name="Text Box 16"/>
          <p:cNvSpPr txBox="1">
            <a:spLocks noChangeAspect="1" noChangeArrowheads="1"/>
          </p:cNvSpPr>
          <p:nvPr/>
        </p:nvSpPr>
        <p:spPr bwMode="auto">
          <a:xfrm>
            <a:off x="1974872" y="6110310"/>
            <a:ext cx="1482725" cy="328613"/>
          </a:xfrm>
          <a:prstGeom prst="rect">
            <a:avLst/>
          </a:prstGeom>
          <a:noFill/>
          <a:ln w="9525">
            <a:noFill/>
            <a:miter lim="800000"/>
            <a:headEnd/>
            <a:tailEnd/>
          </a:ln>
        </p:spPr>
        <p:txBody>
          <a:bodyPr/>
          <a:lstStyle/>
          <a:p>
            <a:pPr eaLnBrk="0" hangingPunct="0"/>
            <a:r>
              <a:rPr lang="en-US" sz="1600" b="1">
                <a:solidFill>
                  <a:srgbClr val="663300"/>
                </a:solidFill>
                <a:latin typeface="Century Gothic" pitchFamily="34" charset="0"/>
              </a:rPr>
              <a:t>corto plazo</a:t>
            </a:r>
          </a:p>
        </p:txBody>
      </p:sp>
      <p:sp>
        <p:nvSpPr>
          <p:cNvPr id="7" name="AutoShape 17"/>
          <p:cNvSpPr>
            <a:spLocks noChangeAspect="1" noChangeArrowheads="1"/>
          </p:cNvSpPr>
          <p:nvPr/>
        </p:nvSpPr>
        <p:spPr bwMode="auto">
          <a:xfrm>
            <a:off x="1946297" y="541360"/>
            <a:ext cx="4860925" cy="658813"/>
          </a:xfrm>
          <a:prstGeom prst="rightArrow">
            <a:avLst>
              <a:gd name="adj1" fmla="val 55556"/>
              <a:gd name="adj2" fmla="val 32656"/>
            </a:avLst>
          </a:prstGeom>
          <a:solidFill>
            <a:srgbClr val="ADE9B7"/>
          </a:solidFill>
          <a:ln w="9525">
            <a:noFill/>
            <a:miter lim="800000"/>
            <a:headEnd/>
            <a:tailEnd/>
          </a:ln>
        </p:spPr>
        <p:txBody>
          <a:bodyPr/>
          <a:lstStyle/>
          <a:p>
            <a:endParaRPr lang="es-MX"/>
          </a:p>
        </p:txBody>
      </p:sp>
      <p:sp>
        <p:nvSpPr>
          <p:cNvPr id="8" name="Text Box 18"/>
          <p:cNvSpPr txBox="1">
            <a:spLocks noChangeAspect="1" noChangeArrowheads="1"/>
          </p:cNvSpPr>
          <p:nvPr/>
        </p:nvSpPr>
        <p:spPr bwMode="auto">
          <a:xfrm>
            <a:off x="2619397" y="623910"/>
            <a:ext cx="4202113" cy="658813"/>
          </a:xfrm>
          <a:prstGeom prst="rect">
            <a:avLst/>
          </a:prstGeom>
          <a:noFill/>
          <a:ln w="9525">
            <a:noFill/>
            <a:miter lim="800000"/>
            <a:headEnd/>
            <a:tailEnd/>
          </a:ln>
        </p:spPr>
        <p:txBody>
          <a:bodyPr/>
          <a:lstStyle/>
          <a:p>
            <a:pPr eaLnBrk="0" hangingPunct="0"/>
            <a:r>
              <a:rPr lang="en-US" sz="2400" b="1">
                <a:solidFill>
                  <a:srgbClr val="008000"/>
                </a:solidFill>
                <a:latin typeface="Century Gothic" pitchFamily="34" charset="0"/>
              </a:rPr>
              <a:t>Seguridad de tenencia</a:t>
            </a:r>
          </a:p>
        </p:txBody>
      </p:sp>
      <p:sp>
        <p:nvSpPr>
          <p:cNvPr id="9" name="Text Box 19"/>
          <p:cNvSpPr txBox="1">
            <a:spLocks noChangeAspect="1" noChangeArrowheads="1"/>
          </p:cNvSpPr>
          <p:nvPr/>
        </p:nvSpPr>
        <p:spPr bwMode="auto">
          <a:xfrm>
            <a:off x="6237310" y="700110"/>
            <a:ext cx="649287" cy="328613"/>
          </a:xfrm>
          <a:prstGeom prst="rect">
            <a:avLst/>
          </a:prstGeom>
          <a:noFill/>
          <a:ln w="9525">
            <a:noFill/>
            <a:miter lim="800000"/>
            <a:headEnd/>
            <a:tailEnd/>
          </a:ln>
        </p:spPr>
        <p:txBody>
          <a:bodyPr/>
          <a:lstStyle/>
          <a:p>
            <a:pPr eaLnBrk="0" hangingPunct="0"/>
            <a:r>
              <a:rPr lang="en-US" sz="1600" b="1">
                <a:solidFill>
                  <a:srgbClr val="008000"/>
                </a:solidFill>
                <a:latin typeface="Century Gothic" pitchFamily="34" charset="0"/>
              </a:rPr>
              <a:t>alta</a:t>
            </a:r>
          </a:p>
        </p:txBody>
      </p:sp>
      <p:sp>
        <p:nvSpPr>
          <p:cNvPr id="10" name="Text Box 20"/>
          <p:cNvSpPr txBox="1">
            <a:spLocks noChangeAspect="1" noChangeArrowheads="1"/>
          </p:cNvSpPr>
          <p:nvPr/>
        </p:nvSpPr>
        <p:spPr bwMode="auto">
          <a:xfrm>
            <a:off x="2055835" y="706460"/>
            <a:ext cx="989012" cy="328613"/>
          </a:xfrm>
          <a:prstGeom prst="rect">
            <a:avLst/>
          </a:prstGeom>
          <a:noFill/>
          <a:ln w="9525">
            <a:noFill/>
            <a:miter lim="800000"/>
            <a:headEnd/>
            <a:tailEnd/>
          </a:ln>
        </p:spPr>
        <p:txBody>
          <a:bodyPr/>
          <a:lstStyle/>
          <a:p>
            <a:pPr eaLnBrk="0" hangingPunct="0"/>
            <a:r>
              <a:rPr lang="en-US" sz="1600" b="1">
                <a:solidFill>
                  <a:srgbClr val="008000"/>
                </a:solidFill>
                <a:latin typeface="Century Gothic" pitchFamily="34" charset="0"/>
              </a:rPr>
              <a:t>baja</a:t>
            </a:r>
          </a:p>
        </p:txBody>
      </p:sp>
      <p:sp>
        <p:nvSpPr>
          <p:cNvPr id="11" name="AutoShape 21"/>
          <p:cNvSpPr>
            <a:spLocks noChangeAspect="1" noChangeArrowheads="1"/>
          </p:cNvSpPr>
          <p:nvPr/>
        </p:nvSpPr>
        <p:spPr bwMode="auto">
          <a:xfrm rot="-5400000">
            <a:off x="-978672" y="3301230"/>
            <a:ext cx="5026025" cy="658812"/>
          </a:xfrm>
          <a:prstGeom prst="rightArrow">
            <a:avLst>
              <a:gd name="adj1" fmla="val 59315"/>
              <a:gd name="adj2" fmla="val 49588"/>
            </a:avLst>
          </a:prstGeom>
          <a:solidFill>
            <a:srgbClr val="D1A273"/>
          </a:solidFill>
          <a:ln w="9525">
            <a:noFill/>
            <a:miter lim="800000"/>
            <a:headEnd/>
            <a:tailEnd/>
          </a:ln>
        </p:spPr>
        <p:txBody>
          <a:bodyPr/>
          <a:lstStyle/>
          <a:p>
            <a:endParaRPr lang="es-MX"/>
          </a:p>
        </p:txBody>
      </p:sp>
      <p:sp>
        <p:nvSpPr>
          <p:cNvPr id="12" name="Text Box 22"/>
          <p:cNvSpPr txBox="1">
            <a:spLocks noChangeAspect="1" noChangeArrowheads="1"/>
          </p:cNvSpPr>
          <p:nvPr/>
        </p:nvSpPr>
        <p:spPr bwMode="auto">
          <a:xfrm>
            <a:off x="942997" y="5813448"/>
            <a:ext cx="1143000" cy="466725"/>
          </a:xfrm>
          <a:prstGeom prst="rect">
            <a:avLst/>
          </a:prstGeom>
          <a:noFill/>
          <a:ln w="9525">
            <a:noFill/>
            <a:miter lim="800000"/>
            <a:headEnd/>
            <a:tailEnd/>
          </a:ln>
        </p:spPr>
        <p:txBody>
          <a:bodyPr/>
          <a:lstStyle/>
          <a:p>
            <a:pPr eaLnBrk="0" hangingPunct="0"/>
            <a:r>
              <a:rPr lang="en-US" sz="1600" b="1" dirty="0" err="1">
                <a:solidFill>
                  <a:srgbClr val="663300"/>
                </a:solidFill>
                <a:latin typeface="Century Gothic" pitchFamily="34" charset="0"/>
              </a:rPr>
              <a:t>parcela</a:t>
            </a:r>
            <a:endParaRPr lang="en-US" sz="1600" b="1" dirty="0">
              <a:solidFill>
                <a:srgbClr val="663300"/>
              </a:solidFill>
              <a:latin typeface="Century Gothic" pitchFamily="34" charset="0"/>
            </a:endParaRPr>
          </a:p>
        </p:txBody>
      </p:sp>
      <p:sp>
        <p:nvSpPr>
          <p:cNvPr id="13" name="Text Box 23"/>
          <p:cNvSpPr txBox="1">
            <a:spLocks noChangeAspect="1" noChangeArrowheads="1"/>
          </p:cNvSpPr>
          <p:nvPr/>
        </p:nvSpPr>
        <p:spPr bwMode="auto">
          <a:xfrm>
            <a:off x="1095397" y="1200173"/>
            <a:ext cx="933450" cy="330200"/>
          </a:xfrm>
          <a:prstGeom prst="rect">
            <a:avLst/>
          </a:prstGeom>
          <a:noFill/>
          <a:ln w="9525">
            <a:noFill/>
            <a:miter lim="800000"/>
            <a:headEnd/>
            <a:tailEnd/>
          </a:ln>
        </p:spPr>
        <p:txBody>
          <a:bodyPr/>
          <a:lstStyle/>
          <a:p>
            <a:pPr algn="ctr" eaLnBrk="0" hangingPunct="0"/>
            <a:r>
              <a:rPr lang="en-US" sz="1600" b="1">
                <a:solidFill>
                  <a:srgbClr val="663300"/>
                </a:solidFill>
                <a:latin typeface="Century Gothic" pitchFamily="34" charset="0"/>
              </a:rPr>
              <a:t>región</a:t>
            </a:r>
          </a:p>
        </p:txBody>
      </p:sp>
      <p:sp>
        <p:nvSpPr>
          <p:cNvPr id="14" name="Text Box 24"/>
          <p:cNvSpPr txBox="1">
            <a:spLocks noChangeAspect="1" noChangeArrowheads="1"/>
          </p:cNvSpPr>
          <p:nvPr/>
        </p:nvSpPr>
        <p:spPr bwMode="auto">
          <a:xfrm>
            <a:off x="1247797" y="2071710"/>
            <a:ext cx="506413" cy="1565275"/>
          </a:xfrm>
          <a:prstGeom prst="rect">
            <a:avLst/>
          </a:prstGeom>
          <a:noFill/>
          <a:ln w="9525">
            <a:noFill/>
            <a:miter lim="800000"/>
            <a:headEnd/>
            <a:tailEnd/>
          </a:ln>
        </p:spPr>
        <p:txBody>
          <a:bodyPr/>
          <a:lstStyle/>
          <a:p>
            <a:pPr eaLnBrk="0" hangingPunct="0"/>
            <a:r>
              <a:rPr lang="en-US" sz="3200" b="1">
                <a:solidFill>
                  <a:srgbClr val="663300"/>
                </a:solidFill>
                <a:latin typeface="Century Gothic" pitchFamily="34" charset="0"/>
              </a:rPr>
              <a:t>espacio</a:t>
            </a:r>
          </a:p>
        </p:txBody>
      </p:sp>
      <p:sp>
        <p:nvSpPr>
          <p:cNvPr id="15" name="AutoShape 25"/>
          <p:cNvSpPr>
            <a:spLocks noChangeAspect="1" noChangeArrowheads="1"/>
          </p:cNvSpPr>
          <p:nvPr/>
        </p:nvSpPr>
        <p:spPr bwMode="auto">
          <a:xfrm rot="-5400000">
            <a:off x="4702991" y="3383779"/>
            <a:ext cx="5026025" cy="658813"/>
          </a:xfrm>
          <a:prstGeom prst="rightArrow">
            <a:avLst>
              <a:gd name="adj1" fmla="val 59315"/>
              <a:gd name="adj2" fmla="val 49588"/>
            </a:avLst>
          </a:prstGeom>
          <a:solidFill>
            <a:srgbClr val="80DC8F"/>
          </a:solidFill>
          <a:ln w="9525">
            <a:noFill/>
            <a:miter lim="800000"/>
            <a:headEnd/>
            <a:tailEnd/>
          </a:ln>
        </p:spPr>
        <p:txBody>
          <a:bodyPr vert="eaVert"/>
          <a:lstStyle/>
          <a:p>
            <a:pPr eaLnBrk="0" hangingPunct="0"/>
            <a:endParaRPr lang="es-MX" sz="3200">
              <a:solidFill>
                <a:schemeClr val="accent1"/>
              </a:solidFill>
            </a:endParaRPr>
          </a:p>
        </p:txBody>
      </p:sp>
      <p:sp>
        <p:nvSpPr>
          <p:cNvPr id="16" name="Text Box 26"/>
          <p:cNvSpPr txBox="1">
            <a:spLocks noChangeAspect="1" noChangeArrowheads="1"/>
          </p:cNvSpPr>
          <p:nvPr/>
        </p:nvSpPr>
        <p:spPr bwMode="auto">
          <a:xfrm>
            <a:off x="6886597" y="1208110"/>
            <a:ext cx="752475" cy="330200"/>
          </a:xfrm>
          <a:prstGeom prst="rect">
            <a:avLst/>
          </a:prstGeom>
          <a:noFill/>
          <a:ln w="9525">
            <a:noFill/>
            <a:miter lim="800000"/>
            <a:headEnd/>
            <a:tailEnd/>
          </a:ln>
        </p:spPr>
        <p:txBody>
          <a:bodyPr/>
          <a:lstStyle/>
          <a:p>
            <a:pPr eaLnBrk="0" hangingPunct="0"/>
            <a:r>
              <a:rPr lang="en-US" sz="1600" b="1">
                <a:solidFill>
                  <a:srgbClr val="006600"/>
                </a:solidFill>
                <a:latin typeface="Century Gothic" pitchFamily="34" charset="0"/>
              </a:rPr>
              <a:t>alta</a:t>
            </a:r>
          </a:p>
        </p:txBody>
      </p:sp>
      <p:sp>
        <p:nvSpPr>
          <p:cNvPr id="17" name="Text Box 27"/>
          <p:cNvSpPr txBox="1">
            <a:spLocks noChangeAspect="1" noChangeArrowheads="1"/>
          </p:cNvSpPr>
          <p:nvPr/>
        </p:nvSpPr>
        <p:spPr bwMode="auto">
          <a:xfrm>
            <a:off x="6962797" y="5881710"/>
            <a:ext cx="752475" cy="330200"/>
          </a:xfrm>
          <a:prstGeom prst="rect">
            <a:avLst/>
          </a:prstGeom>
          <a:noFill/>
          <a:ln w="9525">
            <a:noFill/>
            <a:miter lim="800000"/>
            <a:headEnd/>
            <a:tailEnd/>
          </a:ln>
        </p:spPr>
        <p:txBody>
          <a:bodyPr/>
          <a:lstStyle/>
          <a:p>
            <a:pPr eaLnBrk="0" hangingPunct="0"/>
            <a:r>
              <a:rPr lang="en-US" sz="1600" b="1">
                <a:solidFill>
                  <a:srgbClr val="006600"/>
                </a:solidFill>
                <a:latin typeface="Century Gothic" pitchFamily="34" charset="0"/>
              </a:rPr>
              <a:t>Baja</a:t>
            </a:r>
          </a:p>
          <a:p>
            <a:pPr eaLnBrk="0" hangingPunct="0"/>
            <a:endParaRPr lang="en-US" sz="1600" b="1">
              <a:solidFill>
                <a:srgbClr val="006600"/>
              </a:solidFill>
              <a:latin typeface="Century Gothic" pitchFamily="34" charset="0"/>
            </a:endParaRPr>
          </a:p>
        </p:txBody>
      </p:sp>
      <p:sp>
        <p:nvSpPr>
          <p:cNvPr id="18" name="WordArt 28"/>
          <p:cNvSpPr>
            <a:spLocks noChangeArrowheads="1" noChangeShapeType="1" noTextEdit="1"/>
          </p:cNvSpPr>
          <p:nvPr/>
        </p:nvSpPr>
        <p:spPr bwMode="auto">
          <a:xfrm rot="5400000">
            <a:off x="5091135" y="3562372"/>
            <a:ext cx="4267200" cy="371475"/>
          </a:xfrm>
          <a:prstGeom prst="rect">
            <a:avLst/>
          </a:prstGeom>
        </p:spPr>
        <p:txBody>
          <a:bodyPr vert="wordArtVert" wrap="none" fromWordArt="1">
            <a:prstTxWarp prst="textPlain">
              <a:avLst>
                <a:gd name="adj" fmla="val 50000"/>
              </a:avLst>
            </a:prstTxWarp>
          </a:bodyPr>
          <a:lstStyle/>
          <a:p>
            <a:pPr algn="ctr" fontAlgn="auto"/>
            <a:r>
              <a:rPr lang="es-MX" sz="2400" b="1" kern="10">
                <a:ln w="9525">
                  <a:noFill/>
                  <a:round/>
                  <a:headEnd/>
                  <a:tailEnd/>
                </a:ln>
                <a:solidFill>
                  <a:srgbClr val="008000"/>
                </a:solidFill>
                <a:latin typeface="Century Gothic"/>
              </a:rPr>
              <a:t>coordinación</a:t>
            </a:r>
          </a:p>
        </p:txBody>
      </p:sp>
      <p:sp>
        <p:nvSpPr>
          <p:cNvPr id="19" name="Text Box 30"/>
          <p:cNvSpPr txBox="1">
            <a:spLocks noChangeArrowheads="1"/>
          </p:cNvSpPr>
          <p:nvPr/>
        </p:nvSpPr>
        <p:spPr bwMode="auto">
          <a:xfrm>
            <a:off x="6143636" y="71414"/>
            <a:ext cx="1928826" cy="461665"/>
          </a:xfrm>
          <a:prstGeom prst="rect">
            <a:avLst/>
          </a:prstGeom>
          <a:noFill/>
          <a:ln w="9525">
            <a:noFill/>
            <a:miter lim="800000"/>
            <a:headEnd/>
            <a:tailEnd/>
          </a:ln>
        </p:spPr>
        <p:txBody>
          <a:bodyPr wrap="square">
            <a:spAutoFit/>
          </a:bodyPr>
          <a:lstStyle/>
          <a:p>
            <a:pPr eaLnBrk="0" hangingPunct="0">
              <a:spcBef>
                <a:spcPct val="50000"/>
              </a:spcBef>
            </a:pPr>
            <a:r>
              <a:rPr lang="en-US" b="1" dirty="0" err="1">
                <a:solidFill>
                  <a:srgbClr val="006600"/>
                </a:solidFill>
              </a:rPr>
              <a:t>Institución</a:t>
            </a:r>
            <a:endParaRPr lang="en-US" b="1" dirty="0">
              <a:solidFill>
                <a:srgbClr val="006600"/>
              </a:solidFill>
            </a:endParaRPr>
          </a:p>
        </p:txBody>
      </p:sp>
      <p:sp>
        <p:nvSpPr>
          <p:cNvPr id="20" name="Text Box 31"/>
          <p:cNvSpPr txBox="1">
            <a:spLocks noChangeArrowheads="1"/>
          </p:cNvSpPr>
          <p:nvPr/>
        </p:nvSpPr>
        <p:spPr bwMode="auto">
          <a:xfrm>
            <a:off x="1033515" y="6324600"/>
            <a:ext cx="1295400" cy="366713"/>
          </a:xfrm>
          <a:prstGeom prst="rect">
            <a:avLst/>
          </a:prstGeom>
          <a:noFill/>
          <a:ln w="9525">
            <a:noFill/>
            <a:miter lim="800000"/>
            <a:headEnd/>
            <a:tailEnd/>
          </a:ln>
        </p:spPr>
        <p:txBody>
          <a:bodyPr>
            <a:spAutoFit/>
          </a:bodyPr>
          <a:lstStyle/>
          <a:p>
            <a:pPr eaLnBrk="0" hangingPunct="0">
              <a:spcBef>
                <a:spcPct val="50000"/>
              </a:spcBef>
            </a:pPr>
            <a:r>
              <a:rPr lang="en-US" b="1">
                <a:solidFill>
                  <a:srgbClr val="663300"/>
                </a:solidFill>
              </a:rPr>
              <a:t>Escala</a:t>
            </a:r>
          </a:p>
        </p:txBody>
      </p:sp>
      <p:sp>
        <p:nvSpPr>
          <p:cNvPr id="21" name="Line 32"/>
          <p:cNvSpPr>
            <a:spLocks noChangeShapeType="1"/>
          </p:cNvSpPr>
          <p:nvPr/>
        </p:nvSpPr>
        <p:spPr bwMode="auto">
          <a:xfrm>
            <a:off x="1033515" y="6781800"/>
            <a:ext cx="2133600" cy="0"/>
          </a:xfrm>
          <a:prstGeom prst="line">
            <a:avLst/>
          </a:prstGeom>
          <a:noFill/>
          <a:ln w="9525">
            <a:solidFill>
              <a:srgbClr val="663300"/>
            </a:solidFill>
            <a:round/>
            <a:headEnd/>
            <a:tailEnd type="triangle" w="med" len="med"/>
          </a:ln>
        </p:spPr>
        <p:txBody>
          <a:bodyPr/>
          <a:lstStyle/>
          <a:p>
            <a:endParaRPr lang="es-MX"/>
          </a:p>
        </p:txBody>
      </p:sp>
      <p:sp>
        <p:nvSpPr>
          <p:cNvPr id="22" name="Line 33"/>
          <p:cNvSpPr>
            <a:spLocks noChangeShapeType="1"/>
          </p:cNvSpPr>
          <p:nvPr/>
        </p:nvSpPr>
        <p:spPr bwMode="auto">
          <a:xfrm rot="16200000" flipV="1">
            <a:off x="-33285" y="5715000"/>
            <a:ext cx="2133600" cy="0"/>
          </a:xfrm>
          <a:prstGeom prst="line">
            <a:avLst/>
          </a:prstGeom>
          <a:noFill/>
          <a:ln w="9525">
            <a:solidFill>
              <a:srgbClr val="663300"/>
            </a:solidFill>
            <a:round/>
            <a:headEnd/>
            <a:tailEnd type="triangle" w="med" len="med"/>
          </a:ln>
        </p:spPr>
        <p:txBody>
          <a:bodyPr/>
          <a:lstStyle/>
          <a:p>
            <a:endParaRPr lang="es-MX"/>
          </a:p>
        </p:txBody>
      </p:sp>
      <p:sp>
        <p:nvSpPr>
          <p:cNvPr id="23" name="Line 34"/>
          <p:cNvSpPr>
            <a:spLocks noChangeShapeType="1"/>
          </p:cNvSpPr>
          <p:nvPr/>
        </p:nvSpPr>
        <p:spPr bwMode="auto">
          <a:xfrm rot="5400000">
            <a:off x="6607290" y="1193142"/>
            <a:ext cx="2133600" cy="45719"/>
          </a:xfrm>
          <a:prstGeom prst="line">
            <a:avLst/>
          </a:prstGeom>
          <a:noFill/>
          <a:ln w="9525">
            <a:solidFill>
              <a:srgbClr val="006600"/>
            </a:solidFill>
            <a:round/>
            <a:headEnd/>
            <a:tailEnd type="triangle" w="med" len="med"/>
          </a:ln>
        </p:spPr>
        <p:txBody>
          <a:bodyPr/>
          <a:lstStyle/>
          <a:p>
            <a:endParaRPr lang="es-MX"/>
          </a:p>
        </p:txBody>
      </p:sp>
      <p:sp>
        <p:nvSpPr>
          <p:cNvPr id="24" name="Line 35"/>
          <p:cNvSpPr>
            <a:spLocks noChangeShapeType="1"/>
          </p:cNvSpPr>
          <p:nvPr/>
        </p:nvSpPr>
        <p:spPr bwMode="auto">
          <a:xfrm flipH="1">
            <a:off x="4700183" y="142852"/>
            <a:ext cx="3000396" cy="0"/>
          </a:xfrm>
          <a:prstGeom prst="line">
            <a:avLst/>
          </a:prstGeom>
          <a:noFill/>
          <a:ln w="9525">
            <a:solidFill>
              <a:srgbClr val="006600"/>
            </a:solidFill>
            <a:round/>
            <a:headEnd/>
            <a:tailEnd type="triangle" w="med" len="med"/>
          </a:ln>
        </p:spPr>
        <p:txBody>
          <a:bodyPr/>
          <a:lstStyle/>
          <a:p>
            <a:endParaRPr lang="es-MX"/>
          </a:p>
        </p:txBody>
      </p:sp>
      <p:sp>
        <p:nvSpPr>
          <p:cNvPr id="25" name="Text Box 5"/>
          <p:cNvSpPr txBox="1">
            <a:spLocks noChangeAspect="1" noChangeArrowheads="1"/>
          </p:cNvSpPr>
          <p:nvPr/>
        </p:nvSpPr>
        <p:spPr bwMode="auto">
          <a:xfrm>
            <a:off x="3157575" y="1157498"/>
            <a:ext cx="3800728" cy="1285884"/>
          </a:xfrm>
          <a:prstGeom prst="rect">
            <a:avLst/>
          </a:prstGeom>
          <a:noFill/>
          <a:ln w="9525">
            <a:noFill/>
            <a:miter lim="800000"/>
            <a:headEnd/>
            <a:tailEnd/>
          </a:ln>
        </p:spPr>
        <p:txBody>
          <a:bodyPr/>
          <a:lstStyle/>
          <a:p>
            <a:pPr algn="ctr" eaLnBrk="0" hangingPunct="0"/>
            <a:endParaRPr lang="es-MX" sz="1600" b="1" dirty="0">
              <a:solidFill>
                <a:srgbClr val="FFFFFF"/>
              </a:solidFill>
              <a:latin typeface="Century Gothic" pitchFamily="34" charset="0"/>
            </a:endParaRPr>
          </a:p>
        </p:txBody>
      </p:sp>
      <p:pic>
        <p:nvPicPr>
          <p:cNvPr id="239619" name="Picture 3"/>
          <p:cNvPicPr>
            <a:picLocks noChangeAspect="1" noChangeArrowheads="1"/>
          </p:cNvPicPr>
          <p:nvPr/>
        </p:nvPicPr>
        <p:blipFill>
          <a:blip r:embed="rId3"/>
          <a:srcRect/>
          <a:stretch>
            <a:fillRect/>
          </a:stretch>
        </p:blipFill>
        <p:spPr bwMode="auto">
          <a:xfrm>
            <a:off x="1629481" y="1727982"/>
            <a:ext cx="4599928" cy="4453512"/>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3108" y="1142984"/>
            <a:ext cx="4500594" cy="1357322"/>
          </a:xfrm>
        </p:spPr>
        <p:txBody>
          <a:bodyPr/>
          <a:lstStyle/>
          <a:p>
            <a:pPr>
              <a:buNone/>
            </a:pPr>
            <a:r>
              <a:rPr lang="es-ES_tradnl" sz="4400" b="1" dirty="0" smtClean="0">
                <a:solidFill>
                  <a:schemeClr val="accent6">
                    <a:lumMod val="50000"/>
                  </a:schemeClr>
                </a:solidFill>
                <a:effectLst>
                  <a:outerShdw blurRad="38100" dist="38100" dir="2700000" algn="tl">
                    <a:srgbClr val="000000">
                      <a:alpha val="43137"/>
                    </a:srgbClr>
                  </a:outerShdw>
                </a:effectLst>
                <a:latin typeface="Calibri" pitchFamily="34" charset="0"/>
              </a:rPr>
              <a:t>Muchas gracias</a:t>
            </a:r>
            <a:endParaRPr lang="es-MX" sz="4400" b="1" dirty="0">
              <a:solidFill>
                <a:schemeClr val="accent6">
                  <a:lumMod val="50000"/>
                </a:schemeClr>
              </a:solidFill>
              <a:effectLst>
                <a:outerShdw blurRad="38100" dist="38100" dir="2700000" algn="tl">
                  <a:srgbClr val="000000">
                    <a:alpha val="43137"/>
                  </a:srgbClr>
                </a:outerShdw>
              </a:effectLst>
              <a:latin typeface="Calibri" pitchFamily="34" charset="0"/>
            </a:endParaRPr>
          </a:p>
        </p:txBody>
      </p:sp>
      <p:sp>
        <p:nvSpPr>
          <p:cNvPr id="7" name="6 Rectángulo"/>
          <p:cNvSpPr/>
          <p:nvPr/>
        </p:nvSpPr>
        <p:spPr>
          <a:xfrm>
            <a:off x="2643174" y="4911408"/>
            <a:ext cx="6215106" cy="1785104"/>
          </a:xfrm>
          <a:prstGeom prst="rect">
            <a:avLst/>
          </a:prstGeom>
        </p:spPr>
        <p:txBody>
          <a:bodyPr wrap="square">
            <a:spAutoFit/>
          </a:bodyPr>
          <a:lstStyle/>
          <a:p>
            <a:pPr algn="r">
              <a:spcBef>
                <a:spcPct val="50000"/>
              </a:spcBef>
              <a:defRPr/>
            </a:pPr>
            <a:r>
              <a:rPr lang="es-MX" sz="2000" dirty="0" smtClean="0">
                <a:solidFill>
                  <a:schemeClr val="accent6">
                    <a:lumMod val="50000"/>
                  </a:schemeClr>
                </a:solidFill>
                <a:effectLst>
                  <a:outerShdw blurRad="38100" dist="38100" dir="2700000" algn="tl">
                    <a:srgbClr val="000000"/>
                  </a:outerShdw>
                </a:effectLst>
                <a:latin typeface="Calibri" pitchFamily="34" charset="0"/>
              </a:rPr>
              <a:t>Grupo Autónomo para la Investigación Ambiental, A.C.</a:t>
            </a:r>
          </a:p>
          <a:p>
            <a:pPr algn="r">
              <a:spcBef>
                <a:spcPct val="50000"/>
              </a:spcBef>
              <a:defRPr/>
            </a:pPr>
            <a:r>
              <a:rPr lang="es-MX" sz="2000" dirty="0" smtClean="0">
                <a:solidFill>
                  <a:schemeClr val="accent6">
                    <a:lumMod val="50000"/>
                  </a:schemeClr>
                </a:solidFill>
                <a:effectLst>
                  <a:outerShdw blurRad="38100" dist="38100" dir="2700000" algn="tl">
                    <a:srgbClr val="000000"/>
                  </a:outerShdw>
                </a:effectLst>
                <a:latin typeface="Calibri" pitchFamily="34" charset="0"/>
              </a:rPr>
              <a:t>Crespo 520-A, Centro, Oaxaca, Oaxaca</a:t>
            </a:r>
          </a:p>
          <a:p>
            <a:pPr algn="r">
              <a:spcBef>
                <a:spcPct val="50000"/>
              </a:spcBef>
              <a:defRPr/>
            </a:pPr>
            <a:r>
              <a:rPr lang="es-MX" sz="2000" dirty="0" smtClean="0">
                <a:solidFill>
                  <a:schemeClr val="accent6">
                    <a:lumMod val="50000"/>
                  </a:schemeClr>
                </a:solidFill>
                <a:latin typeface="Calibri" pitchFamily="34" charset="0"/>
                <a:hlinkClick r:id="rId3"/>
              </a:rPr>
              <a:t>gaiaoax@prodigy.net.mx</a:t>
            </a:r>
            <a:endParaRPr lang="es-MX" sz="2000" dirty="0" smtClean="0">
              <a:solidFill>
                <a:schemeClr val="accent6">
                  <a:lumMod val="50000"/>
                </a:schemeClr>
              </a:solidFill>
              <a:latin typeface="Calibri" pitchFamily="34" charset="0"/>
            </a:endParaRPr>
          </a:p>
          <a:p>
            <a:pPr algn="r">
              <a:spcBef>
                <a:spcPct val="50000"/>
              </a:spcBef>
              <a:defRPr/>
            </a:pPr>
            <a:r>
              <a:rPr lang="es-MX" sz="2000" dirty="0" smtClean="0">
                <a:solidFill>
                  <a:schemeClr val="accent6">
                    <a:lumMod val="50000"/>
                  </a:schemeClr>
                </a:solidFill>
                <a:latin typeface="Calibri" pitchFamily="34" charset="0"/>
                <a:hlinkClick r:id="rId4"/>
              </a:rPr>
              <a:t>www.gaiaoax.org.mx</a:t>
            </a:r>
            <a:r>
              <a:rPr lang="es-MX" sz="2000" dirty="0" smtClean="0">
                <a:solidFill>
                  <a:schemeClr val="accent6">
                    <a:lumMod val="50000"/>
                  </a:schemeClr>
                </a:solidFill>
                <a:latin typeface="Calibri" pitchFamily="34" charset="0"/>
              </a:rPr>
              <a:t> </a:t>
            </a:r>
            <a:endParaRPr lang="es-MX" sz="2000" dirty="0">
              <a:solidFill>
                <a:schemeClr val="accent6">
                  <a:lumMod val="50000"/>
                </a:schemeClr>
              </a:solidFill>
              <a:latin typeface="Calibri" pitchFamily="34" charset="0"/>
            </a:endParaRPr>
          </a:p>
        </p:txBody>
      </p:sp>
      <p:pic>
        <p:nvPicPr>
          <p:cNvPr id="8" name="7 Imagen" descr="logoNvo.jpg"/>
          <p:cNvPicPr>
            <a:picLocks noChangeAspect="1"/>
          </p:cNvPicPr>
          <p:nvPr/>
        </p:nvPicPr>
        <p:blipFill>
          <a:blip r:embed="rId5" cstate="print"/>
          <a:stretch>
            <a:fillRect/>
          </a:stretch>
        </p:blipFill>
        <p:spPr>
          <a:xfrm>
            <a:off x="7150662" y="3429000"/>
            <a:ext cx="1636180" cy="1000132"/>
          </a:xfrm>
          <a:prstGeom prst="rect">
            <a:avLst/>
          </a:prstGeom>
        </p:spPr>
      </p:pic>
      <p:grpSp>
        <p:nvGrpSpPr>
          <p:cNvPr id="9" name="8 Grupo"/>
          <p:cNvGrpSpPr/>
          <p:nvPr/>
        </p:nvGrpSpPr>
        <p:grpSpPr>
          <a:xfrm>
            <a:off x="214314" y="1086060"/>
            <a:ext cx="1643042" cy="5557650"/>
            <a:chOff x="0" y="1300374"/>
            <a:chExt cx="1643042" cy="5557650"/>
          </a:xfrm>
        </p:grpSpPr>
        <p:pic>
          <p:nvPicPr>
            <p:cNvPr id="10" name="9 Imagen" descr="DICIEMBRE 240.jpg"/>
            <p:cNvPicPr>
              <a:picLocks noChangeAspect="1"/>
            </p:cNvPicPr>
            <p:nvPr/>
          </p:nvPicPr>
          <p:blipFill>
            <a:blip r:embed="rId6" cstate="email"/>
            <a:stretch>
              <a:fillRect/>
            </a:stretch>
          </p:blipFill>
          <p:spPr>
            <a:xfrm>
              <a:off x="0" y="1300374"/>
              <a:ext cx="1643042" cy="1232282"/>
            </a:xfrm>
            <a:prstGeom prst="rect">
              <a:avLst/>
            </a:prstGeom>
          </p:spPr>
        </p:pic>
        <p:pic>
          <p:nvPicPr>
            <p:cNvPr id="11" name="10 Imagen" descr="P1010074.JPG"/>
            <p:cNvPicPr>
              <a:picLocks noChangeAspect="1"/>
            </p:cNvPicPr>
            <p:nvPr/>
          </p:nvPicPr>
          <p:blipFill>
            <a:blip r:embed="rId7" cstate="print"/>
            <a:stretch>
              <a:fillRect/>
            </a:stretch>
          </p:blipFill>
          <p:spPr>
            <a:xfrm>
              <a:off x="0" y="2500330"/>
              <a:ext cx="1643042" cy="1214422"/>
            </a:xfrm>
            <a:prstGeom prst="rect">
              <a:avLst/>
            </a:prstGeom>
          </p:spPr>
        </p:pic>
        <p:pic>
          <p:nvPicPr>
            <p:cNvPr id="12" name="11 Imagen" descr="DSC05271.JPG"/>
            <p:cNvPicPr>
              <a:picLocks noChangeAspect="1"/>
            </p:cNvPicPr>
            <p:nvPr/>
          </p:nvPicPr>
          <p:blipFill>
            <a:blip r:embed="rId8" cstate="print"/>
            <a:stretch>
              <a:fillRect/>
            </a:stretch>
          </p:blipFill>
          <p:spPr>
            <a:xfrm>
              <a:off x="0" y="5740758"/>
              <a:ext cx="1643042" cy="1117266"/>
            </a:xfrm>
            <a:prstGeom prst="rect">
              <a:avLst/>
            </a:prstGeom>
          </p:spPr>
        </p:pic>
        <p:pic>
          <p:nvPicPr>
            <p:cNvPr id="13" name="12 Imagen" descr="VISITA UZACHI 058.jpg"/>
            <p:cNvPicPr>
              <a:picLocks noChangeAspect="1"/>
            </p:cNvPicPr>
            <p:nvPr/>
          </p:nvPicPr>
          <p:blipFill>
            <a:blip r:embed="rId9" cstate="print"/>
            <a:stretch>
              <a:fillRect/>
            </a:stretch>
          </p:blipFill>
          <p:spPr>
            <a:xfrm>
              <a:off x="0" y="3500438"/>
              <a:ext cx="1643042" cy="1269649"/>
            </a:xfrm>
            <a:prstGeom prst="rect">
              <a:avLst/>
            </a:prstGeom>
          </p:spPr>
        </p:pic>
        <p:pic>
          <p:nvPicPr>
            <p:cNvPr id="14" name="Picture 6"/>
            <p:cNvPicPr>
              <a:picLocks noChangeAspect="1" noChangeArrowheads="1"/>
            </p:cNvPicPr>
            <p:nvPr/>
          </p:nvPicPr>
          <p:blipFill>
            <a:blip r:embed="rId10"/>
            <a:srcRect/>
            <a:stretch>
              <a:fillRect/>
            </a:stretch>
          </p:blipFill>
          <p:spPr bwMode="auto">
            <a:xfrm>
              <a:off x="0" y="4625610"/>
              <a:ext cx="1643042" cy="123228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71414"/>
            <a:ext cx="5990999" cy="415498"/>
          </a:xfrm>
          <a:noFill/>
          <a:ln w="9525">
            <a:noFill/>
            <a:miter lim="800000"/>
            <a:headEnd/>
            <a:tailEnd/>
          </a:ln>
          <a:effectLst/>
        </p:spPr>
        <p:txBody>
          <a:bodyPr wrap="none">
            <a:spAutoFit/>
          </a:bodyPr>
          <a:lstStyle/>
          <a:p>
            <a:pPr fontAlgn="base">
              <a:spcAft>
                <a:spcPct val="0"/>
              </a:spcAft>
              <a:defRPr/>
            </a:pPr>
            <a:r>
              <a:rPr lang="es-MX" sz="2400" b="1" dirty="0" smtClean="0">
                <a:solidFill>
                  <a:srgbClr val="C00000"/>
                </a:solidFill>
                <a:effectLst>
                  <a:outerShdw blurRad="38100" dist="38100" dir="2700000" algn="tl">
                    <a:srgbClr val="C0C0C0"/>
                  </a:outerShdw>
                </a:effectLst>
                <a:ea typeface="+mn-ea"/>
                <a:cs typeface="+mn-cs"/>
              </a:rPr>
              <a:t>Distribución y comportamiento de la población</a:t>
            </a:r>
            <a:endParaRPr lang="es-ES" sz="2400" b="1" dirty="0">
              <a:solidFill>
                <a:srgbClr val="C00000"/>
              </a:solidFill>
              <a:effectLst>
                <a:outerShdw blurRad="38100" dist="38100" dir="2700000" algn="tl">
                  <a:srgbClr val="C0C0C0"/>
                </a:outerShdw>
              </a:effectLst>
              <a:ea typeface="+mn-ea"/>
              <a:cs typeface="+mn-cs"/>
            </a:endParaRPr>
          </a:p>
        </p:txBody>
      </p:sp>
      <p:graphicFrame>
        <p:nvGraphicFramePr>
          <p:cNvPr id="4" name="3 Gráfico"/>
          <p:cNvGraphicFramePr/>
          <p:nvPr/>
        </p:nvGraphicFramePr>
        <p:xfrm>
          <a:off x="0" y="571480"/>
          <a:ext cx="4643438" cy="6286520"/>
        </p:xfrm>
        <a:graphic>
          <a:graphicData uri="http://schemas.openxmlformats.org/drawingml/2006/chart">
            <c:chart xmlns:c="http://schemas.openxmlformats.org/drawingml/2006/chart" xmlns:r="http://schemas.openxmlformats.org/officeDocument/2006/relationships" r:id="rId3"/>
          </a:graphicData>
        </a:graphic>
      </p:graphicFrame>
      <p:pic>
        <p:nvPicPr>
          <p:cNvPr id="5" name="5 Imagen" descr="POB_1980.jpg"/>
          <p:cNvPicPr/>
          <p:nvPr/>
        </p:nvPicPr>
        <p:blipFill>
          <a:blip r:embed="rId4" cstate="print"/>
          <a:stretch>
            <a:fillRect/>
          </a:stretch>
        </p:blipFill>
        <p:spPr>
          <a:xfrm>
            <a:off x="6072199" y="642918"/>
            <a:ext cx="2857519" cy="1928826"/>
          </a:xfrm>
          <a:prstGeom prst="rect">
            <a:avLst/>
          </a:prstGeom>
        </p:spPr>
      </p:pic>
      <p:pic>
        <p:nvPicPr>
          <p:cNvPr id="6" name="8 Imagen" descr="POB_2005.jpg"/>
          <p:cNvPicPr/>
          <p:nvPr/>
        </p:nvPicPr>
        <p:blipFill>
          <a:blip r:embed="rId5" cstate="print"/>
          <a:stretch>
            <a:fillRect/>
          </a:stretch>
        </p:blipFill>
        <p:spPr>
          <a:xfrm>
            <a:off x="3286116" y="2143116"/>
            <a:ext cx="3071833" cy="2071702"/>
          </a:xfrm>
          <a:prstGeom prst="rect">
            <a:avLst/>
          </a:prstGeom>
        </p:spPr>
      </p:pic>
      <p:pic>
        <p:nvPicPr>
          <p:cNvPr id="7" name="9 Imagen" descr="POB_2030.jpg"/>
          <p:cNvPicPr/>
          <p:nvPr/>
        </p:nvPicPr>
        <p:blipFill>
          <a:blip r:embed="rId6" cstate="print"/>
          <a:stretch>
            <a:fillRect/>
          </a:stretch>
        </p:blipFill>
        <p:spPr>
          <a:xfrm>
            <a:off x="5429257" y="4286257"/>
            <a:ext cx="3599796" cy="2485816"/>
          </a:xfrm>
          <a:prstGeom prst="rect">
            <a:avLst/>
          </a:prstGeom>
        </p:spPr>
      </p:pic>
      <p:sp>
        <p:nvSpPr>
          <p:cNvPr id="8" name="7 Rectángulo"/>
          <p:cNvSpPr/>
          <p:nvPr/>
        </p:nvSpPr>
        <p:spPr>
          <a:xfrm>
            <a:off x="5072067" y="571480"/>
            <a:ext cx="986167" cy="523220"/>
          </a:xfrm>
          <a:prstGeom prst="rect">
            <a:avLst/>
          </a:prstGeom>
          <a:noFill/>
        </p:spPr>
        <p:txBody>
          <a:bodyPr wrap="none" lIns="91440" tIns="45720" rIns="91440" bIns="45720">
            <a:spAutoFit/>
          </a:bodyPr>
          <a:lstStyle/>
          <a:p>
            <a:pPr algn="ctr"/>
            <a:r>
              <a:rPr lang="es-ES" sz="2800" b="1" cap="none" spc="0" dirty="0" smtClean="0">
                <a:ln w="10541" cmpd="sng">
                  <a:solidFill>
                    <a:srgbClr val="7D7D7D">
                      <a:tint val="100000"/>
                      <a:shade val="100000"/>
                      <a:satMod val="110000"/>
                    </a:srgbClr>
                  </a:solidFill>
                  <a:prstDash val="solid"/>
                </a:ln>
                <a:solidFill>
                  <a:schemeClr val="accent6">
                    <a:lumMod val="75000"/>
                  </a:schemeClr>
                </a:solidFill>
                <a:effectLst/>
              </a:rPr>
              <a:t>1980</a:t>
            </a:r>
          </a:p>
        </p:txBody>
      </p:sp>
      <p:sp>
        <p:nvSpPr>
          <p:cNvPr id="9" name="8 Rectángulo"/>
          <p:cNvSpPr/>
          <p:nvPr/>
        </p:nvSpPr>
        <p:spPr>
          <a:xfrm>
            <a:off x="6286512" y="3548722"/>
            <a:ext cx="986167" cy="523220"/>
          </a:xfrm>
          <a:prstGeom prst="rect">
            <a:avLst/>
          </a:prstGeom>
          <a:noFill/>
        </p:spPr>
        <p:txBody>
          <a:bodyPr wrap="none" lIns="91440" tIns="45720" rIns="91440" bIns="45720">
            <a:spAutoFit/>
          </a:bodyPr>
          <a:lstStyle/>
          <a:p>
            <a:pPr algn="ctr"/>
            <a:r>
              <a:rPr lang="es-MX" sz="2800" b="1" dirty="0" smtClean="0">
                <a:ln w="10541" cmpd="sng">
                  <a:solidFill>
                    <a:srgbClr val="7D7D7D">
                      <a:tint val="100000"/>
                      <a:shade val="100000"/>
                      <a:satMod val="110000"/>
                    </a:srgbClr>
                  </a:solidFill>
                  <a:prstDash val="solid"/>
                </a:ln>
                <a:solidFill>
                  <a:srgbClr val="FFC000"/>
                </a:solidFill>
              </a:rPr>
              <a:t>2005</a:t>
            </a:r>
            <a:endParaRPr lang="es-ES" sz="2800" b="1" cap="none" spc="0" dirty="0" smtClean="0">
              <a:ln w="10541" cmpd="sng">
                <a:solidFill>
                  <a:srgbClr val="7D7D7D">
                    <a:tint val="100000"/>
                    <a:shade val="100000"/>
                    <a:satMod val="110000"/>
                  </a:srgbClr>
                </a:solidFill>
                <a:prstDash val="solid"/>
              </a:ln>
              <a:solidFill>
                <a:srgbClr val="FFC000"/>
              </a:solidFill>
              <a:effectLst/>
            </a:endParaRPr>
          </a:p>
        </p:txBody>
      </p:sp>
      <p:sp>
        <p:nvSpPr>
          <p:cNvPr id="10" name="9 Rectángulo"/>
          <p:cNvSpPr/>
          <p:nvPr/>
        </p:nvSpPr>
        <p:spPr>
          <a:xfrm>
            <a:off x="4357686" y="6191928"/>
            <a:ext cx="986167" cy="523220"/>
          </a:xfrm>
          <a:prstGeom prst="rect">
            <a:avLst/>
          </a:prstGeom>
          <a:noFill/>
        </p:spPr>
        <p:txBody>
          <a:bodyPr wrap="none" lIns="91440" tIns="45720" rIns="91440" bIns="45720">
            <a:spAutoFit/>
          </a:bodyPr>
          <a:lstStyle/>
          <a:p>
            <a:pPr algn="ctr"/>
            <a:r>
              <a:rPr lang="es-MX" sz="2800" b="1" dirty="0" smtClean="0">
                <a:ln w="10541" cmpd="sng">
                  <a:solidFill>
                    <a:srgbClr val="7D7D7D">
                      <a:tint val="100000"/>
                      <a:shade val="100000"/>
                      <a:satMod val="110000"/>
                    </a:srgbClr>
                  </a:solidFill>
                  <a:prstDash val="solid"/>
                </a:ln>
                <a:solidFill>
                  <a:srgbClr val="C00000"/>
                </a:solidFill>
              </a:rPr>
              <a:t>2030</a:t>
            </a:r>
            <a:endParaRPr lang="es-ES" sz="2800" b="1" cap="none" spc="0" dirty="0" smtClean="0">
              <a:ln w="10541" cmpd="sng">
                <a:solidFill>
                  <a:srgbClr val="7D7D7D">
                    <a:tint val="100000"/>
                    <a:shade val="100000"/>
                    <a:satMod val="110000"/>
                  </a:srgbClr>
                </a:solidFill>
                <a:prstDash val="solid"/>
              </a:ln>
              <a:solidFill>
                <a:srgbClr val="C00000"/>
              </a:solidFill>
              <a:effectLst/>
            </a:endParaRPr>
          </a:p>
        </p:txBody>
      </p:sp>
    </p:spTree>
  </p:cSld>
  <p:clrMapOvr>
    <a:masterClrMapping/>
  </p:clrMapOvr>
  <p:timing>
    <p:tnLst>
      <p:par>
        <p:cTn id="1" dur="indefinite" restart="never" nodeType="tmRoot"/>
      </p:par>
    </p:tnLst>
  </p:timing>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9218" name="Picture 3"/>
          <p:cNvPicPr>
            <a:picLocks noChangeArrowheads="1" noChangeAspect="1"/>
          </p:cNvPicPr>
          <p:nvPr/>
        </p:nvPicPr>
        <p:blipFill>
          <a:blip r:embed="rId3"/>
          <a:stretch>
            <a:fillRect/>
          </a:stretch>
        </p:blipFill>
        <p:spPr bwMode="auto">
          <a:xfrm>
            <a:off x="0" y="5029200"/>
            <a:ext cx="9144000" cy="1828800"/>
          </a:xfrm>
          <a:prstGeom prst="rect">
            <a:avLst/>
          </a:prstGeom>
          <a:noFill/>
          <a:ln w="9525">
            <a:noFill/>
            <a:miter lim="800000"/>
            <a:headEnd/>
            <a:tailEnd/>
          </a:ln>
        </p:spPr>
      </p:pic>
      <p:sp>
        <p:nvSpPr>
          <p:cNvPr id="11" name="1 Título"/>
          <p:cNvSpPr txBox="1">
            <a:spLocks/>
          </p:cNvSpPr>
          <p:nvPr/>
        </p:nvSpPr>
        <p:spPr>
          <a:xfrm>
            <a:off x="100010" y="142876"/>
            <a:ext cx="5114932" cy="428604"/>
          </a:xfrm>
          <a:prstGeom prst="rect">
            <a:avLst/>
          </a:prstGeom>
        </p:spPr>
        <p:txBody>
          <a:bodyPr>
            <a:normAutofit lnSpcReduction="10000"/>
          </a:bodyPr>
          <a:lstStyle/>
          <a:p>
            <a:pPr algn="l" defTabSz="914400" eaLnBrk="1" fontAlgn="auto" hangingPunct="1" indent="0" latinLnBrk="0" lvl="0" marL="0" marR="0" rtl="0">
              <a:lnSpc>
                <a:spcPct val="100000"/>
              </a:lnSpc>
              <a:spcBef>
                <a:spcPct val="0"/>
              </a:spcBef>
              <a:spcAft>
                <a:spcPts val="0"/>
              </a:spcAft>
              <a:buClrTx/>
              <a:buSzTx/>
              <a:buFontTx/>
              <a:buNone/>
              <a:tabLst/>
              <a:defRPr/>
            </a:pPr>
            <a:r>
              <a:rPr baseline="0" cap="none" dirty="0" i="0" kern="1200" kumimoji="0" lang="es-MX" noProof="0" normalizeH="0" smtClean="0" spc="0" strike="noStrike" u="none">
                <a:ln>
                  <a:noFill/>
                </a:ln>
                <a:solidFill>
                  <a:srgbClr val="C00000"/>
                </a:solidFill>
                <a:effectLst>
                  <a:outerShdw algn="tl" blurRad="38100" dir="2700000" dist="38100">
                    <a:srgbClr val="000000">
                      <a:alpha val="43137"/>
                    </a:srgbClr>
                  </a:outerShdw>
                </a:effectLst>
                <a:uLnTx/>
                <a:uFillTx/>
                <a:latin typeface="+mj-lt"/>
                <a:ea typeface="+mj-ea"/>
                <a:cs typeface="+mj-cs"/>
              </a:rPr>
              <a:t>Indicadores de Desarrollo</a:t>
            </a:r>
            <a:endParaRPr baseline="0" cap="none" dirty="0" i="0" kern="1200" kumimoji="0" lang="es-ES" noProof="0" normalizeH="0" spc="0" strike="noStrike" u="none">
              <a:ln>
                <a:noFill/>
              </a:ln>
              <a:solidFill>
                <a:srgbClr val="C00000"/>
              </a:solidFill>
              <a:effectLst>
                <a:outerShdw algn="tl" blurRad="38100" dir="2700000" dist="38100">
                  <a:srgbClr val="000000">
                    <a:alpha val="43137"/>
                  </a:srgbClr>
                </a:outerShdw>
              </a:effectLst>
              <a:uLnTx/>
              <a:uFillTx/>
              <a:latin typeface="+mj-lt"/>
              <a:ea typeface="+mj-ea"/>
              <a:cs typeface="+mj-cs"/>
            </a:endParaRPr>
          </a:p>
        </p:txBody>
      </p:sp>
      <p:pic>
        <p:nvPicPr>
          <p:cNvPr descr="MARGINACION.jpg" id="12" name="5 Imagen"/>
          <p:cNvPicPr/>
          <p:nvPr/>
        </p:nvPicPr>
        <p:blipFill>
          <a:blip cstate="print" r:embed="rId4"/>
          <a:stretch>
            <a:fillRect/>
          </a:stretch>
        </p:blipFill>
        <p:spPr>
          <a:xfrm>
            <a:off x="3746216" y="571480"/>
            <a:ext cx="5326378" cy="3857652"/>
          </a:xfrm>
          <a:prstGeom prst="rect">
            <a:avLst/>
          </a:prstGeom>
        </p:spPr>
      </p:pic>
      <p:pic>
        <p:nvPicPr>
          <p:cNvPr descr="IDH.jpg" id="13" name="10 Imagen"/>
          <p:cNvPicPr/>
          <p:nvPr/>
        </p:nvPicPr>
        <p:blipFill>
          <a:blip cstate="print" r:embed="rId5"/>
          <a:stretch>
            <a:fillRect/>
          </a:stretch>
        </p:blipFill>
        <p:spPr>
          <a:xfrm>
            <a:off x="142844" y="3143248"/>
            <a:ext cx="5000660" cy="3571876"/>
          </a:xfrm>
          <a:prstGeom prst="rect">
            <a:avLst/>
          </a:prstGeom>
        </p:spPr>
      </p:pic>
      <p:sp>
        <p:nvSpPr>
          <p:cNvPr id="14" name="13 CuadroTexto"/>
          <p:cNvSpPr txBox="1"/>
          <p:nvPr/>
        </p:nvSpPr>
        <p:spPr>
          <a:xfrm>
            <a:off x="271206" y="834924"/>
            <a:ext cx="3429024" cy="2308324"/>
          </a:xfrm>
          <a:prstGeom prst="rect">
            <a:avLst/>
          </a:prstGeom>
          <a:noFill/>
        </p:spPr>
        <p:txBody>
          <a:bodyPr rtlCol="0" wrap="square">
            <a:spAutoFit/>
          </a:bodyPr>
          <a:lstStyle/>
          <a:p>
            <a:pPr algn="just"/>
            <a:r>
              <a:rPr b="0" dirty="0" lang="es-MX" smtClean="0" sz="1800">
                <a:latin typeface="+mj-lt"/>
              </a:rPr>
              <a:t>La región presenta </a:t>
            </a:r>
            <a:r>
              <a:rPr b="0" dirty="0" lang="es-MX" smtClean="0" sz="1800">
                <a:solidFill>
                  <a:srgbClr val="C00000"/>
                </a:solidFill>
                <a:latin typeface="+mj-lt"/>
              </a:rPr>
              <a:t>altos índices de marginación</a:t>
            </a:r>
            <a:r>
              <a:rPr b="0" dirty="0" lang="es-MX" smtClean="0" sz="1800">
                <a:latin typeface="+mj-lt"/>
              </a:rPr>
              <a:t> y </a:t>
            </a:r>
            <a:r>
              <a:rPr b="0" dirty="0" lang="es-MX" smtClean="0" sz="1800">
                <a:solidFill>
                  <a:srgbClr val="C00000"/>
                </a:solidFill>
                <a:latin typeface="+mj-lt"/>
              </a:rPr>
              <a:t>bajos índices de desarrollo humano</a:t>
            </a:r>
            <a:r>
              <a:rPr b="0" dirty="0" lang="es-MX" smtClean="0" sz="1800">
                <a:latin typeface="+mj-lt"/>
              </a:rPr>
              <a:t>, sobre todo en comunidades ubicadas </a:t>
            </a:r>
            <a:r>
              <a:rPr b="0" dirty="0" lang="es-MX" smtClean="0" sz="1800">
                <a:solidFill>
                  <a:srgbClr val="C00000"/>
                </a:solidFill>
                <a:latin typeface="+mj-lt"/>
              </a:rPr>
              <a:t>hacia su porción media y alta</a:t>
            </a:r>
            <a:r>
              <a:rPr b="0" dirty="0" lang="es-MX" smtClean="0" sz="1800">
                <a:latin typeface="+mj-lt"/>
              </a:rPr>
              <a:t>, donde se incluyen a varios municipios catalogados dentro de los 100 mas pobres del país. </a:t>
            </a:r>
            <a:endParaRPr b="0" dirty="0" lang="es-ES" sz="1800">
              <a:latin typeface="+mj-lt"/>
            </a:endParaRPr>
          </a:p>
        </p:txBody>
      </p:sp>
    </p:spTree>
  </p:cSld>
  <p:clrMapOvr>
    <a:masterClrMapping/>
  </p:clrMapOvr>
  <p:timing>
    <p:tnLst>
      <p:par>
        <p:cTn dur="indefinite" id="1" nodeType="tmRoot" restart="never"/>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314" y="1000108"/>
            <a:ext cx="2500298" cy="1285860"/>
          </a:xfrm>
        </p:spPr>
        <p:txBody>
          <a:bodyPr>
            <a:noAutofit/>
          </a:bodyPr>
          <a:lstStyle/>
          <a:p>
            <a:r>
              <a:rPr lang="es-MX" sz="2400" b="1" dirty="0" smtClean="0">
                <a:solidFill>
                  <a:srgbClr val="C00000"/>
                </a:solidFill>
                <a:effectLst>
                  <a:outerShdw blurRad="38100" dist="38100" dir="2700000" algn="tl">
                    <a:srgbClr val="000000">
                      <a:alpha val="43137"/>
                    </a:srgbClr>
                  </a:outerShdw>
                </a:effectLst>
              </a:rPr>
              <a:t>Régimen de propiedad de la Tierra</a:t>
            </a:r>
            <a:endParaRPr lang="es-ES" sz="2400" b="1" dirty="0">
              <a:solidFill>
                <a:srgbClr val="C00000"/>
              </a:solidFill>
              <a:effectLst>
                <a:outerShdw blurRad="38100" dist="38100" dir="2700000" algn="tl">
                  <a:srgbClr val="000000">
                    <a:alpha val="43137"/>
                  </a:srgbClr>
                </a:outerShdw>
              </a:effectLst>
            </a:endParaRPr>
          </a:p>
        </p:txBody>
      </p:sp>
      <p:pic>
        <p:nvPicPr>
          <p:cNvPr id="4" name="3 Imagen"/>
          <p:cNvPicPr/>
          <p:nvPr/>
        </p:nvPicPr>
        <p:blipFill>
          <a:blip r:embed="rId3"/>
          <a:srcRect/>
          <a:stretch>
            <a:fillRect/>
          </a:stretch>
        </p:blipFill>
        <p:spPr bwMode="auto">
          <a:xfrm>
            <a:off x="5143504" y="4071942"/>
            <a:ext cx="3828593" cy="2643206"/>
          </a:xfrm>
          <a:prstGeom prst="rect">
            <a:avLst/>
          </a:prstGeom>
          <a:ln>
            <a:noFill/>
          </a:ln>
          <a:effectLst>
            <a:softEdge rad="112500"/>
          </a:effectLst>
        </p:spPr>
      </p:pic>
      <p:graphicFrame>
        <p:nvGraphicFramePr>
          <p:cNvPr id="6" name="5 Gráfico"/>
          <p:cNvGraphicFramePr/>
          <p:nvPr/>
        </p:nvGraphicFramePr>
        <p:xfrm>
          <a:off x="0" y="3929066"/>
          <a:ext cx="5000628" cy="2928934"/>
        </p:xfrm>
        <a:graphic>
          <a:graphicData uri="http://schemas.openxmlformats.org/drawingml/2006/chart">
            <c:chart xmlns:c="http://schemas.openxmlformats.org/drawingml/2006/chart" xmlns:r="http://schemas.openxmlformats.org/officeDocument/2006/relationships" r:id="rId4"/>
          </a:graphicData>
        </a:graphic>
      </p:graphicFrame>
      <p:pic>
        <p:nvPicPr>
          <p:cNvPr id="33794" name="Picture 2" descr="E:\MAPAS JPG PDF\figuras apromsa\apromsa jpg\PROPIEDAD.jpg"/>
          <p:cNvPicPr>
            <a:picLocks noChangeAspect="1" noChangeArrowheads="1"/>
          </p:cNvPicPr>
          <p:nvPr/>
        </p:nvPicPr>
        <p:blipFill>
          <a:blip r:embed="rId5" cstate="print"/>
          <a:srcRect/>
          <a:stretch>
            <a:fillRect/>
          </a:stretch>
        </p:blipFill>
        <p:spPr bwMode="auto">
          <a:xfrm>
            <a:off x="3214679" y="0"/>
            <a:ext cx="5929322" cy="395334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Bahías de Huatulco" id="11277" name="Picture 4"/>
          <p:cNvPicPr>
            <a:picLocks noChangeArrowheads="1" noChangeAspect="1"/>
          </p:cNvPicPr>
          <p:nvPr/>
        </p:nvPicPr>
        <p:blipFill>
          <a:blip r:embed="rId3"/>
          <a:srcRect/>
          <a:stretch>
            <a:fillRect/>
          </a:stretch>
        </p:blipFill>
        <p:spPr bwMode="auto">
          <a:xfrm>
            <a:off x="4071934" y="951373"/>
            <a:ext cx="5072066" cy="5906627"/>
          </a:xfrm>
          <a:prstGeom prst="rect">
            <a:avLst/>
          </a:prstGeom>
          <a:noFill/>
          <a:ln w="9525">
            <a:noFill/>
            <a:miter lim="800000"/>
            <a:headEnd/>
            <a:tailEnd/>
          </a:ln>
        </p:spPr>
      </p:pic>
      <p:sp>
        <p:nvSpPr>
          <p:cNvPr id="11268" name="Text Box 6"/>
          <p:cNvSpPr txBox="1">
            <a:spLocks noChangeArrowheads="1"/>
          </p:cNvSpPr>
          <p:nvPr/>
        </p:nvSpPr>
        <p:spPr bwMode="auto">
          <a:xfrm>
            <a:off x="4214810" y="1214422"/>
            <a:ext cx="4610100" cy="1938992"/>
          </a:xfrm>
          <a:prstGeom prst="rect">
            <a:avLst/>
          </a:prstGeom>
          <a:noFill/>
          <a:ln w="9525">
            <a:noFill/>
            <a:miter lim="800000"/>
            <a:headEnd/>
            <a:tailEnd/>
          </a:ln>
        </p:spPr>
        <p:txBody>
          <a:bodyPr>
            <a:spAutoFit/>
          </a:bodyPr>
          <a:lstStyle/>
          <a:p>
            <a:pPr algn="just">
              <a:spcBef>
                <a:spcPct val="50000"/>
              </a:spcBef>
            </a:pPr>
            <a:r>
              <a:rPr b="0" dirty="0" lang="es-ES_tradnl" smtClean="0" sz="2000">
                <a:latin typeface="+mj-lt"/>
              </a:rPr>
              <a:t>El sistema de cuencas </a:t>
            </a:r>
            <a:r>
              <a:rPr b="0" dirty="0" err="1" lang="es-ES_tradnl" smtClean="0" sz="2000">
                <a:latin typeface="+mj-lt"/>
              </a:rPr>
              <a:t>Copalita</a:t>
            </a:r>
            <a:r>
              <a:rPr b="0" dirty="0" lang="es-ES_tradnl" smtClean="0" sz="2000">
                <a:latin typeface="+mj-lt"/>
              </a:rPr>
              <a:t>-</a:t>
            </a:r>
            <a:r>
              <a:rPr b="0" dirty="0" err="1" lang="es-ES_tradnl" smtClean="0" sz="2000">
                <a:latin typeface="+mj-lt"/>
              </a:rPr>
              <a:t>Zimatan</a:t>
            </a:r>
            <a:r>
              <a:rPr b="0" dirty="0" lang="es-ES_tradnl" smtClean="0" sz="2000">
                <a:latin typeface="+mj-lt"/>
              </a:rPr>
              <a:t>-Huatulco </a:t>
            </a:r>
            <a:r>
              <a:rPr b="0" dirty="0" lang="es-ES_tradnl" sz="2000">
                <a:latin typeface="+mj-lt"/>
              </a:rPr>
              <a:t>conforman </a:t>
            </a:r>
            <a:r>
              <a:rPr dirty="0" lang="es-ES_tradnl" sz="2000">
                <a:solidFill>
                  <a:srgbClr val="CC3300"/>
                </a:solidFill>
                <a:latin typeface="+mj-lt"/>
              </a:rPr>
              <a:t>el sistema de captación y abasto de agua</a:t>
            </a:r>
            <a:r>
              <a:rPr b="0" dirty="0" lang="es-ES_tradnl" sz="2000">
                <a:latin typeface="+mj-lt"/>
              </a:rPr>
              <a:t> del cual depende el </a:t>
            </a:r>
            <a:r>
              <a:rPr dirty="0" lang="es-ES_tradnl" sz="2000">
                <a:latin typeface="+mj-lt"/>
              </a:rPr>
              <a:t>Complejo Turístico Bahías de Huatulco</a:t>
            </a:r>
            <a:r>
              <a:rPr b="0" dirty="0" lang="es-ES_tradnl" sz="2000">
                <a:latin typeface="+mj-lt"/>
              </a:rPr>
              <a:t>, principal destino turístico de la Costa de Oaxaca.</a:t>
            </a:r>
            <a:endParaRPr b="0" dirty="0" lang="es-ES" sz="2000">
              <a:latin typeface="+mj-lt"/>
            </a:endParaRPr>
          </a:p>
        </p:txBody>
      </p:sp>
      <p:pic>
        <p:nvPicPr>
          <p:cNvPr descr="MICROCUENCAS02.jpg" id="15" name="14 Imagen"/>
          <p:cNvPicPr/>
          <p:nvPr/>
        </p:nvPicPr>
        <p:blipFill>
          <a:blip r:embed="rId4"/>
          <a:srcRect r="10"/>
          <a:stretch>
            <a:fillRect/>
          </a:stretch>
        </p:blipFill>
        <p:spPr bwMode="auto">
          <a:xfrm>
            <a:off x="642910" y="928670"/>
            <a:ext cx="3000396" cy="2571768"/>
          </a:xfrm>
          <a:prstGeom prst="rect">
            <a:avLst/>
          </a:prstGeom>
          <a:noFill/>
          <a:ln w="9525">
            <a:solidFill>
              <a:schemeClr val="tx1">
                <a:lumMod val="95000"/>
                <a:lumOff val="5000"/>
              </a:schemeClr>
            </a:solidFill>
            <a:miter lim="800000"/>
            <a:headEnd/>
            <a:tailEnd/>
          </a:ln>
        </p:spPr>
      </p:pic>
      <p:grpSp>
        <p:nvGrpSpPr>
          <p:cNvPr id="16" name="15 Grupo"/>
          <p:cNvGrpSpPr/>
          <p:nvPr/>
        </p:nvGrpSpPr>
        <p:grpSpPr>
          <a:xfrm>
            <a:off x="199768" y="71414"/>
            <a:ext cx="8736074" cy="576263"/>
            <a:chOff x="199768" y="71414"/>
            <a:chExt cx="8736074" cy="576263"/>
          </a:xfrm>
        </p:grpSpPr>
        <p:sp>
          <p:nvSpPr>
            <p:cNvPr id="17" name="Text Box 81"/>
            <p:cNvSpPr txBox="1">
              <a:spLocks noChangeArrowheads="1"/>
            </p:cNvSpPr>
            <p:nvPr/>
          </p:nvSpPr>
          <p:spPr bwMode="auto">
            <a:xfrm>
              <a:off x="1224161" y="71414"/>
              <a:ext cx="6705425" cy="461665"/>
            </a:xfrm>
            <a:prstGeom prst="rect">
              <a:avLst/>
            </a:prstGeom>
            <a:noFill/>
            <a:ln w="9525">
              <a:noFill/>
              <a:miter lim="800000"/>
              <a:headEnd/>
              <a:tailEnd/>
            </a:ln>
            <a:effectLst/>
          </p:spPr>
          <p:txBody>
            <a:bodyPr wrap="none">
              <a:spAutoFit/>
            </a:bodyPr>
            <a:lstStyle/>
            <a:p>
              <a:pPr algn="ctr">
                <a:defRPr/>
              </a:pPr>
              <a:r>
                <a:rPr dirty="0" lang="es-ES_tradnl">
                  <a:solidFill>
                    <a:srgbClr val="CC3300"/>
                  </a:solidFill>
                  <a:effectLst>
                    <a:outerShdw algn="tl" blurRad="38100" dir="2700000" dist="38100">
                      <a:srgbClr val="C0C0C0"/>
                    </a:outerShdw>
                  </a:effectLst>
                  <a:latin typeface="+mj-lt"/>
                </a:rPr>
                <a:t>Sistema Comunitario para la Biodiversidad (SICOBI)</a:t>
              </a:r>
              <a:endParaRPr dirty="0" lang="es-ES">
                <a:solidFill>
                  <a:srgbClr val="CC3300"/>
                </a:solidFill>
                <a:effectLst>
                  <a:outerShdw algn="tl" blurRad="38100" dir="2700000" dist="38100">
                    <a:srgbClr val="C0C0C0"/>
                  </a:outerShdw>
                </a:effectLst>
                <a:latin typeface="+mj-lt"/>
              </a:endParaRPr>
            </a:p>
          </p:txBody>
        </p:sp>
        <p:grpSp>
          <p:nvGrpSpPr>
            <p:cNvPr id="18" name="Group 83"/>
            <p:cNvGrpSpPr>
              <a:grpSpLocks/>
            </p:cNvGrpSpPr>
            <p:nvPr/>
          </p:nvGrpSpPr>
          <p:grpSpPr bwMode="auto">
            <a:xfrm>
              <a:off x="199768" y="71414"/>
              <a:ext cx="8736072" cy="576263"/>
              <a:chOff x="842" y="480"/>
              <a:chExt cx="4774" cy="363"/>
            </a:xfrm>
          </p:grpSpPr>
          <p:pic>
            <p:nvPicPr>
              <p:cNvPr id="19" name="Picture 84"/>
              <p:cNvPicPr>
                <a:picLocks noChangeArrowheads="1" noChangeAspect="1"/>
              </p:cNvPicPr>
              <p:nvPr/>
            </p:nvPicPr>
            <p:blipFill>
              <a:blip r:embed="rId5"/>
              <a:srcRect/>
              <a:stretch>
                <a:fillRect/>
              </a:stretch>
            </p:blipFill>
            <p:spPr bwMode="auto">
              <a:xfrm>
                <a:off x="5136" y="480"/>
                <a:ext cx="480" cy="336"/>
              </a:xfrm>
              <a:prstGeom prst="rect">
                <a:avLst/>
              </a:prstGeom>
              <a:noFill/>
              <a:ln w="9525">
                <a:noFill/>
                <a:miter lim="800000"/>
                <a:headEnd/>
                <a:tailEnd/>
              </a:ln>
            </p:spPr>
          </p:pic>
          <p:pic>
            <p:nvPicPr>
              <p:cNvPr descr="Sicobi Color" id="20" name="Picture 85"/>
              <p:cNvPicPr>
                <a:picLocks noChangeArrowheads="1" noChangeAspect="1"/>
              </p:cNvPicPr>
              <p:nvPr/>
            </p:nvPicPr>
            <p:blipFill>
              <a:blip r:embed="rId6"/>
              <a:srcRect/>
              <a:stretch>
                <a:fillRect/>
              </a:stretch>
            </p:blipFill>
            <p:spPr bwMode="auto">
              <a:xfrm>
                <a:off x="842" y="489"/>
                <a:ext cx="397" cy="354"/>
              </a:xfrm>
              <a:prstGeom prst="rect">
                <a:avLst/>
              </a:prstGeom>
              <a:noFill/>
              <a:ln w="9525">
                <a:noFill/>
                <a:miter lim="800000"/>
                <a:headEnd/>
                <a:tailEnd/>
              </a:ln>
            </p:spPr>
          </p:pic>
        </p:grpSp>
      </p:grpSp>
      <p:sp>
        <p:nvSpPr>
          <p:cNvPr id="11269" name="Freeform 7"/>
          <p:cNvSpPr>
            <a:spLocks/>
          </p:cNvSpPr>
          <p:nvPr/>
        </p:nvSpPr>
        <p:spPr bwMode="auto">
          <a:xfrm>
            <a:off x="2465388" y="2357430"/>
            <a:ext cx="1819275" cy="1528770"/>
          </a:xfrm>
          <a:custGeom>
            <a:avLst/>
            <a:gdLst>
              <a:gd fmla="*/ 0 w 1578" name="T0"/>
              <a:gd fmla="*/ 0 h 960" name="T1"/>
              <a:gd fmla="*/ 470383 w 1578" name="T2"/>
              <a:gd fmla="*/ 32385 h 960" name="T3"/>
              <a:gd fmla="*/ 802418 w 1578" name="T4"/>
              <a:gd fmla="*/ 113348 h 960" name="T5"/>
              <a:gd fmla="*/ 1134453 w 1578" name="T6"/>
              <a:gd fmla="*/ 275273 h 960" name="T7"/>
              <a:gd fmla="*/ 1355810 w 1578" name="T8"/>
              <a:gd fmla="*/ 453390 h 960" name="T9"/>
              <a:gd fmla="*/ 1591001 w 1578" name="T10"/>
              <a:gd fmla="*/ 712470 h 960" name="T11"/>
              <a:gd fmla="*/ 1819275 w 1578" name="T12"/>
              <a:gd fmla="*/ 1295400 h 960" name="T13"/>
              <a:gd fmla="*/ 0 60000 65536" name="T14"/>
              <a:gd fmla="*/ 0 60000 65536" name="T15"/>
              <a:gd fmla="*/ 0 60000 65536" name="T16"/>
              <a:gd fmla="*/ 0 60000 65536" name="T17"/>
              <a:gd fmla="*/ 0 60000 65536" name="T18"/>
              <a:gd fmla="*/ 0 60000 65536" name="T19"/>
              <a:gd fmla="*/ 0 60000 65536" name="T20"/>
              <a:gd fmla="*/ 0 w 1578" name="T21"/>
              <a:gd fmla="*/ 0 h 960" name="T22"/>
              <a:gd fmla="*/ 1578 w 1578" name="T23"/>
              <a:gd fmla="*/ 960 h 960" name="T24"/>
            </a:gdLst>
            <a:ahLst/>
            <a:cxnLst>
              <a:cxn ang="T14">
                <a:pos x="T0" y="T1"/>
              </a:cxn>
              <a:cxn ang="T15">
                <a:pos x="T2" y="T3"/>
              </a:cxn>
              <a:cxn ang="T16">
                <a:pos x="T4" y="T5"/>
              </a:cxn>
              <a:cxn ang="T17">
                <a:pos x="T6" y="T7"/>
              </a:cxn>
              <a:cxn ang="T18">
                <a:pos x="T8" y="T9"/>
              </a:cxn>
              <a:cxn ang="T19">
                <a:pos x="T10" y="T11"/>
              </a:cxn>
              <a:cxn ang="T20">
                <a:pos x="T12" y="T13"/>
              </a:cxn>
            </a:cxnLst>
            <a:rect b="T24" l="T21" r="T23" t="T22"/>
            <a:pathLst>
              <a:path h="960" w="1578">
                <a:moveTo>
                  <a:pt x="0" y="0"/>
                </a:moveTo>
                <a:cubicBezTo>
                  <a:pt x="68" y="4"/>
                  <a:pt x="292" y="10"/>
                  <a:pt x="408" y="24"/>
                </a:cubicBezTo>
                <a:cubicBezTo>
                  <a:pt x="524" y="38"/>
                  <a:pt x="600" y="54"/>
                  <a:pt x="696" y="84"/>
                </a:cubicBezTo>
                <a:cubicBezTo>
                  <a:pt x="792" y="114"/>
                  <a:pt x="904" y="162"/>
                  <a:pt x="984" y="204"/>
                </a:cubicBezTo>
                <a:cubicBezTo>
                  <a:pt x="1064" y="246"/>
                  <a:pt x="1110" y="282"/>
                  <a:pt x="1176" y="336"/>
                </a:cubicBezTo>
                <a:cubicBezTo>
                  <a:pt x="1242" y="390"/>
                  <a:pt x="1313" y="424"/>
                  <a:pt x="1380" y="528"/>
                </a:cubicBezTo>
                <a:cubicBezTo>
                  <a:pt x="1447" y="632"/>
                  <a:pt x="1537" y="870"/>
                  <a:pt x="1578" y="960"/>
                </a:cubicBezTo>
              </a:path>
            </a:pathLst>
          </a:custGeom>
          <a:noFill/>
          <a:ln w="57150">
            <a:solidFill>
              <a:srgbClr val="CC3300"/>
            </a:solidFill>
            <a:round/>
            <a:headEnd/>
            <a:tailEnd len="med" type="triangle" w="med"/>
          </a:ln>
        </p:spPr>
        <p:txBody>
          <a:bodyPr/>
          <a:lstStyle/>
          <a:p>
            <a:endParaRPr lang="en-US"/>
          </a:p>
        </p:txBody>
      </p:sp>
      <p:pic>
        <p:nvPicPr>
          <p:cNvPr id="21" name="Picture 4"/>
          <p:cNvPicPr>
            <a:picLocks noChangeArrowheads="1" noChangeAspect="1"/>
          </p:cNvPicPr>
          <p:nvPr/>
        </p:nvPicPr>
        <p:blipFill>
          <a:blip r:embed="rId7"/>
          <a:srcRect/>
          <a:stretch>
            <a:fillRect/>
          </a:stretch>
        </p:blipFill>
        <p:spPr bwMode="auto">
          <a:xfrm>
            <a:off x="-32" y="3929067"/>
            <a:ext cx="4296281" cy="2928934"/>
          </a:xfrm>
          <a:prstGeom prst="rect">
            <a:avLst/>
          </a:prstGeom>
          <a:noFill/>
          <a:ln w="9525">
            <a:noFill/>
            <a:miter lim="800000"/>
            <a:headEnd/>
            <a:tailEnd/>
          </a:ln>
          <a:effectLst/>
        </p:spPr>
      </p:pic>
      <p:pic>
        <p:nvPicPr>
          <p:cNvPr id="22" name="Picture 13"/>
          <p:cNvPicPr>
            <a:picLocks noChangeArrowheads="1" noChangeAspect="1"/>
          </p:cNvPicPr>
          <p:nvPr/>
        </p:nvPicPr>
        <p:blipFill>
          <a:blip cstate="print" r:embed="rId8"/>
          <a:srcRect/>
          <a:stretch>
            <a:fillRect/>
          </a:stretch>
        </p:blipFill>
        <p:spPr bwMode="auto">
          <a:xfrm>
            <a:off x="2928926" y="5075241"/>
            <a:ext cx="2617072" cy="1782783"/>
          </a:xfrm>
          <a:prstGeom prst="rect">
            <a:avLst/>
          </a:prstGeom>
          <a:noFill/>
          <a:ln w="9525">
            <a:noFill/>
            <a:miter lim="800000"/>
            <a:headEnd/>
            <a:tailEnd/>
          </a:ln>
          <a:effectLst/>
        </p:spPr>
      </p:pic>
    </p:spTree>
  </p:cSld>
  <p:clrMapOvr>
    <a:masterClrMapping/>
  </p:clrMapOvr>
  <p:timing>
    <p:tnLst>
      <p:par>
        <p:cTn dur="indefinite" id="1" nodeType="tmRoot" restart="never"/>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Text Box 11"/>
          <p:cNvSpPr txBox="1">
            <a:spLocks noChangeArrowheads="1"/>
          </p:cNvSpPr>
          <p:nvPr/>
        </p:nvSpPr>
        <p:spPr bwMode="auto">
          <a:xfrm>
            <a:off x="1214414" y="642918"/>
            <a:ext cx="3643338" cy="2308324"/>
          </a:xfrm>
          <a:prstGeom prst="rect">
            <a:avLst/>
          </a:prstGeom>
          <a:noFill/>
          <a:ln w="9525">
            <a:noFill/>
            <a:miter lim="800000"/>
            <a:headEnd/>
            <a:tailEnd/>
          </a:ln>
          <a:effectLst/>
        </p:spPr>
        <p:txBody>
          <a:bodyPr wrap="square">
            <a:spAutoFit/>
          </a:bodyPr>
          <a:lstStyle/>
          <a:p>
            <a:pPr algn="just"/>
            <a:r>
              <a:rPr lang="es-ES_tradnl" sz="1800" b="1" dirty="0">
                <a:effectLst>
                  <a:outerShdw blurRad="38100" dist="38100" dir="2700000" algn="tl">
                    <a:srgbClr val="C0C0C0"/>
                  </a:outerShdw>
                </a:effectLst>
                <a:latin typeface="+mj-lt"/>
              </a:rPr>
              <a:t>La primer propuesta de la poligonal del Parque Nacional Huatulco, donde se incluían poco más de 6,000 has de terrenos comunales, siembra desconfianza  dentro del núcleo agrario, ya que en su  construcción nunca es consultada la comunidad. </a:t>
            </a:r>
            <a:endParaRPr lang="es-ES" sz="1800" b="1" dirty="0">
              <a:effectLst>
                <a:outerShdw blurRad="38100" dist="38100" dir="2700000" algn="tl">
                  <a:srgbClr val="C0C0C0"/>
                </a:outerShdw>
              </a:effectLst>
              <a:latin typeface="+mj-lt"/>
            </a:endParaRPr>
          </a:p>
        </p:txBody>
      </p:sp>
      <p:graphicFrame>
        <p:nvGraphicFramePr>
          <p:cNvPr id="3089" name="Object 17"/>
          <p:cNvGraphicFramePr>
            <a:graphicFrameLocks noChangeAspect="1"/>
          </p:cNvGraphicFramePr>
          <p:nvPr/>
        </p:nvGraphicFramePr>
        <p:xfrm>
          <a:off x="1285852" y="3190894"/>
          <a:ext cx="4709310" cy="3524254"/>
        </p:xfrm>
        <a:graphic>
          <a:graphicData uri="http://schemas.openxmlformats.org/presentationml/2006/ole">
            <p:oleObj spid="_x0000_s235522" name="Fotografía de Photo Editor" r:id="rId4" imgW="4352381" imgH="3258005" progId="MSPhotoEd.3">
              <p:embed/>
            </p:oleObj>
          </a:graphicData>
        </a:graphic>
      </p:graphicFrame>
      <p:grpSp>
        <p:nvGrpSpPr>
          <p:cNvPr id="2" name="Group 22"/>
          <p:cNvGrpSpPr>
            <a:grpSpLocks/>
          </p:cNvGrpSpPr>
          <p:nvPr/>
        </p:nvGrpSpPr>
        <p:grpSpPr bwMode="auto">
          <a:xfrm>
            <a:off x="5072066" y="4286256"/>
            <a:ext cx="3608305" cy="2286016"/>
            <a:chOff x="3408" y="2640"/>
            <a:chExt cx="2208" cy="1740"/>
          </a:xfrm>
        </p:grpSpPr>
        <p:sp>
          <p:nvSpPr>
            <p:cNvPr id="3090" name="Text Box 18"/>
            <p:cNvSpPr txBox="1">
              <a:spLocks noChangeArrowheads="1"/>
            </p:cNvSpPr>
            <p:nvPr/>
          </p:nvSpPr>
          <p:spPr bwMode="auto">
            <a:xfrm>
              <a:off x="4176" y="2965"/>
              <a:ext cx="1440" cy="1415"/>
            </a:xfrm>
            <a:prstGeom prst="rect">
              <a:avLst/>
            </a:prstGeom>
            <a:noFill/>
            <a:ln w="9525">
              <a:noFill/>
              <a:miter lim="800000"/>
              <a:headEnd/>
              <a:tailEnd/>
            </a:ln>
            <a:effectLst/>
          </p:spPr>
          <p:txBody>
            <a:bodyPr>
              <a:spAutoFit/>
            </a:bodyPr>
            <a:lstStyle/>
            <a:p>
              <a:r>
                <a:rPr lang="es-ES_tradnl" sz="2000" b="1">
                  <a:effectLst>
                    <a:outerShdw blurRad="38100" dist="38100" dir="2700000" algn="tl">
                      <a:srgbClr val="C0C0C0"/>
                    </a:outerShdw>
                  </a:effectLst>
                  <a:latin typeface="+mj-lt"/>
                </a:rPr>
                <a:t>Terrenos comunales incluidos dentro de la primera poligonal del Parque Nacional Huatulco</a:t>
              </a:r>
              <a:endParaRPr lang="es-ES" sz="2000" b="1">
                <a:effectLst>
                  <a:outerShdw blurRad="38100" dist="38100" dir="2700000" algn="tl">
                    <a:srgbClr val="C0C0C0"/>
                  </a:outerShdw>
                </a:effectLst>
                <a:latin typeface="+mj-lt"/>
              </a:endParaRPr>
            </a:p>
          </p:txBody>
        </p:sp>
        <p:sp>
          <p:nvSpPr>
            <p:cNvPr id="3091" name="Freeform 19"/>
            <p:cNvSpPr>
              <a:spLocks/>
            </p:cNvSpPr>
            <p:nvPr/>
          </p:nvSpPr>
          <p:spPr bwMode="auto">
            <a:xfrm>
              <a:off x="3408" y="2640"/>
              <a:ext cx="1488" cy="288"/>
            </a:xfrm>
            <a:custGeom>
              <a:avLst/>
              <a:gdLst/>
              <a:ahLst/>
              <a:cxnLst>
                <a:cxn ang="0">
                  <a:pos x="1488" y="288"/>
                </a:cxn>
                <a:cxn ang="0">
                  <a:pos x="960" y="0"/>
                </a:cxn>
                <a:cxn ang="0">
                  <a:pos x="0" y="48"/>
                </a:cxn>
              </a:cxnLst>
              <a:rect l="0" t="0" r="r" b="b"/>
              <a:pathLst>
                <a:path w="1488" h="288">
                  <a:moveTo>
                    <a:pt x="1488" y="288"/>
                  </a:moveTo>
                  <a:lnTo>
                    <a:pt x="960" y="0"/>
                  </a:lnTo>
                  <a:lnTo>
                    <a:pt x="0" y="48"/>
                  </a:lnTo>
                </a:path>
              </a:pathLst>
            </a:custGeom>
            <a:noFill/>
            <a:ln w="38100" cmpd="sng">
              <a:solidFill>
                <a:srgbClr val="CC3300"/>
              </a:solidFill>
              <a:round/>
              <a:headEnd type="none" w="med" len="med"/>
              <a:tailEnd type="triangle" w="med" len="med"/>
            </a:ln>
            <a:effectLst/>
          </p:spPr>
          <p:txBody>
            <a:bodyPr/>
            <a:lstStyle/>
            <a:p>
              <a:endParaRPr lang="es-MX" sz="2800">
                <a:latin typeface="+mj-lt"/>
              </a:endParaRPr>
            </a:p>
          </p:txBody>
        </p:sp>
      </p:grpSp>
      <p:grpSp>
        <p:nvGrpSpPr>
          <p:cNvPr id="22" name="Group 2"/>
          <p:cNvGrpSpPr>
            <a:grpSpLocks/>
          </p:cNvGrpSpPr>
          <p:nvPr/>
        </p:nvGrpSpPr>
        <p:grpSpPr bwMode="auto">
          <a:xfrm>
            <a:off x="-32" y="381024"/>
            <a:ext cx="919163" cy="6477000"/>
            <a:chOff x="68" y="131"/>
            <a:chExt cx="579" cy="4080"/>
          </a:xfrm>
        </p:grpSpPr>
        <p:grpSp>
          <p:nvGrpSpPr>
            <p:cNvPr id="23" name="Group 3"/>
            <p:cNvGrpSpPr>
              <a:grpSpLocks/>
            </p:cNvGrpSpPr>
            <p:nvPr/>
          </p:nvGrpSpPr>
          <p:grpSpPr bwMode="auto">
            <a:xfrm>
              <a:off x="68" y="131"/>
              <a:ext cx="579" cy="4080"/>
              <a:chOff x="102" y="131"/>
              <a:chExt cx="579" cy="4080"/>
            </a:xfrm>
          </p:grpSpPr>
          <p:pic>
            <p:nvPicPr>
              <p:cNvPr id="25" name="Picture 4"/>
              <p:cNvPicPr>
                <a:picLocks noChangeAspect="1" noChangeArrowheads="1"/>
              </p:cNvPicPr>
              <p:nvPr/>
            </p:nvPicPr>
            <p:blipFill>
              <a:blip r:embed="rId5"/>
              <a:srcRect/>
              <a:stretch>
                <a:fillRect/>
              </a:stretch>
            </p:blipFill>
            <p:spPr bwMode="auto">
              <a:xfrm>
                <a:off x="105" y="131"/>
                <a:ext cx="576" cy="432"/>
              </a:xfrm>
              <a:prstGeom prst="rect">
                <a:avLst/>
              </a:prstGeom>
              <a:noFill/>
              <a:ln w="9525">
                <a:noFill/>
                <a:miter lim="800000"/>
                <a:headEnd/>
                <a:tailEnd/>
              </a:ln>
            </p:spPr>
          </p:pic>
          <p:pic>
            <p:nvPicPr>
              <p:cNvPr id="26" name="Picture 5"/>
              <p:cNvPicPr>
                <a:picLocks noChangeAspect="1" noChangeArrowheads="1"/>
              </p:cNvPicPr>
              <p:nvPr/>
            </p:nvPicPr>
            <p:blipFill>
              <a:blip r:embed="rId6"/>
              <a:srcRect/>
              <a:stretch>
                <a:fillRect/>
              </a:stretch>
            </p:blipFill>
            <p:spPr bwMode="auto">
              <a:xfrm>
                <a:off x="105" y="563"/>
                <a:ext cx="576" cy="768"/>
              </a:xfrm>
              <a:prstGeom prst="rect">
                <a:avLst/>
              </a:prstGeom>
              <a:noFill/>
              <a:ln w="9525">
                <a:noFill/>
                <a:miter lim="800000"/>
                <a:headEnd/>
                <a:tailEnd/>
              </a:ln>
            </p:spPr>
          </p:pic>
          <p:pic>
            <p:nvPicPr>
              <p:cNvPr id="27" name="Picture 6"/>
              <p:cNvPicPr>
                <a:picLocks noChangeAspect="1" noChangeArrowheads="1"/>
              </p:cNvPicPr>
              <p:nvPr/>
            </p:nvPicPr>
            <p:blipFill>
              <a:blip r:embed="rId7"/>
              <a:srcRect/>
              <a:stretch>
                <a:fillRect/>
              </a:stretch>
            </p:blipFill>
            <p:spPr bwMode="auto">
              <a:xfrm>
                <a:off x="105" y="1300"/>
                <a:ext cx="576" cy="432"/>
              </a:xfrm>
              <a:prstGeom prst="rect">
                <a:avLst/>
              </a:prstGeom>
              <a:noFill/>
              <a:ln w="9525">
                <a:noFill/>
                <a:miter lim="800000"/>
                <a:headEnd/>
                <a:tailEnd/>
              </a:ln>
            </p:spPr>
          </p:pic>
          <p:pic>
            <p:nvPicPr>
              <p:cNvPr id="28" name="Picture 7"/>
              <p:cNvPicPr>
                <a:picLocks noChangeAspect="1" noChangeArrowheads="1"/>
              </p:cNvPicPr>
              <p:nvPr/>
            </p:nvPicPr>
            <p:blipFill>
              <a:blip r:embed="rId8"/>
              <a:srcRect/>
              <a:stretch>
                <a:fillRect/>
              </a:stretch>
            </p:blipFill>
            <p:spPr bwMode="auto">
              <a:xfrm>
                <a:off x="104" y="2147"/>
                <a:ext cx="577" cy="768"/>
              </a:xfrm>
              <a:prstGeom prst="rect">
                <a:avLst/>
              </a:prstGeom>
              <a:noFill/>
              <a:ln w="9525">
                <a:noFill/>
                <a:miter lim="800000"/>
                <a:headEnd/>
                <a:tailEnd/>
              </a:ln>
            </p:spPr>
          </p:pic>
          <p:pic>
            <p:nvPicPr>
              <p:cNvPr id="29" name="Picture 8"/>
              <p:cNvPicPr>
                <a:picLocks noChangeAspect="1" noChangeArrowheads="1"/>
              </p:cNvPicPr>
              <p:nvPr/>
            </p:nvPicPr>
            <p:blipFill>
              <a:blip r:embed="rId9"/>
              <a:srcRect/>
              <a:stretch>
                <a:fillRect/>
              </a:stretch>
            </p:blipFill>
            <p:spPr bwMode="auto">
              <a:xfrm>
                <a:off x="102" y="2915"/>
                <a:ext cx="576" cy="432"/>
              </a:xfrm>
              <a:prstGeom prst="rect">
                <a:avLst/>
              </a:prstGeom>
              <a:noFill/>
              <a:ln w="9525">
                <a:noFill/>
                <a:miter lim="800000"/>
                <a:headEnd/>
                <a:tailEnd/>
              </a:ln>
            </p:spPr>
          </p:pic>
          <p:pic>
            <p:nvPicPr>
              <p:cNvPr id="30" name="Picture 9"/>
              <p:cNvPicPr>
                <a:picLocks noChangeAspect="1" noChangeArrowheads="1"/>
              </p:cNvPicPr>
              <p:nvPr/>
            </p:nvPicPr>
            <p:blipFill>
              <a:blip r:embed="rId10"/>
              <a:srcRect/>
              <a:stretch>
                <a:fillRect/>
              </a:stretch>
            </p:blipFill>
            <p:spPr bwMode="auto">
              <a:xfrm>
                <a:off x="102" y="3347"/>
                <a:ext cx="576" cy="432"/>
              </a:xfrm>
              <a:prstGeom prst="rect">
                <a:avLst/>
              </a:prstGeom>
              <a:noFill/>
              <a:ln w="9525">
                <a:noFill/>
                <a:miter lim="800000"/>
                <a:headEnd/>
                <a:tailEnd/>
              </a:ln>
            </p:spPr>
          </p:pic>
          <p:pic>
            <p:nvPicPr>
              <p:cNvPr id="31" name="Picture 10"/>
              <p:cNvPicPr>
                <a:picLocks noChangeAspect="1" noChangeArrowheads="1"/>
              </p:cNvPicPr>
              <p:nvPr/>
            </p:nvPicPr>
            <p:blipFill>
              <a:blip r:embed="rId11"/>
              <a:srcRect/>
              <a:stretch>
                <a:fillRect/>
              </a:stretch>
            </p:blipFill>
            <p:spPr bwMode="auto">
              <a:xfrm>
                <a:off x="102" y="3779"/>
                <a:ext cx="576" cy="432"/>
              </a:xfrm>
              <a:prstGeom prst="rect">
                <a:avLst/>
              </a:prstGeom>
              <a:noFill/>
              <a:ln w="9525">
                <a:noFill/>
                <a:miter lim="800000"/>
                <a:headEnd/>
                <a:tailEnd/>
              </a:ln>
            </p:spPr>
          </p:pic>
        </p:grpSp>
        <p:pic>
          <p:nvPicPr>
            <p:cNvPr id="24" name="Picture 11"/>
            <p:cNvPicPr>
              <a:picLocks noChangeAspect="1" noChangeArrowheads="1"/>
            </p:cNvPicPr>
            <p:nvPr/>
          </p:nvPicPr>
          <p:blipFill>
            <a:blip r:embed="rId12"/>
            <a:srcRect/>
            <a:stretch>
              <a:fillRect/>
            </a:stretch>
          </p:blipFill>
          <p:spPr bwMode="auto">
            <a:xfrm>
              <a:off x="68" y="1715"/>
              <a:ext cx="576" cy="432"/>
            </a:xfrm>
            <a:prstGeom prst="rect">
              <a:avLst/>
            </a:prstGeom>
            <a:noFill/>
            <a:ln w="9525">
              <a:noFill/>
              <a:miter lim="800000"/>
              <a:headEnd/>
              <a:tailEnd/>
            </a:ln>
          </p:spPr>
        </p:pic>
      </p:grpSp>
      <p:sp>
        <p:nvSpPr>
          <p:cNvPr id="32" name="31 CuadroTexto"/>
          <p:cNvSpPr txBox="1"/>
          <p:nvPr/>
        </p:nvSpPr>
        <p:spPr>
          <a:xfrm>
            <a:off x="1214414" y="71414"/>
            <a:ext cx="3543471" cy="461665"/>
          </a:xfrm>
          <a:prstGeom prst="rect">
            <a:avLst/>
          </a:prstGeom>
          <a:noFill/>
        </p:spPr>
        <p:txBody>
          <a:bodyPr wrap="none" rtlCol="0">
            <a:spAutoFit/>
          </a:bodyPr>
          <a:lstStyle/>
          <a:p>
            <a:r>
              <a:rPr lang="es-MX" dirty="0" smtClean="0">
                <a:solidFill>
                  <a:srgbClr val="C00000"/>
                </a:solidFill>
                <a:latin typeface="+mj-lt"/>
              </a:rPr>
              <a:t>Por que sale la iniciativa??</a:t>
            </a:r>
            <a:endParaRPr lang="es-MX" dirty="0">
              <a:solidFill>
                <a:srgbClr val="C00000"/>
              </a:solidFill>
              <a:latin typeface="+mj-lt"/>
            </a:endParaRPr>
          </a:p>
        </p:txBody>
      </p:sp>
      <p:pic>
        <p:nvPicPr>
          <p:cNvPr id="33" name="Picture 5"/>
          <p:cNvPicPr>
            <a:picLocks noChangeAspect="1" noChangeArrowheads="1"/>
          </p:cNvPicPr>
          <p:nvPr/>
        </p:nvPicPr>
        <p:blipFill>
          <a:blip r:embed="rId13">
            <a:lum bright="-24000" contrast="24000"/>
          </a:blip>
          <a:srcRect/>
          <a:stretch>
            <a:fillRect/>
          </a:stretch>
        </p:blipFill>
        <p:spPr bwMode="auto">
          <a:xfrm>
            <a:off x="5143504" y="714356"/>
            <a:ext cx="3733800" cy="1935163"/>
          </a:xfrm>
          <a:prstGeom prst="rect">
            <a:avLst/>
          </a:prstGeom>
          <a:noFill/>
          <a:ln w="9525">
            <a:noFill/>
            <a:miter lim="800000"/>
            <a:headEnd/>
            <a:tailEnd/>
          </a:ln>
          <a:effectLst/>
        </p:spPr>
      </p:pic>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ura">
  <a:themeElements>
    <a:clrScheme name="Textura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a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a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a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a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a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a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a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a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14174</TotalTime>
  <Words>3054</Words>
  <Application>Microsoft PowerPoint</Application>
  <PresentationFormat>Presentación en pantalla (4:3)</PresentationFormat>
  <Paragraphs>448</Paragraphs>
  <Slides>49</Slides>
  <Notes>49</Notes>
  <HiddenSlides>0</HiddenSlides>
  <MMClips>0</MMClips>
  <ScaleCrop>false</ScaleCrop>
  <HeadingPairs>
    <vt:vector size="6" baseType="variant">
      <vt:variant>
        <vt:lpstr>Tema</vt:lpstr>
      </vt:variant>
      <vt:variant>
        <vt:i4>3</vt:i4>
      </vt:variant>
      <vt:variant>
        <vt:lpstr>Servidores OLE incrustados</vt:lpstr>
      </vt:variant>
      <vt:variant>
        <vt:i4>1</vt:i4>
      </vt:variant>
      <vt:variant>
        <vt:lpstr>Títulos de diapositiva</vt:lpstr>
      </vt:variant>
      <vt:variant>
        <vt:i4>49</vt:i4>
      </vt:variant>
    </vt:vector>
  </HeadingPairs>
  <TitlesOfParts>
    <vt:vector size="53" baseType="lpstr">
      <vt:lpstr>1_Diseño predeterminado</vt:lpstr>
      <vt:lpstr>Textura</vt:lpstr>
      <vt:lpstr>Flujo</vt:lpstr>
      <vt:lpstr>Foto de Microsoft Photo Editor 3.0</vt:lpstr>
      <vt:lpstr>Diapositiva 1</vt:lpstr>
      <vt:lpstr>Diapositiva 2</vt:lpstr>
      <vt:lpstr>Diapositiva 3</vt:lpstr>
      <vt:lpstr>Diapositiva 4</vt:lpstr>
      <vt:lpstr>Distribución y comportamiento de la población</vt:lpstr>
      <vt:lpstr>Diapositiva 6</vt:lpstr>
      <vt:lpstr>Régimen de propiedad de la Tierra</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 </vt:lpstr>
      <vt:lpstr>Diapositiva 19</vt:lpstr>
      <vt:lpstr>Diapositiva 20</vt:lpstr>
      <vt:lpstr>Diapositiva 21</vt:lpstr>
      <vt:lpstr>Diapositiva 22</vt:lpstr>
      <vt:lpstr>Diapositiva 23</vt:lpstr>
      <vt:lpstr>Diapositiva 24</vt:lpstr>
      <vt:lpstr>Diapositiva 25</vt:lpstr>
      <vt:lpstr>Diapositiva 26</vt:lpstr>
      <vt:lpstr>Diapositiva 27</vt:lpstr>
      <vt:lpstr>Los servicios comunitarios del territorio  Puntos claves</vt:lpstr>
      <vt:lpstr>Diapositiva 29</vt:lpstr>
      <vt:lpstr>Diapositiva 30</vt:lpstr>
      <vt:lpstr>Diapositiva 31</vt:lpstr>
      <vt:lpstr> </vt:lpstr>
      <vt:lpstr>Diapositiva 33</vt:lpstr>
      <vt:lpstr>Diapositiva 34</vt:lpstr>
      <vt:lpstr>Diapositiva 35</vt:lpstr>
      <vt:lpstr>Diapositiva 36</vt:lpstr>
      <vt:lpstr>La respuesta gubernamental a estas ha sido impulsar la creación del sistema nacional de áreas naturales protegidas (SINAP), cuya cobertura actual no concuerda del todo, con las regiones prioritarias para el mantenimiento de la diversidad biológica en México (CONABIO). </vt:lpstr>
      <vt:lpstr>Diapositiva 38</vt:lpstr>
      <vt:lpstr>Diapositiva 39</vt:lpstr>
      <vt:lpstr>Superficie forestal con algún esquema de regulación oficial en México</vt:lpstr>
      <vt:lpstr>Esquema de tenencia de tierra (propiedad) en México</vt:lpstr>
      <vt:lpstr>Esquema de tenencia de tierra (propiedad) en México</vt:lpstr>
      <vt:lpstr>Diapositiva 43</vt:lpstr>
      <vt:lpstr>Diapositiva 44</vt:lpstr>
      <vt:lpstr>Diapositiva 45</vt:lpstr>
      <vt:lpstr>Diapositiva 46</vt:lpstr>
      <vt:lpstr>Diapositiva 47</vt:lpstr>
      <vt:lpstr>Diapositiva 48</vt:lpstr>
      <vt:lpstr>Diapositiva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End User</dc:creator>
  <cp:lastModifiedBy>GAIA-MAGLEZO</cp:lastModifiedBy>
  <cp:revision>249</cp:revision>
  <dcterms:created xsi:type="dcterms:W3CDTF">2003-05-09T23:28:08Z</dcterms:created>
  <dcterms:modified xsi:type="dcterms:W3CDTF">2010-07-21T21:58:17Z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6590375</vt:lpwstr>
  </property>
  <property fmtid="{D5CDD505-2E9C-101B-9397-08002B2CF9AE}" name="NXPowerLiteVersion" pid="3">
    <vt:lpwstr>D4.1.0</vt:lpwstr>
  </property>
</Properties>
</file>