
<file path=[Content_Types].xml><?xml version="1.0" encoding="utf-8"?>
<Types xmlns="http://schemas.openxmlformats.org/package/2006/content-types">
  <Override ContentType="application/vnd.openxmlformats-officedocument.presentationml.slide+xml" PartName="/ppt/slides/slide29.xml"/>
  <Override ContentType="application/vnd.openxmlformats-officedocument.presentationml.notesSlide+xml" PartName="/ppt/notesSlides/notesSlide2.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6.xml"/>
  <Override ContentType="application/vnd.openxmlformats-officedocument.presentationml.slideLayout+xml" PartName="/ppt/slideLayouts/slideLayout6.xml"/>
  <Override ContentType="application/vnd.openxmlformats-officedocument.presentationml.notesSlide+xml" PartName="/ppt/notesSlides/notesSlide38.xml"/>
  <Override ContentType="application/vnd.openxmlformats-officedocument.presentationml.slide+xml" PartName="/ppt/slides/slide2.xml"/>
  <Override ContentType="application/vnd.openxmlformats-officedocument.presentationml.slide+xml" PartName="/ppt/slides/slide16.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theme+xml" PartName="/ppt/theme/theme1.xml"/>
  <Override ContentType="application/vnd.openxmlformats-officedocument.presentationml.slideLayout+xml" PartName="/ppt/slideLayouts/slideLayout2.xml"/>
  <Override ContentType="application/vnd.openxmlformats-officedocument.presentationml.notesSlide+xml" PartName="/ppt/notesSlides/notesSlide18.xml"/>
  <Override ContentType="application/vnd.openxmlformats-officedocument.presentationml.notesSlide+xml" PartName="/ppt/notesSlides/notesSlide27.xml"/>
  <Override ContentType="application/vnd.openxmlformats-officedocument.presentationml.notesSlide+xml" PartName="/ppt/notesSlides/notesSlide36.xml"/>
  <Default ContentType="application/vnd.openxmlformats-package.relationships+xml" Extension="rels"/>
  <Default ContentType="application/xml" Extension="xml"/>
  <Override ContentType="application/vnd.openxmlformats-officedocument.presentationml.slide+xml" PartName="/ppt/slides/slide14.xml"/>
  <Override ContentType="application/vnd.openxmlformats-officedocument.presentationml.slide+xml" PartName="/ppt/slides/slide23.xml"/>
  <Override ContentType="application/vnd.openxmlformats-officedocument.presentationml.slide+xml" PartName="/ppt/slides/slide32.xml"/>
  <Override ContentType="application/vnd.openxmlformats-officedocument.presentationml.notesMaster+xml" PartName="/ppt/notesMasters/notesMaster1.xml"/>
  <Override ContentType="application/vnd.openxmlformats-officedocument.themeOverride+xml" PartName="/ppt/theme/themeOverride1.xml"/>
  <Override ContentType="application/vnd.openxmlformats-officedocument.presentationml.notesSlide+xml" PartName="/ppt/notesSlides/notesSlide16.xml"/>
  <Override ContentType="application/vnd.openxmlformats-officedocument.presentationml.notesSlide+xml" PartName="/ppt/notesSlides/notesSlide25.xml"/>
  <Override ContentType="application/vnd.openxmlformats-officedocument.presentationml.notesSlide+xml" PartName="/ppt/notesSlides/notesSlide34.xml"/>
  <Override ContentType="application/vnd.openxmlformats-officedocument.presentationml.slide+xml" PartName="/ppt/slides/slide10.xml"/>
  <Override ContentType="application/vnd.openxmlformats-officedocument.presentationml.slide+xml" PartName="/ppt/slides/slide12.xml"/>
  <Override ContentType="application/vnd.openxmlformats-officedocument.presentationml.slide+xml" PartName="/ppt/slides/slide21.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slideLayout+xml" PartName="/ppt/slideLayouts/slideLayout11.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32.xml"/>
  <Override ContentType="application/vnd.openxmlformats-officedocument.presentationml.notesSlide+xml" PartName="/ppt/notesSlides/notesSlide9.xml"/>
  <Override ContentType="application/vnd.openxmlformats-officedocument.presentationml.notesSlide+xml" PartName="/ppt/notesSlides/notesSlide12.xml"/>
  <Override ContentType="application/vnd.openxmlformats-officedocument.presentationml.notesSlide+xml" PartName="/ppt/notesSlides/notesSlide21.xml"/>
  <Override ContentType="application/vnd.openxmlformats-officedocument.presentationml.notesSlide+xml" PartName="/ppt/notesSlides/notesSlide30.xml"/>
  <Override ContentType="application/vnd.openxmlformats-officedocument.presentationml.notesSlide+xml" PartName="/ppt/notesSlides/notesSlide7.xml"/>
  <Override ContentType="application/vnd.openxmlformats-officedocument.presentationml.notesSlide+xml" PartName="/ppt/notesSlides/notesSlide10.xml"/>
  <Override ContentType="application/vnd.openxmlformats-officedocument.presentationml.slide+xml" PartName="/ppt/slides/slide7.xml"/>
  <Override ContentType="application/vnd.openxmlformats-officedocument.presentationml.slide+xml" PartName="/ppt/slides/slide9.xml"/>
  <Override ContentType="application/vnd.openxmlformats-officedocument.presentationml.viewProps+xml" PartName="/ppt/viewProps.xml"/>
  <Override ContentType="application/vnd.openxmlformats-officedocument.presentationml.slideLayout+xml" PartName="/ppt/slideLayouts/slideLayout9.xml"/>
  <Override ContentType="application/vnd.openxmlformats-officedocument.presentationml.notesSlide+xml" PartName="/ppt/notesSlides/notesSlide5.xml"/>
  <Override ContentType="application/vnd.openxmlformats-officedocument.presentationml.slide+xml" PartName="/ppt/slides/slide5.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xml" PartName="/ppt/slides/slide39.xml"/>
  <Override ContentType="application/vnd.openxmlformats-officedocument.presentationml.slideLayout+xml" PartName="/ppt/slideLayouts/slideLayout7.xml"/>
  <Override ContentType="application/vnd.openxmlformats-officedocument.presentationml.notesSlide+xml" PartName="/ppt/notesSlides/notesSlide1.xml"/>
  <Override ContentType="application/vnd.openxmlformats-officedocument.presentationml.notesSlide+xml" PartName="/ppt/notesSlides/notesSlide3.xml"/>
  <Default ContentType="image/png" Extension="png"/>
  <Override ContentType="application/vnd.openxmlformats-officedocument.presentationml.slide+xml" PartName="/ppt/slides/slide3.xml"/>
  <Override ContentType="application/vnd.openxmlformats-officedocument.presentationml.slide+xml" PartName="/ppt/slides/slide17.xml"/>
  <Override ContentType="application/vnd.openxmlformats-officedocument.presentationml.slide+xml" PartName="/ppt/slides/slide26.xml"/>
  <Override ContentType="application/vnd.openxmlformats-officedocument.presentationml.slide+xml" PartName="/ppt/slides/slide37.xml"/>
  <Override ContentType="application/vnd.openxmlformats-officedocument.presentationml.presProps+xml" PartName="/ppt/presProps.xml"/>
  <Override ContentType="application/vnd.openxmlformats-officedocument.presentationml.slideLayout+xml" PartName="/ppt/slideLayouts/slideLayout5.xml"/>
  <Override ContentType="application/vnd.openxmlformats-officedocument.theme+xml" PartName="/ppt/theme/theme2.xml"/>
  <Override ContentType="application/vnd.openxmlformats-officedocument.presentationml.notesSlide+xml" PartName="/ppt/notesSlides/notesSlide19.xml"/>
  <Override ContentType="application/vnd.openxmlformats-officedocument.presentationml.notesSlide+xml" PartName="/ppt/notesSlides/notesSlide39.xml"/>
  <Override ContentType="application/vnd.openxmlformats-officedocument.presentationml.slide+xml" PartName="/ppt/slides/slide1.xml"/>
  <Override ContentType="application/vnd.openxmlformats-officedocument.presentationml.slide+xml" PartName="/ppt/slides/slide15.xml"/>
  <Override ContentType="application/vnd.openxmlformats-officedocument.presentationml.slide+xml" PartName="/ppt/slides/slide24.xml"/>
  <Override ContentType="application/vnd.openxmlformats-officedocument.presentationml.slide+xml" PartName="/ppt/slides/slide33.xml"/>
  <Override ContentType="application/vnd.openxmlformats-officedocument.presentationml.slide+xml" PartName="/ppt/slides/slide35.xml"/>
  <Default ContentType="image/jpeg" Extension="jpeg"/>
  <Override ContentType="application/vnd.openxmlformats-officedocument.presentationml.slideLayout+xml" PartName="/ppt/slideLayouts/slideLayout3.xml"/>
  <Override ContentType="application/vnd.openxmlformats-officedocument.presentationml.notesSlide+xml" PartName="/ppt/notesSlides/notesSlide17.xml"/>
  <Override ContentType="application/vnd.openxmlformats-officedocument.presentationml.notesSlide+xml" PartName="/ppt/notesSlides/notesSlide28.xml"/>
  <Override ContentType="application/vnd.openxmlformats-officedocument.presentationml.notesSlide+xml" PartName="/ppt/notesSlides/notesSlide37.xml"/>
  <Override ContentType="application/vnd.openxmlformats-officedocument.presentationml.presentation.main+xml" PartName="/ppt/presentation.xml"/>
  <Override ContentType="application/vnd.openxmlformats-officedocument.presentationml.slide+xml" PartName="/ppt/slides/slide13.xml"/>
  <Override ContentType="application/vnd.openxmlformats-officedocument.presentationml.slide+xml" PartName="/ppt/slides/slide22.xml"/>
  <Override ContentType="application/vnd.openxmlformats-officedocument.presentationml.slide+xml" PartName="/ppt/slides/slide31.xml"/>
  <Override ContentType="application/vnd.openxmlformats-officedocument.presentationml.slideLayout+xml" PartName="/ppt/slideLayouts/slideLayout1.xml"/>
  <Override ContentType="application/vnd.openxmlformats-officedocument.themeOverride+xml" PartName="/ppt/theme/themeOverride2.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extended-properties+xml" PartName="/docProps/app.xml"/>
  <Override ContentType="application/vnd.openxmlformats-officedocument.presentationml.slide+xml" PartName="/ppt/slides/slide11.xml"/>
  <Override ContentType="application/vnd.openxmlformats-officedocument.presentationml.slide+xml" PartName="/ppt/slides/slide20.xml"/>
  <Override ContentType="application/vnd.openxmlformats-officedocument.presentationml.slide+xml" PartName="/ppt/slides/slide40.xml"/>
  <Override ContentType="application/vnd.openxmlformats-officedocument.presentationml.notesSlide+xml" PartName="/ppt/notesSlides/notesSlide13.xml"/>
  <Override ContentType="application/vnd.openxmlformats-officedocument.presentationml.notesSlide+xml" PartName="/ppt/notesSlides/notesSlide22.xml"/>
  <Override ContentType="application/vnd.openxmlformats-officedocument.presentationml.notesSlide+xml" PartName="/ppt/notesSlides/notesSlide33.xml"/>
  <Override ContentType="application/vnd.openxmlformats-officedocument.presentationml.slideLayout+xml" PartName="/ppt/slideLayouts/slideLayout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20.xml"/>
  <Override ContentType="application/vnd.openxmlformats-officedocument.presentationml.notesSlide+xml" PartName="/ppt/notesSlides/notesSlide31.xml"/>
  <Override ContentType="application/vnd.openxmlformats-officedocument.presentationml.notesSlide+xml" PartName="/ppt/notesSlides/notesSlide40.xml"/>
  <Override ContentType="application/vnd.openxmlformats-officedocument.presentationml.notesSlide+xml" PartName="/ppt/notesSlides/notesSlide6.xml"/>
  <Override ContentType="application/vnd.openxmlformats-officedocument.presentationml.slide+xml" PartName="/ppt/slides/slide8.xml"/>
  <Override ContentType="application/vnd.openxmlformats-officedocument.presentationml.notesSlide+xml" PartName="/ppt/notesSlides/notesSlide4.xml"/>
  <Override ContentType="application/vnd.openxmlformats-package.core-properties+xml" PartName="/docProps/core.xml"/>
  <Override ContentType="application/vnd.openxmlformats-officedocument.presentationml.slide+xml" PartName="/ppt/slides/slide6.xml"/>
  <Override ContentType="application/vnd.openxmlformats-officedocument.presentationml.slide+xml" PartName="/ppt/slides/slide38.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7.xml"/>
  <Override ContentType="application/vnd.openxmlformats-officedocument.presentationml.slideLayout+xml" PartName="/ppt/slideLayouts/slideLayout4.xml"/>
  <Override ContentType="application/vnd.openxmlformats-officedocument.presentationml.notesSlide+xml" PartName="/ppt/notesSlides/notesSlide29.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62" r:id="rId2"/>
    <p:sldId id="296" r:id="rId3"/>
    <p:sldId id="318" r:id="rId4"/>
    <p:sldId id="321" r:id="rId5"/>
    <p:sldId id="319" r:id="rId6"/>
    <p:sldId id="295" r:id="rId7"/>
    <p:sldId id="320" r:id="rId8"/>
    <p:sldId id="279" r:id="rId9"/>
    <p:sldId id="315" r:id="rId10"/>
    <p:sldId id="316" r:id="rId11"/>
    <p:sldId id="317" r:id="rId12"/>
    <p:sldId id="268" r:id="rId13"/>
    <p:sldId id="275" r:id="rId14"/>
    <p:sldId id="276" r:id="rId15"/>
    <p:sldId id="277" r:id="rId16"/>
    <p:sldId id="278" r:id="rId17"/>
    <p:sldId id="314" r:id="rId18"/>
    <p:sldId id="309" r:id="rId19"/>
    <p:sldId id="274" r:id="rId20"/>
    <p:sldId id="280" r:id="rId21"/>
    <p:sldId id="302" r:id="rId22"/>
    <p:sldId id="263" r:id="rId23"/>
    <p:sldId id="264" r:id="rId24"/>
    <p:sldId id="267" r:id="rId25"/>
    <p:sldId id="300" r:id="rId26"/>
    <p:sldId id="303" r:id="rId27"/>
    <p:sldId id="266" r:id="rId28"/>
    <p:sldId id="269" r:id="rId29"/>
    <p:sldId id="281" r:id="rId30"/>
    <p:sldId id="270" r:id="rId31"/>
    <p:sldId id="312" r:id="rId32"/>
    <p:sldId id="310" r:id="rId33"/>
    <p:sldId id="282" r:id="rId34"/>
    <p:sldId id="311" r:id="rId35"/>
    <p:sldId id="304" r:id="rId36"/>
    <p:sldId id="305" r:id="rId37"/>
    <p:sldId id="306" r:id="rId38"/>
    <p:sldId id="307" r:id="rId39"/>
    <p:sldId id="308" r:id="rId40"/>
    <p:sldId id="287" r:id="rId41"/>
  </p:sldIdLst>
  <p:sldSz cx="9144000" cy="6858000" type="screen4x3"/>
  <p:notesSz cx="6858000" cy="9144000"/>
  <p:defaultTex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CCFFCC"/>
    <a:srgbClr val="FFFFCC"/>
    <a:srgbClr val="FFCC99"/>
    <a:srgbClr val="CCCCFF"/>
    <a:srgbClr val="FFCCFF"/>
    <a:srgbClr val="FF99FF"/>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0" d="100"/>
          <a:sy n="70" d="100"/>
        </p:scale>
        <p:origin x="-996" y="58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17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E85DD38-B3DC-4B1F-9076-A9EC83A60DAB}" type="datetimeFigureOut">
              <a:rPr lang="es-MX"/>
              <a:pPr>
                <a:defRPr/>
              </a:pPr>
              <a:t>25/03/2011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MX"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CBC7AFE-465E-4FB9-92E5-A51D7F2CED69}" type="slidenum">
              <a:rPr lang="es-MX"/>
              <a:pPr>
                <a:defRPr/>
              </a:pPr>
              <a:t>‹Nº›</a:t>
            </a:fld>
            <a:endParaRPr lang="es-MX"/>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710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4710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A6FACA-761E-4727-A8E9-43756DB94DB7}" type="slidenum">
              <a:rPr lang="es-MX" smtClean="0"/>
              <a:pPr/>
              <a:t>1</a:t>
            </a:fld>
            <a:endParaRPr lang="es-MX"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63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5632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A9DBDF-A047-4E04-A213-DB5E6982436C}" type="slidenum">
              <a:rPr lang="es-MX" smtClean="0"/>
              <a:pPr/>
              <a:t>12</a:t>
            </a:fld>
            <a:endParaRPr lang="es-MX"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73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
        <p:nvSpPr>
          <p:cNvPr id="5734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4DFEA1-361A-48CC-B552-01E87A8FBD62}" type="slidenum">
              <a:rPr lang="es-MX" smtClean="0"/>
              <a:pPr/>
              <a:t>13</a:t>
            </a:fld>
            <a:endParaRPr lang="es-MX"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837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
        <p:nvSpPr>
          <p:cNvPr id="583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810DAE-E29D-4BC0-8973-4DB2D80E29A9}" type="slidenum">
              <a:rPr lang="es-MX" smtClean="0"/>
              <a:pPr/>
              <a:t>14</a:t>
            </a:fld>
            <a:endParaRPr lang="es-MX"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
        <p:nvSpPr>
          <p:cNvPr id="5939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2BFBB8-43DC-47B4-A8D1-05F2DBC1B619}" type="slidenum">
              <a:rPr lang="es-MX" smtClean="0"/>
              <a:pPr/>
              <a:t>15</a:t>
            </a:fld>
            <a:endParaRPr lang="es-MX"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04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
        <p:nvSpPr>
          <p:cNvPr id="6042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F0447F-C1CF-4B84-9278-0576FAF4133D}" type="slidenum">
              <a:rPr lang="es-MX" smtClean="0"/>
              <a:pPr/>
              <a:t>16</a:t>
            </a:fld>
            <a:endParaRPr lang="es-MX"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144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6144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F8EE82-0BC8-4FB7-99A5-1CE729A63A90}" type="slidenum">
              <a:rPr lang="es-MX" smtClean="0"/>
              <a:pPr/>
              <a:t>17</a:t>
            </a:fld>
            <a:endParaRPr lang="es-MX"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246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624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261D1-7093-4A20-B3E7-14F6AFFADCC6}" type="slidenum">
              <a:rPr lang="es-MX" smtClean="0"/>
              <a:pPr/>
              <a:t>18</a:t>
            </a:fld>
            <a:endParaRPr lang="es-MX"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349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6349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DD66EC-581E-45B4-B9A3-629C09FB0EBB}" type="slidenum">
              <a:rPr lang="es-MX" smtClean="0"/>
              <a:pPr/>
              <a:t>19</a:t>
            </a:fld>
            <a:endParaRPr lang="es-MX"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813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4813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2DA373-97C2-4A45-AE8E-9E64B6D04BB8}" type="slidenum">
              <a:rPr lang="es-MX" smtClean="0"/>
              <a:pPr/>
              <a:t>2</a:t>
            </a:fld>
            <a:endParaRPr lang="es-MX"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451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
        <p:nvSpPr>
          <p:cNvPr id="6451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26E843-EFD1-41FA-804E-AF806FA096AC}" type="slidenum">
              <a:rPr lang="es-MX" smtClean="0"/>
              <a:pPr/>
              <a:t>20</a:t>
            </a:fld>
            <a:endParaRPr lang="es-MX"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553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6554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4F3D83-4C19-4391-8ECD-ABD45E7F0378}" type="slidenum">
              <a:rPr lang="es-MX" smtClean="0"/>
              <a:pPr/>
              <a:t>21</a:t>
            </a:fld>
            <a:endParaRPr lang="es-MX"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656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6656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EFCF84-5B31-4A9F-AFC6-F25890C5619D}" type="slidenum">
              <a:rPr lang="es-MX" smtClean="0"/>
              <a:pPr/>
              <a:t>22</a:t>
            </a:fld>
            <a:endParaRPr lang="es-MX"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758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6758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DC4B3F-C720-46E2-A3D5-D3A17E4463E1}" type="slidenum">
              <a:rPr lang="es-MX" smtClean="0"/>
              <a:pPr/>
              <a:t>23</a:t>
            </a:fld>
            <a:endParaRPr lang="es-MX"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86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6861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23FC48-B756-4E69-982D-8201C3C25A9B}" type="slidenum">
              <a:rPr lang="es-MX" smtClean="0"/>
              <a:pPr/>
              <a:t>24</a:t>
            </a:fld>
            <a:endParaRPr lang="es-MX"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963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6963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978E5E-7D8E-421A-8126-33D69DBC6D41}" type="slidenum">
              <a:rPr lang="es-MX" smtClean="0"/>
              <a:pPr/>
              <a:t>25</a:t>
            </a:fld>
            <a:endParaRPr lang="es-MX"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065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706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1F6F95-B675-40EE-97FA-18D8E84DAB83}" type="slidenum">
              <a:rPr lang="es-MX" smtClean="0"/>
              <a:pPr/>
              <a:t>26</a:t>
            </a:fld>
            <a:endParaRPr lang="es-MX"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6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7168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F85EB9-9C5E-4F88-9117-DDE857B6262E}" type="slidenum">
              <a:rPr lang="es-MX" smtClean="0"/>
              <a:pPr/>
              <a:t>27</a:t>
            </a:fld>
            <a:endParaRPr lang="es-MX"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270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7270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B313BA-D070-4215-8892-CAFA4F670009}" type="slidenum">
              <a:rPr lang="es-MX" smtClean="0"/>
              <a:pPr/>
              <a:t>28</a:t>
            </a:fld>
            <a:endParaRPr lang="es-MX"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373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7373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0B1089-17C8-4F22-BE50-6DD4F11A09E8}" type="slidenum">
              <a:rPr lang="es-MX" smtClean="0"/>
              <a:pPr/>
              <a:t>29</a:t>
            </a:fld>
            <a:endParaRPr lang="es-MX"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s-E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475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7475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4F0D3F-DF19-445E-8C60-AE59D9A3EF30}" type="slidenum">
              <a:rPr lang="es-MX" smtClean="0"/>
              <a:pPr/>
              <a:t>30</a:t>
            </a:fld>
            <a:endParaRPr lang="es-MX"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577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757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D6CC9D-1984-40D1-8415-72D64FD4BFE8}" type="slidenum">
              <a:rPr lang="es-MX" smtClean="0"/>
              <a:pPr/>
              <a:t>31</a:t>
            </a:fld>
            <a:endParaRPr lang="es-MX"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680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7680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9D0801-89DD-40B7-A5BC-46900D8DF790}" type="slidenum">
              <a:rPr lang="es-MX" smtClean="0"/>
              <a:pPr/>
              <a:t>32</a:t>
            </a:fld>
            <a:endParaRPr lang="es-MX"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78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778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A80078-C431-4FB1-BA80-57F6435180F0}" type="slidenum">
              <a:rPr lang="es-MX" smtClean="0"/>
              <a:pPr/>
              <a:t>33</a:t>
            </a:fld>
            <a:endParaRPr lang="es-MX"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089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8090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CAC9BA-6A6E-474D-85EA-D5DD7D8233C2}" type="slidenum">
              <a:rPr lang="es-MX" smtClean="0"/>
              <a:pPr/>
              <a:t>34</a:t>
            </a:fld>
            <a:endParaRPr lang="es-MX"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192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8192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27FC65-E0A8-4416-82E8-37BD9618B7EE}" type="slidenum">
              <a:rPr lang="es-MX" smtClean="0"/>
              <a:pPr/>
              <a:t>35</a:t>
            </a:fld>
            <a:endParaRPr lang="es-MX"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294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8294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2FD511-864B-4B8D-9C40-99CF93CB2EE6}" type="slidenum">
              <a:rPr lang="es-MX" smtClean="0"/>
              <a:pPr/>
              <a:t>36</a:t>
            </a:fld>
            <a:endParaRPr lang="es-MX"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397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839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7827FA-7244-4025-9823-67621B8AFCF2}" type="slidenum">
              <a:rPr lang="es-MX" smtClean="0"/>
              <a:pPr/>
              <a:t>37</a:t>
            </a:fld>
            <a:endParaRPr lang="es-MX"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499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8499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2AD0F7-90B6-4809-9C14-0AAA1BDF9BA3}" type="slidenum">
              <a:rPr lang="es-MX" smtClean="0"/>
              <a:pPr/>
              <a:t>38</a:t>
            </a:fld>
            <a:endParaRPr lang="es-MX"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601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8602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401020-22FF-4F8F-ABD0-F143F1018B78}" type="slidenum">
              <a:rPr lang="es-MX" smtClean="0"/>
              <a:pPr/>
              <a:t>39</a:t>
            </a:fld>
            <a:endParaRPr lang="es-MX"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FCBC7AFE-465E-4FB9-92E5-A51D7F2CED69}" type="slidenum">
              <a:rPr lang="es-MX" smtClean="0"/>
              <a:pPr>
                <a:defRPr/>
              </a:pPr>
              <a:t>4</a:t>
            </a:fld>
            <a:endParaRPr lang="es-MX"/>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704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8704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10F166-3BFC-4A82-9158-38B7CF515241}" type="slidenum">
              <a:rPr lang="es-MX" smtClean="0"/>
              <a:pPr/>
              <a:t>40</a:t>
            </a:fld>
            <a:endParaRPr lang="es-MX"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017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01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095F8A-A2AA-4513-93E6-31ACDB9A9963}" type="slidenum">
              <a:rPr lang="es-ES" smtClean="0"/>
              <a:pPr/>
              <a:t>5</a:t>
            </a:fld>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120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MX" smtClean="0"/>
          </a:p>
        </p:txBody>
      </p:sp>
      <p:sp>
        <p:nvSpPr>
          <p:cNvPr id="5120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BE611C-D64C-4EF1-80DB-527BCD14696E}" type="slidenum">
              <a:rPr lang="es-MX" smtClean="0"/>
              <a:pPr/>
              <a:t>6</a:t>
            </a:fld>
            <a:endParaRPr lang="es-MX"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FCBC7AFE-465E-4FB9-92E5-A51D7F2CED69}" type="slidenum">
              <a:rPr lang="es-MX" smtClean="0"/>
              <a:pPr>
                <a:defRPr/>
              </a:pPr>
              <a:t>7</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C316D9-9635-467E-B78A-3B31D1C83DE4}" type="slidenum">
              <a:rPr lang="es-MX" smtClean="0"/>
              <a:pPr/>
              <a:t>8</a:t>
            </a:fld>
            <a:endParaRPr lang="es-MX"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4" name="29 Marcador de fecha"/>
          <p:cNvSpPr>
            <a:spLocks noGrp="1"/>
          </p:cNvSpPr>
          <p:nvPr>
            <p:ph type="dt" sz="half" idx="10"/>
          </p:nvPr>
        </p:nvSpPr>
        <p:spPr/>
        <p:txBody>
          <a:bodyPr/>
          <a:lstStyle>
            <a:lvl1pPr>
              <a:defRPr/>
            </a:lvl1pPr>
          </a:lstStyle>
          <a:p>
            <a:pPr>
              <a:defRPr/>
            </a:pPr>
            <a:endParaRPr lang="es-MX"/>
          </a:p>
        </p:txBody>
      </p:sp>
      <p:sp>
        <p:nvSpPr>
          <p:cNvPr id="5" name="18 Marcador de pie de página"/>
          <p:cNvSpPr>
            <a:spLocks noGrp="1"/>
          </p:cNvSpPr>
          <p:nvPr>
            <p:ph type="ftr" sz="quarter" idx="11"/>
          </p:nvPr>
        </p:nvSpPr>
        <p:spPr/>
        <p:txBody>
          <a:bodyPr/>
          <a:lstStyle>
            <a:lvl1pPr>
              <a:defRPr/>
            </a:lvl1pPr>
          </a:lstStyle>
          <a:p>
            <a:pPr>
              <a:defRPr/>
            </a:pPr>
            <a:endParaRPr lang="es-MX"/>
          </a:p>
        </p:txBody>
      </p:sp>
      <p:sp>
        <p:nvSpPr>
          <p:cNvPr id="6" name="26 Marcador de número de diapositiva"/>
          <p:cNvSpPr>
            <a:spLocks noGrp="1"/>
          </p:cNvSpPr>
          <p:nvPr>
            <p:ph type="sldNum" sz="quarter" idx="12"/>
          </p:nvPr>
        </p:nvSpPr>
        <p:spPr/>
        <p:txBody>
          <a:bodyPr/>
          <a:lstStyle>
            <a:lvl1pPr>
              <a:defRPr/>
            </a:lvl1pPr>
          </a:lstStyle>
          <a:p>
            <a:pPr>
              <a:defRPr/>
            </a:pPr>
            <a:fld id="{3EEB276D-281E-42D0-9BA1-22DA3FF681F5}" type="slidenum">
              <a:rPr lang="es-MX"/>
              <a:pPr>
                <a:defRPr/>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endParaRPr lang="es-MX"/>
          </a:p>
        </p:txBody>
      </p:sp>
      <p:sp>
        <p:nvSpPr>
          <p:cNvPr id="5" name="21 Marcador de pie de página"/>
          <p:cNvSpPr>
            <a:spLocks noGrp="1"/>
          </p:cNvSpPr>
          <p:nvPr>
            <p:ph type="ftr" sz="quarter" idx="11"/>
          </p:nvPr>
        </p:nvSpPr>
        <p:spPr/>
        <p:txBody>
          <a:bodyPr/>
          <a:lstStyle>
            <a:lvl1pPr>
              <a:defRPr/>
            </a:lvl1pPr>
          </a:lstStyle>
          <a:p>
            <a:pPr>
              <a:defRPr/>
            </a:pPr>
            <a:endParaRPr lang="es-MX"/>
          </a:p>
        </p:txBody>
      </p:sp>
      <p:sp>
        <p:nvSpPr>
          <p:cNvPr id="6" name="17 Marcador de número de diapositiva"/>
          <p:cNvSpPr>
            <a:spLocks noGrp="1"/>
          </p:cNvSpPr>
          <p:nvPr>
            <p:ph type="sldNum" sz="quarter" idx="12"/>
          </p:nvPr>
        </p:nvSpPr>
        <p:spPr/>
        <p:txBody>
          <a:bodyPr/>
          <a:lstStyle>
            <a:lvl1pPr>
              <a:defRPr/>
            </a:lvl1pPr>
          </a:lstStyle>
          <a:p>
            <a:pPr>
              <a:defRPr/>
            </a:pPr>
            <a:fld id="{324A2FF3-D2A1-4E78-9E94-3D9A6942AC99}" type="slidenum">
              <a:rPr lang="es-MX"/>
              <a:pPr>
                <a:defRPr/>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endParaRPr lang="es-MX"/>
          </a:p>
        </p:txBody>
      </p:sp>
      <p:sp>
        <p:nvSpPr>
          <p:cNvPr id="5" name="21 Marcador de pie de página"/>
          <p:cNvSpPr>
            <a:spLocks noGrp="1"/>
          </p:cNvSpPr>
          <p:nvPr>
            <p:ph type="ftr" sz="quarter" idx="11"/>
          </p:nvPr>
        </p:nvSpPr>
        <p:spPr/>
        <p:txBody>
          <a:bodyPr/>
          <a:lstStyle>
            <a:lvl1pPr>
              <a:defRPr/>
            </a:lvl1pPr>
          </a:lstStyle>
          <a:p>
            <a:pPr>
              <a:defRPr/>
            </a:pPr>
            <a:endParaRPr lang="es-MX"/>
          </a:p>
        </p:txBody>
      </p:sp>
      <p:sp>
        <p:nvSpPr>
          <p:cNvPr id="6" name="17 Marcador de número de diapositiva"/>
          <p:cNvSpPr>
            <a:spLocks noGrp="1"/>
          </p:cNvSpPr>
          <p:nvPr>
            <p:ph type="sldNum" sz="quarter" idx="12"/>
          </p:nvPr>
        </p:nvSpPr>
        <p:spPr/>
        <p:txBody>
          <a:bodyPr/>
          <a:lstStyle>
            <a:lvl1pPr>
              <a:defRPr/>
            </a:lvl1pPr>
          </a:lstStyle>
          <a:p>
            <a:pPr>
              <a:defRPr/>
            </a:pPr>
            <a:fld id="{DAEB08C0-B1C9-45C7-BF3F-3F26EEDBFB85}" type="slidenum">
              <a:rPr lang="es-MX"/>
              <a:pPr>
                <a:defRPr/>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endParaRPr lang="es-MX"/>
          </a:p>
        </p:txBody>
      </p:sp>
      <p:sp>
        <p:nvSpPr>
          <p:cNvPr id="5" name="21 Marcador de pie de página"/>
          <p:cNvSpPr>
            <a:spLocks noGrp="1"/>
          </p:cNvSpPr>
          <p:nvPr>
            <p:ph type="ftr" sz="quarter" idx="11"/>
          </p:nvPr>
        </p:nvSpPr>
        <p:spPr/>
        <p:txBody>
          <a:bodyPr/>
          <a:lstStyle>
            <a:lvl1pPr>
              <a:defRPr/>
            </a:lvl1pPr>
          </a:lstStyle>
          <a:p>
            <a:pPr>
              <a:defRPr/>
            </a:pPr>
            <a:endParaRPr lang="es-MX"/>
          </a:p>
        </p:txBody>
      </p:sp>
      <p:sp>
        <p:nvSpPr>
          <p:cNvPr id="6" name="17 Marcador de número de diapositiva"/>
          <p:cNvSpPr>
            <a:spLocks noGrp="1"/>
          </p:cNvSpPr>
          <p:nvPr>
            <p:ph type="sldNum" sz="quarter" idx="12"/>
          </p:nvPr>
        </p:nvSpPr>
        <p:spPr/>
        <p:txBody>
          <a:bodyPr/>
          <a:lstStyle>
            <a:lvl1pPr>
              <a:defRPr/>
            </a:lvl1pPr>
          </a:lstStyle>
          <a:p>
            <a:pPr>
              <a:defRPr/>
            </a:pPr>
            <a:fld id="{E33B6904-E2CC-4776-B12C-C7BF14882701}" type="slidenum">
              <a:rPr lang="es-MX"/>
              <a:pPr>
                <a:defRPr/>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85E83148-FBB9-43C8-AD78-3CAB11474F24}" type="slidenum">
              <a:rPr lang="es-MX"/>
              <a:pPr>
                <a:defRPr/>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endParaRPr lang="es-MX"/>
          </a:p>
        </p:txBody>
      </p:sp>
      <p:sp>
        <p:nvSpPr>
          <p:cNvPr id="6" name="21 Marcador de pie de página"/>
          <p:cNvSpPr>
            <a:spLocks noGrp="1"/>
          </p:cNvSpPr>
          <p:nvPr>
            <p:ph type="ftr" sz="quarter" idx="11"/>
          </p:nvPr>
        </p:nvSpPr>
        <p:spPr/>
        <p:txBody>
          <a:bodyPr/>
          <a:lstStyle>
            <a:lvl1pPr>
              <a:defRPr/>
            </a:lvl1pPr>
          </a:lstStyle>
          <a:p>
            <a:pPr>
              <a:defRPr/>
            </a:pPr>
            <a:endParaRPr lang="es-MX"/>
          </a:p>
        </p:txBody>
      </p:sp>
      <p:sp>
        <p:nvSpPr>
          <p:cNvPr id="7" name="17 Marcador de número de diapositiva"/>
          <p:cNvSpPr>
            <a:spLocks noGrp="1"/>
          </p:cNvSpPr>
          <p:nvPr>
            <p:ph type="sldNum" sz="quarter" idx="12"/>
          </p:nvPr>
        </p:nvSpPr>
        <p:spPr/>
        <p:txBody>
          <a:bodyPr/>
          <a:lstStyle>
            <a:lvl1pPr>
              <a:defRPr/>
            </a:lvl1pPr>
          </a:lstStyle>
          <a:p>
            <a:pPr>
              <a:defRPr/>
            </a:pPr>
            <a:fld id="{74FDF5F5-A58D-4FDC-8E2B-5A0EAC01BB1A}" type="slidenum">
              <a:rPr lang="es-MX"/>
              <a:pPr>
                <a:defRPr/>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9 Marcador de fecha"/>
          <p:cNvSpPr>
            <a:spLocks noGrp="1"/>
          </p:cNvSpPr>
          <p:nvPr>
            <p:ph type="dt" sz="half" idx="10"/>
          </p:nvPr>
        </p:nvSpPr>
        <p:spPr/>
        <p:txBody>
          <a:bodyPr/>
          <a:lstStyle>
            <a:lvl1pPr>
              <a:defRPr/>
            </a:lvl1pPr>
          </a:lstStyle>
          <a:p>
            <a:pPr>
              <a:defRPr/>
            </a:pPr>
            <a:endParaRPr lang="es-MX"/>
          </a:p>
        </p:txBody>
      </p:sp>
      <p:sp>
        <p:nvSpPr>
          <p:cNvPr id="8" name="21 Marcador de pie de página"/>
          <p:cNvSpPr>
            <a:spLocks noGrp="1"/>
          </p:cNvSpPr>
          <p:nvPr>
            <p:ph type="ftr" sz="quarter" idx="11"/>
          </p:nvPr>
        </p:nvSpPr>
        <p:spPr/>
        <p:txBody>
          <a:bodyPr/>
          <a:lstStyle>
            <a:lvl1pPr>
              <a:defRPr/>
            </a:lvl1pPr>
          </a:lstStyle>
          <a:p>
            <a:pPr>
              <a:defRPr/>
            </a:pPr>
            <a:endParaRPr lang="es-MX"/>
          </a:p>
        </p:txBody>
      </p:sp>
      <p:sp>
        <p:nvSpPr>
          <p:cNvPr id="9" name="17 Marcador de número de diapositiva"/>
          <p:cNvSpPr>
            <a:spLocks noGrp="1"/>
          </p:cNvSpPr>
          <p:nvPr>
            <p:ph type="sldNum" sz="quarter" idx="12"/>
          </p:nvPr>
        </p:nvSpPr>
        <p:spPr/>
        <p:txBody>
          <a:bodyPr/>
          <a:lstStyle>
            <a:lvl1pPr>
              <a:defRPr/>
            </a:lvl1pPr>
          </a:lstStyle>
          <a:p>
            <a:pPr>
              <a:defRPr/>
            </a:pPr>
            <a:fld id="{AE08891C-124A-45F8-8333-C5E79F78DF95}" type="slidenum">
              <a:rPr lang="es-MX"/>
              <a:pPr>
                <a:defRPr/>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endParaRPr lang="es-MX"/>
          </a:p>
        </p:txBody>
      </p:sp>
      <p:sp>
        <p:nvSpPr>
          <p:cNvPr id="4" name="21 Marcador de pie de página"/>
          <p:cNvSpPr>
            <a:spLocks noGrp="1"/>
          </p:cNvSpPr>
          <p:nvPr>
            <p:ph type="ftr" sz="quarter" idx="11"/>
          </p:nvPr>
        </p:nvSpPr>
        <p:spPr/>
        <p:txBody>
          <a:bodyPr/>
          <a:lstStyle>
            <a:lvl1pPr>
              <a:defRPr/>
            </a:lvl1pPr>
          </a:lstStyle>
          <a:p>
            <a:pPr>
              <a:defRPr/>
            </a:pPr>
            <a:endParaRPr lang="es-MX"/>
          </a:p>
        </p:txBody>
      </p:sp>
      <p:sp>
        <p:nvSpPr>
          <p:cNvPr id="5" name="17 Marcador de número de diapositiva"/>
          <p:cNvSpPr>
            <a:spLocks noGrp="1"/>
          </p:cNvSpPr>
          <p:nvPr>
            <p:ph type="sldNum" sz="quarter" idx="12"/>
          </p:nvPr>
        </p:nvSpPr>
        <p:spPr/>
        <p:txBody>
          <a:bodyPr/>
          <a:lstStyle>
            <a:lvl1pPr>
              <a:defRPr/>
            </a:lvl1pPr>
          </a:lstStyle>
          <a:p>
            <a:pPr>
              <a:defRPr/>
            </a:pPr>
            <a:fld id="{DF8631B8-8A28-4EC3-9A5E-ED332CA8E6C8}" type="slidenum">
              <a:rPr lang="es-MX"/>
              <a:pPr>
                <a:defRPr/>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endParaRPr lang="es-MX"/>
          </a:p>
        </p:txBody>
      </p:sp>
      <p:sp>
        <p:nvSpPr>
          <p:cNvPr id="3" name="21 Marcador de pie de página"/>
          <p:cNvSpPr>
            <a:spLocks noGrp="1"/>
          </p:cNvSpPr>
          <p:nvPr>
            <p:ph type="ftr" sz="quarter" idx="11"/>
          </p:nvPr>
        </p:nvSpPr>
        <p:spPr/>
        <p:txBody>
          <a:bodyPr/>
          <a:lstStyle>
            <a:lvl1pPr>
              <a:defRPr/>
            </a:lvl1pPr>
          </a:lstStyle>
          <a:p>
            <a:pPr>
              <a:defRPr/>
            </a:pPr>
            <a:endParaRPr lang="es-MX"/>
          </a:p>
        </p:txBody>
      </p:sp>
      <p:sp>
        <p:nvSpPr>
          <p:cNvPr id="4" name="17 Marcador de número de diapositiva"/>
          <p:cNvSpPr>
            <a:spLocks noGrp="1"/>
          </p:cNvSpPr>
          <p:nvPr>
            <p:ph type="sldNum" sz="quarter" idx="12"/>
          </p:nvPr>
        </p:nvSpPr>
        <p:spPr/>
        <p:txBody>
          <a:bodyPr/>
          <a:lstStyle>
            <a:lvl1pPr>
              <a:defRPr/>
            </a:lvl1pPr>
          </a:lstStyle>
          <a:p>
            <a:pPr>
              <a:defRPr/>
            </a:pPr>
            <a:fld id="{AF2743B6-3B9C-40E6-95C6-677926600F99}" type="slidenum">
              <a:rPr lang="es-MX"/>
              <a:pPr>
                <a:defRPr/>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endParaRPr lang="es-MX"/>
          </a:p>
        </p:txBody>
      </p:sp>
      <p:sp>
        <p:nvSpPr>
          <p:cNvPr id="6" name="21 Marcador de pie de página"/>
          <p:cNvSpPr>
            <a:spLocks noGrp="1"/>
          </p:cNvSpPr>
          <p:nvPr>
            <p:ph type="ftr" sz="quarter" idx="11"/>
          </p:nvPr>
        </p:nvSpPr>
        <p:spPr/>
        <p:txBody>
          <a:bodyPr/>
          <a:lstStyle>
            <a:lvl1pPr>
              <a:defRPr/>
            </a:lvl1pPr>
          </a:lstStyle>
          <a:p>
            <a:pPr>
              <a:defRPr/>
            </a:pPr>
            <a:endParaRPr lang="es-MX"/>
          </a:p>
        </p:txBody>
      </p:sp>
      <p:sp>
        <p:nvSpPr>
          <p:cNvPr id="7" name="17 Marcador de número de diapositiva"/>
          <p:cNvSpPr>
            <a:spLocks noGrp="1"/>
          </p:cNvSpPr>
          <p:nvPr>
            <p:ph type="sldNum" sz="quarter" idx="12"/>
          </p:nvPr>
        </p:nvSpPr>
        <p:spPr/>
        <p:txBody>
          <a:bodyPr/>
          <a:lstStyle>
            <a:lvl1pPr>
              <a:defRPr/>
            </a:lvl1pPr>
          </a:lstStyle>
          <a:p>
            <a:pPr>
              <a:defRPr/>
            </a:pPr>
            <a:fld id="{FBE65609-0F47-42C5-BB2B-C4FA2F21178C}" type="slidenum">
              <a:rPr lang="es-MX"/>
              <a:pPr>
                <a:defRPr/>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Recortar y redondear rectángulo de esquina sencilla"/>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5 Triángulo rectángulo"/>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6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7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1 Título"/>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s-ES" smtClean="0"/>
              <a:t>Haga clic para modificar el estilo de título del patrón</a:t>
            </a:r>
            <a:endParaRPr lang="en-US"/>
          </a:p>
        </p:txBody>
      </p:sp>
      <p:sp>
        <p:nvSpPr>
          <p:cNvPr id="4" name="3 Marcador de texto"/>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9" name="4 Marcador de fecha"/>
          <p:cNvSpPr>
            <a:spLocks noGrp="1"/>
          </p:cNvSpPr>
          <p:nvPr>
            <p:ph type="dt" sz="half" idx="10"/>
          </p:nvPr>
        </p:nvSpPr>
        <p:spPr/>
        <p:txBody>
          <a:bodyPr/>
          <a:lstStyle>
            <a:lvl1pPr>
              <a:defRPr/>
            </a:lvl1pPr>
          </a:lstStyle>
          <a:p>
            <a:pPr>
              <a:defRPr/>
            </a:pPr>
            <a:endParaRPr lang="es-MX"/>
          </a:p>
        </p:txBody>
      </p:sp>
      <p:sp>
        <p:nvSpPr>
          <p:cNvPr id="10" name="5 Marcador de pie de página"/>
          <p:cNvSpPr>
            <a:spLocks noGrp="1"/>
          </p:cNvSpPr>
          <p:nvPr>
            <p:ph type="ftr" sz="quarter" idx="11"/>
          </p:nvPr>
        </p:nvSpPr>
        <p:spPr/>
        <p:txBody>
          <a:bodyPr/>
          <a:lstStyle>
            <a:lvl1pPr>
              <a:defRPr/>
            </a:lvl1pPr>
          </a:lstStyle>
          <a:p>
            <a:pPr>
              <a:defRPr/>
            </a:pPr>
            <a:endParaRPr lang="es-MX"/>
          </a:p>
        </p:txBody>
      </p:sp>
      <p:sp>
        <p:nvSpPr>
          <p:cNvPr id="11" name="6 Marcador de número de diapositiva"/>
          <p:cNvSpPr>
            <a:spLocks noGrp="1"/>
          </p:cNvSpPr>
          <p:nvPr>
            <p:ph type="sldNum" sz="quarter" idx="12"/>
          </p:nvPr>
        </p:nvSpPr>
        <p:spPr>
          <a:xfrm>
            <a:off x="8077200" y="6356350"/>
            <a:ext cx="609600" cy="365125"/>
          </a:xfrm>
        </p:spPr>
        <p:txBody>
          <a:bodyPr/>
          <a:lstStyle>
            <a:lvl1pPr>
              <a:defRPr/>
            </a:lvl1pPr>
          </a:lstStyle>
          <a:p>
            <a:pPr>
              <a:defRPr/>
            </a:pPr>
            <a:fld id="{01D64EF3-EEC0-4FA3-ADE9-FBE6F66F31C1}" type="slidenum">
              <a:rPr lang="es-MX"/>
              <a:pPr>
                <a:defRPr/>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7 Forma libre"/>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8 Marcador de título"/>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029" name="29 Marcador de texto"/>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s-MX"/>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s-MX"/>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D312D0AF-4953-486C-A7DC-97620211779A}" type="slidenum">
              <a:rPr lang="es-MX"/>
              <a:pPr>
                <a:defRPr/>
              </a:pPr>
              <a:t>‹Nº›</a:t>
            </a:fld>
            <a:endParaRPr lang="es-MX"/>
          </a:p>
        </p:txBody>
      </p:sp>
      <p:grpSp>
        <p:nvGrpSpPr>
          <p:cNvPr id="1033" name="1 Grupo"/>
          <p:cNvGrpSpPr>
            <a:grpSpLocks/>
          </p:cNvGrpSpPr>
          <p:nvPr/>
        </p:nvGrpSpPr>
        <p:grpSpPr bwMode="auto">
          <a:xfrm>
            <a:off x="-19050" y="203200"/>
            <a:ext cx="9180513" cy="647700"/>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67" r:id="rId1"/>
    <p:sldLayoutId id="2147483759" r:id="rId2"/>
    <p:sldLayoutId id="2147483768" r:id="rId3"/>
    <p:sldLayoutId id="2147483760" r:id="rId4"/>
    <p:sldLayoutId id="2147483761" r:id="rId5"/>
    <p:sldLayoutId id="2147483762" r:id="rId6"/>
    <p:sldLayoutId id="2147483763" r:id="rId7"/>
    <p:sldLayoutId id="2147483764" r:id="rId8"/>
    <p:sldLayoutId id="2147483769" r:id="rId9"/>
    <p:sldLayoutId id="2147483765" r:id="rId10"/>
    <p:sldLayoutId id="2147483766"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arget="../media/image8.jpeg" Type="http://schemas.openxmlformats.org/officeDocument/2006/relationships/image"/><Relationship Id="rId2" Target="../notesSlides/notesSlide10.xml" Type="http://schemas.openxmlformats.org/officeDocument/2006/relationships/notesSlide"/><Relationship Id="rId1" Target="../slideLayouts/slideLayout2.xml" Type="http://schemas.openxmlformats.org/officeDocument/2006/relationships/slideLayout"/></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arget="../media/image21.jpeg" Type="http://schemas.openxmlformats.org/officeDocument/2006/relationships/image"/><Relationship Id="rId2" Target="../notesSlides/notesSlide26.xml" Type="http://schemas.openxmlformats.org/officeDocument/2006/relationships/notesSlide"/><Relationship Id="rId1" Target="../slideLayouts/slideLayout7.xml" Type="http://schemas.openxmlformats.org/officeDocument/2006/relationships/slideLayout"/></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900113" y="765175"/>
            <a:ext cx="7200900" cy="366713"/>
          </a:xfrm>
          <a:prstGeom prst="rect">
            <a:avLst/>
          </a:prstGeom>
          <a:noFill/>
          <a:ln w="9525">
            <a:noFill/>
            <a:miter lim="800000"/>
            <a:headEnd/>
            <a:tailEnd/>
          </a:ln>
        </p:spPr>
        <p:txBody>
          <a:bodyPr>
            <a:spAutoFit/>
          </a:bodyPr>
          <a:lstStyle/>
          <a:p>
            <a:pPr>
              <a:spcBef>
                <a:spcPct val="50000"/>
              </a:spcBef>
            </a:pPr>
            <a:endParaRPr lang="es-MX"/>
          </a:p>
        </p:txBody>
      </p:sp>
      <p:sp>
        <p:nvSpPr>
          <p:cNvPr id="2051" name="Text Box 6"/>
          <p:cNvSpPr txBox="1">
            <a:spLocks noChangeArrowheads="1"/>
          </p:cNvSpPr>
          <p:nvPr/>
        </p:nvSpPr>
        <p:spPr bwMode="auto">
          <a:xfrm>
            <a:off x="900113" y="625475"/>
            <a:ext cx="7345362" cy="5732463"/>
          </a:xfrm>
          <a:prstGeom prst="rect">
            <a:avLst/>
          </a:prstGeom>
          <a:solidFill>
            <a:schemeClr val="accent1">
              <a:lumMod val="60000"/>
              <a:lumOff val="40000"/>
            </a:schemeClr>
          </a:solidFill>
          <a:ln w="9525">
            <a:noFill/>
            <a:miter lim="800000"/>
            <a:headEnd/>
            <a:tailEnd/>
          </a:ln>
        </p:spPr>
        <p:txBody>
          <a:bodyPr>
            <a:spAutoFit/>
          </a:bodyPr>
          <a:lstStyle/>
          <a:p>
            <a:pPr>
              <a:spcBef>
                <a:spcPct val="50000"/>
              </a:spcBef>
              <a:defRPr/>
            </a:pPr>
            <a:endParaRPr lang="es-MX"/>
          </a:p>
          <a:p>
            <a:pPr>
              <a:spcBef>
                <a:spcPct val="50000"/>
              </a:spcBef>
              <a:defRPr/>
            </a:pPr>
            <a:endParaRPr lang="es-MX"/>
          </a:p>
          <a:p>
            <a:pPr>
              <a:spcBef>
                <a:spcPct val="50000"/>
              </a:spcBef>
              <a:defRPr/>
            </a:pPr>
            <a:endParaRPr lang="es-MX"/>
          </a:p>
          <a:p>
            <a:pPr>
              <a:spcBef>
                <a:spcPct val="50000"/>
              </a:spcBef>
              <a:defRPr/>
            </a:pPr>
            <a:endParaRPr lang="es-MX"/>
          </a:p>
          <a:p>
            <a:pPr>
              <a:spcBef>
                <a:spcPct val="50000"/>
              </a:spcBef>
              <a:defRPr/>
            </a:pPr>
            <a:endParaRPr lang="es-MX"/>
          </a:p>
          <a:p>
            <a:pPr>
              <a:spcBef>
                <a:spcPct val="50000"/>
              </a:spcBef>
              <a:defRPr/>
            </a:pPr>
            <a:endParaRPr lang="es-MX"/>
          </a:p>
          <a:p>
            <a:pPr>
              <a:spcBef>
                <a:spcPct val="50000"/>
              </a:spcBef>
              <a:defRPr/>
            </a:pPr>
            <a:endParaRPr lang="es-MX"/>
          </a:p>
          <a:p>
            <a:pPr>
              <a:spcBef>
                <a:spcPct val="50000"/>
              </a:spcBef>
              <a:defRPr/>
            </a:pPr>
            <a:endParaRPr lang="es-MX"/>
          </a:p>
          <a:p>
            <a:pPr>
              <a:spcBef>
                <a:spcPct val="50000"/>
              </a:spcBef>
              <a:defRPr/>
            </a:pPr>
            <a:endParaRPr lang="es-MX"/>
          </a:p>
          <a:p>
            <a:pPr>
              <a:spcBef>
                <a:spcPct val="50000"/>
              </a:spcBef>
              <a:defRPr/>
            </a:pPr>
            <a:endParaRPr lang="es-MX"/>
          </a:p>
          <a:p>
            <a:pPr>
              <a:spcBef>
                <a:spcPct val="50000"/>
              </a:spcBef>
              <a:defRPr/>
            </a:pPr>
            <a:endParaRPr lang="es-MX"/>
          </a:p>
          <a:p>
            <a:pPr>
              <a:spcBef>
                <a:spcPct val="50000"/>
              </a:spcBef>
              <a:defRPr/>
            </a:pPr>
            <a:endParaRPr lang="es-MX"/>
          </a:p>
          <a:p>
            <a:pPr>
              <a:spcBef>
                <a:spcPct val="50000"/>
              </a:spcBef>
              <a:defRPr/>
            </a:pPr>
            <a:endParaRPr lang="es-MX"/>
          </a:p>
          <a:p>
            <a:pPr>
              <a:spcBef>
                <a:spcPct val="50000"/>
              </a:spcBef>
              <a:defRPr/>
            </a:pPr>
            <a:endParaRPr lang="es-MX"/>
          </a:p>
        </p:txBody>
      </p:sp>
      <p:pic>
        <p:nvPicPr>
          <p:cNvPr id="5124" name="Picture 7" descr="G:\fincas 2009\felix 12.jpg"/>
          <p:cNvPicPr>
            <a:picLocks noChangeAspect="1" noChangeArrowheads="1"/>
          </p:cNvPicPr>
          <p:nvPr/>
        </p:nvPicPr>
        <p:blipFill>
          <a:blip r:embed="rId3" cstate="print"/>
          <a:srcRect/>
          <a:stretch>
            <a:fillRect/>
          </a:stretch>
        </p:blipFill>
        <p:spPr bwMode="auto">
          <a:xfrm>
            <a:off x="1476375" y="2997200"/>
            <a:ext cx="2947988" cy="2211388"/>
          </a:xfrm>
          <a:prstGeom prst="rect">
            <a:avLst/>
          </a:prstGeom>
          <a:noFill/>
          <a:ln w="19050">
            <a:solidFill>
              <a:schemeClr val="tx1"/>
            </a:solidFill>
            <a:miter lim="800000"/>
            <a:headEnd/>
            <a:tailEnd/>
          </a:ln>
        </p:spPr>
      </p:pic>
      <p:sp>
        <p:nvSpPr>
          <p:cNvPr id="5125" name="6 CuadroTexto"/>
          <p:cNvSpPr txBox="1">
            <a:spLocks noChangeArrowheads="1"/>
          </p:cNvSpPr>
          <p:nvPr/>
        </p:nvSpPr>
        <p:spPr bwMode="auto">
          <a:xfrm>
            <a:off x="1331913" y="1052513"/>
            <a:ext cx="6119812" cy="1846262"/>
          </a:xfrm>
          <a:prstGeom prst="rect">
            <a:avLst/>
          </a:prstGeom>
          <a:noFill/>
          <a:ln w="9525">
            <a:noFill/>
            <a:miter lim="800000"/>
            <a:headEnd/>
            <a:tailEnd/>
          </a:ln>
        </p:spPr>
        <p:txBody>
          <a:bodyPr>
            <a:spAutoFit/>
          </a:bodyPr>
          <a:lstStyle/>
          <a:p>
            <a:pPr algn="just">
              <a:defRPr/>
            </a:pPr>
            <a:r>
              <a:rPr lang="es-MX" sz="2400" b="1" dirty="0">
                <a:ln>
                  <a:solidFill>
                    <a:schemeClr val="tx1"/>
                  </a:solidFill>
                </a:ln>
              </a:rPr>
              <a:t>Migración, manejo de recursos naturales y empoderamiento femenino en comunidades rurales del centro de Veracruz</a:t>
            </a:r>
            <a:endParaRPr lang="es-MX" sz="2400" dirty="0">
              <a:ln>
                <a:solidFill>
                  <a:schemeClr val="tx1"/>
                </a:solidFill>
              </a:ln>
            </a:endParaRPr>
          </a:p>
          <a:p>
            <a:pPr>
              <a:defRPr/>
            </a:pPr>
            <a:endParaRPr lang="es-MX" dirty="0">
              <a:ln>
                <a:solidFill>
                  <a:schemeClr val="tx1"/>
                </a:solidFill>
              </a:ln>
            </a:endParaRPr>
          </a:p>
        </p:txBody>
      </p:sp>
      <p:sp>
        <p:nvSpPr>
          <p:cNvPr id="5126" name="7 CuadroTexto"/>
          <p:cNvSpPr txBox="1">
            <a:spLocks noChangeArrowheads="1"/>
          </p:cNvSpPr>
          <p:nvPr/>
        </p:nvSpPr>
        <p:spPr bwMode="auto">
          <a:xfrm>
            <a:off x="4572000" y="3429000"/>
            <a:ext cx="3529013" cy="3139321"/>
          </a:xfrm>
          <a:prstGeom prst="rect">
            <a:avLst/>
          </a:prstGeom>
          <a:noFill/>
          <a:ln w="9525">
            <a:noFill/>
            <a:miter lim="800000"/>
            <a:headEnd/>
            <a:tailEnd/>
          </a:ln>
        </p:spPr>
        <p:txBody>
          <a:bodyPr>
            <a:spAutoFit/>
          </a:bodyPr>
          <a:lstStyle/>
          <a:p>
            <a:pPr algn="r"/>
            <a:r>
              <a:rPr lang="es-MX" sz="2000" i="1" dirty="0" err="1">
                <a:latin typeface="Baskerville Old Face" pitchFamily="18" charset="0"/>
              </a:rPr>
              <a:t>Rosío</a:t>
            </a:r>
            <a:r>
              <a:rPr lang="es-MX" sz="2000" i="1" dirty="0">
                <a:latin typeface="Baskerville Old Face" pitchFamily="18" charset="0"/>
              </a:rPr>
              <a:t> </a:t>
            </a:r>
            <a:r>
              <a:rPr lang="es-MX" sz="2000" i="1" dirty="0" smtClean="0">
                <a:latin typeface="Baskerville Old Face" pitchFamily="18" charset="0"/>
              </a:rPr>
              <a:t>Córdova Plaza</a:t>
            </a:r>
            <a:endParaRPr lang="es-MX" sz="2000" dirty="0">
              <a:latin typeface="Baskerville Old Face" pitchFamily="18" charset="0"/>
            </a:endParaRPr>
          </a:p>
          <a:p>
            <a:pPr algn="r"/>
            <a:r>
              <a:rPr lang="es-MX" sz="2000" i="1" dirty="0">
                <a:latin typeface="Baskerville Old Face" pitchFamily="18" charset="0"/>
              </a:rPr>
              <a:t>Ana Isabel </a:t>
            </a:r>
            <a:r>
              <a:rPr lang="es-MX" sz="2000" i="1" dirty="0" smtClean="0">
                <a:latin typeface="Baskerville Old Face" pitchFamily="18" charset="0"/>
              </a:rPr>
              <a:t>Fontecilla Carbonell</a:t>
            </a:r>
            <a:endParaRPr lang="es-MX" sz="2000" dirty="0">
              <a:latin typeface="Baskerville Old Face" pitchFamily="18" charset="0"/>
            </a:endParaRPr>
          </a:p>
          <a:p>
            <a:pPr algn="r"/>
            <a:r>
              <a:rPr lang="es-MX" sz="2000" i="1" dirty="0">
                <a:latin typeface="Baskerville Old Face" pitchFamily="18" charset="0"/>
              </a:rPr>
              <a:t>Alma Angélica Fuertes </a:t>
            </a:r>
            <a:r>
              <a:rPr lang="es-MX" sz="2000" i="1" dirty="0" smtClean="0">
                <a:latin typeface="Baskerville Old Face" pitchFamily="18" charset="0"/>
              </a:rPr>
              <a:t>Jara</a:t>
            </a:r>
            <a:endParaRPr lang="es-MX" sz="2000" dirty="0">
              <a:latin typeface="Baskerville Old Face" pitchFamily="18" charset="0"/>
            </a:endParaRPr>
          </a:p>
          <a:p>
            <a:pPr algn="r"/>
            <a:endParaRPr lang="es-MX" sz="2000" dirty="0">
              <a:latin typeface="Baskerville Old Face" pitchFamily="18" charset="0"/>
            </a:endParaRPr>
          </a:p>
          <a:p>
            <a:pPr algn="r"/>
            <a:r>
              <a:rPr lang="es-MX" sz="2000" dirty="0" smtClean="0">
                <a:latin typeface="Baskerville Old Face" pitchFamily="18" charset="0"/>
              </a:rPr>
              <a:t>Instituto de Investigaciones Histórico-Sociales</a:t>
            </a:r>
          </a:p>
          <a:p>
            <a:pPr algn="r"/>
            <a:r>
              <a:rPr lang="es-MX" sz="2000" dirty="0" smtClean="0">
                <a:latin typeface="Baskerville Old Face" pitchFamily="18" charset="0"/>
              </a:rPr>
              <a:t>Universidad </a:t>
            </a:r>
            <a:r>
              <a:rPr lang="es-MX" sz="2000" dirty="0">
                <a:latin typeface="Baskerville Old Face" pitchFamily="18" charset="0"/>
              </a:rPr>
              <a:t>Veracruzana- </a:t>
            </a:r>
            <a:endParaRPr lang="es-MX" sz="2000" dirty="0" smtClean="0">
              <a:latin typeface="Baskerville Old Face" pitchFamily="18" charset="0"/>
            </a:endParaRPr>
          </a:p>
          <a:p>
            <a:pPr algn="r"/>
            <a:r>
              <a:rPr lang="es-MX" sz="2000" dirty="0" smtClean="0">
                <a:latin typeface="Baskerville Old Face" pitchFamily="18" charset="0"/>
              </a:rPr>
              <a:t>México</a:t>
            </a:r>
            <a:endParaRPr lang="es-MX" sz="2000" dirty="0">
              <a:latin typeface="Baskerville Old Face" pitchFamily="18" charset="0"/>
            </a:endParaRPr>
          </a:p>
          <a:p>
            <a:r>
              <a:rPr lang="es-MX" sz="2000" dirty="0"/>
              <a:t> </a:t>
            </a:r>
          </a:p>
          <a:p>
            <a:endParaRPr lang="es-MX"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sz="quarter" idx="1"/>
          </p:nvPr>
        </p:nvPicPr>
        <p:blipFill>
          <a:blip r:embed="rId3" cstate="print"/>
          <a:srcRect/>
          <a:stretch>
            <a:fillRect/>
          </a:stretch>
        </p:blipFill>
        <p:spPr>
          <a:xfrm>
            <a:off x="0" y="0"/>
            <a:ext cx="9144000" cy="6858000"/>
          </a:xfrm>
        </p:spPr>
      </p:pic>
      <p:sp>
        <p:nvSpPr>
          <p:cNvPr id="12291" name="1 Título"/>
          <p:cNvSpPr>
            <a:spLocks noGrp="1"/>
          </p:cNvSpPr>
          <p:nvPr>
            <p:ph type="title"/>
          </p:nvPr>
        </p:nvSpPr>
        <p:spPr/>
        <p:txBody>
          <a:bodyPr/>
          <a:lstStyle/>
          <a:p>
            <a:r>
              <a:rPr lang="es-MX" smtClean="0">
                <a:solidFill>
                  <a:srgbClr val="FFFF00"/>
                </a:solidFill>
              </a:rPr>
              <a:t>San Isidro, Mpio. de Jilotepec</a:t>
            </a:r>
          </a:p>
        </p:txBody>
      </p:sp>
      <p:graphicFrame>
        <p:nvGraphicFramePr>
          <p:cNvPr id="17420" name="Group 12"/>
          <p:cNvGraphicFramePr>
            <a:graphicFrameLocks noGrp="1"/>
          </p:cNvGraphicFramePr>
          <p:nvPr/>
        </p:nvGraphicFramePr>
        <p:xfrm>
          <a:off x="2771775" y="4437063"/>
          <a:ext cx="3426147" cy="1524000"/>
        </p:xfrm>
        <a:graphic>
          <a:graphicData uri="http://schemas.openxmlformats.org/drawingml/2006/table">
            <a:tbl>
              <a:tblPr/>
              <a:tblGrid>
                <a:gridCol w="3426147"/>
              </a:tblGrid>
              <a:tr h="19050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MX" sz="2000" b="1" i="0" u="none" strike="noStrike" cap="none" normalizeH="0" baseline="0" dirty="0" smtClean="0">
                        <a:ln>
                          <a:noFill/>
                        </a:ln>
                        <a:solidFill>
                          <a:schemeClr val="bg1"/>
                        </a:solidFill>
                        <a:effectLst/>
                        <a:latin typeface="Calibri" pitchFamily="34" charset="0"/>
                      </a:endParaRPr>
                    </a:p>
                  </a:txBody>
                  <a:tcPr marL="0" marR="0" marT="0" marB="0" anchor="b" horzOverflow="overflow">
                    <a:lnL>
                      <a:noFill/>
                    </a:lnL>
                    <a:lnR>
                      <a:noFill/>
                    </a:lnR>
                    <a:lnT>
                      <a:noFill/>
                    </a:lnT>
                    <a:lnB>
                      <a:noFill/>
                    </a:lnB>
                    <a:lnTlToBr>
                      <a:noFill/>
                    </a:lnTlToBr>
                    <a:lnBlToTr>
                      <a:noFill/>
                    </a:lnBlToTr>
                    <a:noFill/>
                  </a:tcPr>
                </a:tc>
              </a:tr>
              <a:tr h="19050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MX" sz="2000" b="1" i="0" u="none" strike="noStrike" cap="none" normalizeH="0" baseline="0" dirty="0" smtClean="0">
                        <a:ln>
                          <a:noFill/>
                        </a:ln>
                        <a:solidFill>
                          <a:schemeClr val="bg1"/>
                        </a:solidFill>
                        <a:effectLst/>
                        <a:latin typeface="Calibri" pitchFamily="34" charset="0"/>
                      </a:endParaRPr>
                    </a:p>
                  </a:txBody>
                  <a:tcPr marL="0" marR="0" marT="0" marB="0" anchor="b" horzOverflow="overflow">
                    <a:lnL>
                      <a:noFill/>
                    </a:lnL>
                    <a:lnR>
                      <a:noFill/>
                    </a:lnR>
                    <a:lnT>
                      <a:noFill/>
                    </a:lnT>
                    <a:lnB>
                      <a:noFill/>
                    </a:lnB>
                    <a:lnTlToBr>
                      <a:noFill/>
                    </a:lnTlToBr>
                    <a:lnBlToTr>
                      <a:noFill/>
                    </a:lnBlToTr>
                    <a:noFill/>
                  </a:tcPr>
                </a:tc>
              </a:tr>
              <a:tr h="19050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MX" sz="2000" b="1" i="0" u="none" strike="noStrike" cap="none" normalizeH="0" baseline="0" dirty="0" smtClean="0">
                        <a:ln>
                          <a:noFill/>
                        </a:ln>
                        <a:solidFill>
                          <a:schemeClr val="bg1"/>
                        </a:solidFill>
                        <a:effectLst/>
                        <a:latin typeface="Calibri" pitchFamily="34" charset="0"/>
                      </a:endParaRPr>
                    </a:p>
                  </a:txBody>
                  <a:tcPr marL="0" marR="0" marT="0" marB="0" anchor="b" horzOverflow="overflow">
                    <a:lnL>
                      <a:noFill/>
                    </a:lnL>
                    <a:lnR>
                      <a:noFill/>
                    </a:lnR>
                    <a:lnT>
                      <a:noFill/>
                    </a:lnT>
                    <a:lnB>
                      <a:noFill/>
                    </a:lnB>
                    <a:lnTlToBr>
                      <a:noFill/>
                    </a:lnTlToBr>
                    <a:lnBlToTr>
                      <a:noFill/>
                    </a:lnBlToTr>
                    <a:noFill/>
                  </a:tcPr>
                </a:tc>
              </a:tr>
              <a:tr h="19050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MX" sz="2000" b="1" i="0" u="none" strike="noStrike" cap="none" normalizeH="0" baseline="0" dirty="0" smtClean="0">
                        <a:ln>
                          <a:noFill/>
                        </a:ln>
                        <a:solidFill>
                          <a:schemeClr val="bg1"/>
                        </a:solidFill>
                        <a:effectLst/>
                        <a:latin typeface="Calibri" pitchFamily="34" charset="0"/>
                      </a:endParaRPr>
                    </a:p>
                  </a:txBody>
                  <a:tcPr marL="0" marR="0" marT="0" marB="0" anchor="b" horzOverflow="overflow">
                    <a:lnL>
                      <a:noFill/>
                    </a:lnL>
                    <a:lnR>
                      <a:noFill/>
                    </a:lnR>
                    <a:lnT>
                      <a:noFill/>
                    </a:lnT>
                    <a:lnB>
                      <a:noFill/>
                    </a:lnB>
                    <a:lnTlToBr>
                      <a:noFill/>
                    </a:lnTlToBr>
                    <a:lnBlToTr>
                      <a:noFill/>
                    </a:lnBlToTr>
                    <a:noFill/>
                  </a:tcPr>
                </a:tc>
              </a:tr>
              <a:tr h="4648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MX" sz="2000" b="1" i="0" u="none" strike="noStrike" cap="none" normalizeH="0" baseline="0" dirty="0" smtClean="0">
                        <a:ln>
                          <a:noFill/>
                        </a:ln>
                        <a:solidFill>
                          <a:schemeClr val="bg1"/>
                        </a:solidFill>
                        <a:effectLst/>
                        <a:latin typeface="Calibri" pitchFamily="34" charset="0"/>
                      </a:endParaRPr>
                    </a:p>
                  </a:txBody>
                  <a:tcPr marL="0" marR="0" marT="0" marB="0" anchor="b" horzOverflow="overflow">
                    <a:lnL>
                      <a:noFill/>
                    </a:lnL>
                    <a:lnR>
                      <a:noFill/>
                    </a:lnR>
                    <a:lnT>
                      <a:noFill/>
                    </a:lnT>
                    <a:lnB>
                      <a:noFill/>
                    </a:lnB>
                    <a:lnTlToBr>
                      <a:noFill/>
                    </a:lnTlToBr>
                    <a:lnBlToTr>
                      <a:noFill/>
                    </a:lnBlToTr>
                    <a:noFill/>
                  </a:tcPr>
                </a:tc>
              </a:tr>
            </a:tbl>
          </a:graphicData>
        </a:graphic>
      </p:graphicFrame>
      <p:sp>
        <p:nvSpPr>
          <p:cNvPr id="12298" name="5 CuadroTexto"/>
          <p:cNvSpPr txBox="1">
            <a:spLocks noChangeArrowheads="1"/>
          </p:cNvSpPr>
          <p:nvPr/>
        </p:nvSpPr>
        <p:spPr bwMode="auto">
          <a:xfrm>
            <a:off x="1979613" y="2349500"/>
            <a:ext cx="4895850" cy="1322388"/>
          </a:xfrm>
          <a:prstGeom prst="rect">
            <a:avLst/>
          </a:prstGeom>
          <a:noFill/>
          <a:ln w="9525">
            <a:noFill/>
            <a:miter lim="800000"/>
            <a:headEnd/>
            <a:tailEnd/>
          </a:ln>
        </p:spPr>
        <p:txBody>
          <a:bodyPr>
            <a:spAutoFit/>
          </a:bodyPr>
          <a:lstStyle/>
          <a:p>
            <a:r>
              <a:rPr lang="es-MX" sz="4400">
                <a:solidFill>
                  <a:srgbClr val="FFFF00"/>
                </a:solidFill>
                <a:latin typeface="Calibri" pitchFamily="34" charset="0"/>
              </a:rPr>
              <a:t>1,390 habitantes</a:t>
            </a:r>
          </a:p>
          <a:p>
            <a:endParaRPr lang="es-MX" sz="3600">
              <a:solidFill>
                <a:srgbClr val="FF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sz="quarter" idx="1"/>
          </p:nvPr>
        </p:nvPicPr>
        <p:blipFill>
          <a:blip r:embed="rId3" cstate="print"/>
          <a:srcRect/>
          <a:stretch>
            <a:fillRect/>
          </a:stretch>
        </p:blipFill>
        <p:spPr>
          <a:xfrm>
            <a:off x="0" y="0"/>
            <a:ext cx="9144000" cy="6858000"/>
          </a:xfrm>
        </p:spPr>
      </p:pic>
      <p:sp>
        <p:nvSpPr>
          <p:cNvPr id="2" name="1 Título"/>
          <p:cNvSpPr>
            <a:spLocks noGrp="1"/>
          </p:cNvSpPr>
          <p:nvPr>
            <p:ph type="title"/>
          </p:nvPr>
        </p:nvSpPr>
        <p:spPr>
          <a:xfrm>
            <a:off x="900113" y="1268413"/>
            <a:ext cx="7772400" cy="654050"/>
          </a:xfrm>
        </p:spPr>
        <p:txBody>
          <a:bodyPr rtlCol="0">
            <a:normAutofit fontScale="90000"/>
          </a:bodyPr>
          <a:lstStyle/>
          <a:p>
            <a:pPr fontAlgn="auto">
              <a:spcAft>
                <a:spcPts val="0"/>
              </a:spcAft>
              <a:defRPr/>
            </a:pPr>
            <a:r>
              <a:rPr lang="es-MX" dirty="0" smtClean="0">
                <a:solidFill>
                  <a:srgbClr val="FFFF00"/>
                </a:solidFill>
              </a:rPr>
              <a:t>Las Lomas, </a:t>
            </a:r>
            <a:r>
              <a:rPr lang="es-MX" dirty="0" err="1" smtClean="0">
                <a:solidFill>
                  <a:srgbClr val="FFFF00"/>
                </a:solidFill>
              </a:rPr>
              <a:t>Mpio</a:t>
            </a:r>
            <a:r>
              <a:rPr lang="es-MX" dirty="0" smtClean="0">
                <a:solidFill>
                  <a:srgbClr val="FFFF00"/>
                </a:solidFill>
              </a:rPr>
              <a:t> de </a:t>
            </a:r>
            <a:r>
              <a:rPr lang="es-MX" dirty="0" err="1" smtClean="0">
                <a:solidFill>
                  <a:srgbClr val="FFFF00"/>
                </a:solidFill>
              </a:rPr>
              <a:t>Coatepec</a:t>
            </a:r>
            <a:endParaRPr lang="es-MX" dirty="0">
              <a:solidFill>
                <a:srgbClr val="FFFF00"/>
              </a:solidFill>
            </a:endParaRPr>
          </a:p>
        </p:txBody>
      </p:sp>
      <p:sp>
        <p:nvSpPr>
          <p:cNvPr id="13316" name="4 CuadroTexto"/>
          <p:cNvSpPr txBox="1">
            <a:spLocks noChangeArrowheads="1"/>
          </p:cNvSpPr>
          <p:nvPr/>
        </p:nvSpPr>
        <p:spPr bwMode="auto">
          <a:xfrm>
            <a:off x="1619250" y="2205038"/>
            <a:ext cx="3889375" cy="369887"/>
          </a:xfrm>
          <a:prstGeom prst="rect">
            <a:avLst/>
          </a:prstGeom>
          <a:noFill/>
          <a:ln w="9525">
            <a:noFill/>
            <a:miter lim="800000"/>
            <a:headEnd/>
            <a:tailEnd/>
          </a:ln>
        </p:spPr>
        <p:txBody>
          <a:bodyPr>
            <a:spAutoFit/>
          </a:bodyPr>
          <a:lstStyle/>
          <a:p>
            <a:endParaRPr lang="es-MX"/>
          </a:p>
        </p:txBody>
      </p:sp>
      <p:sp>
        <p:nvSpPr>
          <p:cNvPr id="13317" name="5 CuadroTexto"/>
          <p:cNvSpPr txBox="1">
            <a:spLocks noChangeArrowheads="1"/>
          </p:cNvSpPr>
          <p:nvPr/>
        </p:nvSpPr>
        <p:spPr bwMode="auto">
          <a:xfrm>
            <a:off x="2771775" y="2852738"/>
            <a:ext cx="5545138" cy="1046162"/>
          </a:xfrm>
          <a:prstGeom prst="rect">
            <a:avLst/>
          </a:prstGeom>
          <a:noFill/>
          <a:ln w="9525">
            <a:noFill/>
            <a:miter lim="800000"/>
            <a:headEnd/>
            <a:tailEnd/>
          </a:ln>
        </p:spPr>
        <p:txBody>
          <a:bodyPr>
            <a:spAutoFit/>
          </a:bodyPr>
          <a:lstStyle/>
          <a:p>
            <a:r>
              <a:rPr lang="es-MX" sz="4400">
                <a:solidFill>
                  <a:srgbClr val="FFFF00"/>
                </a:solidFill>
                <a:latin typeface="Calibri" pitchFamily="34" charset="0"/>
              </a:rPr>
              <a:t>1,411 habitantes</a:t>
            </a:r>
          </a:p>
          <a:p>
            <a:endParaRPr lang="es-MX"/>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857250" y="714375"/>
            <a:ext cx="7345363" cy="5448300"/>
          </a:xfrm>
          <a:prstGeom prst="rect">
            <a:avLst/>
          </a:prstGeom>
          <a:solidFill>
            <a:schemeClr val="bg2">
              <a:lumMod val="90000"/>
            </a:schemeClr>
          </a:solidFill>
          <a:ln w="9525">
            <a:noFill/>
            <a:miter lim="800000"/>
            <a:headEnd/>
            <a:tailEnd/>
          </a:ln>
        </p:spPr>
        <p:txBody>
          <a:bodyPr>
            <a:spAutoFit/>
          </a:bodyPr>
          <a:lstStyle/>
          <a:p>
            <a:pPr>
              <a:spcBef>
                <a:spcPct val="50000"/>
              </a:spcBef>
              <a:defRPr/>
            </a:pPr>
            <a:endParaRPr lang="en-US" sz="2400">
              <a:solidFill>
                <a:srgbClr val="99CCFF"/>
              </a:solidFill>
            </a:endParaRPr>
          </a:p>
          <a:p>
            <a:pPr>
              <a:spcBef>
                <a:spcPct val="50000"/>
              </a:spcBef>
              <a:defRPr/>
            </a:pPr>
            <a:endParaRPr lang="en-US" sz="2400">
              <a:solidFill>
                <a:srgbClr val="99CCFF"/>
              </a:solidFill>
            </a:endParaRPr>
          </a:p>
          <a:p>
            <a:pPr>
              <a:spcBef>
                <a:spcPct val="50000"/>
              </a:spcBef>
              <a:defRPr/>
            </a:pPr>
            <a:endParaRPr lang="en-US" sz="2400">
              <a:solidFill>
                <a:srgbClr val="99CCFF"/>
              </a:solidFill>
            </a:endParaRPr>
          </a:p>
          <a:p>
            <a:pPr>
              <a:spcBef>
                <a:spcPct val="50000"/>
              </a:spcBef>
              <a:defRPr/>
            </a:pPr>
            <a:endParaRPr lang="en-US" sz="2400">
              <a:solidFill>
                <a:srgbClr val="99CCFF"/>
              </a:solidFill>
            </a:endParaRPr>
          </a:p>
          <a:p>
            <a:pPr>
              <a:spcBef>
                <a:spcPct val="50000"/>
              </a:spcBef>
              <a:defRPr/>
            </a:pPr>
            <a:endParaRPr lang="en-US" sz="2400">
              <a:solidFill>
                <a:srgbClr val="99CCFF"/>
              </a:solidFill>
            </a:endParaRPr>
          </a:p>
          <a:p>
            <a:pPr>
              <a:spcBef>
                <a:spcPct val="50000"/>
              </a:spcBef>
              <a:defRPr/>
            </a:pPr>
            <a:endParaRPr lang="en-US" sz="2400">
              <a:solidFill>
                <a:srgbClr val="99CCFF"/>
              </a:solidFill>
            </a:endParaRPr>
          </a:p>
          <a:p>
            <a:pPr>
              <a:spcBef>
                <a:spcPct val="50000"/>
              </a:spcBef>
              <a:defRPr/>
            </a:pPr>
            <a:endParaRPr lang="en-US" sz="2400">
              <a:solidFill>
                <a:srgbClr val="99CCFF"/>
              </a:solidFill>
            </a:endParaRPr>
          </a:p>
          <a:p>
            <a:pPr>
              <a:spcBef>
                <a:spcPct val="50000"/>
              </a:spcBef>
              <a:defRPr/>
            </a:pPr>
            <a:endParaRPr lang="en-US" sz="2400">
              <a:solidFill>
                <a:srgbClr val="99CCFF"/>
              </a:solidFill>
            </a:endParaRPr>
          </a:p>
          <a:p>
            <a:pPr>
              <a:spcBef>
                <a:spcPct val="50000"/>
              </a:spcBef>
              <a:defRPr/>
            </a:pPr>
            <a:endParaRPr lang="en-US" sz="2400">
              <a:solidFill>
                <a:srgbClr val="99CCFF"/>
              </a:solidFill>
            </a:endParaRPr>
          </a:p>
          <a:p>
            <a:pPr>
              <a:spcBef>
                <a:spcPct val="50000"/>
              </a:spcBef>
              <a:defRPr/>
            </a:pPr>
            <a:endParaRPr lang="es-MX" sz="2400">
              <a:solidFill>
                <a:srgbClr val="99CCFF"/>
              </a:solidFill>
            </a:endParaRPr>
          </a:p>
        </p:txBody>
      </p:sp>
      <p:sp>
        <p:nvSpPr>
          <p:cNvPr id="10247" name="Rectangle 7"/>
          <p:cNvSpPr>
            <a:spLocks noChangeArrowheads="1"/>
          </p:cNvSpPr>
          <p:nvPr/>
        </p:nvSpPr>
        <p:spPr bwMode="auto">
          <a:xfrm>
            <a:off x="2987824" y="1706424"/>
            <a:ext cx="3214688" cy="584775"/>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pPr algn="ctr" eaLnBrk="0" hangingPunct="0">
              <a:defRPr/>
            </a:pPr>
            <a:r>
              <a:rPr lang="es-ES" sz="1600" b="1" dirty="0">
                <a:solidFill>
                  <a:schemeClr val="tx1"/>
                </a:solidFill>
                <a:ea typeface="Calibri" pitchFamily="34" charset="0"/>
                <a:cs typeface="Times New Roman" pitchFamily="18" charset="0"/>
              </a:rPr>
              <a:t>Encuesta de hogares </a:t>
            </a:r>
            <a:endParaRPr lang="es-ES" sz="1600" b="1" dirty="0" smtClean="0">
              <a:solidFill>
                <a:schemeClr val="tx1"/>
              </a:solidFill>
              <a:ea typeface="Calibri" pitchFamily="34" charset="0"/>
              <a:cs typeface="Times New Roman" pitchFamily="18" charset="0"/>
            </a:endParaRPr>
          </a:p>
          <a:p>
            <a:pPr algn="ctr" eaLnBrk="0" hangingPunct="0">
              <a:defRPr/>
            </a:pPr>
            <a:r>
              <a:rPr lang="es-ES" sz="1600" b="1" dirty="0" smtClean="0">
                <a:solidFill>
                  <a:schemeClr val="tx1"/>
                </a:solidFill>
                <a:ea typeface="Calibri" pitchFamily="34" charset="0"/>
                <a:cs typeface="Times New Roman" pitchFamily="18" charset="0"/>
              </a:rPr>
              <a:t>(</a:t>
            </a:r>
            <a:r>
              <a:rPr lang="es-ES" sz="1600" b="1" dirty="0">
                <a:solidFill>
                  <a:schemeClr val="tx1"/>
                </a:solidFill>
                <a:ea typeface="Calibri" pitchFamily="34" charset="0"/>
                <a:cs typeface="Times New Roman" pitchFamily="18" charset="0"/>
              </a:rPr>
              <a:t>2007-2008)</a:t>
            </a:r>
            <a:endParaRPr lang="es-MX" sz="1600" dirty="0"/>
          </a:p>
        </p:txBody>
      </p:sp>
      <p:sp>
        <p:nvSpPr>
          <p:cNvPr id="10250" name="Rectangle 10"/>
          <p:cNvSpPr>
            <a:spLocks noChangeArrowheads="1"/>
          </p:cNvSpPr>
          <p:nvPr/>
        </p:nvSpPr>
        <p:spPr bwMode="auto">
          <a:xfrm>
            <a:off x="1785938" y="3245436"/>
            <a:ext cx="2571750" cy="338554"/>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pPr algn="ctr" eaLnBrk="0" hangingPunct="0">
              <a:defRPr/>
            </a:pPr>
            <a:r>
              <a:rPr lang="es-ES" sz="1600" b="1" dirty="0">
                <a:solidFill>
                  <a:schemeClr val="tx1"/>
                </a:solidFill>
                <a:ea typeface="Calibri" pitchFamily="34" charset="0"/>
                <a:cs typeface="Times New Roman" pitchFamily="18" charset="0"/>
              </a:rPr>
              <a:t>Fichas de hogares (2008</a:t>
            </a:r>
            <a:r>
              <a:rPr lang="es-ES" sz="1400" b="1" dirty="0">
                <a:solidFill>
                  <a:schemeClr val="tx1"/>
                </a:solidFill>
                <a:ea typeface="Calibri" pitchFamily="34" charset="0"/>
                <a:cs typeface="Times New Roman" pitchFamily="18" charset="0"/>
              </a:rPr>
              <a:t>)</a:t>
            </a:r>
            <a:endParaRPr lang="es-MX" sz="1400" dirty="0">
              <a:solidFill>
                <a:schemeClr val="tx1"/>
              </a:solidFill>
            </a:endParaRPr>
          </a:p>
        </p:txBody>
      </p:sp>
      <p:sp>
        <p:nvSpPr>
          <p:cNvPr id="10251" name="Rectangle 11"/>
          <p:cNvSpPr>
            <a:spLocks noChangeArrowheads="1"/>
          </p:cNvSpPr>
          <p:nvPr/>
        </p:nvSpPr>
        <p:spPr bwMode="auto">
          <a:xfrm>
            <a:off x="5143500" y="2894013"/>
            <a:ext cx="2571750" cy="1169987"/>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pPr algn="ctr" eaLnBrk="0" hangingPunct="0">
              <a:defRPr/>
            </a:pPr>
            <a:r>
              <a:rPr lang="es-ES" sz="1400" b="1" dirty="0">
                <a:solidFill>
                  <a:schemeClr val="tx1"/>
                </a:solidFill>
                <a:ea typeface="Calibri" pitchFamily="34" charset="0"/>
                <a:cs typeface="Times New Roman" pitchFamily="18" charset="0"/>
              </a:rPr>
              <a:t>Análisis cartográfico de cambios de usos de suelo </a:t>
            </a:r>
          </a:p>
          <a:p>
            <a:pPr algn="ctr" eaLnBrk="0" hangingPunct="0">
              <a:defRPr/>
            </a:pPr>
            <a:r>
              <a:rPr lang="es-ES" sz="1400" b="1" dirty="0">
                <a:solidFill>
                  <a:schemeClr val="tx1"/>
                </a:solidFill>
                <a:ea typeface="Calibri" pitchFamily="34" charset="0"/>
                <a:cs typeface="Times New Roman" pitchFamily="18" charset="0"/>
              </a:rPr>
              <a:t>y vegetación </a:t>
            </a:r>
            <a:endParaRPr lang="es-MX" sz="1400" dirty="0">
              <a:solidFill>
                <a:schemeClr val="tx1"/>
              </a:solidFill>
            </a:endParaRPr>
          </a:p>
          <a:p>
            <a:pPr algn="ctr" eaLnBrk="0" hangingPunct="0">
              <a:defRPr/>
            </a:pPr>
            <a:r>
              <a:rPr lang="es-ES" sz="1400" b="1" dirty="0">
                <a:solidFill>
                  <a:schemeClr val="tx1"/>
                </a:solidFill>
                <a:ea typeface="Calibri" pitchFamily="34" charset="0"/>
                <a:cs typeface="Times New Roman" pitchFamily="18" charset="0"/>
              </a:rPr>
              <a:t>en las tres comunidades </a:t>
            </a:r>
          </a:p>
          <a:p>
            <a:pPr algn="ctr" eaLnBrk="0" hangingPunct="0">
              <a:defRPr/>
            </a:pPr>
            <a:r>
              <a:rPr lang="es-ES" sz="1400" b="1" dirty="0">
                <a:solidFill>
                  <a:schemeClr val="tx1"/>
                </a:solidFill>
                <a:ea typeface="Calibri" pitchFamily="34" charset="0"/>
                <a:cs typeface="Times New Roman" pitchFamily="18" charset="0"/>
              </a:rPr>
              <a:t>de estudio (1995-2004)</a:t>
            </a:r>
            <a:endParaRPr lang="es-ES" sz="1400" dirty="0">
              <a:solidFill>
                <a:schemeClr val="tx1"/>
              </a:solidFill>
            </a:endParaRPr>
          </a:p>
        </p:txBody>
      </p:sp>
      <p:sp>
        <p:nvSpPr>
          <p:cNvPr id="10252" name="Rectangle 12"/>
          <p:cNvSpPr>
            <a:spLocks noChangeArrowheads="1"/>
          </p:cNvSpPr>
          <p:nvPr/>
        </p:nvSpPr>
        <p:spPr bwMode="auto">
          <a:xfrm>
            <a:off x="3000375" y="4404867"/>
            <a:ext cx="3214688" cy="1077218"/>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pPr algn="ctr" eaLnBrk="0" hangingPunct="0">
              <a:defRPr/>
            </a:pPr>
            <a:r>
              <a:rPr lang="es-ES" sz="1600" b="1" dirty="0">
                <a:solidFill>
                  <a:schemeClr val="tx1"/>
                </a:solidFill>
                <a:ea typeface="Calibri" pitchFamily="34" charset="0"/>
                <a:cs typeface="Times New Roman" pitchFamily="18" charset="0"/>
              </a:rPr>
              <a:t>Entrevistas en profundidad con mujeres en hogares con migrantes</a:t>
            </a:r>
            <a:endParaRPr lang="es-MX" sz="1600" dirty="0">
              <a:solidFill>
                <a:schemeClr val="tx1"/>
              </a:solidFill>
            </a:endParaRPr>
          </a:p>
          <a:p>
            <a:pPr algn="ctr" eaLnBrk="0" hangingPunct="0">
              <a:defRPr/>
            </a:pPr>
            <a:r>
              <a:rPr lang="es-ES" sz="1600" b="1" dirty="0">
                <a:solidFill>
                  <a:schemeClr val="tx1"/>
                </a:solidFill>
                <a:ea typeface="Calibri" pitchFamily="34" charset="0"/>
                <a:cs typeface="Times New Roman" pitchFamily="18" charset="0"/>
              </a:rPr>
              <a:t>(2008-2009)</a:t>
            </a:r>
            <a:endParaRPr lang="es-ES" sz="1600" dirty="0">
              <a:solidFill>
                <a:schemeClr val="tx1"/>
              </a:solidFill>
            </a:endParaRPr>
          </a:p>
        </p:txBody>
      </p:sp>
      <p:sp>
        <p:nvSpPr>
          <p:cNvPr id="14343" name="12 CuadroTexto"/>
          <p:cNvSpPr txBox="1">
            <a:spLocks noChangeArrowheads="1"/>
          </p:cNvSpPr>
          <p:nvPr/>
        </p:nvSpPr>
        <p:spPr bwMode="auto">
          <a:xfrm>
            <a:off x="2643188" y="857250"/>
            <a:ext cx="3786187" cy="461963"/>
          </a:xfrm>
          <a:prstGeom prst="rect">
            <a:avLst/>
          </a:prstGeom>
          <a:noFill/>
          <a:ln w="9525">
            <a:noFill/>
            <a:miter lim="800000"/>
            <a:headEnd/>
            <a:tailEnd/>
          </a:ln>
        </p:spPr>
        <p:txBody>
          <a:bodyPr>
            <a:spAutoFit/>
          </a:bodyPr>
          <a:lstStyle/>
          <a:p>
            <a:pPr algn="ctr"/>
            <a:r>
              <a:rPr lang="es-MX" sz="2400" b="1"/>
              <a:t>Ruta metodológica</a:t>
            </a:r>
          </a:p>
        </p:txBody>
      </p:sp>
      <p:sp>
        <p:nvSpPr>
          <p:cNvPr id="14" name="13 Flecha abajo"/>
          <p:cNvSpPr/>
          <p:nvPr/>
        </p:nvSpPr>
        <p:spPr>
          <a:xfrm>
            <a:off x="4500563" y="4143375"/>
            <a:ext cx="285750"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5" name="14 Flecha abajo"/>
          <p:cNvSpPr/>
          <p:nvPr/>
        </p:nvSpPr>
        <p:spPr>
          <a:xfrm>
            <a:off x="3286125" y="2357438"/>
            <a:ext cx="285750"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6" name="15 Flecha abajo"/>
          <p:cNvSpPr/>
          <p:nvPr/>
        </p:nvSpPr>
        <p:spPr>
          <a:xfrm>
            <a:off x="5572125" y="2357438"/>
            <a:ext cx="285750"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285750" y="690434"/>
            <a:ext cx="4000500" cy="5016758"/>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pPr algn="ctr" eaLnBrk="0" hangingPunct="0">
              <a:defRPr/>
            </a:pPr>
            <a:r>
              <a:rPr lang="es-ES" sz="2000" b="1" dirty="0">
                <a:solidFill>
                  <a:schemeClr val="tx1"/>
                </a:solidFill>
                <a:ea typeface="Calibri" pitchFamily="34" charset="0"/>
                <a:cs typeface="Times New Roman" pitchFamily="18" charset="0"/>
              </a:rPr>
              <a:t>Encuesta de hogares</a:t>
            </a:r>
          </a:p>
          <a:p>
            <a:pPr algn="ctr" eaLnBrk="0" hangingPunct="0">
              <a:defRPr/>
            </a:pPr>
            <a:r>
              <a:rPr lang="es-ES" sz="2000" b="1" dirty="0">
                <a:solidFill>
                  <a:schemeClr val="tx1"/>
                </a:solidFill>
                <a:ea typeface="Calibri" pitchFamily="34" charset="0"/>
                <a:cs typeface="Times New Roman" pitchFamily="18" charset="0"/>
              </a:rPr>
              <a:t> (2007-2008)</a:t>
            </a:r>
          </a:p>
          <a:p>
            <a:pPr algn="ctr" eaLnBrk="0" hangingPunct="0">
              <a:defRPr/>
            </a:pPr>
            <a:endParaRPr lang="es-MX" sz="2000" dirty="0">
              <a:solidFill>
                <a:schemeClr val="tx1"/>
              </a:solidFill>
            </a:endParaRPr>
          </a:p>
          <a:p>
            <a:pPr eaLnBrk="0" hangingPunct="0">
              <a:buFont typeface="Arial" pitchFamily="34" charset="0"/>
              <a:buChar char="•"/>
              <a:defRPr/>
            </a:pPr>
            <a:r>
              <a:rPr lang="es-ES" sz="2000" dirty="0">
                <a:solidFill>
                  <a:schemeClr val="tx1"/>
                </a:solidFill>
                <a:ea typeface="Calibri" pitchFamily="34" charset="0"/>
                <a:cs typeface="Times New Roman" pitchFamily="18" charset="0"/>
              </a:rPr>
              <a:t>Datos socioeconómicos</a:t>
            </a:r>
            <a:endParaRPr lang="es-MX" sz="2000" dirty="0">
              <a:solidFill>
                <a:schemeClr val="tx1"/>
              </a:solidFill>
            </a:endParaRPr>
          </a:p>
          <a:p>
            <a:pPr eaLnBrk="0" hangingPunct="0">
              <a:buFontTx/>
              <a:buChar char="•"/>
              <a:defRPr/>
            </a:pPr>
            <a:r>
              <a:rPr lang="es-ES" sz="2000" dirty="0">
                <a:solidFill>
                  <a:schemeClr val="tx1"/>
                </a:solidFill>
                <a:ea typeface="Calibri" pitchFamily="34" charset="0"/>
                <a:cs typeface="Times New Roman" pitchFamily="18" charset="0"/>
              </a:rPr>
              <a:t>Actividades</a:t>
            </a:r>
            <a:endParaRPr lang="es-MX" sz="2000" dirty="0">
              <a:solidFill>
                <a:schemeClr val="tx1"/>
              </a:solidFill>
            </a:endParaRPr>
          </a:p>
          <a:p>
            <a:pPr eaLnBrk="0" hangingPunct="0">
              <a:buFontTx/>
              <a:buChar char="•"/>
              <a:defRPr/>
            </a:pPr>
            <a:r>
              <a:rPr lang="es-ES" sz="2000" dirty="0">
                <a:solidFill>
                  <a:schemeClr val="tx1"/>
                </a:solidFill>
                <a:ea typeface="Calibri" pitchFamily="34" charset="0"/>
                <a:cs typeface="Times New Roman" pitchFamily="18" charset="0"/>
              </a:rPr>
              <a:t>Propiedad tierras</a:t>
            </a:r>
            <a:endParaRPr lang="es-MX" sz="2000" dirty="0">
              <a:solidFill>
                <a:schemeClr val="tx1"/>
              </a:solidFill>
            </a:endParaRPr>
          </a:p>
          <a:p>
            <a:pPr eaLnBrk="0" hangingPunct="0">
              <a:buFontTx/>
              <a:buChar char="•"/>
              <a:defRPr/>
            </a:pPr>
            <a:r>
              <a:rPr lang="es-ES" sz="2000" dirty="0">
                <a:solidFill>
                  <a:schemeClr val="tx1"/>
                </a:solidFill>
                <a:ea typeface="Calibri" pitchFamily="34" charset="0"/>
                <a:cs typeface="Times New Roman" pitchFamily="18" charset="0"/>
              </a:rPr>
              <a:t>Prácticas agropecuarias </a:t>
            </a:r>
            <a:endParaRPr lang="es-MX" sz="2000" dirty="0">
              <a:solidFill>
                <a:schemeClr val="tx1"/>
              </a:solidFill>
            </a:endParaRPr>
          </a:p>
          <a:p>
            <a:pPr eaLnBrk="0" hangingPunct="0">
              <a:buFontTx/>
              <a:buChar char="•"/>
              <a:defRPr/>
            </a:pPr>
            <a:r>
              <a:rPr lang="es-ES" sz="2000" dirty="0">
                <a:solidFill>
                  <a:schemeClr val="tx1"/>
                </a:solidFill>
                <a:ea typeface="Calibri" pitchFamily="34" charset="0"/>
                <a:cs typeface="Times New Roman" pitchFamily="18" charset="0"/>
              </a:rPr>
              <a:t>Recursos naturales (primeros “inventarios”)</a:t>
            </a:r>
            <a:endParaRPr lang="es-MX" sz="2000" dirty="0">
              <a:solidFill>
                <a:schemeClr val="tx1"/>
              </a:solidFill>
            </a:endParaRPr>
          </a:p>
          <a:p>
            <a:pPr eaLnBrk="0" hangingPunct="0">
              <a:buFontTx/>
              <a:buChar char="•"/>
              <a:defRPr/>
            </a:pPr>
            <a:r>
              <a:rPr lang="es-ES" sz="2000" dirty="0" smtClean="0">
                <a:solidFill>
                  <a:schemeClr val="tx1"/>
                </a:solidFill>
                <a:ea typeface="Calibri" pitchFamily="34" charset="0"/>
                <a:cs typeface="Times New Roman" pitchFamily="18" charset="0"/>
              </a:rPr>
              <a:t>Migración</a:t>
            </a:r>
          </a:p>
          <a:p>
            <a:pPr eaLnBrk="0" hangingPunct="0">
              <a:buFontTx/>
              <a:buChar char="•"/>
              <a:defRPr/>
            </a:pPr>
            <a:r>
              <a:rPr lang="es-ES" sz="2000" dirty="0">
                <a:solidFill>
                  <a:schemeClr val="tx1"/>
                </a:solidFill>
                <a:ea typeface="Calibri" pitchFamily="34" charset="0"/>
                <a:cs typeface="Times New Roman" pitchFamily="18" charset="0"/>
              </a:rPr>
              <a:t> </a:t>
            </a:r>
            <a:r>
              <a:rPr lang="es-ES" sz="2000" dirty="0" smtClean="0">
                <a:solidFill>
                  <a:schemeClr val="tx1"/>
                </a:solidFill>
                <a:ea typeface="Calibri" pitchFamily="34" charset="0"/>
                <a:cs typeface="Times New Roman" pitchFamily="18" charset="0"/>
              </a:rPr>
              <a:t>Patrones de residencia</a:t>
            </a:r>
            <a:endParaRPr lang="es-ES" sz="2000" dirty="0">
              <a:solidFill>
                <a:schemeClr val="tx1"/>
              </a:solidFill>
              <a:ea typeface="Calibri" pitchFamily="34" charset="0"/>
              <a:cs typeface="Times New Roman" pitchFamily="18" charset="0"/>
            </a:endParaRPr>
          </a:p>
          <a:p>
            <a:pPr eaLnBrk="0" hangingPunct="0">
              <a:buFontTx/>
              <a:buChar char="•"/>
              <a:defRPr/>
            </a:pPr>
            <a:endParaRPr lang="es-MX" sz="2000" dirty="0">
              <a:solidFill>
                <a:schemeClr val="tx1"/>
              </a:solidFill>
            </a:endParaRPr>
          </a:p>
          <a:p>
            <a:pPr algn="ctr" eaLnBrk="0" hangingPunct="0">
              <a:defRPr/>
            </a:pPr>
            <a:r>
              <a:rPr lang="es-ES" sz="2000" dirty="0">
                <a:solidFill>
                  <a:schemeClr val="tx1"/>
                </a:solidFill>
                <a:ea typeface="Calibri" pitchFamily="34" charset="0"/>
                <a:cs typeface="Times New Roman" pitchFamily="18" charset="0"/>
              </a:rPr>
              <a:t>372 hogares:</a:t>
            </a:r>
          </a:p>
          <a:p>
            <a:pPr algn="ctr" eaLnBrk="0" hangingPunct="0">
              <a:defRPr/>
            </a:pPr>
            <a:endParaRPr lang="es-MX" sz="2000" dirty="0">
              <a:solidFill>
                <a:schemeClr val="tx1"/>
              </a:solidFill>
            </a:endParaRPr>
          </a:p>
          <a:p>
            <a:pPr algn="ctr" eaLnBrk="0" hangingPunct="0">
              <a:defRPr/>
            </a:pPr>
            <a:r>
              <a:rPr lang="es-ES" sz="2000" dirty="0">
                <a:solidFill>
                  <a:schemeClr val="tx1"/>
                </a:solidFill>
                <a:ea typeface="Calibri" pitchFamily="34" charset="0"/>
                <a:cs typeface="Times New Roman" pitchFamily="18" charset="0"/>
              </a:rPr>
              <a:t>112Texín, 97 San Isidro, 163 Las Lomas</a:t>
            </a:r>
            <a:endParaRPr lang="es-ES" sz="2000" dirty="0">
              <a:solidFill>
                <a:schemeClr val="tx1"/>
              </a:solidFill>
            </a:endParaRPr>
          </a:p>
        </p:txBody>
      </p:sp>
      <p:pic>
        <p:nvPicPr>
          <p:cNvPr id="15363" name="3 Imagen" descr="finca don nieves texin 011.jpg"/>
          <p:cNvPicPr>
            <a:picLocks noChangeAspect="1"/>
          </p:cNvPicPr>
          <p:nvPr/>
        </p:nvPicPr>
        <p:blipFill>
          <a:blip r:embed="rId3" cstate="print"/>
          <a:srcRect/>
          <a:stretch>
            <a:fillRect/>
          </a:stretch>
        </p:blipFill>
        <p:spPr bwMode="auto">
          <a:xfrm>
            <a:off x="4429125" y="2214563"/>
            <a:ext cx="2714625" cy="3048000"/>
          </a:xfrm>
          <a:prstGeom prst="rect">
            <a:avLst/>
          </a:prstGeom>
          <a:noFill/>
          <a:ln w="9525">
            <a:solidFill>
              <a:schemeClr val="tx1"/>
            </a:solidFill>
            <a:miter lim="800000"/>
            <a:headEnd/>
            <a:tailEnd/>
          </a:ln>
        </p:spPr>
      </p:pic>
      <p:pic>
        <p:nvPicPr>
          <p:cNvPr id="15364" name="2 Imagen" descr="Finca  Felix Hdz Texin (18).jpg"/>
          <p:cNvPicPr>
            <a:picLocks noChangeAspect="1"/>
          </p:cNvPicPr>
          <p:nvPr/>
        </p:nvPicPr>
        <p:blipFill>
          <a:blip r:embed="rId4" cstate="print"/>
          <a:srcRect/>
          <a:stretch>
            <a:fillRect/>
          </a:stretch>
        </p:blipFill>
        <p:spPr bwMode="auto">
          <a:xfrm>
            <a:off x="5857875" y="4000500"/>
            <a:ext cx="3095625" cy="2463800"/>
          </a:xfrm>
          <a:prstGeom prst="rect">
            <a:avLst/>
          </a:prstGeom>
          <a:noFill/>
          <a:ln w="9525">
            <a:solidFill>
              <a:schemeClr val="tx1"/>
            </a:solidFill>
            <a:miter lim="800000"/>
            <a:headEnd/>
            <a:tailEnd/>
          </a:ln>
        </p:spPr>
      </p:pic>
      <p:pic>
        <p:nvPicPr>
          <p:cNvPr id="15365" name="2 Imagen" descr="Entrevistando1.jpg"/>
          <p:cNvPicPr>
            <a:picLocks noChangeAspect="1"/>
          </p:cNvPicPr>
          <p:nvPr/>
        </p:nvPicPr>
        <p:blipFill>
          <a:blip r:embed="rId5" cstate="print"/>
          <a:srcRect/>
          <a:stretch>
            <a:fillRect/>
          </a:stretch>
        </p:blipFill>
        <p:spPr bwMode="auto">
          <a:xfrm>
            <a:off x="6215063" y="500063"/>
            <a:ext cx="2428875" cy="278606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214313" y="714375"/>
            <a:ext cx="4786312" cy="5848350"/>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pPr algn="ctr" eaLnBrk="0" hangingPunct="0">
              <a:defRPr/>
            </a:pPr>
            <a:r>
              <a:rPr lang="es-ES" sz="2000" b="1" dirty="0">
                <a:solidFill>
                  <a:schemeClr val="tx1"/>
                </a:solidFill>
                <a:ea typeface="Calibri" pitchFamily="34" charset="0"/>
                <a:cs typeface="Times New Roman" pitchFamily="18" charset="0"/>
              </a:rPr>
              <a:t>“Fichas” de hogares (2008)</a:t>
            </a:r>
            <a:endParaRPr lang="es-MX" sz="2000" dirty="0">
              <a:solidFill>
                <a:schemeClr val="tx1"/>
              </a:solidFill>
            </a:endParaRPr>
          </a:p>
          <a:p>
            <a:pPr algn="ctr" eaLnBrk="0" hangingPunct="0">
              <a:defRPr/>
            </a:pPr>
            <a:r>
              <a:rPr lang="es-ES" sz="2000" dirty="0">
                <a:solidFill>
                  <a:schemeClr val="tx1"/>
                </a:solidFill>
                <a:ea typeface="Calibri" pitchFamily="34" charset="0"/>
                <a:cs typeface="Times New Roman" pitchFamily="18" charset="0"/>
              </a:rPr>
              <a:t>(por secciones, tesis Lic. En Economía, Biología y Sociología)</a:t>
            </a:r>
          </a:p>
          <a:p>
            <a:pPr eaLnBrk="0" hangingPunct="0">
              <a:defRPr/>
            </a:pPr>
            <a:endParaRPr lang="es-MX" sz="2000" dirty="0">
              <a:solidFill>
                <a:schemeClr val="tx1"/>
              </a:solidFill>
            </a:endParaRPr>
          </a:p>
          <a:p>
            <a:pPr eaLnBrk="0" hangingPunct="0">
              <a:buFontTx/>
              <a:buChar char="•"/>
              <a:defRPr/>
            </a:pPr>
            <a:r>
              <a:rPr lang="es-ES" sz="2000" dirty="0">
                <a:solidFill>
                  <a:schemeClr val="tx1"/>
                </a:solidFill>
                <a:ea typeface="Calibri" pitchFamily="34" charset="0"/>
                <a:cs typeface="Times New Roman" pitchFamily="18" charset="0"/>
              </a:rPr>
              <a:t>Historia laboral de los “jefes y jefas de hogar”/adquisición de bienes</a:t>
            </a:r>
            <a:endParaRPr lang="es-MX" sz="2000" dirty="0">
              <a:solidFill>
                <a:schemeClr val="tx1"/>
              </a:solidFill>
            </a:endParaRPr>
          </a:p>
          <a:p>
            <a:pPr eaLnBrk="0" hangingPunct="0">
              <a:buFontTx/>
              <a:buChar char="•"/>
              <a:defRPr/>
            </a:pPr>
            <a:r>
              <a:rPr lang="es-ES" sz="2000" dirty="0">
                <a:solidFill>
                  <a:schemeClr val="tx1"/>
                </a:solidFill>
                <a:ea typeface="Calibri" pitchFamily="34" charset="0"/>
                <a:cs typeface="Times New Roman" pitchFamily="18" charset="0"/>
              </a:rPr>
              <a:t>Plantas silvestres y </a:t>
            </a:r>
            <a:r>
              <a:rPr lang="es-ES" sz="2000" dirty="0" err="1">
                <a:solidFill>
                  <a:schemeClr val="tx1"/>
                </a:solidFill>
                <a:ea typeface="Calibri" pitchFamily="34" charset="0"/>
                <a:cs typeface="Times New Roman" pitchFamily="18" charset="0"/>
              </a:rPr>
              <a:t>semi</a:t>
            </a:r>
            <a:r>
              <a:rPr lang="es-ES" sz="2000" dirty="0">
                <a:solidFill>
                  <a:schemeClr val="tx1"/>
                </a:solidFill>
                <a:ea typeface="Calibri" pitchFamily="34" charset="0"/>
                <a:cs typeface="Times New Roman" pitchFamily="18" charset="0"/>
              </a:rPr>
              <a:t>-cultivadas</a:t>
            </a:r>
            <a:endParaRPr lang="es-MX" sz="2000" dirty="0">
              <a:solidFill>
                <a:schemeClr val="tx1"/>
              </a:solidFill>
            </a:endParaRPr>
          </a:p>
          <a:p>
            <a:pPr eaLnBrk="0" hangingPunct="0">
              <a:buFontTx/>
              <a:buChar char="•"/>
              <a:defRPr/>
            </a:pPr>
            <a:r>
              <a:rPr lang="es-ES" sz="2000" dirty="0">
                <a:solidFill>
                  <a:schemeClr val="tx1"/>
                </a:solidFill>
                <a:ea typeface="Calibri" pitchFamily="34" charset="0"/>
                <a:cs typeface="Times New Roman" pitchFamily="18" charset="0"/>
              </a:rPr>
              <a:t>Recursos en el solar</a:t>
            </a:r>
            <a:endParaRPr lang="es-MX" sz="2000" dirty="0">
              <a:solidFill>
                <a:schemeClr val="tx1"/>
              </a:solidFill>
            </a:endParaRPr>
          </a:p>
          <a:p>
            <a:pPr eaLnBrk="0" hangingPunct="0">
              <a:buFontTx/>
              <a:buChar char="•"/>
              <a:defRPr/>
            </a:pPr>
            <a:r>
              <a:rPr lang="es-ES" sz="2000" dirty="0">
                <a:solidFill>
                  <a:schemeClr val="tx1"/>
                </a:solidFill>
                <a:ea typeface="Calibri" pitchFamily="34" charset="0"/>
                <a:cs typeface="Times New Roman" pitchFamily="18" charset="0"/>
              </a:rPr>
              <a:t>Leña</a:t>
            </a:r>
            <a:endParaRPr lang="es-MX" sz="2000" dirty="0">
              <a:solidFill>
                <a:schemeClr val="tx1"/>
              </a:solidFill>
            </a:endParaRPr>
          </a:p>
          <a:p>
            <a:pPr eaLnBrk="0" hangingPunct="0">
              <a:buFontTx/>
              <a:buChar char="•"/>
              <a:defRPr/>
            </a:pPr>
            <a:r>
              <a:rPr lang="es-ES" sz="2000" dirty="0">
                <a:solidFill>
                  <a:schemeClr val="tx1"/>
                </a:solidFill>
                <a:ea typeface="Calibri" pitchFamily="34" charset="0"/>
                <a:cs typeface="Times New Roman" pitchFamily="18" charset="0"/>
              </a:rPr>
              <a:t>Fincas</a:t>
            </a:r>
            <a:endParaRPr lang="es-MX" sz="2000" dirty="0">
              <a:solidFill>
                <a:schemeClr val="tx1"/>
              </a:solidFill>
            </a:endParaRPr>
          </a:p>
          <a:p>
            <a:pPr eaLnBrk="0" hangingPunct="0">
              <a:buFontTx/>
              <a:buChar char="•"/>
              <a:defRPr/>
            </a:pPr>
            <a:r>
              <a:rPr lang="es-ES" sz="2000" dirty="0">
                <a:solidFill>
                  <a:schemeClr val="tx1"/>
                </a:solidFill>
                <a:ea typeface="Calibri" pitchFamily="34" charset="0"/>
                <a:cs typeface="Times New Roman" pitchFamily="18" charset="0"/>
              </a:rPr>
              <a:t>Animales silvestres*</a:t>
            </a:r>
            <a:endParaRPr lang="es-MX" sz="2000" dirty="0">
              <a:solidFill>
                <a:schemeClr val="tx1"/>
              </a:solidFill>
            </a:endParaRPr>
          </a:p>
          <a:p>
            <a:pPr eaLnBrk="0" hangingPunct="0">
              <a:buFontTx/>
              <a:buChar char="•"/>
              <a:defRPr/>
            </a:pPr>
            <a:r>
              <a:rPr lang="es-ES" sz="2000" dirty="0">
                <a:solidFill>
                  <a:schemeClr val="tx1"/>
                </a:solidFill>
                <a:ea typeface="Calibri" pitchFamily="34" charset="0"/>
                <a:cs typeface="Times New Roman" pitchFamily="18" charset="0"/>
              </a:rPr>
              <a:t>Primeras entrevistas “empoderamiento femenino”</a:t>
            </a:r>
            <a:endParaRPr lang="es-MX" sz="2000" dirty="0">
              <a:solidFill>
                <a:schemeClr val="tx1"/>
              </a:solidFill>
            </a:endParaRPr>
          </a:p>
          <a:p>
            <a:pPr eaLnBrk="0" hangingPunct="0">
              <a:defRPr/>
            </a:pPr>
            <a:endParaRPr lang="en-US" sz="2000" dirty="0">
              <a:solidFill>
                <a:schemeClr val="tx1"/>
              </a:solidFill>
              <a:ea typeface="Calibri" pitchFamily="34" charset="0"/>
              <a:cs typeface="Times New Roman" pitchFamily="18" charset="0"/>
            </a:endParaRPr>
          </a:p>
          <a:p>
            <a:pPr eaLnBrk="0" hangingPunct="0">
              <a:defRPr/>
            </a:pPr>
            <a:r>
              <a:rPr lang="en-US" sz="2000" dirty="0" err="1">
                <a:solidFill>
                  <a:schemeClr val="tx1"/>
                </a:solidFill>
                <a:ea typeface="Calibri" pitchFamily="34" charset="0"/>
                <a:cs typeface="Times New Roman" pitchFamily="18" charset="0"/>
              </a:rPr>
              <a:t>Muestra</a:t>
            </a:r>
            <a:r>
              <a:rPr lang="en-US" sz="2000" dirty="0">
                <a:solidFill>
                  <a:schemeClr val="tx1"/>
                </a:solidFill>
                <a:ea typeface="Calibri" pitchFamily="34" charset="0"/>
                <a:cs typeface="Times New Roman" pitchFamily="18" charset="0"/>
              </a:rPr>
              <a:t> </a:t>
            </a:r>
            <a:r>
              <a:rPr lang="en-US" sz="2000" dirty="0" err="1">
                <a:solidFill>
                  <a:schemeClr val="tx1"/>
                </a:solidFill>
                <a:ea typeface="Calibri" pitchFamily="34" charset="0"/>
                <a:cs typeface="Times New Roman" pitchFamily="18" charset="0"/>
              </a:rPr>
              <a:t>estratificada</a:t>
            </a:r>
            <a:r>
              <a:rPr lang="en-US" sz="2000" dirty="0">
                <a:solidFill>
                  <a:schemeClr val="tx1"/>
                </a:solidFill>
                <a:ea typeface="Calibri" pitchFamily="34" charset="0"/>
                <a:cs typeface="Times New Roman" pitchFamily="18" charset="0"/>
              </a:rPr>
              <a:t> (CM/CT; CM/ST; SM/CT; SM/ST)</a:t>
            </a:r>
            <a:endParaRPr lang="es-MX" sz="2000" dirty="0">
              <a:solidFill>
                <a:schemeClr val="tx1"/>
              </a:solidFill>
            </a:endParaRPr>
          </a:p>
          <a:p>
            <a:pPr eaLnBrk="0" hangingPunct="0">
              <a:defRPr/>
            </a:pPr>
            <a:r>
              <a:rPr lang="es-ES" sz="2000" dirty="0">
                <a:solidFill>
                  <a:schemeClr val="tx1"/>
                </a:solidFill>
                <a:ea typeface="Calibri" pitchFamily="34" charset="0"/>
                <a:cs typeface="Times New Roman" pitchFamily="18" charset="0"/>
              </a:rPr>
              <a:t>Cuotas de hogares “caso”:</a:t>
            </a:r>
            <a:endParaRPr lang="es-MX" sz="2000" dirty="0">
              <a:solidFill>
                <a:schemeClr val="tx1"/>
              </a:solidFill>
            </a:endParaRPr>
          </a:p>
          <a:p>
            <a:pPr eaLnBrk="0" hangingPunct="0">
              <a:defRPr/>
            </a:pPr>
            <a:r>
              <a:rPr lang="es-ES" sz="2000" dirty="0">
                <a:solidFill>
                  <a:schemeClr val="tx1"/>
                </a:solidFill>
                <a:ea typeface="Calibri" pitchFamily="34" charset="0"/>
                <a:cs typeface="Times New Roman" pitchFamily="18" charset="0"/>
              </a:rPr>
              <a:t>12 San Isidro, 16 </a:t>
            </a:r>
            <a:r>
              <a:rPr lang="es-ES" sz="2000" dirty="0" err="1">
                <a:solidFill>
                  <a:schemeClr val="tx1"/>
                </a:solidFill>
                <a:ea typeface="Calibri" pitchFamily="34" charset="0"/>
                <a:cs typeface="Times New Roman" pitchFamily="18" charset="0"/>
              </a:rPr>
              <a:t>Texín</a:t>
            </a:r>
            <a:r>
              <a:rPr lang="es-ES" sz="2000" dirty="0">
                <a:solidFill>
                  <a:schemeClr val="tx1"/>
                </a:solidFill>
                <a:ea typeface="Calibri" pitchFamily="34" charset="0"/>
                <a:cs typeface="Times New Roman" pitchFamily="18" charset="0"/>
              </a:rPr>
              <a:t>, 24 Lomas</a:t>
            </a:r>
            <a:endParaRPr lang="es-MX" sz="2000" dirty="0">
              <a:solidFill>
                <a:schemeClr val="tx1"/>
              </a:solidFill>
            </a:endParaRPr>
          </a:p>
          <a:p>
            <a:pPr eaLnBrk="0" hangingPunct="0">
              <a:defRPr/>
            </a:pPr>
            <a:endParaRPr lang="es-MX" sz="1400" dirty="0">
              <a:solidFill>
                <a:schemeClr val="tx1"/>
              </a:solidFill>
            </a:endParaRPr>
          </a:p>
        </p:txBody>
      </p:sp>
      <p:pic>
        <p:nvPicPr>
          <p:cNvPr id="16387" name="3 Imagen" descr="finca joel (12).jpg"/>
          <p:cNvPicPr>
            <a:picLocks noChangeAspect="1"/>
          </p:cNvPicPr>
          <p:nvPr/>
        </p:nvPicPr>
        <p:blipFill>
          <a:blip r:embed="rId3" cstate="print"/>
          <a:srcRect/>
          <a:stretch>
            <a:fillRect/>
          </a:stretch>
        </p:blipFill>
        <p:spPr bwMode="auto">
          <a:xfrm>
            <a:off x="5143500" y="2214563"/>
            <a:ext cx="3803650" cy="307181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5580063" y="1754188"/>
            <a:ext cx="3313112" cy="2586037"/>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pPr eaLnBrk="0" hangingPunct="0">
              <a:defRPr/>
            </a:pPr>
            <a:r>
              <a:rPr lang="es-ES" sz="2400" b="1" dirty="0">
                <a:solidFill>
                  <a:schemeClr val="tx1"/>
                </a:solidFill>
                <a:ea typeface="Calibri" pitchFamily="34" charset="0"/>
                <a:cs typeface="Times New Roman" pitchFamily="18" charset="0"/>
              </a:rPr>
              <a:t>Análisis cartográfico de cambios de usos de suelo y vegetación </a:t>
            </a:r>
            <a:endParaRPr lang="es-MX" sz="2400" dirty="0">
              <a:solidFill>
                <a:schemeClr val="tx1"/>
              </a:solidFill>
            </a:endParaRPr>
          </a:p>
          <a:p>
            <a:pPr eaLnBrk="0" hangingPunct="0">
              <a:defRPr/>
            </a:pPr>
            <a:r>
              <a:rPr lang="es-ES" sz="2400" b="1" dirty="0">
                <a:solidFill>
                  <a:schemeClr val="tx1"/>
                </a:solidFill>
                <a:ea typeface="Calibri" pitchFamily="34" charset="0"/>
                <a:cs typeface="Times New Roman" pitchFamily="18" charset="0"/>
              </a:rPr>
              <a:t>en las tres comunidades de estudio  (1995-2004)</a:t>
            </a:r>
            <a:endParaRPr lang="es-MX" sz="2400" dirty="0">
              <a:solidFill>
                <a:schemeClr val="tx1"/>
              </a:solidFill>
            </a:endParaRPr>
          </a:p>
          <a:p>
            <a:pPr algn="ctr" eaLnBrk="0" hangingPunct="0">
              <a:defRPr/>
            </a:pPr>
            <a:r>
              <a:rPr lang="es-ES" dirty="0">
                <a:solidFill>
                  <a:schemeClr val="tx1"/>
                </a:solidFill>
                <a:ea typeface="Calibri" pitchFamily="34" charset="0"/>
                <a:cs typeface="Times New Roman" pitchFamily="18" charset="0"/>
              </a:rPr>
              <a:t>(tesis de Lic. Geografía)</a:t>
            </a:r>
            <a:endParaRPr lang="es-ES" dirty="0">
              <a:solidFill>
                <a:schemeClr val="tx1"/>
              </a:solidFill>
            </a:endParaRPr>
          </a:p>
        </p:txBody>
      </p:sp>
      <p:pic>
        <p:nvPicPr>
          <p:cNvPr id="17411" name="Picture 3" descr="cambio uso del suelo95_04"/>
          <p:cNvPicPr>
            <a:picLocks noChangeAspect="1" noChangeArrowheads="1"/>
          </p:cNvPicPr>
          <p:nvPr/>
        </p:nvPicPr>
        <p:blipFill>
          <a:blip r:embed="rId3" cstate="print"/>
          <a:srcRect/>
          <a:stretch>
            <a:fillRect/>
          </a:stretch>
        </p:blipFill>
        <p:spPr bwMode="auto">
          <a:xfrm>
            <a:off x="214313" y="857250"/>
            <a:ext cx="5143500" cy="5262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4284663" y="1773238"/>
            <a:ext cx="4643437" cy="2676525"/>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pPr algn="ctr" eaLnBrk="0" hangingPunct="0">
              <a:defRPr/>
            </a:pPr>
            <a:r>
              <a:rPr lang="es-ES" sz="2400" b="1" dirty="0">
                <a:solidFill>
                  <a:schemeClr val="tx1"/>
                </a:solidFill>
                <a:ea typeface="Calibri" pitchFamily="34" charset="0"/>
                <a:cs typeface="Times New Roman" pitchFamily="18" charset="0"/>
              </a:rPr>
              <a:t>Entrevistas en profundidad con mujeres en hogares con migrantes</a:t>
            </a:r>
            <a:endParaRPr lang="es-MX" sz="2400" dirty="0">
              <a:solidFill>
                <a:schemeClr val="tx1"/>
              </a:solidFill>
            </a:endParaRPr>
          </a:p>
          <a:p>
            <a:pPr algn="ctr" eaLnBrk="0" hangingPunct="0">
              <a:defRPr/>
            </a:pPr>
            <a:r>
              <a:rPr lang="es-ES" sz="2400" b="1" dirty="0">
                <a:solidFill>
                  <a:schemeClr val="tx1"/>
                </a:solidFill>
                <a:ea typeface="Calibri" pitchFamily="34" charset="0"/>
                <a:cs typeface="Times New Roman" pitchFamily="18" charset="0"/>
              </a:rPr>
              <a:t>(2008-2009)</a:t>
            </a:r>
          </a:p>
          <a:p>
            <a:pPr algn="ctr" eaLnBrk="0" hangingPunct="0">
              <a:defRPr/>
            </a:pPr>
            <a:endParaRPr lang="es-MX" sz="2400" dirty="0">
              <a:solidFill>
                <a:schemeClr val="tx1"/>
              </a:solidFill>
            </a:endParaRPr>
          </a:p>
          <a:p>
            <a:pPr algn="ctr" eaLnBrk="0" hangingPunct="0">
              <a:defRPr/>
            </a:pPr>
            <a:r>
              <a:rPr lang="es-ES" sz="2400" dirty="0">
                <a:solidFill>
                  <a:schemeClr val="tx1"/>
                </a:solidFill>
                <a:ea typeface="Calibri" pitchFamily="34" charset="0"/>
                <a:cs typeface="Times New Roman" pitchFamily="18" charset="0"/>
              </a:rPr>
              <a:t>Procesos de empoderamiento/vulnerabilidad</a:t>
            </a:r>
            <a:endParaRPr lang="es-ES" sz="2400" dirty="0">
              <a:solidFill>
                <a:schemeClr val="tx1"/>
              </a:solidFill>
            </a:endParaRPr>
          </a:p>
        </p:txBody>
      </p:sp>
      <p:pic>
        <p:nvPicPr>
          <p:cNvPr id="18435" name="3 Imagen" descr="G:\fincas 2009\Finca  Felix Hdz Texin (1).jpg"/>
          <p:cNvPicPr>
            <a:picLocks noChangeAspect="1" noChangeArrowheads="1"/>
          </p:cNvPicPr>
          <p:nvPr/>
        </p:nvPicPr>
        <p:blipFill>
          <a:blip r:embed="rId3" cstate="print"/>
          <a:srcRect/>
          <a:stretch>
            <a:fillRect/>
          </a:stretch>
        </p:blipFill>
        <p:spPr bwMode="auto">
          <a:xfrm>
            <a:off x="857250" y="1571625"/>
            <a:ext cx="3286125" cy="44005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CuadroTexto"/>
          <p:cNvSpPr txBox="1">
            <a:spLocks noChangeArrowheads="1"/>
          </p:cNvSpPr>
          <p:nvPr/>
        </p:nvSpPr>
        <p:spPr bwMode="auto">
          <a:xfrm>
            <a:off x="755650" y="692696"/>
            <a:ext cx="7488238" cy="923330"/>
          </a:xfrm>
          <a:prstGeom prst="rect">
            <a:avLst/>
          </a:prstGeom>
          <a:noFill/>
          <a:ln w="9525">
            <a:noFill/>
            <a:miter lim="800000"/>
            <a:headEnd/>
            <a:tailEnd/>
          </a:ln>
        </p:spPr>
        <p:txBody>
          <a:bodyPr wrap="square">
            <a:spAutoFit/>
          </a:bodyPr>
          <a:lstStyle/>
          <a:p>
            <a:r>
              <a:rPr lang="es-MX" dirty="0" smtClean="0"/>
              <a:t>Estrategia de Intervención</a:t>
            </a:r>
            <a:endParaRPr lang="es-MX" dirty="0"/>
          </a:p>
          <a:p>
            <a:endParaRPr lang="es-MX" dirty="0"/>
          </a:p>
          <a:p>
            <a:r>
              <a:rPr lang="es-MX" dirty="0" smtClean="0"/>
              <a:t>Talleres de Mapeo comunitario</a:t>
            </a:r>
            <a:endParaRPr lang="es-MX" dirty="0"/>
          </a:p>
        </p:txBody>
      </p:sp>
      <p:pic>
        <p:nvPicPr>
          <p:cNvPr id="3" name="18 Imagen" descr="taller mujeres5.jpg"/>
          <p:cNvPicPr/>
          <p:nvPr/>
        </p:nvPicPr>
        <p:blipFill>
          <a:blip r:embed="rId3" cstate="print"/>
          <a:stretch>
            <a:fillRect/>
          </a:stretch>
        </p:blipFill>
        <p:spPr>
          <a:xfrm>
            <a:off x="1619672" y="1628800"/>
            <a:ext cx="6336704" cy="49685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87450" y="1484313"/>
            <a:ext cx="7056438" cy="1077912"/>
          </a:xfrm>
          <a:prstGeom prst="rect">
            <a:avLst/>
          </a:prstGeom>
          <a:noFill/>
        </p:spPr>
        <p:txBody>
          <a:bodyPr>
            <a:spAutoFit/>
          </a:bodyPr>
          <a:lstStyle/>
          <a:p>
            <a:pPr>
              <a:defRPr/>
            </a:pPr>
            <a:r>
              <a:rPr lang="es-MX" sz="3200" dirty="0">
                <a:solidFill>
                  <a:schemeClr val="accent1">
                    <a:lumMod val="75000"/>
                  </a:schemeClr>
                </a:solidFill>
              </a:rPr>
              <a:t>Nuestros principales hallazgos y reflexiones…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p:cNvPicPr>
            <a:picLocks noChangeAspect="1" noChangeArrowheads="1"/>
          </p:cNvPicPr>
          <p:nvPr/>
        </p:nvPicPr>
        <p:blipFill>
          <a:blip r:embed="rId3" cstate="print"/>
          <a:srcRect/>
          <a:stretch>
            <a:fillRect/>
          </a:stretch>
        </p:blipFill>
        <p:spPr bwMode="auto">
          <a:xfrm>
            <a:off x="500063" y="3357563"/>
            <a:ext cx="4287837" cy="3214687"/>
          </a:xfrm>
          <a:prstGeom prst="rect">
            <a:avLst/>
          </a:prstGeom>
          <a:noFill/>
          <a:ln w="57150">
            <a:solidFill>
              <a:srgbClr val="800080"/>
            </a:solidFill>
            <a:miter lim="800000"/>
            <a:headEnd/>
            <a:tailEnd/>
          </a:ln>
        </p:spPr>
      </p:pic>
      <p:graphicFrame>
        <p:nvGraphicFramePr>
          <p:cNvPr id="4" name="3 Tabla"/>
          <p:cNvGraphicFramePr>
            <a:graphicFrameLocks noGrp="1"/>
          </p:cNvGraphicFramePr>
          <p:nvPr/>
        </p:nvGraphicFramePr>
        <p:xfrm>
          <a:off x="2500313" y="785813"/>
          <a:ext cx="5715040" cy="2214578"/>
        </p:xfrm>
        <a:graphic>
          <a:graphicData uri="http://schemas.openxmlformats.org/drawingml/2006/table">
            <a:tbl>
              <a:tblPr/>
              <a:tblGrid>
                <a:gridCol w="1509428"/>
                <a:gridCol w="1088699"/>
                <a:gridCol w="672998"/>
                <a:gridCol w="2443915"/>
              </a:tblGrid>
              <a:tr h="712226">
                <a:tc gridSpan="4">
                  <a:txBody>
                    <a:bodyPr/>
                    <a:lstStyle/>
                    <a:p>
                      <a:pPr marL="685800" algn="ctr">
                        <a:spcAft>
                          <a:spcPts val="0"/>
                        </a:spcAft>
                      </a:pPr>
                      <a:r>
                        <a:rPr lang="es-MX" sz="1600" b="1" dirty="0">
                          <a:latin typeface="Arial"/>
                          <a:ea typeface="Times New Roman"/>
                          <a:cs typeface="Times New Roman"/>
                        </a:rPr>
                        <a:t>Distribución de los hogares encuestados</a:t>
                      </a:r>
                      <a:endParaRPr lang="es-MX" sz="1600" dirty="0">
                        <a:latin typeface="Verdana"/>
                        <a:ea typeface="Times New Roman"/>
                        <a:cs typeface="Times New Roman"/>
                      </a:endParaRPr>
                    </a:p>
                    <a:p>
                      <a:pPr marL="685800" algn="ctr">
                        <a:spcAft>
                          <a:spcPts val="0"/>
                        </a:spcAft>
                      </a:pPr>
                      <a:r>
                        <a:rPr lang="es-MX" sz="1600" b="1" dirty="0">
                          <a:latin typeface="Arial"/>
                          <a:ea typeface="Times New Roman"/>
                          <a:cs typeface="Times New Roman"/>
                        </a:rPr>
                        <a:t>(número/porcentaje) por tipo hogar</a:t>
                      </a:r>
                      <a:endParaRPr lang="es-MX" sz="1600" dirty="0">
                        <a:latin typeface="Verdana"/>
                        <a:ea typeface="Times New Roman"/>
                        <a:cs typeface="Times New Roman"/>
                      </a:endParaRPr>
                    </a:p>
                  </a:txBody>
                  <a:tcPr marL="44450" marR="44450" marT="0" marB="0" anchor="b">
                    <a:lnL w="12700" cap="flat" cmpd="sng" algn="ctr">
                      <a:solidFill>
                        <a:srgbClr val="0F253F"/>
                      </a:solidFill>
                      <a:prstDash val="solid"/>
                      <a:round/>
                      <a:headEnd type="none" w="med" len="med"/>
                      <a:tailEnd type="none" w="med" len="med"/>
                    </a:lnL>
                    <a:lnR w="12700" cap="flat" cmpd="sng" algn="ctr">
                      <a:solidFill>
                        <a:srgbClr val="0F253F"/>
                      </a:solidFill>
                      <a:prstDash val="solid"/>
                      <a:round/>
                      <a:headEnd type="none" w="med" len="med"/>
                      <a:tailEnd type="none" w="med" len="med"/>
                    </a:lnR>
                    <a:lnT w="12700" cap="flat" cmpd="sng" algn="ctr">
                      <a:solidFill>
                        <a:srgbClr val="0F253F"/>
                      </a:solidFill>
                      <a:prstDash val="solid"/>
                      <a:round/>
                      <a:headEnd type="none" w="med" len="med"/>
                      <a:tailEnd type="none" w="med" len="med"/>
                    </a:lnT>
                    <a:lnB w="12700" cap="flat" cmpd="sng" algn="ctr">
                      <a:solidFill>
                        <a:srgbClr val="0F253F"/>
                      </a:solidFill>
                      <a:prstDash val="solid"/>
                      <a:round/>
                      <a:headEnd type="none" w="med" len="med"/>
                      <a:tailEnd type="none" w="med" len="med"/>
                    </a:lnB>
                    <a:solidFill>
                      <a:schemeClr val="accent2">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370951">
                <a:tc gridSpan="2">
                  <a:txBody>
                    <a:bodyPr/>
                    <a:lstStyle/>
                    <a:p>
                      <a:pPr algn="ctr">
                        <a:spcAft>
                          <a:spcPts val="0"/>
                        </a:spcAft>
                      </a:pPr>
                      <a:r>
                        <a:rPr lang="es-MX" sz="1600" dirty="0">
                          <a:solidFill>
                            <a:srgbClr val="000000"/>
                          </a:solidFill>
                          <a:latin typeface="Verdana"/>
                          <a:ea typeface="Times New Roman"/>
                          <a:cs typeface="Times New Roman"/>
                        </a:rPr>
                        <a:t>Con Migra/Con Tierras</a:t>
                      </a:r>
                      <a:endParaRPr lang="es-MX" sz="1600" dirty="0">
                        <a:latin typeface="Verdana"/>
                        <a:ea typeface="Times New Roman"/>
                        <a:cs typeface="Times New Roman"/>
                      </a:endParaRPr>
                    </a:p>
                  </a:txBody>
                  <a:tcPr marL="44450" marR="44450" marT="0" marB="0" anchor="b">
                    <a:lnL w="12700" cap="flat" cmpd="sng" algn="ctr">
                      <a:solidFill>
                        <a:srgbClr val="0F253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F253F"/>
                      </a:solidFill>
                      <a:prstDash val="solid"/>
                      <a:round/>
                      <a:headEnd type="none" w="med" len="med"/>
                      <a:tailEnd type="none" w="med" len="med"/>
                    </a:lnT>
                    <a:lnB>
                      <a:noFill/>
                    </a:lnB>
                    <a:solidFill>
                      <a:schemeClr val="accent1">
                        <a:lumMod val="40000"/>
                        <a:lumOff val="60000"/>
                      </a:schemeClr>
                    </a:solidFill>
                  </a:tcPr>
                </a:tc>
                <a:tc hMerge="1">
                  <a:txBody>
                    <a:bodyPr/>
                    <a:lstStyle/>
                    <a:p>
                      <a:endParaRPr lang="es-MX"/>
                    </a:p>
                  </a:txBody>
                  <a:tcPr/>
                </a:tc>
                <a:tc gridSpan="2">
                  <a:txBody>
                    <a:bodyPr/>
                    <a:lstStyle/>
                    <a:p>
                      <a:pPr algn="ctr">
                        <a:spcAft>
                          <a:spcPts val="0"/>
                        </a:spcAft>
                      </a:pPr>
                      <a:r>
                        <a:rPr lang="es-MX" sz="1600" dirty="0">
                          <a:solidFill>
                            <a:srgbClr val="000000"/>
                          </a:solidFill>
                          <a:latin typeface="Verdana"/>
                          <a:ea typeface="Times New Roman"/>
                          <a:cs typeface="Times New Roman"/>
                        </a:rPr>
                        <a:t>Sin Migra/Con Tierras</a:t>
                      </a:r>
                      <a:endParaRPr lang="es-MX" sz="1600" dirty="0">
                        <a:latin typeface="Verdana"/>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F253F"/>
                      </a:solidFill>
                      <a:prstDash val="solid"/>
                      <a:round/>
                      <a:headEnd type="none" w="med" len="med"/>
                      <a:tailEnd type="none" w="med" len="med"/>
                    </a:lnR>
                    <a:lnT w="12700" cap="flat" cmpd="sng" algn="ctr">
                      <a:solidFill>
                        <a:srgbClr val="0F253F"/>
                      </a:solidFill>
                      <a:prstDash val="solid"/>
                      <a:round/>
                      <a:headEnd type="none" w="med" len="med"/>
                      <a:tailEnd type="none" w="med" len="med"/>
                    </a:lnT>
                    <a:lnB>
                      <a:noFill/>
                    </a:lnB>
                    <a:solidFill>
                      <a:schemeClr val="accent1">
                        <a:lumMod val="40000"/>
                        <a:lumOff val="60000"/>
                      </a:schemeClr>
                    </a:solidFill>
                  </a:tcPr>
                </a:tc>
                <a:tc hMerge="1">
                  <a:txBody>
                    <a:bodyPr/>
                    <a:lstStyle/>
                    <a:p>
                      <a:endParaRPr lang="es-MX"/>
                    </a:p>
                  </a:txBody>
                  <a:tcPr/>
                </a:tc>
              </a:tr>
              <a:tr h="370951">
                <a:tc>
                  <a:txBody>
                    <a:bodyPr/>
                    <a:lstStyle/>
                    <a:p>
                      <a:pPr algn="ctr">
                        <a:spcAft>
                          <a:spcPts val="0"/>
                        </a:spcAft>
                      </a:pPr>
                      <a:r>
                        <a:rPr lang="es-MX" sz="1600" b="1" dirty="0">
                          <a:solidFill>
                            <a:srgbClr val="000000"/>
                          </a:solidFill>
                          <a:latin typeface="Verdana"/>
                          <a:ea typeface="Times New Roman"/>
                          <a:cs typeface="Times New Roman"/>
                        </a:rPr>
                        <a:t>69</a:t>
                      </a:r>
                      <a:endParaRPr lang="es-MX" sz="1600" dirty="0">
                        <a:latin typeface="Verdana"/>
                        <a:ea typeface="Times New Roman"/>
                        <a:cs typeface="Times New Roman"/>
                      </a:endParaRPr>
                    </a:p>
                  </a:txBody>
                  <a:tcPr marL="44450" marR="44450" marT="0" marB="0" anchor="b">
                    <a:lnL w="12700" cap="flat" cmpd="sng" algn="ctr">
                      <a:solidFill>
                        <a:srgbClr val="0F253F"/>
                      </a:solidFill>
                      <a:prstDash val="solid"/>
                      <a:round/>
                      <a:headEnd type="none" w="med" len="med"/>
                      <a:tailEnd type="none" w="med" len="med"/>
                    </a:lnL>
                    <a:lnR>
                      <a:noFill/>
                    </a:lnR>
                    <a:lnT>
                      <a:noFill/>
                    </a:lnT>
                    <a:lnB w="12700" cap="flat" cmpd="sng" algn="ctr">
                      <a:solidFill>
                        <a:srgbClr val="0F253F"/>
                      </a:solidFill>
                      <a:prstDash val="solid"/>
                      <a:round/>
                      <a:headEnd type="none" w="med" len="med"/>
                      <a:tailEnd type="none" w="med" len="med"/>
                    </a:lnB>
                    <a:solidFill>
                      <a:schemeClr val="accent1">
                        <a:lumMod val="40000"/>
                        <a:lumOff val="60000"/>
                      </a:schemeClr>
                    </a:solidFill>
                  </a:tcPr>
                </a:tc>
                <a:tc>
                  <a:txBody>
                    <a:bodyPr/>
                    <a:lstStyle/>
                    <a:p>
                      <a:pPr algn="r">
                        <a:spcAft>
                          <a:spcPts val="0"/>
                        </a:spcAft>
                      </a:pPr>
                      <a:r>
                        <a:rPr lang="es-MX" sz="1600" dirty="0">
                          <a:solidFill>
                            <a:srgbClr val="000000"/>
                          </a:solidFill>
                          <a:latin typeface="Verdana"/>
                          <a:ea typeface="Times New Roman"/>
                          <a:cs typeface="Times New Roman"/>
                        </a:rPr>
                        <a:t>18.55%</a:t>
                      </a:r>
                      <a:endParaRPr lang="es-MX" sz="1600" dirty="0">
                        <a:latin typeface="Verdana"/>
                        <a:ea typeface="Times New Roman"/>
                        <a:cs typeface="Times New Roman"/>
                      </a:endParaRPr>
                    </a:p>
                  </a:txBody>
                  <a:tcPr marL="44450" marR="44450" marT="0" marB="0" anchor="b">
                    <a:lnL>
                      <a:noFill/>
                    </a:lnL>
                    <a:lnR w="12700" cap="flat" cmpd="sng" algn="ctr">
                      <a:solidFill>
                        <a:srgbClr val="0F253F"/>
                      </a:solidFill>
                      <a:prstDash val="solid"/>
                      <a:round/>
                      <a:headEnd type="none" w="med" len="med"/>
                      <a:tailEnd type="none" w="med" len="med"/>
                    </a:lnR>
                    <a:lnT>
                      <a:noFill/>
                    </a:lnT>
                    <a:lnB w="12700" cap="flat" cmpd="sng" algn="ctr">
                      <a:solidFill>
                        <a:srgbClr val="0F253F"/>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s-MX" sz="1600" b="1">
                          <a:solidFill>
                            <a:srgbClr val="000000"/>
                          </a:solidFill>
                          <a:latin typeface="Verdana"/>
                          <a:ea typeface="Times New Roman"/>
                          <a:cs typeface="Times New Roman"/>
                        </a:rPr>
                        <a:t>165</a:t>
                      </a:r>
                      <a:endParaRPr lang="es-MX" sz="1600">
                        <a:latin typeface="Verdana"/>
                        <a:ea typeface="Times New Roman"/>
                        <a:cs typeface="Times New Roman"/>
                      </a:endParaRPr>
                    </a:p>
                  </a:txBody>
                  <a:tcPr marL="44450" marR="44450" marT="0" marB="0" anchor="b">
                    <a:lnL w="12700" cap="flat" cmpd="sng" algn="ctr">
                      <a:solidFill>
                        <a:srgbClr val="0F253F"/>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a:spcAft>
                          <a:spcPts val="0"/>
                        </a:spcAft>
                      </a:pPr>
                      <a:r>
                        <a:rPr lang="es-MX" sz="1600">
                          <a:solidFill>
                            <a:srgbClr val="000000"/>
                          </a:solidFill>
                          <a:latin typeface="Verdana"/>
                          <a:ea typeface="Times New Roman"/>
                          <a:cs typeface="Times New Roman"/>
                        </a:rPr>
                        <a:t>44.35%</a:t>
                      </a:r>
                      <a:endParaRPr lang="es-MX" sz="1600">
                        <a:latin typeface="Verdana"/>
                        <a:ea typeface="Times New Roman"/>
                        <a:cs typeface="Times New Roman"/>
                      </a:endParaRPr>
                    </a:p>
                  </a:txBody>
                  <a:tcPr marL="44450" marR="44450" marT="0" marB="0" anchor="b">
                    <a:lnL>
                      <a:noFill/>
                    </a:lnL>
                    <a:lnR w="12700" cap="flat" cmpd="sng" algn="ctr">
                      <a:solidFill>
                        <a:srgbClr val="0F253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370951">
                <a:tc gridSpan="2">
                  <a:txBody>
                    <a:bodyPr/>
                    <a:lstStyle/>
                    <a:p>
                      <a:pPr algn="ctr">
                        <a:spcAft>
                          <a:spcPts val="0"/>
                        </a:spcAft>
                      </a:pPr>
                      <a:r>
                        <a:rPr lang="es-MX" sz="1600" dirty="0">
                          <a:solidFill>
                            <a:srgbClr val="000000"/>
                          </a:solidFill>
                          <a:latin typeface="Verdana"/>
                          <a:ea typeface="Times New Roman"/>
                          <a:cs typeface="Times New Roman"/>
                        </a:rPr>
                        <a:t>Con Migra/Sin Tierras</a:t>
                      </a:r>
                      <a:endParaRPr lang="es-MX" sz="1600" dirty="0">
                        <a:latin typeface="Verdana"/>
                        <a:ea typeface="Times New Roman"/>
                        <a:cs typeface="Times New Roman"/>
                      </a:endParaRPr>
                    </a:p>
                  </a:txBody>
                  <a:tcPr marL="44450" marR="44450" marT="0" marB="0" anchor="b">
                    <a:lnL w="12700" cap="flat" cmpd="sng" algn="ctr">
                      <a:solidFill>
                        <a:srgbClr val="0F253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F253F"/>
                      </a:solidFill>
                      <a:prstDash val="solid"/>
                      <a:round/>
                      <a:headEnd type="none" w="med" len="med"/>
                      <a:tailEnd type="none" w="med" len="med"/>
                    </a:lnT>
                    <a:lnB>
                      <a:noFill/>
                    </a:lnB>
                    <a:solidFill>
                      <a:schemeClr val="accent1">
                        <a:lumMod val="40000"/>
                        <a:lumOff val="60000"/>
                      </a:schemeClr>
                    </a:solidFill>
                  </a:tcPr>
                </a:tc>
                <a:tc hMerge="1">
                  <a:txBody>
                    <a:bodyPr/>
                    <a:lstStyle/>
                    <a:p>
                      <a:endParaRPr lang="es-MX"/>
                    </a:p>
                  </a:txBody>
                  <a:tcPr/>
                </a:tc>
                <a:tc gridSpan="2">
                  <a:txBody>
                    <a:bodyPr/>
                    <a:lstStyle/>
                    <a:p>
                      <a:pPr algn="ctr">
                        <a:spcAft>
                          <a:spcPts val="0"/>
                        </a:spcAft>
                      </a:pPr>
                      <a:r>
                        <a:rPr lang="es-MX" sz="1600" dirty="0">
                          <a:solidFill>
                            <a:srgbClr val="000000"/>
                          </a:solidFill>
                          <a:latin typeface="Verdana"/>
                          <a:ea typeface="Times New Roman"/>
                          <a:cs typeface="Times New Roman"/>
                        </a:rPr>
                        <a:t>Sin Migra/Sin Tierras</a:t>
                      </a:r>
                      <a:endParaRPr lang="es-MX" sz="1600" dirty="0">
                        <a:latin typeface="Verdana"/>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F253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hMerge="1">
                  <a:txBody>
                    <a:bodyPr/>
                    <a:lstStyle/>
                    <a:p>
                      <a:endParaRPr lang="es-MX"/>
                    </a:p>
                  </a:txBody>
                  <a:tcPr/>
                </a:tc>
              </a:tr>
              <a:tr h="389499">
                <a:tc>
                  <a:txBody>
                    <a:bodyPr/>
                    <a:lstStyle/>
                    <a:p>
                      <a:pPr algn="ctr">
                        <a:spcAft>
                          <a:spcPts val="0"/>
                        </a:spcAft>
                      </a:pPr>
                      <a:r>
                        <a:rPr lang="es-MX" sz="1600" b="1">
                          <a:solidFill>
                            <a:srgbClr val="000000"/>
                          </a:solidFill>
                          <a:latin typeface="Verdana"/>
                          <a:ea typeface="Times New Roman"/>
                          <a:cs typeface="Times New Roman"/>
                        </a:rPr>
                        <a:t>37</a:t>
                      </a:r>
                      <a:endParaRPr lang="es-MX" sz="1600">
                        <a:latin typeface="Verdana"/>
                        <a:ea typeface="Times New Roman"/>
                        <a:cs typeface="Times New Roman"/>
                      </a:endParaRPr>
                    </a:p>
                  </a:txBody>
                  <a:tcPr marL="44450" marR="44450" marT="0" marB="0" anchor="b">
                    <a:lnL w="12700" cap="flat" cmpd="sng" algn="ctr">
                      <a:solidFill>
                        <a:srgbClr val="0F253F"/>
                      </a:solidFill>
                      <a:prstDash val="solid"/>
                      <a:round/>
                      <a:headEnd type="none" w="med" len="med"/>
                      <a:tailEnd type="none" w="med" len="med"/>
                    </a:lnL>
                    <a:lnR>
                      <a:noFill/>
                    </a:lnR>
                    <a:lnT>
                      <a:noFill/>
                    </a:lnT>
                    <a:lnB w="12700" cap="flat" cmpd="sng" algn="ctr">
                      <a:solidFill>
                        <a:srgbClr val="0F253F"/>
                      </a:solidFill>
                      <a:prstDash val="solid"/>
                      <a:round/>
                      <a:headEnd type="none" w="med" len="med"/>
                      <a:tailEnd type="none" w="med" len="med"/>
                    </a:lnB>
                    <a:solidFill>
                      <a:schemeClr val="accent1">
                        <a:lumMod val="40000"/>
                        <a:lumOff val="60000"/>
                      </a:schemeClr>
                    </a:solidFill>
                  </a:tcPr>
                </a:tc>
                <a:tc>
                  <a:txBody>
                    <a:bodyPr/>
                    <a:lstStyle/>
                    <a:p>
                      <a:pPr algn="r">
                        <a:spcAft>
                          <a:spcPts val="0"/>
                        </a:spcAft>
                      </a:pPr>
                      <a:r>
                        <a:rPr lang="es-MX" sz="1600" dirty="0">
                          <a:solidFill>
                            <a:srgbClr val="000000"/>
                          </a:solidFill>
                          <a:latin typeface="Verdana"/>
                          <a:ea typeface="Times New Roman"/>
                          <a:cs typeface="Times New Roman"/>
                        </a:rPr>
                        <a:t>9.95%</a:t>
                      </a:r>
                      <a:endParaRPr lang="es-MX" sz="1600" dirty="0">
                        <a:latin typeface="Verdana"/>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F253F"/>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s-MX" sz="1600" b="1" dirty="0">
                          <a:solidFill>
                            <a:srgbClr val="000000"/>
                          </a:solidFill>
                          <a:latin typeface="Verdana"/>
                          <a:ea typeface="Times New Roman"/>
                          <a:cs typeface="Times New Roman"/>
                        </a:rPr>
                        <a:t>99</a:t>
                      </a:r>
                      <a:endParaRPr lang="es-MX" sz="1600" dirty="0">
                        <a:latin typeface="Verdana"/>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F253F"/>
                      </a:solidFill>
                      <a:prstDash val="solid"/>
                      <a:round/>
                      <a:headEnd type="none" w="med" len="med"/>
                      <a:tailEnd type="none" w="med" len="med"/>
                    </a:lnB>
                    <a:solidFill>
                      <a:schemeClr val="accent1">
                        <a:lumMod val="40000"/>
                        <a:lumOff val="60000"/>
                      </a:schemeClr>
                    </a:solidFill>
                  </a:tcPr>
                </a:tc>
                <a:tc>
                  <a:txBody>
                    <a:bodyPr/>
                    <a:lstStyle/>
                    <a:p>
                      <a:pPr algn="r">
                        <a:spcAft>
                          <a:spcPts val="0"/>
                        </a:spcAft>
                      </a:pPr>
                      <a:r>
                        <a:rPr lang="es-MX" sz="1600" dirty="0">
                          <a:solidFill>
                            <a:srgbClr val="000000"/>
                          </a:solidFill>
                          <a:latin typeface="Verdana"/>
                          <a:ea typeface="Times New Roman"/>
                          <a:cs typeface="Times New Roman"/>
                        </a:rPr>
                        <a:t>26.61%</a:t>
                      </a:r>
                      <a:endParaRPr lang="es-MX" sz="1600" dirty="0">
                        <a:latin typeface="Verdana"/>
                        <a:ea typeface="Times New Roman"/>
                        <a:cs typeface="Times New Roman"/>
                      </a:endParaRPr>
                    </a:p>
                  </a:txBody>
                  <a:tcPr marL="44450" marR="44450" marT="0" marB="0" anchor="b">
                    <a:lnL>
                      <a:noFill/>
                    </a:lnL>
                    <a:lnR w="12700" cap="flat" cmpd="sng" algn="ctr">
                      <a:solidFill>
                        <a:srgbClr val="0F253F"/>
                      </a:solidFill>
                      <a:prstDash val="solid"/>
                      <a:round/>
                      <a:headEnd type="none" w="med" len="med"/>
                      <a:tailEnd type="none" w="med" len="med"/>
                    </a:lnR>
                    <a:lnT>
                      <a:noFill/>
                    </a:lnT>
                    <a:lnB w="12700" cap="flat" cmpd="sng" algn="ctr">
                      <a:solidFill>
                        <a:srgbClr val="0F253F"/>
                      </a:solidFill>
                      <a:prstDash val="solid"/>
                      <a:round/>
                      <a:headEnd type="none" w="med" len="med"/>
                      <a:tailEnd type="none" w="med" len="med"/>
                    </a:lnB>
                    <a:solidFill>
                      <a:schemeClr val="accent1">
                        <a:lumMod val="40000"/>
                        <a:lumOff val="60000"/>
                      </a:schemeClr>
                    </a:solidFill>
                  </a:tcPr>
                </a:tc>
              </a:tr>
            </a:tbl>
          </a:graphicData>
        </a:graphic>
      </p:graphicFrame>
      <p:sp>
        <p:nvSpPr>
          <p:cNvPr id="21531" name="Rectangle 2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es-MX"/>
          </a:p>
        </p:txBody>
      </p:sp>
      <p:sp>
        <p:nvSpPr>
          <p:cNvPr id="5" name="4 Elipse"/>
          <p:cNvSpPr/>
          <p:nvPr/>
        </p:nvSpPr>
        <p:spPr>
          <a:xfrm>
            <a:off x="2857500" y="2000250"/>
            <a:ext cx="928688" cy="357188"/>
          </a:xfrm>
          <a:prstGeom prst="ellipse">
            <a:avLst/>
          </a:prstGeom>
          <a:solidFill>
            <a:schemeClr val="accent1">
              <a:alpha val="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CuadroTexto"/>
          <p:cNvSpPr txBox="1">
            <a:spLocks noChangeArrowheads="1"/>
          </p:cNvSpPr>
          <p:nvPr/>
        </p:nvSpPr>
        <p:spPr bwMode="auto">
          <a:xfrm>
            <a:off x="1331913" y="908050"/>
            <a:ext cx="6929437" cy="4801314"/>
          </a:xfrm>
          <a:prstGeom prst="rect">
            <a:avLst/>
          </a:prstGeom>
          <a:solidFill>
            <a:schemeClr val="accent1">
              <a:lumMod val="60000"/>
              <a:lumOff val="40000"/>
            </a:schemeClr>
          </a:solidFill>
          <a:ln w="9525">
            <a:solidFill>
              <a:schemeClr val="tx1"/>
            </a:solidFill>
            <a:miter lim="800000"/>
            <a:headEnd/>
            <a:tailEnd/>
          </a:ln>
        </p:spPr>
        <p:txBody>
          <a:bodyPr>
            <a:spAutoFit/>
          </a:bodyPr>
          <a:lstStyle/>
          <a:p>
            <a:pPr>
              <a:defRPr/>
            </a:pPr>
            <a:r>
              <a:rPr lang="es-MX" sz="2000" dirty="0"/>
              <a:t>Proyecto:</a:t>
            </a:r>
          </a:p>
          <a:p>
            <a:pPr>
              <a:defRPr/>
            </a:pPr>
            <a:endParaRPr lang="es-MX" sz="3200" dirty="0"/>
          </a:p>
          <a:p>
            <a:pPr>
              <a:defRPr/>
            </a:pPr>
            <a:r>
              <a:rPr lang="es-MX" sz="3200" b="1" dirty="0">
                <a:latin typeface="Papyrus" pitchFamily="66" charset="0"/>
                <a:cs typeface="Gisha" pitchFamily="34" charset="-79"/>
              </a:rPr>
              <a:t>  “Migración </a:t>
            </a:r>
            <a:r>
              <a:rPr lang="es-MX" sz="3200" b="1" dirty="0" smtClean="0">
                <a:latin typeface="Papyrus" pitchFamily="66" charset="0"/>
                <a:cs typeface="Gisha" pitchFamily="34" charset="-79"/>
              </a:rPr>
              <a:t>internacional</a:t>
            </a:r>
            <a:r>
              <a:rPr lang="es-MX" sz="3200" b="1" dirty="0">
                <a:latin typeface="Papyrus" pitchFamily="66" charset="0"/>
                <a:cs typeface="Gisha" pitchFamily="34" charset="-79"/>
              </a:rPr>
              <a:t>, alternativas de desarrollo y manejo de recursos naturales por género en comunidades cafetaleras del centro de Veracruz” </a:t>
            </a:r>
          </a:p>
          <a:p>
            <a:pPr>
              <a:defRPr/>
            </a:pPr>
            <a:endParaRPr lang="es-MX" dirty="0"/>
          </a:p>
          <a:p>
            <a:pPr>
              <a:defRPr/>
            </a:pPr>
            <a:endParaRPr lang="es-MX" dirty="0"/>
          </a:p>
          <a:p>
            <a:pPr>
              <a:defRPr/>
            </a:pPr>
            <a:endParaRPr lang="es-MX" dirty="0"/>
          </a:p>
          <a:p>
            <a:pPr algn="r">
              <a:defRPr/>
            </a:pPr>
            <a:r>
              <a:rPr lang="es-MX" dirty="0"/>
              <a:t>Financiado por: </a:t>
            </a:r>
          </a:p>
          <a:p>
            <a:pPr algn="r">
              <a:defRPr/>
            </a:pPr>
            <a:r>
              <a:rPr lang="es-MX" dirty="0" err="1"/>
              <a:t>The</a:t>
            </a:r>
            <a:r>
              <a:rPr lang="es-MX" dirty="0"/>
              <a:t> International </a:t>
            </a:r>
            <a:r>
              <a:rPr lang="es-MX" dirty="0" err="1"/>
              <a:t>Development</a:t>
            </a:r>
            <a:r>
              <a:rPr lang="es-MX" dirty="0"/>
              <a:t> </a:t>
            </a:r>
            <a:r>
              <a:rPr lang="es-MX" dirty="0" err="1"/>
              <a:t>Research</a:t>
            </a:r>
            <a:r>
              <a:rPr lang="es-MX" dirty="0"/>
              <a:t> Center (</a:t>
            </a:r>
            <a:r>
              <a:rPr lang="es-MX" dirty="0" smtClean="0"/>
              <a:t>Ottawa)</a:t>
            </a:r>
          </a:p>
          <a:p>
            <a:pPr algn="r">
              <a:defRPr/>
            </a:pPr>
            <a:r>
              <a:rPr lang="es-MX" dirty="0" smtClean="0"/>
              <a:t>Fondos Mixtos </a:t>
            </a:r>
            <a:r>
              <a:rPr lang="es-MX" dirty="0" err="1" smtClean="0"/>
              <a:t>Conacyt</a:t>
            </a:r>
            <a:r>
              <a:rPr lang="es-MX" dirty="0" smtClean="0"/>
              <a:t>-Gobierno del Estado de Veracruz </a:t>
            </a:r>
            <a:endParaRPr lang="es-MX" dirty="0"/>
          </a:p>
          <a:p>
            <a:pPr>
              <a:defRPr/>
            </a:pPr>
            <a:endParaRPr lang="es-MX"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agen 1"/>
          <p:cNvPicPr>
            <a:picLocks noChangeAspect="1" noChangeArrowheads="1"/>
          </p:cNvPicPr>
          <p:nvPr/>
        </p:nvPicPr>
        <p:blipFill>
          <a:blip r:embed="rId3" cstate="print"/>
          <a:srcRect/>
          <a:stretch>
            <a:fillRect/>
          </a:stretch>
        </p:blipFill>
        <p:spPr bwMode="auto">
          <a:xfrm>
            <a:off x="500063" y="1285875"/>
            <a:ext cx="7694612" cy="4857750"/>
          </a:xfrm>
          <a:prstGeom prst="rect">
            <a:avLst/>
          </a:prstGeom>
          <a:noFill/>
          <a:ln w="9525">
            <a:noFill/>
            <a:miter lim="800000"/>
            <a:headEnd/>
            <a:tailEnd/>
          </a:ln>
        </p:spPr>
      </p:pic>
      <p:sp>
        <p:nvSpPr>
          <p:cNvPr id="55299" name="Rectangle 3"/>
          <p:cNvSpPr>
            <a:spLocks noChangeArrowheads="1"/>
          </p:cNvSpPr>
          <p:nvPr/>
        </p:nvSpPr>
        <p:spPr bwMode="auto">
          <a:xfrm>
            <a:off x="1785938" y="423863"/>
            <a:ext cx="5286375" cy="647700"/>
          </a:xfrm>
          <a:prstGeom prst="rect">
            <a:avLst/>
          </a:prstGeom>
          <a:solidFill>
            <a:schemeClr val="accent6">
              <a:lumMod val="20000"/>
              <a:lumOff val="80000"/>
            </a:schemeClr>
          </a:solidFill>
          <a:ln w="9525">
            <a:noFill/>
            <a:miter lim="800000"/>
            <a:headEnd/>
            <a:tailEnd/>
          </a:ln>
          <a:effectLst/>
        </p:spPr>
        <p:txBody>
          <a:bodyPr anchor="ctr">
            <a:spAutoFit/>
          </a:bodyPr>
          <a:lstStyle/>
          <a:p>
            <a:pPr algn="ctr" eaLnBrk="0" hangingPunct="0">
              <a:defRPr/>
            </a:pPr>
            <a:r>
              <a:rPr lang="es-MX" b="1" dirty="0">
                <a:latin typeface="Arial" pitchFamily="34" charset="0"/>
                <a:ea typeface="Calibri" pitchFamily="34" charset="0"/>
                <a:cs typeface="Times New Roman" pitchFamily="18" charset="0"/>
              </a:rPr>
              <a:t>Propuesta IDS para esquematizar la forma en que se estructuran los medios de vida</a:t>
            </a:r>
            <a:endParaRPr lang="es-MX" dirty="0">
              <a:latin typeface="Arial" pitchFamily="34" charset="0"/>
            </a:endParaRPr>
          </a:p>
        </p:txBody>
      </p:sp>
      <p:sp>
        <p:nvSpPr>
          <p:cNvPr id="22532" name="3 CuadroTexto"/>
          <p:cNvSpPr txBox="1">
            <a:spLocks noChangeArrowheads="1"/>
          </p:cNvSpPr>
          <p:nvPr/>
        </p:nvSpPr>
        <p:spPr bwMode="auto">
          <a:xfrm>
            <a:off x="1714500" y="2571750"/>
            <a:ext cx="428625" cy="3292475"/>
          </a:xfrm>
          <a:prstGeom prst="rect">
            <a:avLst/>
          </a:prstGeom>
          <a:noFill/>
          <a:ln w="9525">
            <a:noFill/>
            <a:miter lim="800000"/>
            <a:headEnd/>
            <a:tailEnd/>
          </a:ln>
        </p:spPr>
        <p:txBody>
          <a:bodyPr>
            <a:spAutoFit/>
          </a:bodyPr>
          <a:lstStyle/>
          <a:p>
            <a:r>
              <a:rPr lang="es-MX" sz="1600">
                <a:solidFill>
                  <a:srgbClr val="990099"/>
                </a:solidFill>
              </a:rPr>
              <a:t>I</a:t>
            </a:r>
          </a:p>
          <a:p>
            <a:r>
              <a:rPr lang="es-MX" sz="1600">
                <a:solidFill>
                  <a:srgbClr val="990099"/>
                </a:solidFill>
              </a:rPr>
              <a:t>N</a:t>
            </a:r>
          </a:p>
          <a:p>
            <a:r>
              <a:rPr lang="es-MX" sz="1600">
                <a:solidFill>
                  <a:srgbClr val="990099"/>
                </a:solidFill>
              </a:rPr>
              <a:t>S</a:t>
            </a:r>
          </a:p>
          <a:p>
            <a:r>
              <a:rPr lang="es-MX" sz="1600">
                <a:solidFill>
                  <a:srgbClr val="990099"/>
                </a:solidFill>
              </a:rPr>
              <a:t>T</a:t>
            </a:r>
          </a:p>
          <a:p>
            <a:r>
              <a:rPr lang="es-MX" sz="1600">
                <a:solidFill>
                  <a:srgbClr val="990099"/>
                </a:solidFill>
              </a:rPr>
              <a:t>I</a:t>
            </a:r>
          </a:p>
          <a:p>
            <a:r>
              <a:rPr lang="es-MX" sz="1600">
                <a:solidFill>
                  <a:srgbClr val="990099"/>
                </a:solidFill>
              </a:rPr>
              <a:t>T</a:t>
            </a:r>
          </a:p>
          <a:p>
            <a:r>
              <a:rPr lang="es-MX" sz="1600">
                <a:solidFill>
                  <a:srgbClr val="990099"/>
                </a:solidFill>
              </a:rPr>
              <a:t>U</a:t>
            </a:r>
          </a:p>
          <a:p>
            <a:r>
              <a:rPr lang="es-MX" sz="1600">
                <a:solidFill>
                  <a:srgbClr val="990099"/>
                </a:solidFill>
              </a:rPr>
              <a:t>C</a:t>
            </a:r>
          </a:p>
          <a:p>
            <a:r>
              <a:rPr lang="es-MX" sz="1600">
                <a:solidFill>
                  <a:srgbClr val="990099"/>
                </a:solidFill>
              </a:rPr>
              <a:t>I</a:t>
            </a:r>
          </a:p>
          <a:p>
            <a:r>
              <a:rPr lang="es-MX" sz="1600">
                <a:solidFill>
                  <a:srgbClr val="990099"/>
                </a:solidFill>
              </a:rPr>
              <a:t>O</a:t>
            </a:r>
          </a:p>
          <a:p>
            <a:r>
              <a:rPr lang="es-MX" sz="1600">
                <a:solidFill>
                  <a:srgbClr val="990099"/>
                </a:solidFill>
              </a:rPr>
              <a:t>N</a:t>
            </a:r>
          </a:p>
          <a:p>
            <a:r>
              <a:rPr lang="es-MX" sz="1600">
                <a:solidFill>
                  <a:srgbClr val="990099"/>
                </a:solidFill>
              </a:rPr>
              <a:t>E</a:t>
            </a:r>
          </a:p>
          <a:p>
            <a:r>
              <a:rPr lang="es-MX" sz="1600">
                <a:solidFill>
                  <a:srgbClr val="990099"/>
                </a:solidFill>
              </a:rPr>
              <a: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CuadroTexto"/>
          <p:cNvSpPr txBox="1">
            <a:spLocks noChangeArrowheads="1"/>
          </p:cNvSpPr>
          <p:nvPr/>
        </p:nvSpPr>
        <p:spPr bwMode="auto">
          <a:xfrm>
            <a:off x="1116013" y="1557338"/>
            <a:ext cx="576262" cy="3692525"/>
          </a:xfrm>
          <a:prstGeom prst="rect">
            <a:avLst/>
          </a:prstGeom>
          <a:noFill/>
          <a:ln w="9525">
            <a:noFill/>
            <a:miter lim="800000"/>
            <a:headEnd/>
            <a:tailEnd/>
          </a:ln>
        </p:spPr>
        <p:txBody>
          <a:bodyPr>
            <a:spAutoFit/>
          </a:bodyPr>
          <a:lstStyle/>
          <a:p>
            <a:r>
              <a:rPr lang="es-MX" b="1"/>
              <a:t> I</a:t>
            </a:r>
          </a:p>
          <a:p>
            <a:r>
              <a:rPr lang="es-MX" b="1"/>
              <a:t>N</a:t>
            </a:r>
          </a:p>
          <a:p>
            <a:r>
              <a:rPr lang="es-MX" b="1"/>
              <a:t>S</a:t>
            </a:r>
          </a:p>
          <a:p>
            <a:r>
              <a:rPr lang="es-MX" b="1"/>
              <a:t>T</a:t>
            </a:r>
          </a:p>
          <a:p>
            <a:r>
              <a:rPr lang="es-MX" b="1"/>
              <a:t> I</a:t>
            </a:r>
          </a:p>
          <a:p>
            <a:r>
              <a:rPr lang="es-MX" b="1"/>
              <a:t>T</a:t>
            </a:r>
          </a:p>
          <a:p>
            <a:r>
              <a:rPr lang="es-MX" b="1"/>
              <a:t>U</a:t>
            </a:r>
          </a:p>
          <a:p>
            <a:r>
              <a:rPr lang="es-MX" b="1"/>
              <a:t>C</a:t>
            </a:r>
          </a:p>
          <a:p>
            <a:r>
              <a:rPr lang="es-MX" b="1"/>
              <a:t> I</a:t>
            </a:r>
          </a:p>
          <a:p>
            <a:r>
              <a:rPr lang="es-MX" b="1"/>
              <a:t>O</a:t>
            </a:r>
          </a:p>
          <a:p>
            <a:r>
              <a:rPr lang="es-MX" b="1"/>
              <a:t>N</a:t>
            </a:r>
          </a:p>
          <a:p>
            <a:r>
              <a:rPr lang="es-MX" b="1"/>
              <a:t>E</a:t>
            </a:r>
          </a:p>
          <a:p>
            <a:r>
              <a:rPr lang="es-MX" b="1"/>
              <a:t>S</a:t>
            </a:r>
          </a:p>
        </p:txBody>
      </p:sp>
      <p:sp>
        <p:nvSpPr>
          <p:cNvPr id="23555" name="2 CuadroTexto"/>
          <p:cNvSpPr txBox="1">
            <a:spLocks noChangeArrowheads="1"/>
          </p:cNvSpPr>
          <p:nvPr/>
        </p:nvSpPr>
        <p:spPr bwMode="auto">
          <a:xfrm>
            <a:off x="2843213" y="1628775"/>
            <a:ext cx="2376487" cy="461963"/>
          </a:xfrm>
          <a:prstGeom prst="rect">
            <a:avLst/>
          </a:prstGeom>
          <a:noFill/>
          <a:ln w="9525">
            <a:solidFill>
              <a:schemeClr val="tx1"/>
            </a:solidFill>
            <a:miter lim="800000"/>
            <a:headEnd/>
            <a:tailEnd/>
          </a:ln>
        </p:spPr>
        <p:txBody>
          <a:bodyPr>
            <a:spAutoFit/>
          </a:bodyPr>
          <a:lstStyle/>
          <a:p>
            <a:pPr algn="ctr"/>
            <a:r>
              <a:rPr lang="es-MX" sz="2400" b="1"/>
              <a:t>Estado</a:t>
            </a:r>
          </a:p>
        </p:txBody>
      </p:sp>
      <p:sp>
        <p:nvSpPr>
          <p:cNvPr id="23556" name="3 CuadroTexto"/>
          <p:cNvSpPr txBox="1">
            <a:spLocks noChangeArrowheads="1"/>
          </p:cNvSpPr>
          <p:nvPr/>
        </p:nvSpPr>
        <p:spPr bwMode="auto">
          <a:xfrm>
            <a:off x="2771775" y="3284538"/>
            <a:ext cx="2376488" cy="461962"/>
          </a:xfrm>
          <a:prstGeom prst="rect">
            <a:avLst/>
          </a:prstGeom>
          <a:noFill/>
          <a:ln w="9525">
            <a:solidFill>
              <a:schemeClr val="tx1"/>
            </a:solidFill>
            <a:miter lim="800000"/>
            <a:headEnd/>
            <a:tailEnd/>
          </a:ln>
        </p:spPr>
        <p:txBody>
          <a:bodyPr>
            <a:spAutoFit/>
          </a:bodyPr>
          <a:lstStyle/>
          <a:p>
            <a:pPr algn="ctr"/>
            <a:r>
              <a:rPr lang="es-MX" sz="2400" b="1"/>
              <a:t>Mercados</a:t>
            </a:r>
          </a:p>
        </p:txBody>
      </p:sp>
      <p:sp>
        <p:nvSpPr>
          <p:cNvPr id="23557" name="4 CuadroTexto"/>
          <p:cNvSpPr txBox="1">
            <a:spLocks noChangeArrowheads="1"/>
          </p:cNvSpPr>
          <p:nvPr/>
        </p:nvSpPr>
        <p:spPr bwMode="auto">
          <a:xfrm>
            <a:off x="2771775" y="5157788"/>
            <a:ext cx="2376488" cy="461962"/>
          </a:xfrm>
          <a:prstGeom prst="rect">
            <a:avLst/>
          </a:prstGeom>
          <a:noFill/>
          <a:ln w="9525">
            <a:solidFill>
              <a:schemeClr val="tx1"/>
            </a:solidFill>
            <a:miter lim="800000"/>
            <a:headEnd/>
            <a:tailEnd/>
          </a:ln>
        </p:spPr>
        <p:txBody>
          <a:bodyPr>
            <a:spAutoFit/>
          </a:bodyPr>
          <a:lstStyle/>
          <a:p>
            <a:pPr algn="ctr"/>
            <a:r>
              <a:rPr lang="es-MX" sz="2400" b="1"/>
              <a:t>Familia</a:t>
            </a:r>
          </a:p>
        </p:txBody>
      </p:sp>
      <p:sp>
        <p:nvSpPr>
          <p:cNvPr id="23558" name="5 CuadroTexto"/>
          <p:cNvSpPr txBox="1">
            <a:spLocks noChangeArrowheads="1"/>
          </p:cNvSpPr>
          <p:nvPr/>
        </p:nvSpPr>
        <p:spPr bwMode="auto">
          <a:xfrm>
            <a:off x="5867400" y="1196975"/>
            <a:ext cx="2520950" cy="1016000"/>
          </a:xfrm>
          <a:prstGeom prst="rect">
            <a:avLst/>
          </a:prstGeom>
          <a:noFill/>
          <a:ln w="9525">
            <a:solidFill>
              <a:schemeClr val="tx1"/>
            </a:solidFill>
            <a:miter lim="800000"/>
            <a:headEnd/>
            <a:tailEnd/>
          </a:ln>
        </p:spPr>
        <p:txBody>
          <a:bodyPr>
            <a:spAutoFit/>
          </a:bodyPr>
          <a:lstStyle/>
          <a:p>
            <a:pPr algn="ctr"/>
            <a:r>
              <a:rPr lang="es-MX" sz="2000"/>
              <a:t>Relación Clientelar Estado- Corporaciones</a:t>
            </a:r>
          </a:p>
        </p:txBody>
      </p:sp>
      <p:sp>
        <p:nvSpPr>
          <p:cNvPr id="23559" name="6 CuadroTexto"/>
          <p:cNvSpPr txBox="1">
            <a:spLocks noChangeArrowheads="1"/>
          </p:cNvSpPr>
          <p:nvPr/>
        </p:nvSpPr>
        <p:spPr bwMode="auto">
          <a:xfrm>
            <a:off x="5867400" y="2565400"/>
            <a:ext cx="2593975" cy="2246313"/>
          </a:xfrm>
          <a:prstGeom prst="rect">
            <a:avLst/>
          </a:prstGeom>
          <a:noFill/>
          <a:ln w="9525">
            <a:solidFill>
              <a:schemeClr val="tx1"/>
            </a:solidFill>
            <a:miter lim="800000"/>
            <a:headEnd/>
            <a:tailEnd/>
          </a:ln>
        </p:spPr>
        <p:txBody>
          <a:bodyPr>
            <a:spAutoFit/>
          </a:bodyPr>
          <a:lstStyle/>
          <a:p>
            <a:pPr algn="ctr"/>
            <a:r>
              <a:rPr lang="es-MX" sz="2000"/>
              <a:t>Crisis de la cafeticultura</a:t>
            </a:r>
          </a:p>
          <a:p>
            <a:pPr algn="ctr"/>
            <a:endParaRPr lang="es-MX" sz="2000"/>
          </a:p>
          <a:p>
            <a:pPr algn="ctr"/>
            <a:r>
              <a:rPr lang="es-MX" sz="2000"/>
              <a:t>Variaciones en comportamiento de mercados laborales en ambas naciones</a:t>
            </a:r>
          </a:p>
        </p:txBody>
      </p:sp>
      <p:sp>
        <p:nvSpPr>
          <p:cNvPr id="23560" name="7 CuadroTexto"/>
          <p:cNvSpPr txBox="1">
            <a:spLocks noChangeArrowheads="1"/>
          </p:cNvSpPr>
          <p:nvPr/>
        </p:nvSpPr>
        <p:spPr bwMode="auto">
          <a:xfrm>
            <a:off x="6011863" y="5084763"/>
            <a:ext cx="2376487" cy="1016000"/>
          </a:xfrm>
          <a:prstGeom prst="rect">
            <a:avLst/>
          </a:prstGeom>
          <a:noFill/>
          <a:ln w="9525">
            <a:solidFill>
              <a:schemeClr val="tx1"/>
            </a:solidFill>
            <a:miter lim="800000"/>
            <a:headEnd/>
            <a:tailEnd/>
          </a:ln>
        </p:spPr>
        <p:txBody>
          <a:bodyPr>
            <a:spAutoFit/>
          </a:bodyPr>
          <a:lstStyle/>
          <a:p>
            <a:pPr algn="ctr"/>
            <a:r>
              <a:rPr lang="es-MX" sz="2000"/>
              <a:t>Modelo de Familia Mesoaméricano-Transformaciones</a:t>
            </a:r>
          </a:p>
        </p:txBody>
      </p:sp>
      <p:sp>
        <p:nvSpPr>
          <p:cNvPr id="23561" name="8 CuadroTexto"/>
          <p:cNvSpPr txBox="1">
            <a:spLocks noChangeArrowheads="1"/>
          </p:cNvSpPr>
          <p:nvPr/>
        </p:nvSpPr>
        <p:spPr bwMode="auto">
          <a:xfrm>
            <a:off x="395288" y="260350"/>
            <a:ext cx="5761037" cy="831850"/>
          </a:xfrm>
          <a:prstGeom prst="rect">
            <a:avLst/>
          </a:prstGeom>
          <a:noFill/>
          <a:ln w="9525">
            <a:noFill/>
            <a:miter lim="800000"/>
            <a:headEnd/>
            <a:tailEnd/>
          </a:ln>
        </p:spPr>
        <p:txBody>
          <a:bodyPr>
            <a:spAutoFit/>
          </a:bodyPr>
          <a:lstStyle/>
          <a:p>
            <a:r>
              <a:rPr lang="es-MX" sz="2400" b="1">
                <a:latin typeface="Verdana" pitchFamily="34" charset="0"/>
                <a:ea typeface="Verdana" pitchFamily="34" charset="0"/>
                <a:cs typeface="Verdana" pitchFamily="34" charset="0"/>
              </a:rPr>
              <a:t>“Titularidades ambientales” (Environmental Entitlements)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971550" y="836613"/>
            <a:ext cx="3600450" cy="366712"/>
          </a:xfrm>
          <a:prstGeom prst="rect">
            <a:avLst/>
          </a:prstGeom>
          <a:noFill/>
          <a:ln w="9525">
            <a:noFill/>
            <a:miter lim="800000"/>
            <a:headEnd/>
            <a:tailEnd/>
          </a:ln>
        </p:spPr>
        <p:txBody>
          <a:bodyPr>
            <a:spAutoFit/>
          </a:bodyPr>
          <a:lstStyle/>
          <a:p>
            <a:pPr>
              <a:spcBef>
                <a:spcPct val="50000"/>
              </a:spcBef>
            </a:pPr>
            <a:endParaRPr lang="es-MX"/>
          </a:p>
        </p:txBody>
      </p:sp>
      <p:sp>
        <p:nvSpPr>
          <p:cNvPr id="24579" name="Text Box 6"/>
          <p:cNvSpPr txBox="1">
            <a:spLocks noChangeArrowheads="1"/>
          </p:cNvSpPr>
          <p:nvPr/>
        </p:nvSpPr>
        <p:spPr bwMode="auto">
          <a:xfrm>
            <a:off x="827088" y="692150"/>
            <a:ext cx="7273925" cy="5732463"/>
          </a:xfrm>
          <a:prstGeom prst="rect">
            <a:avLst/>
          </a:prstGeom>
          <a:noFill/>
          <a:ln w="9525">
            <a:noFill/>
            <a:miter lim="800000"/>
            <a:headEnd/>
            <a:tailEnd/>
          </a:ln>
        </p:spPr>
        <p:txBody>
          <a:bodyPr>
            <a:spAutoFit/>
          </a:bodyPr>
          <a:lstStyle/>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p:txBody>
      </p:sp>
      <p:pic>
        <p:nvPicPr>
          <p:cNvPr id="24580" name="Picture 15"/>
          <p:cNvPicPr>
            <a:picLocks noChangeAspect="1" noChangeArrowheads="1"/>
          </p:cNvPicPr>
          <p:nvPr/>
        </p:nvPicPr>
        <p:blipFill>
          <a:blip r:embed="rId3" cstate="print"/>
          <a:srcRect/>
          <a:stretch>
            <a:fillRect/>
          </a:stretch>
        </p:blipFill>
        <p:spPr bwMode="auto">
          <a:xfrm>
            <a:off x="2143125" y="2428875"/>
            <a:ext cx="358775" cy="263525"/>
          </a:xfrm>
          <a:prstGeom prst="rect">
            <a:avLst/>
          </a:prstGeom>
          <a:noFill/>
          <a:ln w="9525">
            <a:noFill/>
            <a:miter lim="800000"/>
            <a:headEnd/>
            <a:tailEnd/>
          </a:ln>
        </p:spPr>
      </p:pic>
      <p:sp>
        <p:nvSpPr>
          <p:cNvPr id="24581" name="Text Box 17"/>
          <p:cNvSpPr txBox="1">
            <a:spLocks noChangeArrowheads="1"/>
          </p:cNvSpPr>
          <p:nvPr/>
        </p:nvSpPr>
        <p:spPr bwMode="auto">
          <a:xfrm>
            <a:off x="1763713" y="2852738"/>
            <a:ext cx="5832475" cy="366712"/>
          </a:xfrm>
          <a:prstGeom prst="rect">
            <a:avLst/>
          </a:prstGeom>
          <a:noFill/>
          <a:ln w="9525">
            <a:noFill/>
            <a:miter lim="800000"/>
            <a:headEnd/>
            <a:tailEnd/>
          </a:ln>
        </p:spPr>
        <p:txBody>
          <a:bodyPr>
            <a:spAutoFit/>
          </a:bodyPr>
          <a:lstStyle/>
          <a:p>
            <a:pPr>
              <a:spcBef>
                <a:spcPct val="50000"/>
              </a:spcBef>
            </a:pPr>
            <a:endParaRPr lang="es-MX"/>
          </a:p>
        </p:txBody>
      </p:sp>
      <p:pic>
        <p:nvPicPr>
          <p:cNvPr id="24582" name="Gráfico 1"/>
          <p:cNvPicPr>
            <a:picLocks noChangeArrowheads="1"/>
          </p:cNvPicPr>
          <p:nvPr/>
        </p:nvPicPr>
        <p:blipFill>
          <a:blip r:embed="rId4" cstate="print"/>
          <a:srcRect/>
          <a:stretch>
            <a:fillRect/>
          </a:stretch>
        </p:blipFill>
        <p:spPr bwMode="auto">
          <a:xfrm>
            <a:off x="785813" y="285750"/>
            <a:ext cx="7286625" cy="3929063"/>
          </a:xfrm>
          <a:prstGeom prst="rect">
            <a:avLst/>
          </a:prstGeom>
          <a:noFill/>
          <a:ln w="9525">
            <a:noFill/>
            <a:miter lim="800000"/>
            <a:headEnd/>
            <a:tailEnd/>
          </a:ln>
        </p:spPr>
      </p:pic>
      <p:sp>
        <p:nvSpPr>
          <p:cNvPr id="20488" name="Rectangle 13"/>
          <p:cNvSpPr>
            <a:spLocks noChangeArrowheads="1"/>
          </p:cNvSpPr>
          <p:nvPr/>
        </p:nvSpPr>
        <p:spPr bwMode="auto">
          <a:xfrm>
            <a:off x="785813" y="4429125"/>
            <a:ext cx="7286625" cy="2184400"/>
          </a:xfrm>
          <a:prstGeom prst="rect">
            <a:avLst/>
          </a:prstGeom>
          <a:solidFill>
            <a:schemeClr val="accent1">
              <a:lumMod val="40000"/>
              <a:lumOff val="60000"/>
            </a:schemeClr>
          </a:solidFill>
          <a:ln w="9525">
            <a:noFill/>
            <a:miter lim="800000"/>
            <a:headEnd/>
            <a:tailEnd/>
          </a:ln>
        </p:spPr>
        <p:txBody>
          <a:bodyPr anchor="ctr">
            <a:spAutoFit/>
          </a:bodyPr>
          <a:lstStyle/>
          <a:p>
            <a:pPr eaLnBrk="0" hangingPunct="0">
              <a:defRPr/>
            </a:pPr>
            <a:r>
              <a:rPr lang="es-MX" sz="1600" b="1" dirty="0">
                <a:ea typeface="Times New Roman" pitchFamily="18" charset="0"/>
                <a:cs typeface="Arial" charset="0"/>
              </a:rPr>
              <a:t>GRÁFICA 1. Estrategias de medios de vida en las tres comunidades  de estudio (% de grupos domésticos por tipo de estrategia)</a:t>
            </a:r>
          </a:p>
          <a:p>
            <a:pPr eaLnBrk="0" hangingPunct="0">
              <a:defRPr/>
            </a:pPr>
            <a:r>
              <a:rPr lang="es-MX" sz="1600" b="1" dirty="0">
                <a:ea typeface="Times New Roman" pitchFamily="18" charset="0"/>
                <a:cs typeface="Arial" charset="0"/>
              </a:rPr>
              <a:t> (Las Lomas, San Isidro y </a:t>
            </a:r>
            <a:r>
              <a:rPr lang="es-MX" sz="1600" b="1" dirty="0" err="1">
                <a:ea typeface="Times New Roman" pitchFamily="18" charset="0"/>
                <a:cs typeface="Arial" charset="0"/>
              </a:rPr>
              <a:t>Texín</a:t>
            </a:r>
            <a:r>
              <a:rPr lang="es-MX" sz="1600" b="1" dirty="0">
                <a:ea typeface="Times New Roman" pitchFamily="18" charset="0"/>
                <a:cs typeface="Arial" charset="0"/>
              </a:rPr>
              <a:t>). </a:t>
            </a:r>
            <a:endParaRPr lang="es-MX" sz="1200" dirty="0">
              <a:ea typeface="Times New Roman" pitchFamily="18" charset="0"/>
              <a:cs typeface="Arial" charset="0"/>
            </a:endParaRPr>
          </a:p>
          <a:p>
            <a:pPr eaLnBrk="0" hangingPunct="0">
              <a:defRPr/>
            </a:pPr>
            <a:r>
              <a:rPr lang="es-MX" sz="1200" dirty="0">
                <a:ea typeface="Times New Roman" pitchFamily="18" charset="0"/>
                <a:cs typeface="Arial" charset="0"/>
              </a:rPr>
              <a:t>RN.- actividades basadas en el manejo de recursos naturales,</a:t>
            </a:r>
          </a:p>
          <a:p>
            <a:pPr eaLnBrk="0" hangingPunct="0">
              <a:defRPr/>
            </a:pPr>
            <a:r>
              <a:rPr lang="es-MX" sz="1200" dirty="0">
                <a:ea typeface="Times New Roman" pitchFamily="18" charset="0"/>
                <a:cs typeface="Arial" charset="0"/>
              </a:rPr>
              <a:t>Migra- migración internacional, </a:t>
            </a:r>
            <a:r>
              <a:rPr lang="es-MX" sz="1200" dirty="0" err="1">
                <a:ea typeface="Times New Roman" pitchFamily="18" charset="0"/>
                <a:cs typeface="Arial" charset="0"/>
              </a:rPr>
              <a:t>Emp</a:t>
            </a:r>
            <a:r>
              <a:rPr lang="es-MX" sz="1200" dirty="0">
                <a:ea typeface="Times New Roman" pitchFamily="18" charset="0"/>
                <a:cs typeface="Arial" charset="0"/>
              </a:rPr>
              <a:t>- empleo urbano, </a:t>
            </a:r>
            <a:r>
              <a:rPr lang="es-MX" sz="1200" dirty="0" err="1">
                <a:ea typeface="Times New Roman" pitchFamily="18" charset="0"/>
                <a:cs typeface="Arial" charset="0"/>
              </a:rPr>
              <a:t>Com</a:t>
            </a:r>
            <a:r>
              <a:rPr lang="es-MX" sz="1200" dirty="0">
                <a:ea typeface="Times New Roman" pitchFamily="18" charset="0"/>
                <a:cs typeface="Arial" charset="0"/>
              </a:rPr>
              <a:t>- negocio propio. </a:t>
            </a:r>
          </a:p>
          <a:p>
            <a:pPr eaLnBrk="0" hangingPunct="0">
              <a:defRPr/>
            </a:pPr>
            <a:endParaRPr lang="es-MX" sz="1000" dirty="0">
              <a:ea typeface="Times New Roman" pitchFamily="18" charset="0"/>
              <a:cs typeface="Arial" charset="0"/>
            </a:endParaRPr>
          </a:p>
          <a:p>
            <a:pPr eaLnBrk="0" hangingPunct="0">
              <a:defRPr/>
            </a:pPr>
            <a:r>
              <a:rPr lang="es-MX" sz="1200" dirty="0">
                <a:ea typeface="Times New Roman" pitchFamily="18" charset="0"/>
                <a:cs typeface="Arial" charset="0"/>
              </a:rPr>
              <a:t>Fuente: Encuesta de hogares (2007-2008) proyecto </a:t>
            </a:r>
            <a:r>
              <a:rPr lang="es-MX" sz="1200" i="1" dirty="0">
                <a:ea typeface="Times New Roman" pitchFamily="18" charset="0"/>
                <a:cs typeface="Arial" charset="0"/>
              </a:rPr>
              <a:t>Migración internacional, alternativas de desarrollo y manejo de recursos naturales por género en comunidades cafetaleras del centro de Veracruz</a:t>
            </a:r>
            <a:r>
              <a:rPr lang="es-MX" sz="1200" dirty="0">
                <a:ea typeface="Times New Roman" pitchFamily="18" charset="0"/>
                <a:cs typeface="Arial" charset="0"/>
              </a:rPr>
              <a:t>. IIHS-UV con financiamiento de  Fondos Mixtos Gob. Edo. Veracruz-</a:t>
            </a:r>
            <a:r>
              <a:rPr lang="es-MX" sz="1200" dirty="0" err="1">
                <a:ea typeface="Times New Roman" pitchFamily="18" charset="0"/>
                <a:cs typeface="Arial" charset="0"/>
              </a:rPr>
              <a:t>Conacyt</a:t>
            </a:r>
            <a:r>
              <a:rPr lang="es-MX" sz="1200" dirty="0">
                <a:ea typeface="Times New Roman" pitchFamily="18" charset="0"/>
                <a:cs typeface="Arial" charset="0"/>
              </a:rPr>
              <a:t> e IDRC (Ottawa).</a:t>
            </a:r>
          </a:p>
          <a:p>
            <a:pPr eaLnBrk="0" hangingPunct="0">
              <a:defRPr/>
            </a:pPr>
            <a:endParaRPr lang="es-MX" dirty="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75" name="Rectangle 11"/>
          <p:cNvSpPr>
            <a:spLocks noGrp="1" noChangeArrowheads="1"/>
          </p:cNvSpPr>
          <p:nvPr>
            <p:ph idx="1"/>
          </p:nvPr>
        </p:nvSpPr>
        <p:spPr>
          <a:xfrm>
            <a:off x="714375" y="285750"/>
            <a:ext cx="7818438" cy="6383338"/>
          </a:xfrm>
          <a:solidFill>
            <a:schemeClr val="accent1">
              <a:lumMod val="40000"/>
              <a:lumOff val="60000"/>
            </a:schemeClr>
          </a:solidFill>
          <a:ln>
            <a:solidFill>
              <a:srgbClr val="660066"/>
            </a:solidFill>
          </a:ln>
        </p:spPr>
        <p:txBody>
          <a:bodyPr>
            <a:normAutofit/>
          </a:bodyPr>
          <a:lstStyle/>
          <a:p>
            <a:pPr marL="274320" indent="-274320" eaLnBrk="1" fontAlgn="auto" hangingPunct="1">
              <a:spcAft>
                <a:spcPts val="0"/>
              </a:spcAft>
              <a:buClr>
                <a:schemeClr val="accent3"/>
              </a:buClr>
              <a:buFontTx/>
              <a:buNone/>
              <a:defRPr/>
            </a:pPr>
            <a:r>
              <a:rPr lang="es-MX" dirty="0" smtClean="0"/>
              <a:t>     	</a:t>
            </a:r>
            <a:endParaRPr lang="es-MX" sz="2400" b="1" i="1" dirty="0" smtClean="0">
              <a:solidFill>
                <a:schemeClr val="bg1"/>
              </a:solidFill>
            </a:endParaRPr>
          </a:p>
          <a:p>
            <a:pPr marL="274320" indent="-274320" eaLnBrk="1" fontAlgn="auto" hangingPunct="1">
              <a:spcAft>
                <a:spcPts val="0"/>
              </a:spcAft>
              <a:buClr>
                <a:schemeClr val="accent3"/>
              </a:buClr>
              <a:buFontTx/>
              <a:buNone/>
              <a:defRPr/>
            </a:pPr>
            <a:endParaRPr lang="es-MX" sz="2400" b="1" i="1" dirty="0" smtClean="0">
              <a:solidFill>
                <a:schemeClr val="bg1"/>
              </a:solidFill>
            </a:endParaRPr>
          </a:p>
          <a:p>
            <a:pPr marL="274320" indent="-274320" eaLnBrk="1" fontAlgn="auto" hangingPunct="1">
              <a:spcAft>
                <a:spcPts val="0"/>
              </a:spcAft>
              <a:buClr>
                <a:schemeClr val="accent3"/>
              </a:buClr>
              <a:buFontTx/>
              <a:buNone/>
              <a:defRPr/>
            </a:pPr>
            <a:endParaRPr lang="es-MX" sz="2400" b="1" i="1" dirty="0" smtClean="0">
              <a:solidFill>
                <a:schemeClr val="bg1"/>
              </a:solidFill>
            </a:endParaRPr>
          </a:p>
          <a:p>
            <a:pPr marL="274320" indent="-274320" eaLnBrk="1" fontAlgn="auto" hangingPunct="1">
              <a:spcAft>
                <a:spcPts val="0"/>
              </a:spcAft>
              <a:buClr>
                <a:schemeClr val="accent3"/>
              </a:buClr>
              <a:buFontTx/>
              <a:buNone/>
              <a:defRPr/>
            </a:pPr>
            <a:r>
              <a:rPr lang="es-MX" sz="2400" b="1" i="1" dirty="0" smtClean="0">
                <a:solidFill>
                  <a:schemeClr val="bg1"/>
                </a:solidFill>
              </a:rPr>
              <a:t>     	</a:t>
            </a:r>
          </a:p>
          <a:p>
            <a:pPr marL="274320" indent="-274320" eaLnBrk="1" fontAlgn="auto" hangingPunct="1">
              <a:spcAft>
                <a:spcPts val="0"/>
              </a:spcAft>
              <a:buClr>
                <a:schemeClr val="accent3"/>
              </a:buClr>
              <a:buFontTx/>
              <a:buNone/>
              <a:defRPr/>
            </a:pPr>
            <a:endParaRPr lang="es-MX" sz="2400" b="1" i="1" dirty="0" smtClean="0">
              <a:solidFill>
                <a:schemeClr val="bg1"/>
              </a:solidFill>
            </a:endParaRPr>
          </a:p>
          <a:p>
            <a:pPr marL="274320" indent="-274320" eaLnBrk="1" fontAlgn="auto" hangingPunct="1">
              <a:spcAft>
                <a:spcPts val="0"/>
              </a:spcAft>
              <a:buClr>
                <a:schemeClr val="accent3"/>
              </a:buClr>
              <a:buFontTx/>
              <a:buNone/>
              <a:defRPr/>
            </a:pPr>
            <a:r>
              <a:rPr lang="es-MX" sz="2400" b="1" i="1" dirty="0" smtClean="0">
                <a:solidFill>
                  <a:schemeClr val="bg1"/>
                </a:solidFill>
              </a:rPr>
              <a:t>    	</a:t>
            </a:r>
            <a:endParaRPr lang="es-MX" dirty="0" smtClean="0">
              <a:solidFill>
                <a:schemeClr val="bg1"/>
              </a:solidFill>
            </a:endParaRPr>
          </a:p>
        </p:txBody>
      </p:sp>
      <p:sp>
        <p:nvSpPr>
          <p:cNvPr id="25603" name="Rectangle 7"/>
          <p:cNvSpPr>
            <a:spLocks noChangeArrowheads="1"/>
          </p:cNvSpPr>
          <p:nvPr/>
        </p:nvSpPr>
        <p:spPr bwMode="auto">
          <a:xfrm>
            <a:off x="1081088" y="346075"/>
            <a:ext cx="7267575" cy="1108075"/>
          </a:xfrm>
          <a:prstGeom prst="rect">
            <a:avLst/>
          </a:prstGeom>
          <a:noFill/>
          <a:ln w="9525">
            <a:noFill/>
            <a:miter lim="800000"/>
            <a:headEnd/>
            <a:tailEnd/>
          </a:ln>
        </p:spPr>
        <p:txBody>
          <a:bodyPr anchor="ctr">
            <a:spAutoFit/>
          </a:bodyPr>
          <a:lstStyle/>
          <a:p>
            <a:pPr algn="ctr" eaLnBrk="0" hangingPunct="0"/>
            <a:endParaRPr lang="es-MX" sz="1600" b="1">
              <a:latin typeface="Verdana" pitchFamily="34" charset="0"/>
              <a:cs typeface="Times New Roman" pitchFamily="18" charset="0"/>
            </a:endParaRPr>
          </a:p>
          <a:p>
            <a:pPr algn="ctr" eaLnBrk="0" hangingPunct="0"/>
            <a:r>
              <a:rPr lang="es-MX" sz="1600" b="1">
                <a:latin typeface="Verdana" pitchFamily="34" charset="0"/>
                <a:cs typeface="Times New Roman" pitchFamily="18" charset="0"/>
              </a:rPr>
              <a:t>Tabla de cambios de Uso de Suelo (1995-2004) del ejido de </a:t>
            </a:r>
            <a:endParaRPr lang="es-MX" sz="1600"/>
          </a:p>
          <a:p>
            <a:pPr algn="ctr" eaLnBrk="0" hangingPunct="0"/>
            <a:r>
              <a:rPr lang="es-MX" sz="1600" b="1">
                <a:latin typeface="Verdana" pitchFamily="34" charset="0"/>
                <a:cs typeface="Times New Roman" pitchFamily="18" charset="0"/>
              </a:rPr>
              <a:t>Las Lomas, municipio de Coatepec, Veracruz</a:t>
            </a:r>
            <a:endParaRPr lang="es-MX" sz="1600"/>
          </a:p>
          <a:p>
            <a:pPr eaLnBrk="0" hangingPunct="0"/>
            <a:endParaRPr lang="es-MX">
              <a:solidFill>
                <a:schemeClr val="bg1"/>
              </a:solidFill>
            </a:endParaRPr>
          </a:p>
        </p:txBody>
      </p:sp>
      <p:sp>
        <p:nvSpPr>
          <p:cNvPr id="25604" name="Rectangle 8"/>
          <p:cNvSpPr>
            <a:spLocks noChangeArrowheads="1"/>
          </p:cNvSpPr>
          <p:nvPr/>
        </p:nvSpPr>
        <p:spPr bwMode="auto">
          <a:xfrm>
            <a:off x="714375" y="6005513"/>
            <a:ext cx="7786688" cy="523875"/>
          </a:xfrm>
          <a:prstGeom prst="rect">
            <a:avLst/>
          </a:prstGeom>
          <a:noFill/>
          <a:ln w="9525">
            <a:noFill/>
            <a:miter lim="800000"/>
            <a:headEnd/>
            <a:tailEnd/>
          </a:ln>
        </p:spPr>
        <p:txBody>
          <a:bodyPr anchor="ctr">
            <a:spAutoFit/>
          </a:bodyPr>
          <a:lstStyle/>
          <a:p>
            <a:pPr eaLnBrk="0" hangingPunct="0"/>
            <a:r>
              <a:rPr lang="es-MX" sz="1400">
                <a:cs typeface="Times New Roman" pitchFamily="18" charset="0"/>
              </a:rPr>
              <a:t>Fuente: Salas-Canela, L. ; Domínguez, N. y M.A. Espinoza-Guzmán (2009) Informe “Cambios de uso de suelo 95-2004 en Las Lomas (Coatepec), San Isidro (Jilotepec) y Texín (Teocelo)” </a:t>
            </a:r>
            <a:endParaRPr lang="es-MX" sz="1400"/>
          </a:p>
        </p:txBody>
      </p:sp>
      <p:graphicFrame>
        <p:nvGraphicFramePr>
          <p:cNvPr id="12" name="11 Tabla"/>
          <p:cNvGraphicFramePr>
            <a:graphicFrameLocks noGrp="1"/>
          </p:cNvGraphicFramePr>
          <p:nvPr/>
        </p:nvGraphicFramePr>
        <p:xfrm>
          <a:off x="1928794" y="1643050"/>
          <a:ext cx="5572165" cy="4027566"/>
        </p:xfrm>
        <a:graphic>
          <a:graphicData uri="http://schemas.openxmlformats.org/drawingml/2006/table">
            <a:tbl>
              <a:tblPr/>
              <a:tblGrid>
                <a:gridCol w="2620572"/>
                <a:gridCol w="1296494"/>
                <a:gridCol w="1655099"/>
              </a:tblGrid>
              <a:tr h="34225">
                <a:tc>
                  <a:txBody>
                    <a:bodyPr/>
                    <a:lstStyle/>
                    <a:p>
                      <a:endParaRPr lang="es-MX" sz="1600" dirty="0">
                        <a:solidFill>
                          <a:schemeClr val="tx1"/>
                        </a:solidFill>
                        <a:latin typeface="Calibri"/>
                        <a:ea typeface="Times New Roman"/>
                        <a:cs typeface="Times New Roman"/>
                      </a:endParaRPr>
                    </a:p>
                  </a:txBody>
                  <a:tcPr marL="45044" marR="45044"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es-MX" sz="1600" b="1" dirty="0">
                          <a:solidFill>
                            <a:schemeClr val="bg1"/>
                          </a:solidFill>
                          <a:latin typeface="Verdana"/>
                          <a:ea typeface="Times New Roman"/>
                          <a:cs typeface="Times New Roman"/>
                        </a:rPr>
                        <a:t>Cambios</a:t>
                      </a:r>
                      <a:endParaRPr lang="es-MX" sz="1600" dirty="0">
                        <a:solidFill>
                          <a:schemeClr val="bg1"/>
                        </a:solidFill>
                        <a:latin typeface="Verdana"/>
                        <a:ea typeface="Times New Roman"/>
                        <a:cs typeface="Times New Roman"/>
                      </a:endParaRPr>
                    </a:p>
                  </a:txBody>
                  <a:tcPr marL="45044" marR="45044"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es-MX" sz="1600" b="1" dirty="0">
                          <a:solidFill>
                            <a:schemeClr val="bg1"/>
                          </a:solidFill>
                          <a:latin typeface="Verdana"/>
                          <a:ea typeface="Times New Roman"/>
                          <a:cs typeface="Times New Roman"/>
                        </a:rPr>
                        <a:t>Porcentaje</a:t>
                      </a:r>
                      <a:endParaRPr lang="es-MX" sz="1600" dirty="0">
                        <a:solidFill>
                          <a:schemeClr val="bg1"/>
                        </a:solidFill>
                        <a:latin typeface="Verdana"/>
                        <a:ea typeface="Times New Roman"/>
                        <a:cs typeface="Times New Roman"/>
                      </a:endParaRPr>
                    </a:p>
                  </a:txBody>
                  <a:tcPr marL="45044" marR="45044"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280276">
                <a:tc>
                  <a:txBody>
                    <a:bodyPr/>
                    <a:lstStyle/>
                    <a:p>
                      <a:pPr>
                        <a:spcAft>
                          <a:spcPts val="0"/>
                        </a:spcAft>
                      </a:pPr>
                      <a:r>
                        <a:rPr lang="es-MX" sz="1600" b="1" dirty="0">
                          <a:solidFill>
                            <a:schemeClr val="tx1"/>
                          </a:solidFill>
                          <a:latin typeface="Verdana"/>
                          <a:ea typeface="Times New Roman"/>
                          <a:cs typeface="Times New Roman"/>
                        </a:rPr>
                        <a:t>Café</a:t>
                      </a:r>
                      <a:endParaRPr lang="es-MX" sz="1600" dirty="0">
                        <a:solidFill>
                          <a:schemeClr val="tx1"/>
                        </a:solidFill>
                        <a:latin typeface="Verdana"/>
                        <a:ea typeface="Times New Roman"/>
                        <a:cs typeface="Times New Roman"/>
                      </a:endParaRPr>
                    </a:p>
                  </a:txBody>
                  <a:tcPr marL="45044" marR="45044" marT="0" marB="0">
                    <a:lnL>
                      <a:noFill/>
                    </a:lnL>
                    <a:lnR>
                      <a:noFill/>
                    </a:lnR>
                    <a:lnT w="12700" cap="flat" cmpd="sng" algn="ctr">
                      <a:solidFill>
                        <a:srgbClr val="C0504D"/>
                      </a:solidFill>
                      <a:prstDash val="solid"/>
                      <a:round/>
                      <a:headEnd type="none" w="med" len="med"/>
                      <a:tailEnd type="none" w="med" len="med"/>
                    </a:lnT>
                    <a:lnB>
                      <a:noFill/>
                    </a:lnB>
                    <a:solidFill>
                      <a:srgbClr val="EFD3D2"/>
                    </a:solidFill>
                  </a:tcPr>
                </a:tc>
                <a:tc>
                  <a:txBody>
                    <a:bodyPr/>
                    <a:lstStyle/>
                    <a:p>
                      <a:pPr algn="ctr">
                        <a:spcAft>
                          <a:spcPts val="0"/>
                        </a:spcAft>
                      </a:pPr>
                      <a:r>
                        <a:rPr lang="es-MX" sz="1600">
                          <a:solidFill>
                            <a:schemeClr val="tx1"/>
                          </a:solidFill>
                          <a:latin typeface="Verdana"/>
                          <a:ea typeface="Times New Roman"/>
                          <a:cs typeface="Times New Roman"/>
                        </a:rPr>
                        <a:t>367.747</a:t>
                      </a:r>
                    </a:p>
                  </a:txBody>
                  <a:tcPr marL="45044" marR="45044" marT="0" marB="0">
                    <a:lnL>
                      <a:noFill/>
                    </a:lnL>
                    <a:lnR>
                      <a:noFill/>
                    </a:lnR>
                    <a:lnT w="12700" cap="flat" cmpd="sng" algn="ctr">
                      <a:solidFill>
                        <a:srgbClr val="C0504D"/>
                      </a:solidFill>
                      <a:prstDash val="solid"/>
                      <a:round/>
                      <a:headEnd type="none" w="med" len="med"/>
                      <a:tailEnd type="none" w="med" len="med"/>
                    </a:lnT>
                    <a:lnB>
                      <a:noFill/>
                    </a:lnB>
                    <a:solidFill>
                      <a:srgbClr val="EFD3D2"/>
                    </a:solidFill>
                  </a:tcPr>
                </a:tc>
                <a:tc>
                  <a:txBody>
                    <a:bodyPr/>
                    <a:lstStyle/>
                    <a:p>
                      <a:pPr algn="ctr">
                        <a:spcAft>
                          <a:spcPts val="0"/>
                        </a:spcAft>
                      </a:pPr>
                      <a:r>
                        <a:rPr lang="es-MX" sz="1600" dirty="0">
                          <a:solidFill>
                            <a:schemeClr val="tx1"/>
                          </a:solidFill>
                          <a:latin typeface="Verdana"/>
                          <a:ea typeface="Times New Roman"/>
                          <a:cs typeface="Times New Roman"/>
                        </a:rPr>
                        <a:t>73.66</a:t>
                      </a:r>
                    </a:p>
                  </a:txBody>
                  <a:tcPr marL="45044" marR="45044" marT="0" marB="0">
                    <a:lnL>
                      <a:noFill/>
                    </a:lnL>
                    <a:lnR>
                      <a:noFill/>
                    </a:lnR>
                    <a:lnT w="12700" cap="flat" cmpd="sng" algn="ctr">
                      <a:solidFill>
                        <a:srgbClr val="C0504D"/>
                      </a:solidFill>
                      <a:prstDash val="solid"/>
                      <a:round/>
                      <a:headEnd type="none" w="med" len="med"/>
                      <a:tailEnd type="none" w="med" len="med"/>
                    </a:lnT>
                    <a:lnB>
                      <a:noFill/>
                    </a:lnB>
                    <a:solidFill>
                      <a:srgbClr val="EFD3D2"/>
                    </a:solidFill>
                  </a:tcPr>
                </a:tc>
              </a:tr>
              <a:tr h="280276">
                <a:tc>
                  <a:txBody>
                    <a:bodyPr/>
                    <a:lstStyle/>
                    <a:p>
                      <a:pPr>
                        <a:spcAft>
                          <a:spcPts val="0"/>
                        </a:spcAft>
                      </a:pPr>
                      <a:r>
                        <a:rPr lang="es-MX" sz="1600" b="1" dirty="0">
                          <a:solidFill>
                            <a:schemeClr val="bg1"/>
                          </a:solidFill>
                          <a:latin typeface="Verdana"/>
                          <a:ea typeface="Times New Roman"/>
                          <a:cs typeface="Times New Roman"/>
                        </a:rPr>
                        <a:t>Caña</a:t>
                      </a:r>
                      <a:endParaRPr lang="es-MX" sz="1600" dirty="0">
                        <a:solidFill>
                          <a:schemeClr val="bg1"/>
                        </a:solidFill>
                        <a:latin typeface="Verdana"/>
                        <a:ea typeface="Times New Roman"/>
                        <a:cs typeface="Times New Roman"/>
                      </a:endParaRPr>
                    </a:p>
                  </a:txBody>
                  <a:tcPr marL="45044" marR="45044" marT="0" marB="0">
                    <a:lnL>
                      <a:noFill/>
                    </a:lnL>
                    <a:lnR>
                      <a:noFill/>
                    </a:lnR>
                    <a:lnT>
                      <a:noFill/>
                    </a:lnT>
                    <a:lnB>
                      <a:noFill/>
                    </a:lnB>
                  </a:tcPr>
                </a:tc>
                <a:tc>
                  <a:txBody>
                    <a:bodyPr/>
                    <a:lstStyle/>
                    <a:p>
                      <a:pPr algn="ctr">
                        <a:spcAft>
                          <a:spcPts val="0"/>
                        </a:spcAft>
                      </a:pPr>
                      <a:r>
                        <a:rPr lang="es-MX" sz="1600" dirty="0">
                          <a:solidFill>
                            <a:schemeClr val="bg1"/>
                          </a:solidFill>
                          <a:latin typeface="Verdana"/>
                          <a:ea typeface="Times New Roman"/>
                          <a:cs typeface="Times New Roman"/>
                        </a:rPr>
                        <a:t>49.046</a:t>
                      </a:r>
                    </a:p>
                  </a:txBody>
                  <a:tcPr marL="45044" marR="45044" marT="0" marB="0">
                    <a:lnL>
                      <a:noFill/>
                    </a:lnL>
                    <a:lnR>
                      <a:noFill/>
                    </a:lnR>
                    <a:lnT>
                      <a:noFill/>
                    </a:lnT>
                    <a:lnB>
                      <a:noFill/>
                    </a:lnB>
                  </a:tcPr>
                </a:tc>
                <a:tc>
                  <a:txBody>
                    <a:bodyPr/>
                    <a:lstStyle/>
                    <a:p>
                      <a:pPr algn="ctr">
                        <a:spcAft>
                          <a:spcPts val="0"/>
                        </a:spcAft>
                      </a:pPr>
                      <a:r>
                        <a:rPr lang="es-MX" sz="1600" dirty="0">
                          <a:solidFill>
                            <a:schemeClr val="bg1"/>
                          </a:solidFill>
                          <a:latin typeface="Verdana"/>
                          <a:ea typeface="Times New Roman"/>
                          <a:cs typeface="Times New Roman"/>
                        </a:rPr>
                        <a:t>9.82</a:t>
                      </a:r>
                    </a:p>
                  </a:txBody>
                  <a:tcPr marL="45044" marR="45044" marT="0" marB="0">
                    <a:lnL>
                      <a:noFill/>
                    </a:lnL>
                    <a:lnR>
                      <a:noFill/>
                    </a:lnR>
                    <a:lnT>
                      <a:noFill/>
                    </a:lnT>
                    <a:lnB>
                      <a:noFill/>
                    </a:lnB>
                  </a:tcPr>
                </a:tc>
              </a:tr>
              <a:tr h="280276">
                <a:tc>
                  <a:txBody>
                    <a:bodyPr/>
                    <a:lstStyle/>
                    <a:p>
                      <a:pPr>
                        <a:spcAft>
                          <a:spcPts val="0"/>
                        </a:spcAft>
                      </a:pPr>
                      <a:r>
                        <a:rPr lang="es-MX" sz="1600" b="1" dirty="0">
                          <a:solidFill>
                            <a:schemeClr val="tx1"/>
                          </a:solidFill>
                          <a:latin typeface="Verdana"/>
                          <a:ea typeface="Times New Roman"/>
                          <a:cs typeface="Times New Roman"/>
                        </a:rPr>
                        <a:t>Maíz</a:t>
                      </a:r>
                      <a:endParaRPr lang="es-MX" sz="1600" dirty="0">
                        <a:solidFill>
                          <a:schemeClr val="tx1"/>
                        </a:solidFill>
                        <a:latin typeface="Verdana"/>
                        <a:ea typeface="Times New Roman"/>
                        <a:cs typeface="Times New Roman"/>
                      </a:endParaRPr>
                    </a:p>
                  </a:txBody>
                  <a:tcPr marL="45044" marR="45044" marT="0" marB="0">
                    <a:lnL>
                      <a:noFill/>
                    </a:lnL>
                    <a:lnR>
                      <a:noFill/>
                    </a:lnR>
                    <a:lnT>
                      <a:noFill/>
                    </a:lnT>
                    <a:lnB>
                      <a:noFill/>
                    </a:lnB>
                    <a:solidFill>
                      <a:srgbClr val="EFD3D2"/>
                    </a:solidFill>
                  </a:tcPr>
                </a:tc>
                <a:tc>
                  <a:txBody>
                    <a:bodyPr/>
                    <a:lstStyle/>
                    <a:p>
                      <a:pPr algn="ctr">
                        <a:spcAft>
                          <a:spcPts val="0"/>
                        </a:spcAft>
                      </a:pPr>
                      <a:r>
                        <a:rPr lang="es-MX" sz="1600" dirty="0">
                          <a:solidFill>
                            <a:schemeClr val="tx1"/>
                          </a:solidFill>
                          <a:latin typeface="Verdana"/>
                          <a:ea typeface="Times New Roman"/>
                          <a:cs typeface="Times New Roman"/>
                        </a:rPr>
                        <a:t>0.489</a:t>
                      </a:r>
                    </a:p>
                  </a:txBody>
                  <a:tcPr marL="45044" marR="45044" marT="0" marB="0">
                    <a:lnL>
                      <a:noFill/>
                    </a:lnL>
                    <a:lnR>
                      <a:noFill/>
                    </a:lnR>
                    <a:lnT>
                      <a:noFill/>
                    </a:lnT>
                    <a:lnB>
                      <a:noFill/>
                    </a:lnB>
                    <a:solidFill>
                      <a:srgbClr val="EFD3D2"/>
                    </a:solidFill>
                  </a:tcPr>
                </a:tc>
                <a:tc>
                  <a:txBody>
                    <a:bodyPr/>
                    <a:lstStyle/>
                    <a:p>
                      <a:pPr algn="ctr">
                        <a:spcAft>
                          <a:spcPts val="0"/>
                        </a:spcAft>
                      </a:pPr>
                      <a:r>
                        <a:rPr lang="es-MX" sz="1600" dirty="0">
                          <a:solidFill>
                            <a:schemeClr val="tx1"/>
                          </a:solidFill>
                          <a:latin typeface="Verdana"/>
                          <a:ea typeface="Times New Roman"/>
                          <a:cs typeface="Times New Roman"/>
                        </a:rPr>
                        <a:t>0.10</a:t>
                      </a:r>
                    </a:p>
                  </a:txBody>
                  <a:tcPr marL="45044" marR="45044" marT="0" marB="0">
                    <a:lnL>
                      <a:noFill/>
                    </a:lnL>
                    <a:lnR>
                      <a:noFill/>
                    </a:lnR>
                    <a:lnT>
                      <a:noFill/>
                    </a:lnT>
                    <a:lnB>
                      <a:noFill/>
                    </a:lnB>
                    <a:solidFill>
                      <a:srgbClr val="EFD3D2"/>
                    </a:solidFill>
                  </a:tcPr>
                </a:tc>
              </a:tr>
              <a:tr h="280276">
                <a:tc>
                  <a:txBody>
                    <a:bodyPr/>
                    <a:lstStyle/>
                    <a:p>
                      <a:pPr>
                        <a:spcAft>
                          <a:spcPts val="0"/>
                        </a:spcAft>
                      </a:pPr>
                      <a:r>
                        <a:rPr lang="es-MX" sz="1600" b="1" dirty="0">
                          <a:solidFill>
                            <a:schemeClr val="bg1"/>
                          </a:solidFill>
                          <a:latin typeface="Verdana"/>
                          <a:ea typeface="Times New Roman"/>
                          <a:cs typeface="Times New Roman"/>
                        </a:rPr>
                        <a:t>Zona Urbana</a:t>
                      </a:r>
                      <a:endParaRPr lang="es-MX" sz="1600" dirty="0">
                        <a:solidFill>
                          <a:schemeClr val="bg1"/>
                        </a:solidFill>
                        <a:latin typeface="Verdana"/>
                        <a:ea typeface="Times New Roman"/>
                        <a:cs typeface="Times New Roman"/>
                      </a:endParaRPr>
                    </a:p>
                  </a:txBody>
                  <a:tcPr marL="45044" marR="45044" marT="0" marB="0">
                    <a:lnL>
                      <a:noFill/>
                    </a:lnL>
                    <a:lnR>
                      <a:noFill/>
                    </a:lnR>
                    <a:lnT>
                      <a:noFill/>
                    </a:lnT>
                    <a:lnB>
                      <a:noFill/>
                    </a:lnB>
                  </a:tcPr>
                </a:tc>
                <a:tc>
                  <a:txBody>
                    <a:bodyPr/>
                    <a:lstStyle/>
                    <a:p>
                      <a:pPr algn="ctr">
                        <a:spcAft>
                          <a:spcPts val="0"/>
                        </a:spcAft>
                      </a:pPr>
                      <a:r>
                        <a:rPr lang="es-MX" sz="1600">
                          <a:solidFill>
                            <a:schemeClr val="bg1"/>
                          </a:solidFill>
                          <a:latin typeface="Verdana"/>
                          <a:ea typeface="Times New Roman"/>
                          <a:cs typeface="Times New Roman"/>
                        </a:rPr>
                        <a:t>20.395</a:t>
                      </a:r>
                    </a:p>
                  </a:txBody>
                  <a:tcPr marL="45044" marR="45044" marT="0" marB="0">
                    <a:lnL>
                      <a:noFill/>
                    </a:lnL>
                    <a:lnR>
                      <a:noFill/>
                    </a:lnR>
                    <a:lnT>
                      <a:noFill/>
                    </a:lnT>
                    <a:lnB>
                      <a:noFill/>
                    </a:lnB>
                  </a:tcPr>
                </a:tc>
                <a:tc>
                  <a:txBody>
                    <a:bodyPr/>
                    <a:lstStyle/>
                    <a:p>
                      <a:pPr algn="ctr">
                        <a:spcAft>
                          <a:spcPts val="0"/>
                        </a:spcAft>
                      </a:pPr>
                      <a:r>
                        <a:rPr lang="es-MX" sz="1600" dirty="0">
                          <a:solidFill>
                            <a:schemeClr val="bg1"/>
                          </a:solidFill>
                          <a:latin typeface="Verdana"/>
                          <a:ea typeface="Times New Roman"/>
                          <a:cs typeface="Times New Roman"/>
                        </a:rPr>
                        <a:t>4.08</a:t>
                      </a:r>
                    </a:p>
                  </a:txBody>
                  <a:tcPr marL="45044" marR="45044" marT="0" marB="0">
                    <a:lnL>
                      <a:noFill/>
                    </a:lnL>
                    <a:lnR>
                      <a:noFill/>
                    </a:lnR>
                    <a:lnT>
                      <a:noFill/>
                    </a:lnT>
                    <a:lnB>
                      <a:noFill/>
                    </a:lnB>
                  </a:tcPr>
                </a:tc>
              </a:tr>
              <a:tr h="280276">
                <a:tc>
                  <a:txBody>
                    <a:bodyPr/>
                    <a:lstStyle/>
                    <a:p>
                      <a:pPr>
                        <a:spcAft>
                          <a:spcPts val="0"/>
                        </a:spcAft>
                      </a:pPr>
                      <a:r>
                        <a:rPr lang="es-MX" sz="1600" b="1">
                          <a:solidFill>
                            <a:schemeClr val="tx1"/>
                          </a:solidFill>
                          <a:latin typeface="Verdana"/>
                          <a:ea typeface="Times New Roman"/>
                          <a:cs typeface="Times New Roman"/>
                        </a:rPr>
                        <a:t>Cuerpo de Agua</a:t>
                      </a:r>
                      <a:endParaRPr lang="es-MX" sz="1600">
                        <a:solidFill>
                          <a:schemeClr val="tx1"/>
                        </a:solidFill>
                        <a:latin typeface="Verdana"/>
                        <a:ea typeface="Times New Roman"/>
                        <a:cs typeface="Times New Roman"/>
                      </a:endParaRPr>
                    </a:p>
                  </a:txBody>
                  <a:tcPr marL="45044" marR="45044" marT="0" marB="0">
                    <a:lnL>
                      <a:noFill/>
                    </a:lnL>
                    <a:lnR>
                      <a:noFill/>
                    </a:lnR>
                    <a:lnT>
                      <a:noFill/>
                    </a:lnT>
                    <a:lnB>
                      <a:noFill/>
                    </a:lnB>
                    <a:solidFill>
                      <a:srgbClr val="EFD3D2"/>
                    </a:solidFill>
                  </a:tcPr>
                </a:tc>
                <a:tc>
                  <a:txBody>
                    <a:bodyPr/>
                    <a:lstStyle/>
                    <a:p>
                      <a:pPr algn="ctr">
                        <a:spcAft>
                          <a:spcPts val="0"/>
                        </a:spcAft>
                      </a:pPr>
                      <a:r>
                        <a:rPr lang="es-MX" sz="1600">
                          <a:solidFill>
                            <a:schemeClr val="tx1"/>
                          </a:solidFill>
                          <a:latin typeface="Verdana"/>
                          <a:ea typeface="Times New Roman"/>
                          <a:cs typeface="Times New Roman"/>
                        </a:rPr>
                        <a:t>0.529</a:t>
                      </a:r>
                    </a:p>
                  </a:txBody>
                  <a:tcPr marL="45044" marR="45044" marT="0" marB="0">
                    <a:lnL>
                      <a:noFill/>
                    </a:lnL>
                    <a:lnR>
                      <a:noFill/>
                    </a:lnR>
                    <a:lnT>
                      <a:noFill/>
                    </a:lnT>
                    <a:lnB>
                      <a:noFill/>
                    </a:lnB>
                    <a:solidFill>
                      <a:srgbClr val="EFD3D2"/>
                    </a:solidFill>
                  </a:tcPr>
                </a:tc>
                <a:tc>
                  <a:txBody>
                    <a:bodyPr/>
                    <a:lstStyle/>
                    <a:p>
                      <a:pPr algn="ctr">
                        <a:spcAft>
                          <a:spcPts val="0"/>
                        </a:spcAft>
                      </a:pPr>
                      <a:r>
                        <a:rPr lang="es-MX" sz="1600">
                          <a:solidFill>
                            <a:schemeClr val="tx1"/>
                          </a:solidFill>
                          <a:latin typeface="Verdana"/>
                          <a:ea typeface="Times New Roman"/>
                          <a:cs typeface="Times New Roman"/>
                        </a:rPr>
                        <a:t>0.11</a:t>
                      </a:r>
                    </a:p>
                  </a:txBody>
                  <a:tcPr marL="45044" marR="45044" marT="0" marB="0">
                    <a:lnL>
                      <a:noFill/>
                    </a:lnL>
                    <a:lnR>
                      <a:noFill/>
                    </a:lnR>
                    <a:lnT>
                      <a:noFill/>
                    </a:lnT>
                    <a:lnB>
                      <a:noFill/>
                    </a:lnB>
                    <a:solidFill>
                      <a:srgbClr val="EFD3D2"/>
                    </a:solidFill>
                  </a:tcPr>
                </a:tc>
              </a:tr>
              <a:tr h="280276">
                <a:tc>
                  <a:txBody>
                    <a:bodyPr/>
                    <a:lstStyle/>
                    <a:p>
                      <a:pPr>
                        <a:spcAft>
                          <a:spcPts val="0"/>
                        </a:spcAft>
                      </a:pPr>
                      <a:r>
                        <a:rPr lang="es-MX" sz="1600" b="1" dirty="0">
                          <a:solidFill>
                            <a:schemeClr val="tx1"/>
                          </a:solidFill>
                          <a:highlight>
                            <a:srgbClr val="FF00FF"/>
                          </a:highlight>
                          <a:latin typeface="Verdana"/>
                          <a:ea typeface="Times New Roman"/>
                          <a:cs typeface="Times New Roman"/>
                        </a:rPr>
                        <a:t>Café a Caña</a:t>
                      </a:r>
                      <a:endParaRPr lang="es-MX" sz="1600" dirty="0">
                        <a:solidFill>
                          <a:schemeClr val="tx1"/>
                        </a:solidFill>
                        <a:latin typeface="Verdana"/>
                        <a:ea typeface="Times New Roman"/>
                        <a:cs typeface="Times New Roman"/>
                      </a:endParaRPr>
                    </a:p>
                  </a:txBody>
                  <a:tcPr marL="45044" marR="45044" marT="0" marB="0">
                    <a:lnL>
                      <a:noFill/>
                    </a:lnL>
                    <a:lnR>
                      <a:noFill/>
                    </a:lnR>
                    <a:lnT>
                      <a:noFill/>
                    </a:lnT>
                    <a:lnB>
                      <a:noFill/>
                    </a:lnB>
                  </a:tcPr>
                </a:tc>
                <a:tc>
                  <a:txBody>
                    <a:bodyPr/>
                    <a:lstStyle/>
                    <a:p>
                      <a:pPr algn="ctr">
                        <a:spcAft>
                          <a:spcPts val="0"/>
                        </a:spcAft>
                      </a:pPr>
                      <a:r>
                        <a:rPr lang="es-MX" sz="1600">
                          <a:solidFill>
                            <a:schemeClr val="tx1"/>
                          </a:solidFill>
                          <a:highlight>
                            <a:srgbClr val="FF00FF"/>
                          </a:highlight>
                          <a:latin typeface="Verdana"/>
                          <a:ea typeface="Times New Roman"/>
                          <a:cs typeface="Times New Roman"/>
                        </a:rPr>
                        <a:t>34.924</a:t>
                      </a:r>
                      <a:endParaRPr lang="es-MX" sz="1600">
                        <a:solidFill>
                          <a:schemeClr val="tx1"/>
                        </a:solidFill>
                        <a:latin typeface="Verdana"/>
                        <a:ea typeface="Times New Roman"/>
                        <a:cs typeface="Times New Roman"/>
                      </a:endParaRPr>
                    </a:p>
                  </a:txBody>
                  <a:tcPr marL="45044" marR="45044" marT="0" marB="0">
                    <a:lnL>
                      <a:noFill/>
                    </a:lnL>
                    <a:lnR>
                      <a:noFill/>
                    </a:lnR>
                    <a:lnT>
                      <a:noFill/>
                    </a:lnT>
                    <a:lnB>
                      <a:noFill/>
                    </a:lnB>
                  </a:tcPr>
                </a:tc>
                <a:tc>
                  <a:txBody>
                    <a:bodyPr/>
                    <a:lstStyle/>
                    <a:p>
                      <a:pPr algn="ctr">
                        <a:spcAft>
                          <a:spcPts val="0"/>
                        </a:spcAft>
                      </a:pPr>
                      <a:r>
                        <a:rPr lang="es-MX" sz="1600">
                          <a:solidFill>
                            <a:schemeClr val="tx1"/>
                          </a:solidFill>
                          <a:highlight>
                            <a:srgbClr val="FF00FF"/>
                          </a:highlight>
                          <a:latin typeface="Verdana"/>
                          <a:ea typeface="Times New Roman"/>
                          <a:cs typeface="Times New Roman"/>
                        </a:rPr>
                        <a:t>6.99</a:t>
                      </a:r>
                      <a:endParaRPr lang="es-MX" sz="1600">
                        <a:solidFill>
                          <a:schemeClr val="tx1"/>
                        </a:solidFill>
                        <a:latin typeface="Verdana"/>
                        <a:ea typeface="Times New Roman"/>
                        <a:cs typeface="Times New Roman"/>
                      </a:endParaRPr>
                    </a:p>
                  </a:txBody>
                  <a:tcPr marL="45044" marR="45044" marT="0" marB="0">
                    <a:lnL>
                      <a:noFill/>
                    </a:lnL>
                    <a:lnR>
                      <a:noFill/>
                    </a:lnR>
                    <a:lnT>
                      <a:noFill/>
                    </a:lnT>
                    <a:lnB>
                      <a:noFill/>
                    </a:lnB>
                  </a:tcPr>
                </a:tc>
              </a:tr>
              <a:tr h="280276">
                <a:tc>
                  <a:txBody>
                    <a:bodyPr/>
                    <a:lstStyle/>
                    <a:p>
                      <a:pPr>
                        <a:spcAft>
                          <a:spcPts val="0"/>
                        </a:spcAft>
                      </a:pPr>
                      <a:r>
                        <a:rPr lang="es-MX" sz="1600" b="1" dirty="0">
                          <a:solidFill>
                            <a:schemeClr val="tx1"/>
                          </a:solidFill>
                          <a:highlight>
                            <a:srgbClr val="FF00FF"/>
                          </a:highlight>
                          <a:latin typeface="Verdana"/>
                          <a:ea typeface="Times New Roman"/>
                          <a:cs typeface="Times New Roman"/>
                        </a:rPr>
                        <a:t>Café a Maíz</a:t>
                      </a:r>
                      <a:endParaRPr lang="es-MX" sz="1600" dirty="0">
                        <a:solidFill>
                          <a:schemeClr val="tx1"/>
                        </a:solidFill>
                        <a:latin typeface="Verdana"/>
                        <a:ea typeface="Times New Roman"/>
                        <a:cs typeface="Times New Roman"/>
                      </a:endParaRPr>
                    </a:p>
                  </a:txBody>
                  <a:tcPr marL="45044" marR="45044" marT="0" marB="0">
                    <a:lnL>
                      <a:noFill/>
                    </a:lnL>
                    <a:lnR>
                      <a:noFill/>
                    </a:lnR>
                    <a:lnT>
                      <a:noFill/>
                    </a:lnT>
                    <a:lnB>
                      <a:noFill/>
                    </a:lnB>
                    <a:solidFill>
                      <a:srgbClr val="EFD3D2"/>
                    </a:solidFill>
                  </a:tcPr>
                </a:tc>
                <a:tc>
                  <a:txBody>
                    <a:bodyPr/>
                    <a:lstStyle/>
                    <a:p>
                      <a:pPr algn="ctr">
                        <a:spcAft>
                          <a:spcPts val="0"/>
                        </a:spcAft>
                      </a:pPr>
                      <a:r>
                        <a:rPr lang="es-MX" sz="1600">
                          <a:solidFill>
                            <a:schemeClr val="tx1"/>
                          </a:solidFill>
                          <a:highlight>
                            <a:srgbClr val="FF00FF"/>
                          </a:highlight>
                          <a:latin typeface="Verdana"/>
                          <a:ea typeface="Times New Roman"/>
                          <a:cs typeface="Times New Roman"/>
                        </a:rPr>
                        <a:t>8.931</a:t>
                      </a:r>
                      <a:endParaRPr lang="es-MX" sz="1600">
                        <a:solidFill>
                          <a:schemeClr val="tx1"/>
                        </a:solidFill>
                        <a:latin typeface="Verdana"/>
                        <a:ea typeface="Times New Roman"/>
                        <a:cs typeface="Times New Roman"/>
                      </a:endParaRPr>
                    </a:p>
                  </a:txBody>
                  <a:tcPr marL="45044" marR="45044" marT="0" marB="0">
                    <a:lnL>
                      <a:noFill/>
                    </a:lnL>
                    <a:lnR>
                      <a:noFill/>
                    </a:lnR>
                    <a:lnT>
                      <a:noFill/>
                    </a:lnT>
                    <a:lnB>
                      <a:noFill/>
                    </a:lnB>
                    <a:solidFill>
                      <a:srgbClr val="EFD3D2"/>
                    </a:solidFill>
                  </a:tcPr>
                </a:tc>
                <a:tc>
                  <a:txBody>
                    <a:bodyPr/>
                    <a:lstStyle/>
                    <a:p>
                      <a:pPr algn="ctr">
                        <a:spcAft>
                          <a:spcPts val="0"/>
                        </a:spcAft>
                      </a:pPr>
                      <a:r>
                        <a:rPr lang="es-MX" sz="1600">
                          <a:solidFill>
                            <a:schemeClr val="tx1"/>
                          </a:solidFill>
                          <a:highlight>
                            <a:srgbClr val="FF00FF"/>
                          </a:highlight>
                          <a:latin typeface="Verdana"/>
                          <a:ea typeface="Times New Roman"/>
                          <a:cs typeface="Times New Roman"/>
                        </a:rPr>
                        <a:t>1.79</a:t>
                      </a:r>
                      <a:endParaRPr lang="es-MX" sz="1600">
                        <a:solidFill>
                          <a:schemeClr val="tx1"/>
                        </a:solidFill>
                        <a:latin typeface="Verdana"/>
                        <a:ea typeface="Times New Roman"/>
                        <a:cs typeface="Times New Roman"/>
                      </a:endParaRPr>
                    </a:p>
                  </a:txBody>
                  <a:tcPr marL="45044" marR="45044" marT="0" marB="0">
                    <a:lnL>
                      <a:noFill/>
                    </a:lnL>
                    <a:lnR>
                      <a:noFill/>
                    </a:lnR>
                    <a:lnT>
                      <a:noFill/>
                    </a:lnT>
                    <a:lnB>
                      <a:noFill/>
                    </a:lnB>
                    <a:solidFill>
                      <a:srgbClr val="EFD3D2"/>
                    </a:solidFill>
                  </a:tcPr>
                </a:tc>
              </a:tr>
              <a:tr h="420414">
                <a:tc>
                  <a:txBody>
                    <a:bodyPr/>
                    <a:lstStyle/>
                    <a:p>
                      <a:pPr>
                        <a:spcAft>
                          <a:spcPts val="0"/>
                        </a:spcAft>
                      </a:pPr>
                      <a:r>
                        <a:rPr lang="es-MX" sz="1600" b="1" dirty="0">
                          <a:solidFill>
                            <a:schemeClr val="bg1"/>
                          </a:solidFill>
                          <a:latin typeface="Verdana"/>
                          <a:ea typeface="Times New Roman"/>
                          <a:cs typeface="Times New Roman"/>
                        </a:rPr>
                        <a:t>Café a Zona Urbana</a:t>
                      </a:r>
                      <a:endParaRPr lang="es-MX" sz="1600" dirty="0">
                        <a:solidFill>
                          <a:schemeClr val="bg1"/>
                        </a:solidFill>
                        <a:latin typeface="Verdana"/>
                        <a:ea typeface="Times New Roman"/>
                        <a:cs typeface="Times New Roman"/>
                      </a:endParaRPr>
                    </a:p>
                  </a:txBody>
                  <a:tcPr marL="45044" marR="45044" marT="0" marB="0">
                    <a:lnL>
                      <a:noFill/>
                    </a:lnL>
                    <a:lnR>
                      <a:noFill/>
                    </a:lnR>
                    <a:lnT>
                      <a:noFill/>
                    </a:lnT>
                    <a:lnB>
                      <a:noFill/>
                    </a:lnB>
                  </a:tcPr>
                </a:tc>
                <a:tc>
                  <a:txBody>
                    <a:bodyPr/>
                    <a:lstStyle/>
                    <a:p>
                      <a:pPr algn="ctr">
                        <a:spcAft>
                          <a:spcPts val="0"/>
                        </a:spcAft>
                      </a:pPr>
                      <a:r>
                        <a:rPr lang="es-MX" sz="1600">
                          <a:solidFill>
                            <a:schemeClr val="bg1"/>
                          </a:solidFill>
                          <a:latin typeface="Verdana"/>
                          <a:ea typeface="Times New Roman"/>
                          <a:cs typeface="Times New Roman"/>
                        </a:rPr>
                        <a:t>0.092</a:t>
                      </a:r>
                    </a:p>
                  </a:txBody>
                  <a:tcPr marL="45044" marR="45044" marT="0" marB="0">
                    <a:lnL>
                      <a:noFill/>
                    </a:lnL>
                    <a:lnR>
                      <a:noFill/>
                    </a:lnR>
                    <a:lnT>
                      <a:noFill/>
                    </a:lnT>
                    <a:lnB>
                      <a:noFill/>
                    </a:lnB>
                  </a:tcPr>
                </a:tc>
                <a:tc>
                  <a:txBody>
                    <a:bodyPr/>
                    <a:lstStyle/>
                    <a:p>
                      <a:pPr algn="ctr">
                        <a:spcAft>
                          <a:spcPts val="0"/>
                        </a:spcAft>
                      </a:pPr>
                      <a:r>
                        <a:rPr lang="es-MX" sz="1600" dirty="0">
                          <a:solidFill>
                            <a:schemeClr val="bg1"/>
                          </a:solidFill>
                          <a:latin typeface="Verdana"/>
                          <a:ea typeface="Times New Roman"/>
                          <a:cs typeface="Times New Roman"/>
                        </a:rPr>
                        <a:t>0.02</a:t>
                      </a:r>
                    </a:p>
                  </a:txBody>
                  <a:tcPr marL="45044" marR="45044" marT="0" marB="0">
                    <a:lnL>
                      <a:noFill/>
                    </a:lnL>
                    <a:lnR>
                      <a:noFill/>
                    </a:lnR>
                    <a:lnT>
                      <a:noFill/>
                    </a:lnT>
                    <a:lnB>
                      <a:noFill/>
                    </a:lnB>
                  </a:tcPr>
                </a:tc>
              </a:tr>
              <a:tr h="280276">
                <a:tc>
                  <a:txBody>
                    <a:bodyPr/>
                    <a:lstStyle/>
                    <a:p>
                      <a:pPr>
                        <a:spcAft>
                          <a:spcPts val="0"/>
                        </a:spcAft>
                      </a:pPr>
                      <a:r>
                        <a:rPr lang="es-MX" sz="1600" b="1" dirty="0">
                          <a:solidFill>
                            <a:schemeClr val="tx1"/>
                          </a:solidFill>
                          <a:highlight>
                            <a:srgbClr val="FF00FF"/>
                          </a:highlight>
                          <a:latin typeface="Verdana"/>
                          <a:ea typeface="Times New Roman"/>
                          <a:cs typeface="Times New Roman"/>
                        </a:rPr>
                        <a:t>Caña a Café</a:t>
                      </a:r>
                      <a:endParaRPr lang="es-MX" sz="1600" dirty="0">
                        <a:solidFill>
                          <a:schemeClr val="tx1"/>
                        </a:solidFill>
                        <a:latin typeface="Verdana"/>
                        <a:ea typeface="Times New Roman"/>
                        <a:cs typeface="Times New Roman"/>
                      </a:endParaRPr>
                    </a:p>
                  </a:txBody>
                  <a:tcPr marL="45044" marR="45044" marT="0" marB="0">
                    <a:lnL>
                      <a:noFill/>
                    </a:lnL>
                    <a:lnR>
                      <a:noFill/>
                    </a:lnR>
                    <a:lnT>
                      <a:noFill/>
                    </a:lnT>
                    <a:lnB>
                      <a:noFill/>
                    </a:lnB>
                    <a:solidFill>
                      <a:srgbClr val="EFD3D2"/>
                    </a:solidFill>
                  </a:tcPr>
                </a:tc>
                <a:tc>
                  <a:txBody>
                    <a:bodyPr/>
                    <a:lstStyle/>
                    <a:p>
                      <a:pPr algn="ctr">
                        <a:spcAft>
                          <a:spcPts val="0"/>
                        </a:spcAft>
                      </a:pPr>
                      <a:r>
                        <a:rPr lang="es-MX" sz="1600">
                          <a:solidFill>
                            <a:schemeClr val="tx1"/>
                          </a:solidFill>
                          <a:highlight>
                            <a:srgbClr val="FF00FF"/>
                          </a:highlight>
                          <a:latin typeface="Verdana"/>
                          <a:ea typeface="Times New Roman"/>
                          <a:cs typeface="Times New Roman"/>
                        </a:rPr>
                        <a:t>6.8</a:t>
                      </a:r>
                      <a:endParaRPr lang="es-MX" sz="1600">
                        <a:solidFill>
                          <a:schemeClr val="tx1"/>
                        </a:solidFill>
                        <a:latin typeface="Verdana"/>
                        <a:ea typeface="Times New Roman"/>
                        <a:cs typeface="Times New Roman"/>
                      </a:endParaRPr>
                    </a:p>
                  </a:txBody>
                  <a:tcPr marL="45044" marR="45044" marT="0" marB="0">
                    <a:lnL>
                      <a:noFill/>
                    </a:lnL>
                    <a:lnR>
                      <a:noFill/>
                    </a:lnR>
                    <a:lnT>
                      <a:noFill/>
                    </a:lnT>
                    <a:lnB>
                      <a:noFill/>
                    </a:lnB>
                    <a:solidFill>
                      <a:srgbClr val="EFD3D2"/>
                    </a:solidFill>
                  </a:tcPr>
                </a:tc>
                <a:tc>
                  <a:txBody>
                    <a:bodyPr/>
                    <a:lstStyle/>
                    <a:p>
                      <a:pPr algn="ctr">
                        <a:spcAft>
                          <a:spcPts val="0"/>
                        </a:spcAft>
                      </a:pPr>
                      <a:r>
                        <a:rPr lang="es-MX" sz="1600">
                          <a:solidFill>
                            <a:schemeClr val="tx1"/>
                          </a:solidFill>
                          <a:highlight>
                            <a:srgbClr val="FF00FF"/>
                          </a:highlight>
                          <a:latin typeface="Verdana"/>
                          <a:ea typeface="Times New Roman"/>
                          <a:cs typeface="Times New Roman"/>
                        </a:rPr>
                        <a:t>1.36</a:t>
                      </a:r>
                      <a:endParaRPr lang="es-MX" sz="1600">
                        <a:solidFill>
                          <a:schemeClr val="tx1"/>
                        </a:solidFill>
                        <a:latin typeface="Verdana"/>
                        <a:ea typeface="Times New Roman"/>
                        <a:cs typeface="Times New Roman"/>
                      </a:endParaRPr>
                    </a:p>
                  </a:txBody>
                  <a:tcPr marL="45044" marR="45044" marT="0" marB="0">
                    <a:lnL>
                      <a:noFill/>
                    </a:lnL>
                    <a:lnR>
                      <a:noFill/>
                    </a:lnR>
                    <a:lnT>
                      <a:noFill/>
                    </a:lnT>
                    <a:lnB>
                      <a:noFill/>
                    </a:lnB>
                    <a:solidFill>
                      <a:srgbClr val="EFD3D2"/>
                    </a:solidFill>
                  </a:tcPr>
                </a:tc>
              </a:tr>
              <a:tr h="280276">
                <a:tc>
                  <a:txBody>
                    <a:bodyPr/>
                    <a:lstStyle/>
                    <a:p>
                      <a:pPr>
                        <a:spcAft>
                          <a:spcPts val="0"/>
                        </a:spcAft>
                      </a:pPr>
                      <a:r>
                        <a:rPr lang="es-MX" sz="1600" b="1" dirty="0">
                          <a:solidFill>
                            <a:schemeClr val="bg1"/>
                          </a:solidFill>
                          <a:latin typeface="Verdana"/>
                          <a:ea typeface="Times New Roman"/>
                          <a:cs typeface="Times New Roman"/>
                        </a:rPr>
                        <a:t>Caña a Maíz</a:t>
                      </a:r>
                      <a:endParaRPr lang="es-MX" sz="1600" dirty="0">
                        <a:solidFill>
                          <a:schemeClr val="bg1"/>
                        </a:solidFill>
                        <a:latin typeface="Verdana"/>
                        <a:ea typeface="Times New Roman"/>
                        <a:cs typeface="Times New Roman"/>
                      </a:endParaRPr>
                    </a:p>
                  </a:txBody>
                  <a:tcPr marL="45044" marR="45044" marT="0" marB="0">
                    <a:lnL>
                      <a:noFill/>
                    </a:lnL>
                    <a:lnR>
                      <a:noFill/>
                    </a:lnR>
                    <a:lnT>
                      <a:noFill/>
                    </a:lnT>
                    <a:lnB>
                      <a:noFill/>
                    </a:lnB>
                  </a:tcPr>
                </a:tc>
                <a:tc>
                  <a:txBody>
                    <a:bodyPr/>
                    <a:lstStyle/>
                    <a:p>
                      <a:pPr algn="ctr">
                        <a:spcAft>
                          <a:spcPts val="0"/>
                        </a:spcAft>
                      </a:pPr>
                      <a:r>
                        <a:rPr lang="es-MX" sz="1600" dirty="0">
                          <a:solidFill>
                            <a:schemeClr val="bg1"/>
                          </a:solidFill>
                          <a:latin typeface="Verdana"/>
                          <a:ea typeface="Times New Roman"/>
                          <a:cs typeface="Times New Roman"/>
                        </a:rPr>
                        <a:t>4.023</a:t>
                      </a:r>
                    </a:p>
                  </a:txBody>
                  <a:tcPr marL="45044" marR="45044" marT="0" marB="0">
                    <a:lnL>
                      <a:noFill/>
                    </a:lnL>
                    <a:lnR>
                      <a:noFill/>
                    </a:lnR>
                    <a:lnT>
                      <a:noFill/>
                    </a:lnT>
                    <a:lnB>
                      <a:noFill/>
                    </a:lnB>
                  </a:tcPr>
                </a:tc>
                <a:tc>
                  <a:txBody>
                    <a:bodyPr/>
                    <a:lstStyle/>
                    <a:p>
                      <a:pPr algn="ctr">
                        <a:spcAft>
                          <a:spcPts val="0"/>
                        </a:spcAft>
                      </a:pPr>
                      <a:r>
                        <a:rPr lang="es-MX" sz="1600" dirty="0">
                          <a:solidFill>
                            <a:schemeClr val="bg1"/>
                          </a:solidFill>
                          <a:latin typeface="Verdana"/>
                          <a:ea typeface="Times New Roman"/>
                          <a:cs typeface="Times New Roman"/>
                        </a:rPr>
                        <a:t>0.81</a:t>
                      </a:r>
                    </a:p>
                  </a:txBody>
                  <a:tcPr marL="45044" marR="45044" marT="0" marB="0">
                    <a:lnL>
                      <a:noFill/>
                    </a:lnL>
                    <a:lnR>
                      <a:noFill/>
                    </a:lnR>
                    <a:lnT>
                      <a:noFill/>
                    </a:lnT>
                    <a:lnB>
                      <a:noFill/>
                    </a:lnB>
                  </a:tcPr>
                </a:tc>
              </a:tr>
              <a:tr h="280276">
                <a:tc>
                  <a:txBody>
                    <a:bodyPr/>
                    <a:lstStyle/>
                    <a:p>
                      <a:pPr>
                        <a:spcAft>
                          <a:spcPts val="0"/>
                        </a:spcAft>
                      </a:pPr>
                      <a:r>
                        <a:rPr lang="es-MX" sz="1600" b="1">
                          <a:solidFill>
                            <a:schemeClr val="tx1"/>
                          </a:solidFill>
                          <a:latin typeface="Verdana"/>
                          <a:ea typeface="Times New Roman"/>
                          <a:cs typeface="Times New Roman"/>
                        </a:rPr>
                        <a:t>Maíz a Caña</a:t>
                      </a:r>
                      <a:endParaRPr lang="es-MX" sz="1600">
                        <a:solidFill>
                          <a:schemeClr val="tx1"/>
                        </a:solidFill>
                        <a:latin typeface="Verdana"/>
                        <a:ea typeface="Times New Roman"/>
                        <a:cs typeface="Times New Roman"/>
                      </a:endParaRPr>
                    </a:p>
                  </a:txBody>
                  <a:tcPr marL="45044" marR="45044" marT="0" marB="0">
                    <a:lnL>
                      <a:noFill/>
                    </a:lnL>
                    <a:lnR>
                      <a:noFill/>
                    </a:lnR>
                    <a:lnT>
                      <a:noFill/>
                    </a:lnT>
                    <a:lnB>
                      <a:noFill/>
                    </a:lnB>
                    <a:solidFill>
                      <a:srgbClr val="EFD3D2"/>
                    </a:solidFill>
                  </a:tcPr>
                </a:tc>
                <a:tc>
                  <a:txBody>
                    <a:bodyPr/>
                    <a:lstStyle/>
                    <a:p>
                      <a:pPr algn="ctr">
                        <a:spcAft>
                          <a:spcPts val="0"/>
                        </a:spcAft>
                      </a:pPr>
                      <a:r>
                        <a:rPr lang="es-MX" sz="1600" dirty="0">
                          <a:solidFill>
                            <a:schemeClr val="tx1"/>
                          </a:solidFill>
                          <a:latin typeface="Verdana"/>
                          <a:ea typeface="Times New Roman"/>
                          <a:cs typeface="Times New Roman"/>
                        </a:rPr>
                        <a:t>0.584</a:t>
                      </a:r>
                    </a:p>
                  </a:txBody>
                  <a:tcPr marL="45044" marR="45044" marT="0" marB="0">
                    <a:lnL>
                      <a:noFill/>
                    </a:lnL>
                    <a:lnR>
                      <a:noFill/>
                    </a:lnR>
                    <a:lnT>
                      <a:noFill/>
                    </a:lnT>
                    <a:lnB>
                      <a:noFill/>
                    </a:lnB>
                    <a:solidFill>
                      <a:srgbClr val="EFD3D2"/>
                    </a:solidFill>
                  </a:tcPr>
                </a:tc>
                <a:tc>
                  <a:txBody>
                    <a:bodyPr/>
                    <a:lstStyle/>
                    <a:p>
                      <a:pPr algn="ctr">
                        <a:spcAft>
                          <a:spcPts val="0"/>
                        </a:spcAft>
                      </a:pPr>
                      <a:r>
                        <a:rPr lang="es-MX" sz="1600">
                          <a:solidFill>
                            <a:schemeClr val="tx1"/>
                          </a:solidFill>
                          <a:latin typeface="Verdana"/>
                          <a:ea typeface="Times New Roman"/>
                          <a:cs typeface="Times New Roman"/>
                        </a:rPr>
                        <a:t>0.12</a:t>
                      </a:r>
                    </a:p>
                  </a:txBody>
                  <a:tcPr marL="45044" marR="45044" marT="0" marB="0">
                    <a:lnL>
                      <a:noFill/>
                    </a:lnL>
                    <a:lnR>
                      <a:noFill/>
                    </a:lnR>
                    <a:lnT>
                      <a:noFill/>
                    </a:lnT>
                    <a:lnB>
                      <a:noFill/>
                    </a:lnB>
                    <a:solidFill>
                      <a:srgbClr val="EFD3D2"/>
                    </a:solidFill>
                  </a:tcPr>
                </a:tc>
              </a:tr>
              <a:tr h="280276">
                <a:tc>
                  <a:txBody>
                    <a:bodyPr/>
                    <a:lstStyle/>
                    <a:p>
                      <a:pPr>
                        <a:spcAft>
                          <a:spcPts val="0"/>
                        </a:spcAft>
                      </a:pPr>
                      <a:r>
                        <a:rPr lang="es-MX" sz="1600" b="1">
                          <a:solidFill>
                            <a:schemeClr val="bg1"/>
                          </a:solidFill>
                          <a:latin typeface="Verdana"/>
                          <a:ea typeface="Times New Roman"/>
                          <a:cs typeface="Times New Roman"/>
                        </a:rPr>
                        <a:t>Maíz a Café</a:t>
                      </a:r>
                      <a:endParaRPr lang="es-MX" sz="1600">
                        <a:solidFill>
                          <a:schemeClr val="bg1"/>
                        </a:solidFill>
                        <a:latin typeface="Verdana"/>
                        <a:ea typeface="Times New Roman"/>
                        <a:cs typeface="Times New Roman"/>
                      </a:endParaRPr>
                    </a:p>
                  </a:txBody>
                  <a:tcPr marL="45044" marR="45044" marT="0" marB="0">
                    <a:lnL>
                      <a:noFill/>
                    </a:lnL>
                    <a:lnR>
                      <a:noFill/>
                    </a:lnR>
                    <a:lnT>
                      <a:noFill/>
                    </a:lnT>
                    <a:lnB>
                      <a:noFill/>
                    </a:lnB>
                  </a:tcPr>
                </a:tc>
                <a:tc>
                  <a:txBody>
                    <a:bodyPr/>
                    <a:lstStyle/>
                    <a:p>
                      <a:pPr algn="ctr">
                        <a:spcAft>
                          <a:spcPts val="0"/>
                        </a:spcAft>
                      </a:pPr>
                      <a:r>
                        <a:rPr lang="es-MX" sz="1600" dirty="0">
                          <a:solidFill>
                            <a:schemeClr val="bg1"/>
                          </a:solidFill>
                          <a:latin typeface="Verdana"/>
                          <a:ea typeface="Times New Roman"/>
                          <a:cs typeface="Times New Roman"/>
                        </a:rPr>
                        <a:t>0.584</a:t>
                      </a:r>
                    </a:p>
                  </a:txBody>
                  <a:tcPr marL="45044" marR="45044" marT="0" marB="0">
                    <a:lnL>
                      <a:noFill/>
                    </a:lnL>
                    <a:lnR>
                      <a:noFill/>
                    </a:lnR>
                    <a:lnT>
                      <a:noFill/>
                    </a:lnT>
                    <a:lnB>
                      <a:noFill/>
                    </a:lnB>
                  </a:tcPr>
                </a:tc>
                <a:tc>
                  <a:txBody>
                    <a:bodyPr/>
                    <a:lstStyle/>
                    <a:p>
                      <a:pPr algn="ctr">
                        <a:spcAft>
                          <a:spcPts val="0"/>
                        </a:spcAft>
                      </a:pPr>
                      <a:r>
                        <a:rPr lang="es-MX" sz="1600" dirty="0">
                          <a:solidFill>
                            <a:schemeClr val="bg1"/>
                          </a:solidFill>
                          <a:latin typeface="Verdana"/>
                          <a:ea typeface="Times New Roman"/>
                          <a:cs typeface="Times New Roman"/>
                        </a:rPr>
                        <a:t>0.12</a:t>
                      </a:r>
                    </a:p>
                  </a:txBody>
                  <a:tcPr marL="45044" marR="45044" marT="0" marB="0">
                    <a:lnL>
                      <a:noFill/>
                    </a:lnL>
                    <a:lnR>
                      <a:noFill/>
                    </a:lnR>
                    <a:lnT>
                      <a:noFill/>
                    </a:lnT>
                    <a:lnB>
                      <a:noFill/>
                    </a:lnB>
                  </a:tcPr>
                </a:tc>
              </a:tr>
              <a:tr h="280276">
                <a:tc>
                  <a:txBody>
                    <a:bodyPr/>
                    <a:lstStyle/>
                    <a:p>
                      <a:pPr>
                        <a:spcAft>
                          <a:spcPts val="0"/>
                        </a:spcAft>
                      </a:pPr>
                      <a:r>
                        <a:rPr lang="es-MX" sz="1600" b="1">
                          <a:solidFill>
                            <a:schemeClr val="tx1"/>
                          </a:solidFill>
                          <a:latin typeface="Verdana"/>
                          <a:ea typeface="Times New Roman"/>
                          <a:cs typeface="Times New Roman"/>
                        </a:rPr>
                        <a:t>Total</a:t>
                      </a:r>
                      <a:endParaRPr lang="es-MX" sz="1600">
                        <a:solidFill>
                          <a:schemeClr val="tx1"/>
                        </a:solidFill>
                        <a:latin typeface="Verdana"/>
                        <a:ea typeface="Times New Roman"/>
                        <a:cs typeface="Times New Roman"/>
                      </a:endParaRPr>
                    </a:p>
                  </a:txBody>
                  <a:tcPr marL="45044" marR="45044" marT="0" marB="0">
                    <a:lnL>
                      <a:noFill/>
                    </a:lnL>
                    <a:lnR>
                      <a:noFill/>
                    </a:lnR>
                    <a:lnT>
                      <a:noFill/>
                    </a:lnT>
                    <a:lnB w="12700" cap="flat" cmpd="sng" algn="ctr">
                      <a:solidFill>
                        <a:srgbClr val="C0504D"/>
                      </a:solidFill>
                      <a:prstDash val="solid"/>
                      <a:round/>
                      <a:headEnd type="none" w="med" len="med"/>
                      <a:tailEnd type="none" w="med" len="med"/>
                    </a:lnB>
                    <a:solidFill>
                      <a:srgbClr val="EFD3D2"/>
                    </a:solidFill>
                  </a:tcPr>
                </a:tc>
                <a:tc>
                  <a:txBody>
                    <a:bodyPr/>
                    <a:lstStyle/>
                    <a:p>
                      <a:pPr algn="ctr">
                        <a:spcAft>
                          <a:spcPts val="0"/>
                        </a:spcAft>
                      </a:pPr>
                      <a:r>
                        <a:rPr lang="es-MX" sz="1600" dirty="0">
                          <a:solidFill>
                            <a:schemeClr val="tx1"/>
                          </a:solidFill>
                          <a:latin typeface="Verdana"/>
                          <a:ea typeface="Times New Roman"/>
                          <a:cs typeface="Times New Roman"/>
                        </a:rPr>
                        <a:t>499.273</a:t>
                      </a:r>
                    </a:p>
                  </a:txBody>
                  <a:tcPr marL="45044" marR="45044" marT="0" marB="0">
                    <a:lnL>
                      <a:noFill/>
                    </a:lnL>
                    <a:lnR>
                      <a:noFill/>
                    </a:lnR>
                    <a:lnT>
                      <a:noFill/>
                    </a:lnT>
                    <a:lnB w="12700" cap="flat" cmpd="sng" algn="ctr">
                      <a:solidFill>
                        <a:srgbClr val="C0504D"/>
                      </a:solidFill>
                      <a:prstDash val="solid"/>
                      <a:round/>
                      <a:headEnd type="none" w="med" len="med"/>
                      <a:tailEnd type="none" w="med" len="med"/>
                    </a:lnB>
                    <a:solidFill>
                      <a:srgbClr val="EFD3D2"/>
                    </a:solidFill>
                  </a:tcPr>
                </a:tc>
                <a:tc>
                  <a:txBody>
                    <a:bodyPr/>
                    <a:lstStyle/>
                    <a:p>
                      <a:pPr algn="ctr">
                        <a:spcAft>
                          <a:spcPts val="0"/>
                        </a:spcAft>
                      </a:pPr>
                      <a:r>
                        <a:rPr lang="es-MX" sz="1600" dirty="0">
                          <a:solidFill>
                            <a:schemeClr val="tx1"/>
                          </a:solidFill>
                          <a:latin typeface="Verdana"/>
                          <a:ea typeface="Times New Roman"/>
                          <a:cs typeface="Times New Roman"/>
                        </a:rPr>
                        <a:t>100.00%</a:t>
                      </a:r>
                    </a:p>
                  </a:txBody>
                  <a:tcPr marL="45044" marR="45044" marT="0" marB="0">
                    <a:lnL>
                      <a:noFill/>
                    </a:lnL>
                    <a:lnR>
                      <a:noFill/>
                    </a:lnR>
                    <a:lnT>
                      <a:noFill/>
                    </a:lnT>
                    <a:lnB w="12700" cap="flat" cmpd="sng" algn="ctr">
                      <a:solidFill>
                        <a:srgbClr val="C0504D"/>
                      </a:solidFill>
                      <a:prstDash val="solid"/>
                      <a:round/>
                      <a:headEnd type="none" w="med" len="med"/>
                      <a:tailEnd type="none" w="med" len="med"/>
                    </a:lnB>
                    <a:solidFill>
                      <a:srgbClr val="EFD3D2"/>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7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785813" y="357188"/>
            <a:ext cx="7345362" cy="6516687"/>
          </a:xfrm>
          <a:prstGeom prst="rect">
            <a:avLst/>
          </a:prstGeom>
          <a:solidFill>
            <a:schemeClr val="accent1">
              <a:lumMod val="60000"/>
              <a:lumOff val="40000"/>
            </a:schemeClr>
          </a:solidFill>
          <a:ln w="9525">
            <a:noFill/>
            <a:miter lim="800000"/>
            <a:headEnd/>
            <a:tailEnd/>
          </a:ln>
        </p:spPr>
        <p:txBody>
          <a:bodyPr>
            <a:spAutoFit/>
          </a:bodyPr>
          <a:lstStyle/>
          <a:p>
            <a:pPr>
              <a:defRPr/>
            </a:pPr>
            <a:endParaRPr lang="es-MX" sz="3200">
              <a:solidFill>
                <a:srgbClr val="99FF99"/>
              </a:solidFill>
            </a:endParaRPr>
          </a:p>
          <a:p>
            <a:pPr>
              <a:defRPr/>
            </a:pPr>
            <a:endParaRPr lang="es-MX" sz="3200">
              <a:solidFill>
                <a:srgbClr val="99FF99"/>
              </a:solidFill>
            </a:endParaRPr>
          </a:p>
          <a:p>
            <a:pPr>
              <a:defRPr/>
            </a:pPr>
            <a:endParaRPr lang="es-MX" sz="3200">
              <a:solidFill>
                <a:srgbClr val="99FF99"/>
              </a:solidFill>
            </a:endParaRPr>
          </a:p>
          <a:p>
            <a:pPr>
              <a:defRPr/>
            </a:pPr>
            <a:endParaRPr lang="es-MX" sz="3200">
              <a:solidFill>
                <a:srgbClr val="99FF99"/>
              </a:solidFill>
            </a:endParaRPr>
          </a:p>
          <a:p>
            <a:pPr>
              <a:defRPr/>
            </a:pPr>
            <a:endParaRPr lang="es-MX" sz="3200">
              <a:solidFill>
                <a:srgbClr val="99FF99"/>
              </a:solidFill>
            </a:endParaRPr>
          </a:p>
          <a:p>
            <a:pPr>
              <a:defRPr/>
            </a:pPr>
            <a:endParaRPr lang="es-MX" sz="3200">
              <a:solidFill>
                <a:srgbClr val="99FF99"/>
              </a:solidFill>
            </a:endParaRPr>
          </a:p>
          <a:p>
            <a:pPr>
              <a:defRPr/>
            </a:pPr>
            <a:endParaRPr lang="es-MX" sz="3200">
              <a:solidFill>
                <a:srgbClr val="99FF99"/>
              </a:solidFill>
            </a:endParaRPr>
          </a:p>
          <a:p>
            <a:pPr>
              <a:defRPr/>
            </a:pPr>
            <a:endParaRPr lang="es-MX" sz="3200">
              <a:solidFill>
                <a:srgbClr val="99FF99"/>
              </a:solidFill>
            </a:endParaRPr>
          </a:p>
          <a:p>
            <a:pPr>
              <a:defRPr/>
            </a:pPr>
            <a:endParaRPr lang="es-MX" sz="3200">
              <a:solidFill>
                <a:srgbClr val="99FF99"/>
              </a:solidFill>
            </a:endParaRPr>
          </a:p>
          <a:p>
            <a:pPr>
              <a:defRPr/>
            </a:pPr>
            <a:endParaRPr lang="es-MX" sz="3200">
              <a:solidFill>
                <a:srgbClr val="99FF99"/>
              </a:solidFill>
            </a:endParaRPr>
          </a:p>
          <a:p>
            <a:pPr>
              <a:defRPr/>
            </a:pPr>
            <a:endParaRPr lang="es-MX" sz="2400">
              <a:solidFill>
                <a:schemeClr val="bg1"/>
              </a:solidFill>
            </a:endParaRPr>
          </a:p>
        </p:txBody>
      </p:sp>
      <p:graphicFrame>
        <p:nvGraphicFramePr>
          <p:cNvPr id="6" name="5 Tabla"/>
          <p:cNvGraphicFramePr>
            <a:graphicFrameLocks noGrp="1"/>
          </p:cNvGraphicFramePr>
          <p:nvPr/>
        </p:nvGraphicFramePr>
        <p:xfrm>
          <a:off x="1571604" y="1285860"/>
          <a:ext cx="5857917" cy="4620632"/>
        </p:xfrm>
        <a:graphic>
          <a:graphicData uri="http://schemas.openxmlformats.org/drawingml/2006/table">
            <a:tbl>
              <a:tblPr/>
              <a:tblGrid>
                <a:gridCol w="2506203"/>
                <a:gridCol w="1582864"/>
                <a:gridCol w="1768850"/>
              </a:tblGrid>
              <a:tr h="302993">
                <a:tc>
                  <a:txBody>
                    <a:bodyPr/>
                    <a:lstStyle/>
                    <a:p>
                      <a:endParaRPr lang="es-MX" sz="1200" dirty="0">
                        <a:latin typeface="Calibri"/>
                        <a:ea typeface="Times New Roman"/>
                        <a:cs typeface="Times New Roman"/>
                      </a:endParaRPr>
                    </a:p>
                  </a:txBody>
                  <a:tcPr marL="59961" marR="59961"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es-ES_tradnl" sz="1200" b="1">
                          <a:solidFill>
                            <a:schemeClr val="bg1"/>
                          </a:solidFill>
                          <a:latin typeface="Verdana"/>
                          <a:ea typeface="Times New Roman"/>
                          <a:cs typeface="Times New Roman"/>
                        </a:rPr>
                        <a:t>Cambios</a:t>
                      </a:r>
                      <a:endParaRPr lang="es-MX" sz="1200">
                        <a:solidFill>
                          <a:schemeClr val="bg1"/>
                        </a:solidFill>
                        <a:latin typeface="Verdana"/>
                        <a:ea typeface="Times New Roman"/>
                        <a:cs typeface="Times New Roman"/>
                      </a:endParaRPr>
                    </a:p>
                  </a:txBody>
                  <a:tcPr marL="59961" marR="59961"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es-ES_tradnl" sz="1200" b="1" dirty="0">
                          <a:solidFill>
                            <a:schemeClr val="bg1"/>
                          </a:solidFill>
                          <a:latin typeface="Verdana"/>
                          <a:ea typeface="Times New Roman"/>
                          <a:cs typeface="Times New Roman"/>
                        </a:rPr>
                        <a:t>Porcentaje</a:t>
                      </a:r>
                      <a:endParaRPr lang="es-MX" sz="1200" dirty="0">
                        <a:solidFill>
                          <a:schemeClr val="bg1"/>
                        </a:solidFill>
                        <a:latin typeface="Verdana"/>
                        <a:ea typeface="Times New Roman"/>
                        <a:cs typeface="Times New Roman"/>
                      </a:endParaRPr>
                    </a:p>
                  </a:txBody>
                  <a:tcPr marL="59961" marR="59961"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189370">
                <a:tc>
                  <a:txBody>
                    <a:bodyPr/>
                    <a:lstStyle/>
                    <a:p>
                      <a:pPr>
                        <a:spcAft>
                          <a:spcPts val="0"/>
                        </a:spcAft>
                      </a:pPr>
                      <a:r>
                        <a:rPr lang="es-ES_tradnl" sz="1200" b="1">
                          <a:solidFill>
                            <a:srgbClr val="000000"/>
                          </a:solidFill>
                          <a:latin typeface="Verdana"/>
                          <a:ea typeface="Times New Roman"/>
                          <a:cs typeface="Times New Roman"/>
                        </a:rPr>
                        <a:t>Café</a:t>
                      </a:r>
                      <a:endParaRPr lang="es-MX" sz="1200">
                        <a:latin typeface="Verdana"/>
                        <a:ea typeface="Times New Roman"/>
                        <a:cs typeface="Times New Roman"/>
                      </a:endParaRPr>
                    </a:p>
                  </a:txBody>
                  <a:tcPr marL="59961" marR="59961" marT="0" marB="0">
                    <a:lnL>
                      <a:noFill/>
                    </a:lnL>
                    <a:lnR>
                      <a:noFill/>
                    </a:lnR>
                    <a:lnT w="12700" cap="flat" cmpd="sng" algn="ctr">
                      <a:solidFill>
                        <a:srgbClr val="C0504D"/>
                      </a:solidFill>
                      <a:prstDash val="solid"/>
                      <a:round/>
                      <a:headEnd type="none" w="med" len="med"/>
                      <a:tailEnd type="none" w="med" len="med"/>
                    </a:lnT>
                    <a:lnB>
                      <a:noFill/>
                    </a:lnB>
                    <a:solidFill>
                      <a:srgbClr val="EFD3D2"/>
                    </a:solidFill>
                  </a:tcPr>
                </a:tc>
                <a:tc>
                  <a:txBody>
                    <a:bodyPr/>
                    <a:lstStyle/>
                    <a:p>
                      <a:pPr algn="ctr">
                        <a:spcAft>
                          <a:spcPts val="0"/>
                        </a:spcAft>
                      </a:pPr>
                      <a:r>
                        <a:rPr lang="es-ES_tradnl" sz="1200">
                          <a:solidFill>
                            <a:srgbClr val="000000"/>
                          </a:solidFill>
                          <a:latin typeface="Verdana"/>
                          <a:ea typeface="Times New Roman"/>
                          <a:cs typeface="Times New Roman"/>
                        </a:rPr>
                        <a:t>111,304</a:t>
                      </a:r>
                      <a:endParaRPr lang="es-MX" sz="1200">
                        <a:latin typeface="Verdana"/>
                        <a:ea typeface="Times New Roman"/>
                        <a:cs typeface="Times New Roman"/>
                      </a:endParaRPr>
                    </a:p>
                  </a:txBody>
                  <a:tcPr marL="59961" marR="59961" marT="0" marB="0">
                    <a:lnL>
                      <a:noFill/>
                    </a:lnL>
                    <a:lnR>
                      <a:noFill/>
                    </a:lnR>
                    <a:lnT w="12700" cap="flat" cmpd="sng" algn="ctr">
                      <a:solidFill>
                        <a:srgbClr val="C0504D"/>
                      </a:solidFill>
                      <a:prstDash val="solid"/>
                      <a:round/>
                      <a:headEnd type="none" w="med" len="med"/>
                      <a:tailEnd type="none" w="med" len="med"/>
                    </a:lnT>
                    <a:lnB>
                      <a:noFill/>
                    </a:lnB>
                    <a:solidFill>
                      <a:srgbClr val="EFD3D2"/>
                    </a:solidFill>
                  </a:tcPr>
                </a:tc>
                <a:tc>
                  <a:txBody>
                    <a:bodyPr/>
                    <a:lstStyle/>
                    <a:p>
                      <a:pPr algn="ctr">
                        <a:spcAft>
                          <a:spcPts val="0"/>
                        </a:spcAft>
                      </a:pPr>
                      <a:r>
                        <a:rPr lang="es-ES_tradnl" sz="1200" dirty="0">
                          <a:solidFill>
                            <a:srgbClr val="000000"/>
                          </a:solidFill>
                          <a:latin typeface="Verdana"/>
                          <a:ea typeface="Times New Roman"/>
                          <a:cs typeface="Times New Roman"/>
                        </a:rPr>
                        <a:t>43,08</a:t>
                      </a:r>
                      <a:endParaRPr lang="es-MX" sz="1200" dirty="0">
                        <a:latin typeface="Verdana"/>
                        <a:ea typeface="Times New Roman"/>
                        <a:cs typeface="Times New Roman"/>
                      </a:endParaRPr>
                    </a:p>
                  </a:txBody>
                  <a:tcPr marL="59961" marR="59961" marT="0" marB="0">
                    <a:lnL>
                      <a:noFill/>
                    </a:lnL>
                    <a:lnR>
                      <a:noFill/>
                    </a:lnR>
                    <a:lnT w="12700" cap="flat" cmpd="sng" algn="ctr">
                      <a:solidFill>
                        <a:srgbClr val="C0504D"/>
                      </a:solidFill>
                      <a:prstDash val="solid"/>
                      <a:round/>
                      <a:headEnd type="none" w="med" len="med"/>
                      <a:tailEnd type="none" w="med" len="med"/>
                    </a:lnT>
                    <a:lnB>
                      <a:noFill/>
                    </a:lnB>
                    <a:solidFill>
                      <a:srgbClr val="EFD3D2"/>
                    </a:solidFill>
                  </a:tcPr>
                </a:tc>
              </a:tr>
              <a:tr h="189370">
                <a:tc>
                  <a:txBody>
                    <a:bodyPr/>
                    <a:lstStyle/>
                    <a:p>
                      <a:pPr>
                        <a:spcAft>
                          <a:spcPts val="0"/>
                        </a:spcAft>
                      </a:pPr>
                      <a:r>
                        <a:rPr lang="es-ES_tradnl" sz="1200" b="1" dirty="0">
                          <a:solidFill>
                            <a:schemeClr val="bg1"/>
                          </a:solidFill>
                          <a:latin typeface="Verdana"/>
                          <a:ea typeface="Times New Roman"/>
                          <a:cs typeface="Times New Roman"/>
                        </a:rPr>
                        <a:t>Caña</a:t>
                      </a:r>
                      <a:endParaRPr lang="es-MX" sz="1200" dirty="0">
                        <a:solidFill>
                          <a:schemeClr val="bg1"/>
                        </a:solidFill>
                        <a:latin typeface="Verdana"/>
                        <a:ea typeface="Times New Roman"/>
                        <a:cs typeface="Times New Roman"/>
                      </a:endParaRPr>
                    </a:p>
                  </a:txBody>
                  <a:tcPr marL="59961" marR="59961" marT="0" marB="0">
                    <a:lnL>
                      <a:noFill/>
                    </a:lnL>
                    <a:lnR>
                      <a:noFill/>
                    </a:lnR>
                    <a:lnT>
                      <a:noFill/>
                    </a:lnT>
                    <a:lnB>
                      <a:noFill/>
                    </a:lnB>
                  </a:tcPr>
                </a:tc>
                <a:tc>
                  <a:txBody>
                    <a:bodyPr/>
                    <a:lstStyle/>
                    <a:p>
                      <a:pPr algn="ctr">
                        <a:spcAft>
                          <a:spcPts val="0"/>
                        </a:spcAft>
                      </a:pPr>
                      <a:r>
                        <a:rPr lang="es-ES_tradnl" sz="1200" dirty="0">
                          <a:solidFill>
                            <a:schemeClr val="bg1"/>
                          </a:solidFill>
                          <a:latin typeface="Verdana"/>
                          <a:ea typeface="Times New Roman"/>
                          <a:cs typeface="Times New Roman"/>
                        </a:rPr>
                        <a:t>72,815</a:t>
                      </a:r>
                      <a:endParaRPr lang="es-MX" sz="1200" dirty="0">
                        <a:solidFill>
                          <a:schemeClr val="bg1"/>
                        </a:solidFill>
                        <a:latin typeface="Verdana"/>
                        <a:ea typeface="Times New Roman"/>
                        <a:cs typeface="Times New Roman"/>
                      </a:endParaRPr>
                    </a:p>
                  </a:txBody>
                  <a:tcPr marL="59961" marR="59961" marT="0" marB="0">
                    <a:lnL>
                      <a:noFill/>
                    </a:lnL>
                    <a:lnR>
                      <a:noFill/>
                    </a:lnR>
                    <a:lnT>
                      <a:noFill/>
                    </a:lnT>
                    <a:lnB>
                      <a:noFill/>
                    </a:lnB>
                  </a:tcPr>
                </a:tc>
                <a:tc>
                  <a:txBody>
                    <a:bodyPr/>
                    <a:lstStyle/>
                    <a:p>
                      <a:pPr algn="ctr">
                        <a:spcAft>
                          <a:spcPts val="0"/>
                        </a:spcAft>
                      </a:pPr>
                      <a:r>
                        <a:rPr lang="es-ES_tradnl" sz="1200" dirty="0">
                          <a:solidFill>
                            <a:schemeClr val="bg1"/>
                          </a:solidFill>
                          <a:latin typeface="Verdana"/>
                          <a:ea typeface="Times New Roman"/>
                          <a:cs typeface="Times New Roman"/>
                        </a:rPr>
                        <a:t>28,18</a:t>
                      </a:r>
                      <a:endParaRPr lang="es-MX" sz="1200" dirty="0">
                        <a:solidFill>
                          <a:schemeClr val="bg1"/>
                        </a:solidFill>
                        <a:latin typeface="Verdana"/>
                        <a:ea typeface="Times New Roman"/>
                        <a:cs typeface="Times New Roman"/>
                      </a:endParaRPr>
                    </a:p>
                  </a:txBody>
                  <a:tcPr marL="59961" marR="59961" marT="0" marB="0">
                    <a:lnL>
                      <a:noFill/>
                    </a:lnL>
                    <a:lnR>
                      <a:noFill/>
                    </a:lnR>
                    <a:lnT>
                      <a:noFill/>
                    </a:lnT>
                    <a:lnB>
                      <a:noFill/>
                    </a:lnB>
                  </a:tcPr>
                </a:tc>
              </a:tr>
              <a:tr h="189370">
                <a:tc>
                  <a:txBody>
                    <a:bodyPr/>
                    <a:lstStyle/>
                    <a:p>
                      <a:pPr>
                        <a:spcAft>
                          <a:spcPts val="0"/>
                        </a:spcAft>
                      </a:pPr>
                      <a:r>
                        <a:rPr lang="es-ES_tradnl" sz="1200" b="1">
                          <a:solidFill>
                            <a:srgbClr val="000000"/>
                          </a:solidFill>
                          <a:latin typeface="Verdana"/>
                          <a:ea typeface="Times New Roman"/>
                          <a:cs typeface="Times New Roman"/>
                        </a:rPr>
                        <a:t>Maíz</a:t>
                      </a:r>
                      <a:endParaRPr lang="es-MX" sz="1200">
                        <a:latin typeface="Verdana"/>
                        <a:ea typeface="Times New Roman"/>
                        <a:cs typeface="Times New Roman"/>
                      </a:endParaRPr>
                    </a:p>
                  </a:txBody>
                  <a:tcPr marL="59961" marR="59961" marT="0" marB="0">
                    <a:lnL>
                      <a:noFill/>
                    </a:lnL>
                    <a:lnR>
                      <a:noFill/>
                    </a:lnR>
                    <a:lnT>
                      <a:noFill/>
                    </a:lnT>
                    <a:lnB>
                      <a:noFill/>
                    </a:lnB>
                    <a:solidFill>
                      <a:srgbClr val="EFD3D2"/>
                    </a:solidFill>
                  </a:tcPr>
                </a:tc>
                <a:tc>
                  <a:txBody>
                    <a:bodyPr/>
                    <a:lstStyle/>
                    <a:p>
                      <a:pPr algn="ctr">
                        <a:spcAft>
                          <a:spcPts val="0"/>
                        </a:spcAft>
                      </a:pPr>
                      <a:r>
                        <a:rPr lang="es-ES_tradnl" sz="1200">
                          <a:solidFill>
                            <a:srgbClr val="000000"/>
                          </a:solidFill>
                          <a:latin typeface="Verdana"/>
                          <a:ea typeface="Times New Roman"/>
                          <a:cs typeface="Times New Roman"/>
                        </a:rPr>
                        <a:t>10,81</a:t>
                      </a:r>
                      <a:endParaRPr lang="es-MX" sz="1200">
                        <a:latin typeface="Verdana"/>
                        <a:ea typeface="Times New Roman"/>
                        <a:cs typeface="Times New Roman"/>
                      </a:endParaRPr>
                    </a:p>
                  </a:txBody>
                  <a:tcPr marL="59961" marR="59961" marT="0" marB="0">
                    <a:lnL>
                      <a:noFill/>
                    </a:lnL>
                    <a:lnR>
                      <a:noFill/>
                    </a:lnR>
                    <a:lnT>
                      <a:noFill/>
                    </a:lnT>
                    <a:lnB>
                      <a:noFill/>
                    </a:lnB>
                    <a:solidFill>
                      <a:srgbClr val="EFD3D2"/>
                    </a:solidFill>
                  </a:tcPr>
                </a:tc>
                <a:tc>
                  <a:txBody>
                    <a:bodyPr/>
                    <a:lstStyle/>
                    <a:p>
                      <a:pPr algn="ctr">
                        <a:spcAft>
                          <a:spcPts val="0"/>
                        </a:spcAft>
                      </a:pPr>
                      <a:r>
                        <a:rPr lang="es-ES_tradnl" sz="1200" dirty="0">
                          <a:solidFill>
                            <a:srgbClr val="000000"/>
                          </a:solidFill>
                          <a:latin typeface="Verdana"/>
                          <a:ea typeface="Times New Roman"/>
                          <a:cs typeface="Times New Roman"/>
                        </a:rPr>
                        <a:t>4,18</a:t>
                      </a:r>
                      <a:endParaRPr lang="es-MX" sz="1200" dirty="0">
                        <a:latin typeface="Verdana"/>
                        <a:ea typeface="Times New Roman"/>
                        <a:cs typeface="Times New Roman"/>
                      </a:endParaRPr>
                    </a:p>
                  </a:txBody>
                  <a:tcPr marL="59961" marR="59961" marT="0" marB="0">
                    <a:lnL>
                      <a:noFill/>
                    </a:lnL>
                    <a:lnR>
                      <a:noFill/>
                    </a:lnR>
                    <a:lnT>
                      <a:noFill/>
                    </a:lnT>
                    <a:lnB>
                      <a:noFill/>
                    </a:lnB>
                    <a:solidFill>
                      <a:srgbClr val="EFD3D2"/>
                    </a:solidFill>
                  </a:tcPr>
                </a:tc>
              </a:tr>
              <a:tr h="189370">
                <a:tc>
                  <a:txBody>
                    <a:bodyPr/>
                    <a:lstStyle/>
                    <a:p>
                      <a:pPr>
                        <a:spcAft>
                          <a:spcPts val="0"/>
                        </a:spcAft>
                      </a:pPr>
                      <a:r>
                        <a:rPr lang="es-ES_tradnl" sz="1200" b="1">
                          <a:solidFill>
                            <a:schemeClr val="bg1"/>
                          </a:solidFill>
                          <a:latin typeface="Verdana"/>
                          <a:ea typeface="Times New Roman"/>
                          <a:cs typeface="Times New Roman"/>
                        </a:rPr>
                        <a:t>Potrero</a:t>
                      </a:r>
                      <a:endParaRPr lang="es-MX" sz="1200">
                        <a:solidFill>
                          <a:schemeClr val="bg1"/>
                        </a:solidFill>
                        <a:latin typeface="Verdana"/>
                        <a:ea typeface="Times New Roman"/>
                        <a:cs typeface="Times New Roman"/>
                      </a:endParaRPr>
                    </a:p>
                  </a:txBody>
                  <a:tcPr marL="59961" marR="59961" marT="0" marB="0">
                    <a:lnL>
                      <a:noFill/>
                    </a:lnL>
                    <a:lnR>
                      <a:noFill/>
                    </a:lnR>
                    <a:lnT>
                      <a:noFill/>
                    </a:lnT>
                    <a:lnB>
                      <a:noFill/>
                    </a:lnB>
                  </a:tcPr>
                </a:tc>
                <a:tc>
                  <a:txBody>
                    <a:bodyPr/>
                    <a:lstStyle/>
                    <a:p>
                      <a:pPr algn="ctr">
                        <a:spcAft>
                          <a:spcPts val="0"/>
                        </a:spcAft>
                      </a:pPr>
                      <a:r>
                        <a:rPr lang="es-ES_tradnl" sz="1200">
                          <a:solidFill>
                            <a:schemeClr val="bg1"/>
                          </a:solidFill>
                          <a:latin typeface="Verdana"/>
                          <a:ea typeface="Times New Roman"/>
                          <a:cs typeface="Times New Roman"/>
                        </a:rPr>
                        <a:t>0,438</a:t>
                      </a:r>
                      <a:endParaRPr lang="es-MX" sz="1200">
                        <a:solidFill>
                          <a:schemeClr val="bg1"/>
                        </a:solidFill>
                        <a:latin typeface="Verdana"/>
                        <a:ea typeface="Times New Roman"/>
                        <a:cs typeface="Times New Roman"/>
                      </a:endParaRPr>
                    </a:p>
                  </a:txBody>
                  <a:tcPr marL="59961" marR="59961" marT="0" marB="0">
                    <a:lnL>
                      <a:noFill/>
                    </a:lnL>
                    <a:lnR>
                      <a:noFill/>
                    </a:lnR>
                    <a:lnT>
                      <a:noFill/>
                    </a:lnT>
                    <a:lnB>
                      <a:noFill/>
                    </a:lnB>
                  </a:tcPr>
                </a:tc>
                <a:tc>
                  <a:txBody>
                    <a:bodyPr/>
                    <a:lstStyle/>
                    <a:p>
                      <a:pPr algn="ctr">
                        <a:spcAft>
                          <a:spcPts val="0"/>
                        </a:spcAft>
                      </a:pPr>
                      <a:r>
                        <a:rPr lang="es-ES_tradnl" sz="1200" dirty="0">
                          <a:solidFill>
                            <a:schemeClr val="bg1"/>
                          </a:solidFill>
                          <a:latin typeface="Verdana"/>
                          <a:ea typeface="Times New Roman"/>
                          <a:cs typeface="Times New Roman"/>
                        </a:rPr>
                        <a:t>0,17</a:t>
                      </a:r>
                      <a:endParaRPr lang="es-MX" sz="1200" dirty="0">
                        <a:solidFill>
                          <a:schemeClr val="bg1"/>
                        </a:solidFill>
                        <a:latin typeface="Verdana"/>
                        <a:ea typeface="Times New Roman"/>
                        <a:cs typeface="Times New Roman"/>
                      </a:endParaRPr>
                    </a:p>
                  </a:txBody>
                  <a:tcPr marL="59961" marR="59961" marT="0" marB="0">
                    <a:lnL>
                      <a:noFill/>
                    </a:lnL>
                    <a:lnR>
                      <a:noFill/>
                    </a:lnR>
                    <a:lnT>
                      <a:noFill/>
                    </a:lnT>
                    <a:lnB>
                      <a:noFill/>
                    </a:lnB>
                  </a:tcPr>
                </a:tc>
              </a:tr>
              <a:tr h="189370">
                <a:tc>
                  <a:txBody>
                    <a:bodyPr/>
                    <a:lstStyle/>
                    <a:p>
                      <a:pPr>
                        <a:spcAft>
                          <a:spcPts val="0"/>
                        </a:spcAft>
                      </a:pPr>
                      <a:r>
                        <a:rPr lang="es-ES_tradnl" sz="1200" b="1">
                          <a:solidFill>
                            <a:srgbClr val="000000"/>
                          </a:solidFill>
                          <a:latin typeface="Verdana"/>
                          <a:ea typeface="Times New Roman"/>
                          <a:cs typeface="Times New Roman"/>
                        </a:rPr>
                        <a:t>Zona Urbana</a:t>
                      </a:r>
                      <a:endParaRPr lang="es-MX" sz="1200">
                        <a:latin typeface="Verdana"/>
                        <a:ea typeface="Times New Roman"/>
                        <a:cs typeface="Times New Roman"/>
                      </a:endParaRPr>
                    </a:p>
                  </a:txBody>
                  <a:tcPr marL="59961" marR="59961" marT="0" marB="0">
                    <a:lnL>
                      <a:noFill/>
                    </a:lnL>
                    <a:lnR>
                      <a:noFill/>
                    </a:lnR>
                    <a:lnT>
                      <a:noFill/>
                    </a:lnT>
                    <a:lnB>
                      <a:noFill/>
                    </a:lnB>
                    <a:solidFill>
                      <a:srgbClr val="EFD3D2"/>
                    </a:solidFill>
                  </a:tcPr>
                </a:tc>
                <a:tc>
                  <a:txBody>
                    <a:bodyPr/>
                    <a:lstStyle/>
                    <a:p>
                      <a:pPr algn="ctr">
                        <a:spcAft>
                          <a:spcPts val="0"/>
                        </a:spcAft>
                      </a:pPr>
                      <a:r>
                        <a:rPr lang="es-ES_tradnl" sz="1200">
                          <a:solidFill>
                            <a:srgbClr val="000000"/>
                          </a:solidFill>
                          <a:latin typeface="Verdana"/>
                          <a:ea typeface="Times New Roman"/>
                          <a:cs typeface="Times New Roman"/>
                        </a:rPr>
                        <a:t>5,371</a:t>
                      </a:r>
                      <a:endParaRPr lang="es-MX" sz="1200">
                        <a:latin typeface="Verdana"/>
                        <a:ea typeface="Times New Roman"/>
                        <a:cs typeface="Times New Roman"/>
                      </a:endParaRPr>
                    </a:p>
                  </a:txBody>
                  <a:tcPr marL="59961" marR="59961" marT="0" marB="0">
                    <a:lnL>
                      <a:noFill/>
                    </a:lnL>
                    <a:lnR>
                      <a:noFill/>
                    </a:lnR>
                    <a:lnT>
                      <a:noFill/>
                    </a:lnT>
                    <a:lnB>
                      <a:noFill/>
                    </a:lnB>
                    <a:solidFill>
                      <a:srgbClr val="EFD3D2"/>
                    </a:solidFill>
                  </a:tcPr>
                </a:tc>
                <a:tc>
                  <a:txBody>
                    <a:bodyPr/>
                    <a:lstStyle/>
                    <a:p>
                      <a:pPr algn="ctr">
                        <a:spcAft>
                          <a:spcPts val="0"/>
                        </a:spcAft>
                      </a:pPr>
                      <a:r>
                        <a:rPr lang="es-ES_tradnl" sz="1200" dirty="0">
                          <a:solidFill>
                            <a:srgbClr val="000000"/>
                          </a:solidFill>
                          <a:latin typeface="Verdana"/>
                          <a:ea typeface="Times New Roman"/>
                          <a:cs typeface="Times New Roman"/>
                        </a:rPr>
                        <a:t>2,08</a:t>
                      </a:r>
                      <a:endParaRPr lang="es-MX" sz="1200" dirty="0">
                        <a:latin typeface="Verdana"/>
                        <a:ea typeface="Times New Roman"/>
                        <a:cs typeface="Times New Roman"/>
                      </a:endParaRPr>
                    </a:p>
                  </a:txBody>
                  <a:tcPr marL="59961" marR="59961" marT="0" marB="0">
                    <a:lnL>
                      <a:noFill/>
                    </a:lnL>
                    <a:lnR>
                      <a:noFill/>
                    </a:lnR>
                    <a:lnT>
                      <a:noFill/>
                    </a:lnT>
                    <a:lnB>
                      <a:noFill/>
                    </a:lnB>
                    <a:solidFill>
                      <a:srgbClr val="EFD3D2"/>
                    </a:solidFill>
                  </a:tcPr>
                </a:tc>
              </a:tr>
              <a:tr h="302993">
                <a:tc>
                  <a:txBody>
                    <a:bodyPr/>
                    <a:lstStyle/>
                    <a:p>
                      <a:pPr>
                        <a:spcAft>
                          <a:spcPts val="0"/>
                        </a:spcAft>
                      </a:pPr>
                      <a:r>
                        <a:rPr lang="es-ES_tradnl" sz="1200" b="1">
                          <a:solidFill>
                            <a:schemeClr val="bg1"/>
                          </a:solidFill>
                          <a:latin typeface="Verdana"/>
                          <a:ea typeface="Times New Roman"/>
                          <a:cs typeface="Times New Roman"/>
                        </a:rPr>
                        <a:t>Infraestructura</a:t>
                      </a:r>
                      <a:endParaRPr lang="es-MX" sz="1200">
                        <a:solidFill>
                          <a:schemeClr val="bg1"/>
                        </a:solidFill>
                        <a:latin typeface="Verdana"/>
                        <a:ea typeface="Times New Roman"/>
                        <a:cs typeface="Times New Roman"/>
                      </a:endParaRPr>
                    </a:p>
                  </a:txBody>
                  <a:tcPr marL="59961" marR="59961" marT="0" marB="0">
                    <a:lnL>
                      <a:noFill/>
                    </a:lnL>
                    <a:lnR>
                      <a:noFill/>
                    </a:lnR>
                    <a:lnT>
                      <a:noFill/>
                    </a:lnT>
                    <a:lnB>
                      <a:noFill/>
                    </a:lnB>
                  </a:tcPr>
                </a:tc>
                <a:tc>
                  <a:txBody>
                    <a:bodyPr/>
                    <a:lstStyle/>
                    <a:p>
                      <a:pPr algn="ctr">
                        <a:spcAft>
                          <a:spcPts val="0"/>
                        </a:spcAft>
                      </a:pPr>
                      <a:r>
                        <a:rPr lang="es-ES_tradnl" sz="1200">
                          <a:solidFill>
                            <a:schemeClr val="bg1"/>
                          </a:solidFill>
                          <a:latin typeface="Verdana"/>
                          <a:ea typeface="Times New Roman"/>
                          <a:cs typeface="Times New Roman"/>
                        </a:rPr>
                        <a:t>3,453</a:t>
                      </a:r>
                      <a:endParaRPr lang="es-MX" sz="1200">
                        <a:solidFill>
                          <a:schemeClr val="bg1"/>
                        </a:solidFill>
                        <a:latin typeface="Verdana"/>
                        <a:ea typeface="Times New Roman"/>
                        <a:cs typeface="Times New Roman"/>
                      </a:endParaRPr>
                    </a:p>
                  </a:txBody>
                  <a:tcPr marL="59961" marR="59961" marT="0" marB="0">
                    <a:lnL>
                      <a:noFill/>
                    </a:lnL>
                    <a:lnR>
                      <a:noFill/>
                    </a:lnR>
                    <a:lnT>
                      <a:noFill/>
                    </a:lnT>
                    <a:lnB>
                      <a:noFill/>
                    </a:lnB>
                  </a:tcPr>
                </a:tc>
                <a:tc>
                  <a:txBody>
                    <a:bodyPr/>
                    <a:lstStyle/>
                    <a:p>
                      <a:pPr algn="ctr">
                        <a:spcAft>
                          <a:spcPts val="0"/>
                        </a:spcAft>
                      </a:pPr>
                      <a:r>
                        <a:rPr lang="es-ES_tradnl" sz="1200" dirty="0">
                          <a:solidFill>
                            <a:schemeClr val="bg1"/>
                          </a:solidFill>
                          <a:latin typeface="Verdana"/>
                          <a:ea typeface="Times New Roman"/>
                          <a:cs typeface="Times New Roman"/>
                        </a:rPr>
                        <a:t>1,34</a:t>
                      </a:r>
                      <a:endParaRPr lang="es-MX" sz="1200" dirty="0">
                        <a:solidFill>
                          <a:schemeClr val="bg1"/>
                        </a:solidFill>
                        <a:latin typeface="Verdana"/>
                        <a:ea typeface="Times New Roman"/>
                        <a:cs typeface="Times New Roman"/>
                      </a:endParaRPr>
                    </a:p>
                  </a:txBody>
                  <a:tcPr marL="59961" marR="59961" marT="0" marB="0">
                    <a:lnL>
                      <a:noFill/>
                    </a:lnL>
                    <a:lnR>
                      <a:noFill/>
                    </a:lnR>
                    <a:lnT>
                      <a:noFill/>
                    </a:lnT>
                    <a:lnB>
                      <a:noFill/>
                    </a:lnB>
                  </a:tcPr>
                </a:tc>
              </a:tr>
              <a:tr h="189370">
                <a:tc>
                  <a:txBody>
                    <a:bodyPr/>
                    <a:lstStyle/>
                    <a:p>
                      <a:pPr>
                        <a:spcAft>
                          <a:spcPts val="0"/>
                        </a:spcAft>
                      </a:pPr>
                      <a:r>
                        <a:rPr lang="es-ES_tradnl" sz="1200" b="1">
                          <a:solidFill>
                            <a:srgbClr val="000000"/>
                          </a:solidFill>
                          <a:latin typeface="Verdana"/>
                          <a:ea typeface="Times New Roman"/>
                          <a:cs typeface="Times New Roman"/>
                        </a:rPr>
                        <a:t>Café a Acahual</a:t>
                      </a:r>
                      <a:endParaRPr lang="es-MX" sz="1200">
                        <a:latin typeface="Verdana"/>
                        <a:ea typeface="Times New Roman"/>
                        <a:cs typeface="Times New Roman"/>
                      </a:endParaRPr>
                    </a:p>
                  </a:txBody>
                  <a:tcPr marL="59961" marR="59961" marT="0" marB="0">
                    <a:lnL>
                      <a:noFill/>
                    </a:lnL>
                    <a:lnR>
                      <a:noFill/>
                    </a:lnR>
                    <a:lnT>
                      <a:noFill/>
                    </a:lnT>
                    <a:lnB>
                      <a:noFill/>
                    </a:lnB>
                    <a:solidFill>
                      <a:srgbClr val="EFD3D2"/>
                    </a:solidFill>
                  </a:tcPr>
                </a:tc>
                <a:tc>
                  <a:txBody>
                    <a:bodyPr/>
                    <a:lstStyle/>
                    <a:p>
                      <a:pPr algn="ctr">
                        <a:spcAft>
                          <a:spcPts val="0"/>
                        </a:spcAft>
                      </a:pPr>
                      <a:r>
                        <a:rPr lang="es-ES_tradnl" sz="1200">
                          <a:solidFill>
                            <a:srgbClr val="000000"/>
                          </a:solidFill>
                          <a:latin typeface="Verdana"/>
                          <a:ea typeface="Times New Roman"/>
                          <a:cs typeface="Times New Roman"/>
                        </a:rPr>
                        <a:t>1,869</a:t>
                      </a:r>
                      <a:endParaRPr lang="es-MX" sz="1200">
                        <a:latin typeface="Verdana"/>
                        <a:ea typeface="Times New Roman"/>
                        <a:cs typeface="Times New Roman"/>
                      </a:endParaRPr>
                    </a:p>
                  </a:txBody>
                  <a:tcPr marL="59961" marR="59961" marT="0" marB="0">
                    <a:lnL>
                      <a:noFill/>
                    </a:lnL>
                    <a:lnR>
                      <a:noFill/>
                    </a:lnR>
                    <a:lnT>
                      <a:noFill/>
                    </a:lnT>
                    <a:lnB>
                      <a:noFill/>
                    </a:lnB>
                    <a:solidFill>
                      <a:srgbClr val="EFD3D2"/>
                    </a:solidFill>
                  </a:tcPr>
                </a:tc>
                <a:tc>
                  <a:txBody>
                    <a:bodyPr/>
                    <a:lstStyle/>
                    <a:p>
                      <a:pPr algn="ctr">
                        <a:spcAft>
                          <a:spcPts val="0"/>
                        </a:spcAft>
                      </a:pPr>
                      <a:r>
                        <a:rPr lang="es-ES_tradnl" sz="1200" dirty="0">
                          <a:solidFill>
                            <a:srgbClr val="000000"/>
                          </a:solidFill>
                          <a:latin typeface="Verdana"/>
                          <a:ea typeface="Times New Roman"/>
                          <a:cs typeface="Times New Roman"/>
                        </a:rPr>
                        <a:t>0,72</a:t>
                      </a:r>
                      <a:endParaRPr lang="es-MX" sz="1200" dirty="0">
                        <a:latin typeface="Verdana"/>
                        <a:ea typeface="Times New Roman"/>
                        <a:cs typeface="Times New Roman"/>
                      </a:endParaRPr>
                    </a:p>
                  </a:txBody>
                  <a:tcPr marL="59961" marR="59961" marT="0" marB="0">
                    <a:lnL>
                      <a:noFill/>
                    </a:lnL>
                    <a:lnR>
                      <a:noFill/>
                    </a:lnR>
                    <a:lnT>
                      <a:noFill/>
                    </a:lnT>
                    <a:lnB>
                      <a:noFill/>
                    </a:lnB>
                    <a:solidFill>
                      <a:srgbClr val="EFD3D2"/>
                    </a:solidFill>
                  </a:tcPr>
                </a:tc>
              </a:tr>
              <a:tr h="189370">
                <a:tc>
                  <a:txBody>
                    <a:bodyPr/>
                    <a:lstStyle/>
                    <a:p>
                      <a:pPr>
                        <a:spcAft>
                          <a:spcPts val="0"/>
                        </a:spcAft>
                      </a:pPr>
                      <a:r>
                        <a:rPr lang="es-ES_tradnl" sz="1200" b="1">
                          <a:solidFill>
                            <a:schemeClr val="bg1"/>
                          </a:solidFill>
                          <a:latin typeface="Verdana"/>
                          <a:ea typeface="Times New Roman"/>
                          <a:cs typeface="Times New Roman"/>
                        </a:rPr>
                        <a:t>Café a Caña</a:t>
                      </a:r>
                      <a:endParaRPr lang="es-MX" sz="1200">
                        <a:solidFill>
                          <a:schemeClr val="bg1"/>
                        </a:solidFill>
                        <a:latin typeface="Verdana"/>
                        <a:ea typeface="Times New Roman"/>
                        <a:cs typeface="Times New Roman"/>
                      </a:endParaRPr>
                    </a:p>
                  </a:txBody>
                  <a:tcPr marL="59961" marR="59961" marT="0" marB="0">
                    <a:lnL>
                      <a:noFill/>
                    </a:lnL>
                    <a:lnR>
                      <a:noFill/>
                    </a:lnR>
                    <a:lnT>
                      <a:noFill/>
                    </a:lnT>
                    <a:lnB>
                      <a:noFill/>
                    </a:lnB>
                  </a:tcPr>
                </a:tc>
                <a:tc>
                  <a:txBody>
                    <a:bodyPr/>
                    <a:lstStyle/>
                    <a:p>
                      <a:pPr algn="ctr">
                        <a:spcAft>
                          <a:spcPts val="0"/>
                        </a:spcAft>
                      </a:pPr>
                      <a:r>
                        <a:rPr lang="es-ES_tradnl" sz="1200">
                          <a:solidFill>
                            <a:schemeClr val="bg1"/>
                          </a:solidFill>
                          <a:latin typeface="Verdana"/>
                          <a:ea typeface="Times New Roman"/>
                          <a:cs typeface="Times New Roman"/>
                        </a:rPr>
                        <a:t>1,541</a:t>
                      </a:r>
                      <a:endParaRPr lang="es-MX" sz="1200">
                        <a:solidFill>
                          <a:schemeClr val="bg1"/>
                        </a:solidFill>
                        <a:latin typeface="Verdana"/>
                        <a:ea typeface="Times New Roman"/>
                        <a:cs typeface="Times New Roman"/>
                      </a:endParaRPr>
                    </a:p>
                  </a:txBody>
                  <a:tcPr marL="59961" marR="59961" marT="0" marB="0">
                    <a:lnL>
                      <a:noFill/>
                    </a:lnL>
                    <a:lnR>
                      <a:noFill/>
                    </a:lnR>
                    <a:lnT>
                      <a:noFill/>
                    </a:lnT>
                    <a:lnB>
                      <a:noFill/>
                    </a:lnB>
                  </a:tcPr>
                </a:tc>
                <a:tc>
                  <a:txBody>
                    <a:bodyPr/>
                    <a:lstStyle/>
                    <a:p>
                      <a:pPr algn="ctr">
                        <a:spcAft>
                          <a:spcPts val="0"/>
                        </a:spcAft>
                      </a:pPr>
                      <a:r>
                        <a:rPr lang="es-ES_tradnl" sz="1200" dirty="0">
                          <a:solidFill>
                            <a:schemeClr val="bg1"/>
                          </a:solidFill>
                          <a:latin typeface="Verdana"/>
                          <a:ea typeface="Times New Roman"/>
                          <a:cs typeface="Times New Roman"/>
                        </a:rPr>
                        <a:t>0,60</a:t>
                      </a:r>
                      <a:endParaRPr lang="es-MX" sz="1200" dirty="0">
                        <a:solidFill>
                          <a:schemeClr val="bg1"/>
                        </a:solidFill>
                        <a:latin typeface="Verdana"/>
                        <a:ea typeface="Times New Roman"/>
                        <a:cs typeface="Times New Roman"/>
                      </a:endParaRPr>
                    </a:p>
                  </a:txBody>
                  <a:tcPr marL="59961" marR="59961" marT="0" marB="0">
                    <a:lnL>
                      <a:noFill/>
                    </a:lnL>
                    <a:lnR>
                      <a:noFill/>
                    </a:lnR>
                    <a:lnT>
                      <a:noFill/>
                    </a:lnT>
                    <a:lnB>
                      <a:noFill/>
                    </a:lnB>
                  </a:tcPr>
                </a:tc>
              </a:tr>
              <a:tr h="189370">
                <a:tc>
                  <a:txBody>
                    <a:bodyPr/>
                    <a:lstStyle/>
                    <a:p>
                      <a:pPr>
                        <a:spcAft>
                          <a:spcPts val="0"/>
                        </a:spcAft>
                      </a:pPr>
                      <a:r>
                        <a:rPr lang="es-ES_tradnl" sz="1200" b="1">
                          <a:solidFill>
                            <a:srgbClr val="000000"/>
                          </a:solidFill>
                          <a:latin typeface="Verdana"/>
                          <a:ea typeface="Times New Roman"/>
                          <a:cs typeface="Times New Roman"/>
                        </a:rPr>
                        <a:t>Café a Maíz</a:t>
                      </a:r>
                      <a:endParaRPr lang="es-MX" sz="1200">
                        <a:latin typeface="Verdana"/>
                        <a:ea typeface="Times New Roman"/>
                        <a:cs typeface="Times New Roman"/>
                      </a:endParaRPr>
                    </a:p>
                  </a:txBody>
                  <a:tcPr marL="59961" marR="59961" marT="0" marB="0">
                    <a:lnL>
                      <a:noFill/>
                    </a:lnL>
                    <a:lnR>
                      <a:noFill/>
                    </a:lnR>
                    <a:lnT>
                      <a:noFill/>
                    </a:lnT>
                    <a:lnB>
                      <a:noFill/>
                    </a:lnB>
                    <a:solidFill>
                      <a:srgbClr val="EFD3D2"/>
                    </a:solidFill>
                  </a:tcPr>
                </a:tc>
                <a:tc>
                  <a:txBody>
                    <a:bodyPr/>
                    <a:lstStyle/>
                    <a:p>
                      <a:pPr algn="ctr">
                        <a:spcAft>
                          <a:spcPts val="0"/>
                        </a:spcAft>
                      </a:pPr>
                      <a:r>
                        <a:rPr lang="es-ES_tradnl" sz="1200">
                          <a:solidFill>
                            <a:srgbClr val="000000"/>
                          </a:solidFill>
                          <a:latin typeface="Verdana"/>
                          <a:ea typeface="Times New Roman"/>
                          <a:cs typeface="Times New Roman"/>
                        </a:rPr>
                        <a:t>0,135</a:t>
                      </a:r>
                      <a:endParaRPr lang="es-MX" sz="1200">
                        <a:latin typeface="Verdana"/>
                        <a:ea typeface="Times New Roman"/>
                        <a:cs typeface="Times New Roman"/>
                      </a:endParaRPr>
                    </a:p>
                  </a:txBody>
                  <a:tcPr marL="59961" marR="59961" marT="0" marB="0">
                    <a:lnL>
                      <a:noFill/>
                    </a:lnL>
                    <a:lnR>
                      <a:noFill/>
                    </a:lnR>
                    <a:lnT>
                      <a:noFill/>
                    </a:lnT>
                    <a:lnB>
                      <a:noFill/>
                    </a:lnB>
                    <a:solidFill>
                      <a:srgbClr val="EFD3D2"/>
                    </a:solidFill>
                  </a:tcPr>
                </a:tc>
                <a:tc>
                  <a:txBody>
                    <a:bodyPr/>
                    <a:lstStyle/>
                    <a:p>
                      <a:pPr algn="ctr">
                        <a:spcAft>
                          <a:spcPts val="0"/>
                        </a:spcAft>
                      </a:pPr>
                      <a:r>
                        <a:rPr lang="es-ES_tradnl" sz="1200">
                          <a:solidFill>
                            <a:srgbClr val="000000"/>
                          </a:solidFill>
                          <a:latin typeface="Verdana"/>
                          <a:ea typeface="Times New Roman"/>
                          <a:cs typeface="Times New Roman"/>
                        </a:rPr>
                        <a:t>0,05</a:t>
                      </a:r>
                      <a:endParaRPr lang="es-MX" sz="1200">
                        <a:latin typeface="Verdana"/>
                        <a:ea typeface="Times New Roman"/>
                        <a:cs typeface="Times New Roman"/>
                      </a:endParaRPr>
                    </a:p>
                  </a:txBody>
                  <a:tcPr marL="59961" marR="59961" marT="0" marB="0">
                    <a:lnL>
                      <a:noFill/>
                    </a:lnL>
                    <a:lnR>
                      <a:noFill/>
                    </a:lnR>
                    <a:lnT>
                      <a:noFill/>
                    </a:lnT>
                    <a:lnB>
                      <a:noFill/>
                    </a:lnB>
                    <a:solidFill>
                      <a:srgbClr val="EFD3D2"/>
                    </a:solidFill>
                  </a:tcPr>
                </a:tc>
              </a:tr>
              <a:tr h="189370">
                <a:tc>
                  <a:txBody>
                    <a:bodyPr/>
                    <a:lstStyle/>
                    <a:p>
                      <a:pPr>
                        <a:spcAft>
                          <a:spcPts val="0"/>
                        </a:spcAft>
                      </a:pPr>
                      <a:r>
                        <a:rPr lang="es-ES_tradnl" sz="1200" b="1">
                          <a:solidFill>
                            <a:schemeClr val="bg1"/>
                          </a:solidFill>
                          <a:latin typeface="Verdana"/>
                          <a:ea typeface="Times New Roman"/>
                          <a:cs typeface="Times New Roman"/>
                        </a:rPr>
                        <a:t>Café a Potrero</a:t>
                      </a:r>
                      <a:endParaRPr lang="es-MX" sz="1200">
                        <a:solidFill>
                          <a:schemeClr val="bg1"/>
                        </a:solidFill>
                        <a:latin typeface="Verdana"/>
                        <a:ea typeface="Times New Roman"/>
                        <a:cs typeface="Times New Roman"/>
                      </a:endParaRPr>
                    </a:p>
                  </a:txBody>
                  <a:tcPr marL="59961" marR="59961" marT="0" marB="0">
                    <a:lnL>
                      <a:noFill/>
                    </a:lnL>
                    <a:lnR>
                      <a:noFill/>
                    </a:lnR>
                    <a:lnT>
                      <a:noFill/>
                    </a:lnT>
                    <a:lnB>
                      <a:noFill/>
                    </a:lnB>
                  </a:tcPr>
                </a:tc>
                <a:tc>
                  <a:txBody>
                    <a:bodyPr/>
                    <a:lstStyle/>
                    <a:p>
                      <a:pPr algn="ctr">
                        <a:spcAft>
                          <a:spcPts val="0"/>
                        </a:spcAft>
                      </a:pPr>
                      <a:r>
                        <a:rPr lang="es-ES_tradnl" sz="1200">
                          <a:solidFill>
                            <a:schemeClr val="bg1"/>
                          </a:solidFill>
                          <a:latin typeface="Verdana"/>
                          <a:ea typeface="Times New Roman"/>
                          <a:cs typeface="Times New Roman"/>
                        </a:rPr>
                        <a:t>0,078</a:t>
                      </a:r>
                      <a:endParaRPr lang="es-MX" sz="1200">
                        <a:solidFill>
                          <a:schemeClr val="bg1"/>
                        </a:solidFill>
                        <a:latin typeface="Verdana"/>
                        <a:ea typeface="Times New Roman"/>
                        <a:cs typeface="Times New Roman"/>
                      </a:endParaRPr>
                    </a:p>
                  </a:txBody>
                  <a:tcPr marL="59961" marR="59961" marT="0" marB="0">
                    <a:lnL>
                      <a:noFill/>
                    </a:lnL>
                    <a:lnR>
                      <a:noFill/>
                    </a:lnR>
                    <a:lnT>
                      <a:noFill/>
                    </a:lnT>
                    <a:lnB>
                      <a:noFill/>
                    </a:lnB>
                  </a:tcPr>
                </a:tc>
                <a:tc>
                  <a:txBody>
                    <a:bodyPr/>
                    <a:lstStyle/>
                    <a:p>
                      <a:pPr algn="ctr">
                        <a:spcAft>
                          <a:spcPts val="0"/>
                        </a:spcAft>
                      </a:pPr>
                      <a:r>
                        <a:rPr lang="es-ES_tradnl" sz="1200" dirty="0">
                          <a:solidFill>
                            <a:schemeClr val="bg1"/>
                          </a:solidFill>
                          <a:latin typeface="Verdana"/>
                          <a:ea typeface="Times New Roman"/>
                          <a:cs typeface="Times New Roman"/>
                        </a:rPr>
                        <a:t>0,03</a:t>
                      </a:r>
                      <a:endParaRPr lang="es-MX" sz="1200" dirty="0">
                        <a:solidFill>
                          <a:schemeClr val="bg1"/>
                        </a:solidFill>
                        <a:latin typeface="Verdana"/>
                        <a:ea typeface="Times New Roman"/>
                        <a:cs typeface="Times New Roman"/>
                      </a:endParaRPr>
                    </a:p>
                  </a:txBody>
                  <a:tcPr marL="59961" marR="59961" marT="0" marB="0">
                    <a:lnL>
                      <a:noFill/>
                    </a:lnL>
                    <a:lnR>
                      <a:noFill/>
                    </a:lnR>
                    <a:lnT>
                      <a:noFill/>
                    </a:lnT>
                    <a:lnB>
                      <a:noFill/>
                    </a:lnB>
                  </a:tcPr>
                </a:tc>
              </a:tr>
              <a:tr h="302993">
                <a:tc>
                  <a:txBody>
                    <a:bodyPr/>
                    <a:lstStyle/>
                    <a:p>
                      <a:pPr>
                        <a:spcAft>
                          <a:spcPts val="0"/>
                        </a:spcAft>
                      </a:pPr>
                      <a:r>
                        <a:rPr lang="es-ES_tradnl" sz="1200" b="1" dirty="0">
                          <a:solidFill>
                            <a:srgbClr val="000000"/>
                          </a:solidFill>
                          <a:highlight>
                            <a:srgbClr val="FF00FF"/>
                          </a:highlight>
                          <a:latin typeface="Verdana"/>
                          <a:ea typeface="Times New Roman"/>
                          <a:cs typeface="Times New Roman"/>
                        </a:rPr>
                        <a:t>Café a Zona Urbana</a:t>
                      </a:r>
                      <a:endParaRPr lang="es-MX" sz="1200" dirty="0">
                        <a:latin typeface="Verdana"/>
                        <a:ea typeface="Times New Roman"/>
                        <a:cs typeface="Times New Roman"/>
                      </a:endParaRPr>
                    </a:p>
                  </a:txBody>
                  <a:tcPr marL="59961" marR="59961" marT="0" marB="0">
                    <a:lnL>
                      <a:noFill/>
                    </a:lnL>
                    <a:lnR>
                      <a:noFill/>
                    </a:lnR>
                    <a:lnT>
                      <a:noFill/>
                    </a:lnT>
                    <a:lnB>
                      <a:noFill/>
                    </a:lnB>
                    <a:solidFill>
                      <a:srgbClr val="EFD3D2"/>
                    </a:solidFill>
                  </a:tcPr>
                </a:tc>
                <a:tc>
                  <a:txBody>
                    <a:bodyPr/>
                    <a:lstStyle/>
                    <a:p>
                      <a:pPr algn="ctr">
                        <a:spcAft>
                          <a:spcPts val="0"/>
                        </a:spcAft>
                      </a:pPr>
                      <a:r>
                        <a:rPr lang="es-ES_tradnl" sz="1200">
                          <a:solidFill>
                            <a:srgbClr val="000000"/>
                          </a:solidFill>
                          <a:highlight>
                            <a:srgbClr val="FF00FF"/>
                          </a:highlight>
                          <a:latin typeface="Verdana"/>
                          <a:ea typeface="Times New Roman"/>
                          <a:cs typeface="Times New Roman"/>
                        </a:rPr>
                        <a:t>4,172</a:t>
                      </a:r>
                      <a:endParaRPr lang="es-MX" sz="1200">
                        <a:latin typeface="Verdana"/>
                        <a:ea typeface="Times New Roman"/>
                        <a:cs typeface="Times New Roman"/>
                      </a:endParaRPr>
                    </a:p>
                  </a:txBody>
                  <a:tcPr marL="59961" marR="59961" marT="0" marB="0">
                    <a:lnL>
                      <a:noFill/>
                    </a:lnL>
                    <a:lnR>
                      <a:noFill/>
                    </a:lnR>
                    <a:lnT>
                      <a:noFill/>
                    </a:lnT>
                    <a:lnB>
                      <a:noFill/>
                    </a:lnB>
                    <a:solidFill>
                      <a:srgbClr val="EFD3D2"/>
                    </a:solidFill>
                  </a:tcPr>
                </a:tc>
                <a:tc>
                  <a:txBody>
                    <a:bodyPr/>
                    <a:lstStyle/>
                    <a:p>
                      <a:pPr algn="ctr">
                        <a:spcAft>
                          <a:spcPts val="0"/>
                        </a:spcAft>
                      </a:pPr>
                      <a:r>
                        <a:rPr lang="es-ES_tradnl" sz="1200" dirty="0">
                          <a:solidFill>
                            <a:srgbClr val="000000"/>
                          </a:solidFill>
                          <a:highlight>
                            <a:srgbClr val="FF00FF"/>
                          </a:highlight>
                          <a:latin typeface="Verdana"/>
                          <a:ea typeface="Times New Roman"/>
                          <a:cs typeface="Times New Roman"/>
                        </a:rPr>
                        <a:t>1,61</a:t>
                      </a:r>
                      <a:endParaRPr lang="es-MX" sz="1200" dirty="0">
                        <a:latin typeface="Verdana"/>
                        <a:ea typeface="Times New Roman"/>
                        <a:cs typeface="Times New Roman"/>
                      </a:endParaRPr>
                    </a:p>
                  </a:txBody>
                  <a:tcPr marL="59961" marR="59961" marT="0" marB="0">
                    <a:lnL>
                      <a:noFill/>
                    </a:lnL>
                    <a:lnR>
                      <a:noFill/>
                    </a:lnR>
                    <a:lnT>
                      <a:noFill/>
                    </a:lnT>
                    <a:lnB>
                      <a:noFill/>
                    </a:lnB>
                    <a:solidFill>
                      <a:srgbClr val="EFD3D2"/>
                    </a:solidFill>
                  </a:tcPr>
                </a:tc>
              </a:tr>
              <a:tr h="302993">
                <a:tc>
                  <a:txBody>
                    <a:bodyPr/>
                    <a:lstStyle/>
                    <a:p>
                      <a:pPr>
                        <a:spcAft>
                          <a:spcPts val="0"/>
                        </a:spcAft>
                      </a:pPr>
                      <a:r>
                        <a:rPr lang="es-ES_tradnl" sz="1200" b="1">
                          <a:solidFill>
                            <a:schemeClr val="bg1"/>
                          </a:solidFill>
                          <a:latin typeface="Verdana"/>
                          <a:ea typeface="Times New Roman"/>
                          <a:cs typeface="Times New Roman"/>
                        </a:rPr>
                        <a:t>Caña a Acahual</a:t>
                      </a:r>
                      <a:endParaRPr lang="es-MX" sz="1200">
                        <a:solidFill>
                          <a:schemeClr val="bg1"/>
                        </a:solidFill>
                        <a:latin typeface="Verdana"/>
                        <a:ea typeface="Times New Roman"/>
                        <a:cs typeface="Times New Roman"/>
                      </a:endParaRPr>
                    </a:p>
                  </a:txBody>
                  <a:tcPr marL="59961" marR="59961" marT="0" marB="0">
                    <a:lnL>
                      <a:noFill/>
                    </a:lnL>
                    <a:lnR>
                      <a:noFill/>
                    </a:lnR>
                    <a:lnT>
                      <a:noFill/>
                    </a:lnT>
                    <a:lnB>
                      <a:noFill/>
                    </a:lnB>
                  </a:tcPr>
                </a:tc>
                <a:tc>
                  <a:txBody>
                    <a:bodyPr/>
                    <a:lstStyle/>
                    <a:p>
                      <a:pPr algn="ctr">
                        <a:spcAft>
                          <a:spcPts val="0"/>
                        </a:spcAft>
                      </a:pPr>
                      <a:r>
                        <a:rPr lang="es-ES_tradnl" sz="1200">
                          <a:solidFill>
                            <a:schemeClr val="bg1"/>
                          </a:solidFill>
                          <a:latin typeface="Verdana"/>
                          <a:ea typeface="Times New Roman"/>
                          <a:cs typeface="Times New Roman"/>
                        </a:rPr>
                        <a:t>0,169</a:t>
                      </a:r>
                      <a:endParaRPr lang="es-MX" sz="1200">
                        <a:solidFill>
                          <a:schemeClr val="bg1"/>
                        </a:solidFill>
                        <a:latin typeface="Verdana"/>
                        <a:ea typeface="Times New Roman"/>
                        <a:cs typeface="Times New Roman"/>
                      </a:endParaRPr>
                    </a:p>
                  </a:txBody>
                  <a:tcPr marL="59961" marR="59961" marT="0" marB="0">
                    <a:lnL>
                      <a:noFill/>
                    </a:lnL>
                    <a:lnR>
                      <a:noFill/>
                    </a:lnR>
                    <a:lnT>
                      <a:noFill/>
                    </a:lnT>
                    <a:lnB>
                      <a:noFill/>
                    </a:lnB>
                  </a:tcPr>
                </a:tc>
                <a:tc>
                  <a:txBody>
                    <a:bodyPr/>
                    <a:lstStyle/>
                    <a:p>
                      <a:pPr algn="ctr">
                        <a:spcAft>
                          <a:spcPts val="0"/>
                        </a:spcAft>
                      </a:pPr>
                      <a:r>
                        <a:rPr lang="es-ES_tradnl" sz="1200" dirty="0">
                          <a:solidFill>
                            <a:schemeClr val="bg1"/>
                          </a:solidFill>
                          <a:latin typeface="Verdana"/>
                          <a:ea typeface="Times New Roman"/>
                          <a:cs typeface="Times New Roman"/>
                        </a:rPr>
                        <a:t>0,07</a:t>
                      </a:r>
                      <a:endParaRPr lang="es-MX" sz="1200" dirty="0">
                        <a:solidFill>
                          <a:schemeClr val="bg1"/>
                        </a:solidFill>
                        <a:latin typeface="Verdana"/>
                        <a:ea typeface="Times New Roman"/>
                        <a:cs typeface="Times New Roman"/>
                      </a:endParaRPr>
                    </a:p>
                  </a:txBody>
                  <a:tcPr marL="59961" marR="59961" marT="0" marB="0">
                    <a:lnL>
                      <a:noFill/>
                    </a:lnL>
                    <a:lnR>
                      <a:noFill/>
                    </a:lnR>
                    <a:lnT>
                      <a:noFill/>
                    </a:lnT>
                    <a:lnB>
                      <a:noFill/>
                    </a:lnB>
                  </a:tcPr>
                </a:tc>
              </a:tr>
              <a:tr h="189370">
                <a:tc>
                  <a:txBody>
                    <a:bodyPr/>
                    <a:lstStyle/>
                    <a:p>
                      <a:pPr>
                        <a:spcAft>
                          <a:spcPts val="0"/>
                        </a:spcAft>
                      </a:pPr>
                      <a:r>
                        <a:rPr lang="es-ES_tradnl" sz="1200" b="1">
                          <a:solidFill>
                            <a:srgbClr val="000000"/>
                          </a:solidFill>
                          <a:highlight>
                            <a:srgbClr val="FF00FF"/>
                          </a:highlight>
                          <a:latin typeface="Verdana"/>
                          <a:ea typeface="Times New Roman"/>
                          <a:cs typeface="Times New Roman"/>
                        </a:rPr>
                        <a:t>Caña a Café</a:t>
                      </a:r>
                      <a:endParaRPr lang="es-MX" sz="1200">
                        <a:latin typeface="Verdana"/>
                        <a:ea typeface="Times New Roman"/>
                        <a:cs typeface="Times New Roman"/>
                      </a:endParaRPr>
                    </a:p>
                  </a:txBody>
                  <a:tcPr marL="59961" marR="59961" marT="0" marB="0">
                    <a:lnL>
                      <a:noFill/>
                    </a:lnL>
                    <a:lnR>
                      <a:noFill/>
                    </a:lnR>
                    <a:lnT>
                      <a:noFill/>
                    </a:lnT>
                    <a:lnB>
                      <a:noFill/>
                    </a:lnB>
                    <a:solidFill>
                      <a:srgbClr val="EFD3D2"/>
                    </a:solidFill>
                  </a:tcPr>
                </a:tc>
                <a:tc>
                  <a:txBody>
                    <a:bodyPr/>
                    <a:lstStyle/>
                    <a:p>
                      <a:pPr algn="ctr">
                        <a:spcAft>
                          <a:spcPts val="0"/>
                        </a:spcAft>
                      </a:pPr>
                      <a:r>
                        <a:rPr lang="es-ES_tradnl" sz="1200">
                          <a:solidFill>
                            <a:srgbClr val="000000"/>
                          </a:solidFill>
                          <a:highlight>
                            <a:srgbClr val="FF00FF"/>
                          </a:highlight>
                          <a:latin typeface="Verdana"/>
                          <a:ea typeface="Times New Roman"/>
                          <a:cs typeface="Times New Roman"/>
                        </a:rPr>
                        <a:t>7,835</a:t>
                      </a:r>
                      <a:endParaRPr lang="es-MX" sz="1200">
                        <a:latin typeface="Verdana"/>
                        <a:ea typeface="Times New Roman"/>
                        <a:cs typeface="Times New Roman"/>
                      </a:endParaRPr>
                    </a:p>
                  </a:txBody>
                  <a:tcPr marL="59961" marR="59961" marT="0" marB="0">
                    <a:lnL>
                      <a:noFill/>
                    </a:lnL>
                    <a:lnR>
                      <a:noFill/>
                    </a:lnR>
                    <a:lnT>
                      <a:noFill/>
                    </a:lnT>
                    <a:lnB>
                      <a:noFill/>
                    </a:lnB>
                    <a:solidFill>
                      <a:srgbClr val="EFD3D2"/>
                    </a:solidFill>
                  </a:tcPr>
                </a:tc>
                <a:tc>
                  <a:txBody>
                    <a:bodyPr/>
                    <a:lstStyle/>
                    <a:p>
                      <a:pPr algn="ctr">
                        <a:spcAft>
                          <a:spcPts val="0"/>
                        </a:spcAft>
                      </a:pPr>
                      <a:r>
                        <a:rPr lang="es-ES_tradnl" sz="1200" dirty="0">
                          <a:solidFill>
                            <a:srgbClr val="000000"/>
                          </a:solidFill>
                          <a:highlight>
                            <a:srgbClr val="FF00FF"/>
                          </a:highlight>
                          <a:latin typeface="Verdana"/>
                          <a:ea typeface="Times New Roman"/>
                          <a:cs typeface="Times New Roman"/>
                        </a:rPr>
                        <a:t>3,03</a:t>
                      </a:r>
                      <a:endParaRPr lang="es-MX" sz="1200" dirty="0">
                        <a:latin typeface="Verdana"/>
                        <a:ea typeface="Times New Roman"/>
                        <a:cs typeface="Times New Roman"/>
                      </a:endParaRPr>
                    </a:p>
                  </a:txBody>
                  <a:tcPr marL="59961" marR="59961" marT="0" marB="0">
                    <a:lnL>
                      <a:noFill/>
                    </a:lnL>
                    <a:lnR>
                      <a:noFill/>
                    </a:lnR>
                    <a:lnT>
                      <a:noFill/>
                    </a:lnT>
                    <a:lnB>
                      <a:noFill/>
                    </a:lnB>
                    <a:solidFill>
                      <a:srgbClr val="EFD3D2"/>
                    </a:solidFill>
                  </a:tcPr>
                </a:tc>
              </a:tr>
              <a:tr h="189370">
                <a:tc>
                  <a:txBody>
                    <a:bodyPr/>
                    <a:lstStyle/>
                    <a:p>
                      <a:pPr>
                        <a:spcAft>
                          <a:spcPts val="0"/>
                        </a:spcAft>
                      </a:pPr>
                      <a:r>
                        <a:rPr lang="es-ES_tradnl" sz="1200" b="1">
                          <a:solidFill>
                            <a:schemeClr val="bg1"/>
                          </a:solidFill>
                          <a:latin typeface="Verdana"/>
                          <a:ea typeface="Times New Roman"/>
                          <a:cs typeface="Times New Roman"/>
                        </a:rPr>
                        <a:t>Caña a Potrero</a:t>
                      </a:r>
                      <a:endParaRPr lang="es-MX" sz="1200">
                        <a:solidFill>
                          <a:schemeClr val="bg1"/>
                        </a:solidFill>
                        <a:latin typeface="Verdana"/>
                        <a:ea typeface="Times New Roman"/>
                        <a:cs typeface="Times New Roman"/>
                      </a:endParaRPr>
                    </a:p>
                  </a:txBody>
                  <a:tcPr marL="59961" marR="59961" marT="0" marB="0">
                    <a:lnL>
                      <a:noFill/>
                    </a:lnL>
                    <a:lnR>
                      <a:noFill/>
                    </a:lnR>
                    <a:lnT>
                      <a:noFill/>
                    </a:lnT>
                    <a:lnB>
                      <a:noFill/>
                    </a:lnB>
                  </a:tcPr>
                </a:tc>
                <a:tc>
                  <a:txBody>
                    <a:bodyPr/>
                    <a:lstStyle/>
                    <a:p>
                      <a:pPr algn="ctr">
                        <a:spcAft>
                          <a:spcPts val="0"/>
                        </a:spcAft>
                      </a:pPr>
                      <a:r>
                        <a:rPr lang="es-ES_tradnl" sz="1200">
                          <a:solidFill>
                            <a:schemeClr val="bg1"/>
                          </a:solidFill>
                          <a:latin typeface="Verdana"/>
                          <a:ea typeface="Times New Roman"/>
                          <a:cs typeface="Times New Roman"/>
                        </a:rPr>
                        <a:t>0,014</a:t>
                      </a:r>
                      <a:endParaRPr lang="es-MX" sz="1200">
                        <a:solidFill>
                          <a:schemeClr val="bg1"/>
                        </a:solidFill>
                        <a:latin typeface="Verdana"/>
                        <a:ea typeface="Times New Roman"/>
                        <a:cs typeface="Times New Roman"/>
                      </a:endParaRPr>
                    </a:p>
                  </a:txBody>
                  <a:tcPr marL="59961" marR="59961" marT="0" marB="0">
                    <a:lnL>
                      <a:noFill/>
                    </a:lnL>
                    <a:lnR>
                      <a:noFill/>
                    </a:lnR>
                    <a:lnT>
                      <a:noFill/>
                    </a:lnT>
                    <a:lnB>
                      <a:noFill/>
                    </a:lnB>
                  </a:tcPr>
                </a:tc>
                <a:tc>
                  <a:txBody>
                    <a:bodyPr/>
                    <a:lstStyle/>
                    <a:p>
                      <a:pPr algn="ctr">
                        <a:spcAft>
                          <a:spcPts val="0"/>
                        </a:spcAft>
                      </a:pPr>
                      <a:r>
                        <a:rPr lang="es-ES_tradnl" sz="1200" dirty="0">
                          <a:solidFill>
                            <a:schemeClr val="bg1"/>
                          </a:solidFill>
                          <a:latin typeface="Verdana"/>
                          <a:ea typeface="Times New Roman"/>
                          <a:cs typeface="Times New Roman"/>
                        </a:rPr>
                        <a:t>0,01</a:t>
                      </a:r>
                      <a:endParaRPr lang="es-MX" sz="1200" dirty="0">
                        <a:solidFill>
                          <a:schemeClr val="bg1"/>
                        </a:solidFill>
                        <a:latin typeface="Verdana"/>
                        <a:ea typeface="Times New Roman"/>
                        <a:cs typeface="Times New Roman"/>
                      </a:endParaRPr>
                    </a:p>
                  </a:txBody>
                  <a:tcPr marL="59961" marR="59961" marT="0" marB="0">
                    <a:lnL>
                      <a:noFill/>
                    </a:lnL>
                    <a:lnR>
                      <a:noFill/>
                    </a:lnR>
                    <a:lnT>
                      <a:noFill/>
                    </a:lnT>
                    <a:lnB>
                      <a:noFill/>
                    </a:lnB>
                  </a:tcPr>
                </a:tc>
              </a:tr>
              <a:tr h="189370">
                <a:tc>
                  <a:txBody>
                    <a:bodyPr/>
                    <a:lstStyle/>
                    <a:p>
                      <a:pPr>
                        <a:spcAft>
                          <a:spcPts val="0"/>
                        </a:spcAft>
                      </a:pPr>
                      <a:r>
                        <a:rPr lang="es-ES_tradnl" sz="1200" b="1">
                          <a:solidFill>
                            <a:srgbClr val="000000"/>
                          </a:solidFill>
                          <a:latin typeface="Verdana"/>
                          <a:ea typeface="Times New Roman"/>
                          <a:cs typeface="Times New Roman"/>
                        </a:rPr>
                        <a:t>Maíz a Acahual</a:t>
                      </a:r>
                      <a:endParaRPr lang="es-MX" sz="1200">
                        <a:latin typeface="Verdana"/>
                        <a:ea typeface="Times New Roman"/>
                        <a:cs typeface="Times New Roman"/>
                      </a:endParaRPr>
                    </a:p>
                  </a:txBody>
                  <a:tcPr marL="59961" marR="59961" marT="0" marB="0">
                    <a:lnL>
                      <a:noFill/>
                    </a:lnL>
                    <a:lnR>
                      <a:noFill/>
                    </a:lnR>
                    <a:lnT>
                      <a:noFill/>
                    </a:lnT>
                    <a:lnB>
                      <a:noFill/>
                    </a:lnB>
                    <a:solidFill>
                      <a:srgbClr val="EFD3D2"/>
                    </a:solidFill>
                  </a:tcPr>
                </a:tc>
                <a:tc>
                  <a:txBody>
                    <a:bodyPr/>
                    <a:lstStyle/>
                    <a:p>
                      <a:pPr algn="ctr">
                        <a:spcAft>
                          <a:spcPts val="0"/>
                        </a:spcAft>
                      </a:pPr>
                      <a:r>
                        <a:rPr lang="es-ES_tradnl" sz="1200">
                          <a:solidFill>
                            <a:srgbClr val="000000"/>
                          </a:solidFill>
                          <a:latin typeface="Verdana"/>
                          <a:ea typeface="Times New Roman"/>
                          <a:cs typeface="Times New Roman"/>
                        </a:rPr>
                        <a:t>1,76</a:t>
                      </a:r>
                      <a:endParaRPr lang="es-MX" sz="1200">
                        <a:latin typeface="Verdana"/>
                        <a:ea typeface="Times New Roman"/>
                        <a:cs typeface="Times New Roman"/>
                      </a:endParaRPr>
                    </a:p>
                  </a:txBody>
                  <a:tcPr marL="59961" marR="59961" marT="0" marB="0">
                    <a:lnL>
                      <a:noFill/>
                    </a:lnL>
                    <a:lnR>
                      <a:noFill/>
                    </a:lnR>
                    <a:lnT>
                      <a:noFill/>
                    </a:lnT>
                    <a:lnB>
                      <a:noFill/>
                    </a:lnB>
                    <a:solidFill>
                      <a:srgbClr val="EFD3D2"/>
                    </a:solidFill>
                  </a:tcPr>
                </a:tc>
                <a:tc>
                  <a:txBody>
                    <a:bodyPr/>
                    <a:lstStyle/>
                    <a:p>
                      <a:pPr algn="ctr">
                        <a:spcAft>
                          <a:spcPts val="0"/>
                        </a:spcAft>
                      </a:pPr>
                      <a:r>
                        <a:rPr lang="es-ES_tradnl" sz="1200">
                          <a:solidFill>
                            <a:srgbClr val="000000"/>
                          </a:solidFill>
                          <a:latin typeface="Verdana"/>
                          <a:ea typeface="Times New Roman"/>
                          <a:cs typeface="Times New Roman"/>
                        </a:rPr>
                        <a:t>0,68</a:t>
                      </a:r>
                      <a:endParaRPr lang="es-MX" sz="1200">
                        <a:latin typeface="Verdana"/>
                        <a:ea typeface="Times New Roman"/>
                        <a:cs typeface="Times New Roman"/>
                      </a:endParaRPr>
                    </a:p>
                  </a:txBody>
                  <a:tcPr marL="59961" marR="59961" marT="0" marB="0">
                    <a:lnL>
                      <a:noFill/>
                    </a:lnL>
                    <a:lnR>
                      <a:noFill/>
                    </a:lnR>
                    <a:lnT>
                      <a:noFill/>
                    </a:lnT>
                    <a:lnB>
                      <a:noFill/>
                    </a:lnB>
                    <a:solidFill>
                      <a:srgbClr val="EFD3D2"/>
                    </a:solidFill>
                  </a:tcPr>
                </a:tc>
              </a:tr>
              <a:tr h="189370">
                <a:tc>
                  <a:txBody>
                    <a:bodyPr/>
                    <a:lstStyle/>
                    <a:p>
                      <a:pPr>
                        <a:spcAft>
                          <a:spcPts val="0"/>
                        </a:spcAft>
                      </a:pPr>
                      <a:r>
                        <a:rPr lang="es-ES_tradnl" sz="1200" b="1">
                          <a:solidFill>
                            <a:srgbClr val="000000"/>
                          </a:solidFill>
                          <a:highlight>
                            <a:srgbClr val="FF00FF"/>
                          </a:highlight>
                          <a:latin typeface="Verdana"/>
                          <a:ea typeface="Times New Roman"/>
                          <a:cs typeface="Times New Roman"/>
                        </a:rPr>
                        <a:t>Maíz a Caña</a:t>
                      </a:r>
                      <a:endParaRPr lang="es-MX" sz="1200">
                        <a:latin typeface="Verdana"/>
                        <a:ea typeface="Times New Roman"/>
                        <a:cs typeface="Times New Roman"/>
                      </a:endParaRPr>
                    </a:p>
                  </a:txBody>
                  <a:tcPr marL="59961" marR="59961" marT="0" marB="0">
                    <a:lnL>
                      <a:noFill/>
                    </a:lnL>
                    <a:lnR>
                      <a:noFill/>
                    </a:lnR>
                    <a:lnT>
                      <a:noFill/>
                    </a:lnT>
                    <a:lnB>
                      <a:noFill/>
                    </a:lnB>
                  </a:tcPr>
                </a:tc>
                <a:tc>
                  <a:txBody>
                    <a:bodyPr/>
                    <a:lstStyle/>
                    <a:p>
                      <a:pPr algn="ctr">
                        <a:spcAft>
                          <a:spcPts val="0"/>
                        </a:spcAft>
                      </a:pPr>
                      <a:r>
                        <a:rPr lang="es-ES_tradnl" sz="1200">
                          <a:solidFill>
                            <a:srgbClr val="000000"/>
                          </a:solidFill>
                          <a:highlight>
                            <a:srgbClr val="FF00FF"/>
                          </a:highlight>
                          <a:latin typeface="Verdana"/>
                          <a:ea typeface="Times New Roman"/>
                          <a:cs typeface="Times New Roman"/>
                        </a:rPr>
                        <a:t>3,712</a:t>
                      </a:r>
                      <a:endParaRPr lang="es-MX" sz="1200">
                        <a:latin typeface="Verdana"/>
                        <a:ea typeface="Times New Roman"/>
                        <a:cs typeface="Times New Roman"/>
                      </a:endParaRPr>
                    </a:p>
                  </a:txBody>
                  <a:tcPr marL="59961" marR="59961" marT="0" marB="0">
                    <a:lnL>
                      <a:noFill/>
                    </a:lnL>
                    <a:lnR>
                      <a:noFill/>
                    </a:lnR>
                    <a:lnT>
                      <a:noFill/>
                    </a:lnT>
                    <a:lnB>
                      <a:noFill/>
                    </a:lnB>
                  </a:tcPr>
                </a:tc>
                <a:tc>
                  <a:txBody>
                    <a:bodyPr/>
                    <a:lstStyle/>
                    <a:p>
                      <a:pPr algn="ctr">
                        <a:spcAft>
                          <a:spcPts val="0"/>
                        </a:spcAft>
                      </a:pPr>
                      <a:r>
                        <a:rPr lang="es-ES_tradnl" sz="1200" dirty="0">
                          <a:solidFill>
                            <a:srgbClr val="000000"/>
                          </a:solidFill>
                          <a:highlight>
                            <a:srgbClr val="FF00FF"/>
                          </a:highlight>
                          <a:latin typeface="Verdana"/>
                          <a:ea typeface="Times New Roman"/>
                          <a:cs typeface="Times New Roman"/>
                        </a:rPr>
                        <a:t>1,44</a:t>
                      </a:r>
                      <a:endParaRPr lang="es-MX" sz="1200" dirty="0">
                        <a:latin typeface="Verdana"/>
                        <a:ea typeface="Times New Roman"/>
                        <a:cs typeface="Times New Roman"/>
                      </a:endParaRPr>
                    </a:p>
                  </a:txBody>
                  <a:tcPr marL="59961" marR="59961" marT="0" marB="0">
                    <a:lnL>
                      <a:noFill/>
                    </a:lnL>
                    <a:lnR>
                      <a:noFill/>
                    </a:lnR>
                    <a:lnT>
                      <a:noFill/>
                    </a:lnT>
                    <a:lnB>
                      <a:noFill/>
                    </a:lnB>
                  </a:tcPr>
                </a:tc>
              </a:tr>
              <a:tr h="189370">
                <a:tc>
                  <a:txBody>
                    <a:bodyPr/>
                    <a:lstStyle/>
                    <a:p>
                      <a:pPr>
                        <a:spcAft>
                          <a:spcPts val="0"/>
                        </a:spcAft>
                      </a:pPr>
                      <a:r>
                        <a:rPr lang="es-ES_tradnl" sz="1200" b="1">
                          <a:solidFill>
                            <a:srgbClr val="000000"/>
                          </a:solidFill>
                          <a:highlight>
                            <a:srgbClr val="FF00FF"/>
                          </a:highlight>
                          <a:latin typeface="Verdana"/>
                          <a:ea typeface="Times New Roman"/>
                          <a:cs typeface="Times New Roman"/>
                        </a:rPr>
                        <a:t>Maíz a Café</a:t>
                      </a:r>
                      <a:endParaRPr lang="es-MX" sz="1200">
                        <a:latin typeface="Verdana"/>
                        <a:ea typeface="Times New Roman"/>
                        <a:cs typeface="Times New Roman"/>
                      </a:endParaRPr>
                    </a:p>
                  </a:txBody>
                  <a:tcPr marL="59961" marR="59961" marT="0" marB="0">
                    <a:lnL>
                      <a:noFill/>
                    </a:lnL>
                    <a:lnR>
                      <a:noFill/>
                    </a:lnR>
                    <a:lnT>
                      <a:noFill/>
                    </a:lnT>
                    <a:lnB>
                      <a:noFill/>
                    </a:lnB>
                    <a:solidFill>
                      <a:srgbClr val="EFD3D2"/>
                    </a:solidFill>
                  </a:tcPr>
                </a:tc>
                <a:tc>
                  <a:txBody>
                    <a:bodyPr/>
                    <a:lstStyle/>
                    <a:p>
                      <a:pPr algn="ctr">
                        <a:spcAft>
                          <a:spcPts val="0"/>
                        </a:spcAft>
                      </a:pPr>
                      <a:r>
                        <a:rPr lang="es-ES_tradnl" sz="1200">
                          <a:solidFill>
                            <a:srgbClr val="000000"/>
                          </a:solidFill>
                          <a:highlight>
                            <a:srgbClr val="FF00FF"/>
                          </a:highlight>
                          <a:latin typeface="Verdana"/>
                          <a:ea typeface="Times New Roman"/>
                          <a:cs typeface="Times New Roman"/>
                        </a:rPr>
                        <a:t>29,861</a:t>
                      </a:r>
                      <a:endParaRPr lang="es-MX" sz="1200">
                        <a:latin typeface="Verdana"/>
                        <a:ea typeface="Times New Roman"/>
                        <a:cs typeface="Times New Roman"/>
                      </a:endParaRPr>
                    </a:p>
                  </a:txBody>
                  <a:tcPr marL="59961" marR="59961" marT="0" marB="0">
                    <a:lnL>
                      <a:noFill/>
                    </a:lnL>
                    <a:lnR>
                      <a:noFill/>
                    </a:lnR>
                    <a:lnT>
                      <a:noFill/>
                    </a:lnT>
                    <a:lnB>
                      <a:noFill/>
                    </a:lnB>
                    <a:solidFill>
                      <a:srgbClr val="EFD3D2"/>
                    </a:solidFill>
                  </a:tcPr>
                </a:tc>
                <a:tc>
                  <a:txBody>
                    <a:bodyPr/>
                    <a:lstStyle/>
                    <a:p>
                      <a:pPr algn="ctr">
                        <a:spcAft>
                          <a:spcPts val="0"/>
                        </a:spcAft>
                      </a:pPr>
                      <a:r>
                        <a:rPr lang="es-ES_tradnl" sz="1200">
                          <a:solidFill>
                            <a:srgbClr val="000000"/>
                          </a:solidFill>
                          <a:highlight>
                            <a:srgbClr val="FF00FF"/>
                          </a:highlight>
                          <a:latin typeface="Verdana"/>
                          <a:ea typeface="Times New Roman"/>
                          <a:cs typeface="Times New Roman"/>
                        </a:rPr>
                        <a:t>11,56</a:t>
                      </a:r>
                      <a:endParaRPr lang="es-MX" sz="1200">
                        <a:latin typeface="Verdana"/>
                        <a:ea typeface="Times New Roman"/>
                        <a:cs typeface="Times New Roman"/>
                      </a:endParaRPr>
                    </a:p>
                  </a:txBody>
                  <a:tcPr marL="59961" marR="59961" marT="0" marB="0">
                    <a:lnL>
                      <a:noFill/>
                    </a:lnL>
                    <a:lnR>
                      <a:noFill/>
                    </a:lnR>
                    <a:lnT>
                      <a:noFill/>
                    </a:lnT>
                    <a:lnB>
                      <a:noFill/>
                    </a:lnB>
                    <a:solidFill>
                      <a:srgbClr val="EFD3D2"/>
                    </a:solidFill>
                  </a:tcPr>
                </a:tc>
              </a:tr>
              <a:tr h="189370">
                <a:tc>
                  <a:txBody>
                    <a:bodyPr/>
                    <a:lstStyle/>
                    <a:p>
                      <a:pPr>
                        <a:spcAft>
                          <a:spcPts val="0"/>
                        </a:spcAft>
                      </a:pPr>
                      <a:r>
                        <a:rPr lang="es-ES_tradnl" sz="1200" b="1">
                          <a:solidFill>
                            <a:schemeClr val="bg1"/>
                          </a:solidFill>
                          <a:latin typeface="Verdana"/>
                          <a:ea typeface="Times New Roman"/>
                          <a:cs typeface="Times New Roman"/>
                        </a:rPr>
                        <a:t>Maíz a Potrero</a:t>
                      </a:r>
                      <a:endParaRPr lang="es-MX" sz="1200">
                        <a:solidFill>
                          <a:schemeClr val="bg1"/>
                        </a:solidFill>
                        <a:latin typeface="Verdana"/>
                        <a:ea typeface="Times New Roman"/>
                        <a:cs typeface="Times New Roman"/>
                      </a:endParaRPr>
                    </a:p>
                  </a:txBody>
                  <a:tcPr marL="59961" marR="59961" marT="0" marB="0">
                    <a:lnL>
                      <a:noFill/>
                    </a:lnL>
                    <a:lnR>
                      <a:noFill/>
                    </a:lnR>
                    <a:lnT>
                      <a:noFill/>
                    </a:lnT>
                    <a:lnB>
                      <a:noFill/>
                    </a:lnB>
                  </a:tcPr>
                </a:tc>
                <a:tc>
                  <a:txBody>
                    <a:bodyPr/>
                    <a:lstStyle/>
                    <a:p>
                      <a:pPr algn="ctr">
                        <a:spcAft>
                          <a:spcPts val="0"/>
                        </a:spcAft>
                      </a:pPr>
                      <a:r>
                        <a:rPr lang="es-ES_tradnl" sz="1200">
                          <a:solidFill>
                            <a:schemeClr val="bg1"/>
                          </a:solidFill>
                          <a:latin typeface="Verdana"/>
                          <a:ea typeface="Times New Roman"/>
                          <a:cs typeface="Times New Roman"/>
                        </a:rPr>
                        <a:t>2,436</a:t>
                      </a:r>
                      <a:endParaRPr lang="es-MX" sz="1200">
                        <a:solidFill>
                          <a:schemeClr val="bg1"/>
                        </a:solidFill>
                        <a:latin typeface="Verdana"/>
                        <a:ea typeface="Times New Roman"/>
                        <a:cs typeface="Times New Roman"/>
                      </a:endParaRPr>
                    </a:p>
                  </a:txBody>
                  <a:tcPr marL="59961" marR="59961" marT="0" marB="0">
                    <a:lnL>
                      <a:noFill/>
                    </a:lnL>
                    <a:lnR>
                      <a:noFill/>
                    </a:lnR>
                    <a:lnT>
                      <a:noFill/>
                    </a:lnT>
                    <a:lnB>
                      <a:noFill/>
                    </a:lnB>
                  </a:tcPr>
                </a:tc>
                <a:tc>
                  <a:txBody>
                    <a:bodyPr/>
                    <a:lstStyle/>
                    <a:p>
                      <a:pPr algn="ctr">
                        <a:spcAft>
                          <a:spcPts val="0"/>
                        </a:spcAft>
                      </a:pPr>
                      <a:r>
                        <a:rPr lang="es-ES_tradnl" sz="1200" dirty="0">
                          <a:solidFill>
                            <a:schemeClr val="bg1"/>
                          </a:solidFill>
                          <a:latin typeface="Verdana"/>
                          <a:ea typeface="Times New Roman"/>
                          <a:cs typeface="Times New Roman"/>
                        </a:rPr>
                        <a:t>0,94</a:t>
                      </a:r>
                      <a:endParaRPr lang="es-MX" sz="1200" dirty="0">
                        <a:solidFill>
                          <a:schemeClr val="bg1"/>
                        </a:solidFill>
                        <a:latin typeface="Verdana"/>
                        <a:ea typeface="Times New Roman"/>
                        <a:cs typeface="Times New Roman"/>
                      </a:endParaRPr>
                    </a:p>
                  </a:txBody>
                  <a:tcPr marL="59961" marR="59961" marT="0" marB="0">
                    <a:lnL>
                      <a:noFill/>
                    </a:lnL>
                    <a:lnR>
                      <a:noFill/>
                    </a:lnR>
                    <a:lnT>
                      <a:noFill/>
                    </a:lnT>
                    <a:lnB>
                      <a:noFill/>
                    </a:lnB>
                  </a:tcPr>
                </a:tc>
              </a:tr>
              <a:tr h="189370">
                <a:tc>
                  <a:txBody>
                    <a:bodyPr/>
                    <a:lstStyle/>
                    <a:p>
                      <a:pPr>
                        <a:spcAft>
                          <a:spcPts val="0"/>
                        </a:spcAft>
                      </a:pPr>
                      <a:r>
                        <a:rPr lang="es-ES_tradnl" sz="1200" b="1">
                          <a:solidFill>
                            <a:srgbClr val="000000"/>
                          </a:solidFill>
                          <a:latin typeface="Verdana"/>
                          <a:ea typeface="Times New Roman"/>
                          <a:cs typeface="Times New Roman"/>
                        </a:rPr>
                        <a:t>Potrero a Caña</a:t>
                      </a:r>
                      <a:endParaRPr lang="es-MX" sz="1200">
                        <a:latin typeface="Verdana"/>
                        <a:ea typeface="Times New Roman"/>
                        <a:cs typeface="Times New Roman"/>
                      </a:endParaRPr>
                    </a:p>
                  </a:txBody>
                  <a:tcPr marL="59961" marR="59961" marT="0" marB="0">
                    <a:lnL>
                      <a:noFill/>
                    </a:lnL>
                    <a:lnR>
                      <a:noFill/>
                    </a:lnR>
                    <a:lnT>
                      <a:noFill/>
                    </a:lnT>
                    <a:lnB>
                      <a:noFill/>
                    </a:lnB>
                    <a:solidFill>
                      <a:srgbClr val="EFD3D2"/>
                    </a:solidFill>
                  </a:tcPr>
                </a:tc>
                <a:tc>
                  <a:txBody>
                    <a:bodyPr/>
                    <a:lstStyle/>
                    <a:p>
                      <a:pPr algn="ctr">
                        <a:spcAft>
                          <a:spcPts val="0"/>
                        </a:spcAft>
                      </a:pPr>
                      <a:r>
                        <a:rPr lang="es-ES_tradnl" sz="1200">
                          <a:solidFill>
                            <a:srgbClr val="000000"/>
                          </a:solidFill>
                          <a:latin typeface="Verdana"/>
                          <a:ea typeface="Times New Roman"/>
                          <a:cs typeface="Times New Roman"/>
                        </a:rPr>
                        <a:t>0,297</a:t>
                      </a:r>
                      <a:endParaRPr lang="es-MX" sz="1200">
                        <a:latin typeface="Verdana"/>
                        <a:ea typeface="Times New Roman"/>
                        <a:cs typeface="Times New Roman"/>
                      </a:endParaRPr>
                    </a:p>
                  </a:txBody>
                  <a:tcPr marL="59961" marR="59961" marT="0" marB="0">
                    <a:lnL>
                      <a:noFill/>
                    </a:lnL>
                    <a:lnR>
                      <a:noFill/>
                    </a:lnR>
                    <a:lnT>
                      <a:noFill/>
                    </a:lnT>
                    <a:lnB>
                      <a:noFill/>
                    </a:lnB>
                    <a:solidFill>
                      <a:srgbClr val="EFD3D2"/>
                    </a:solidFill>
                  </a:tcPr>
                </a:tc>
                <a:tc>
                  <a:txBody>
                    <a:bodyPr/>
                    <a:lstStyle/>
                    <a:p>
                      <a:pPr algn="ctr">
                        <a:spcAft>
                          <a:spcPts val="0"/>
                        </a:spcAft>
                      </a:pPr>
                      <a:r>
                        <a:rPr lang="es-ES_tradnl" sz="1200" dirty="0">
                          <a:solidFill>
                            <a:srgbClr val="000000"/>
                          </a:solidFill>
                          <a:latin typeface="Verdana"/>
                          <a:ea typeface="Times New Roman"/>
                          <a:cs typeface="Times New Roman"/>
                        </a:rPr>
                        <a:t>0,11</a:t>
                      </a:r>
                      <a:endParaRPr lang="es-MX" sz="1200" dirty="0">
                        <a:latin typeface="Verdana"/>
                        <a:ea typeface="Times New Roman"/>
                        <a:cs typeface="Times New Roman"/>
                      </a:endParaRPr>
                    </a:p>
                  </a:txBody>
                  <a:tcPr marL="59961" marR="59961" marT="0" marB="0">
                    <a:lnL>
                      <a:noFill/>
                    </a:lnL>
                    <a:lnR>
                      <a:noFill/>
                    </a:lnR>
                    <a:lnT>
                      <a:noFill/>
                    </a:lnT>
                    <a:lnB>
                      <a:noFill/>
                    </a:lnB>
                    <a:solidFill>
                      <a:srgbClr val="EFD3D2"/>
                    </a:solidFill>
                  </a:tcPr>
                </a:tc>
              </a:tr>
              <a:tr h="189370">
                <a:tc>
                  <a:txBody>
                    <a:bodyPr/>
                    <a:lstStyle/>
                    <a:p>
                      <a:pPr>
                        <a:spcAft>
                          <a:spcPts val="0"/>
                        </a:spcAft>
                      </a:pPr>
                      <a:r>
                        <a:rPr lang="es-ES_tradnl" sz="1200" b="1">
                          <a:solidFill>
                            <a:schemeClr val="bg1"/>
                          </a:solidFill>
                          <a:latin typeface="Verdana"/>
                          <a:ea typeface="Times New Roman"/>
                          <a:cs typeface="Times New Roman"/>
                        </a:rPr>
                        <a:t>Potrero a Café</a:t>
                      </a:r>
                      <a:endParaRPr lang="es-MX" sz="1200">
                        <a:solidFill>
                          <a:schemeClr val="bg1"/>
                        </a:solidFill>
                        <a:latin typeface="Verdana"/>
                        <a:ea typeface="Times New Roman"/>
                        <a:cs typeface="Times New Roman"/>
                      </a:endParaRPr>
                    </a:p>
                  </a:txBody>
                  <a:tcPr marL="59961" marR="59961" marT="0" marB="0">
                    <a:lnL>
                      <a:noFill/>
                    </a:lnL>
                    <a:lnR>
                      <a:noFill/>
                    </a:lnR>
                    <a:lnT>
                      <a:noFill/>
                    </a:lnT>
                    <a:lnB>
                      <a:noFill/>
                    </a:lnB>
                  </a:tcPr>
                </a:tc>
                <a:tc>
                  <a:txBody>
                    <a:bodyPr/>
                    <a:lstStyle/>
                    <a:p>
                      <a:pPr algn="ctr">
                        <a:spcAft>
                          <a:spcPts val="0"/>
                        </a:spcAft>
                      </a:pPr>
                      <a:r>
                        <a:rPr lang="es-ES_tradnl" sz="1200">
                          <a:solidFill>
                            <a:schemeClr val="bg1"/>
                          </a:solidFill>
                          <a:latin typeface="Verdana"/>
                          <a:ea typeface="Times New Roman"/>
                          <a:cs typeface="Times New Roman"/>
                        </a:rPr>
                        <a:t>0,280</a:t>
                      </a:r>
                      <a:endParaRPr lang="es-MX" sz="1200">
                        <a:solidFill>
                          <a:schemeClr val="bg1"/>
                        </a:solidFill>
                        <a:latin typeface="Verdana"/>
                        <a:ea typeface="Times New Roman"/>
                        <a:cs typeface="Times New Roman"/>
                      </a:endParaRPr>
                    </a:p>
                  </a:txBody>
                  <a:tcPr marL="59961" marR="59961" marT="0" marB="0">
                    <a:lnL>
                      <a:noFill/>
                    </a:lnL>
                    <a:lnR>
                      <a:noFill/>
                    </a:lnR>
                    <a:lnT>
                      <a:noFill/>
                    </a:lnT>
                    <a:lnB>
                      <a:noFill/>
                    </a:lnB>
                  </a:tcPr>
                </a:tc>
                <a:tc>
                  <a:txBody>
                    <a:bodyPr/>
                    <a:lstStyle/>
                    <a:p>
                      <a:pPr algn="ctr">
                        <a:spcAft>
                          <a:spcPts val="0"/>
                        </a:spcAft>
                      </a:pPr>
                      <a:r>
                        <a:rPr lang="es-ES_tradnl" sz="1200" dirty="0">
                          <a:solidFill>
                            <a:schemeClr val="bg1"/>
                          </a:solidFill>
                          <a:latin typeface="Verdana"/>
                          <a:ea typeface="Times New Roman"/>
                          <a:cs typeface="Times New Roman"/>
                        </a:rPr>
                        <a:t>0,11</a:t>
                      </a:r>
                      <a:endParaRPr lang="es-MX" sz="1200" dirty="0">
                        <a:solidFill>
                          <a:schemeClr val="bg1"/>
                        </a:solidFill>
                        <a:latin typeface="Verdana"/>
                        <a:ea typeface="Times New Roman"/>
                        <a:cs typeface="Times New Roman"/>
                      </a:endParaRPr>
                    </a:p>
                  </a:txBody>
                  <a:tcPr marL="59961" marR="59961" marT="0" marB="0">
                    <a:lnL>
                      <a:noFill/>
                    </a:lnL>
                    <a:lnR>
                      <a:noFill/>
                    </a:lnR>
                    <a:lnT>
                      <a:noFill/>
                    </a:lnT>
                    <a:lnB>
                      <a:noFill/>
                    </a:lnB>
                  </a:tcPr>
                </a:tc>
              </a:tr>
              <a:tr h="189370">
                <a:tc>
                  <a:txBody>
                    <a:bodyPr/>
                    <a:lstStyle/>
                    <a:p>
                      <a:endParaRPr lang="es-MX" sz="1200">
                        <a:latin typeface="Calibri"/>
                        <a:ea typeface="Times New Roman"/>
                        <a:cs typeface="Times New Roman"/>
                      </a:endParaRPr>
                    </a:p>
                  </a:txBody>
                  <a:tcPr marL="59961" marR="59961" marT="0" marB="0">
                    <a:lnL>
                      <a:noFill/>
                    </a:lnL>
                    <a:lnR>
                      <a:noFill/>
                    </a:lnR>
                    <a:lnT>
                      <a:noFill/>
                    </a:lnT>
                    <a:lnB w="12700" cap="flat" cmpd="sng" algn="ctr">
                      <a:solidFill>
                        <a:srgbClr val="C0504D"/>
                      </a:solidFill>
                      <a:prstDash val="solid"/>
                      <a:round/>
                      <a:headEnd type="none" w="med" len="med"/>
                      <a:tailEnd type="none" w="med" len="med"/>
                    </a:lnB>
                    <a:solidFill>
                      <a:srgbClr val="EFD3D2"/>
                    </a:solidFill>
                  </a:tcPr>
                </a:tc>
                <a:tc>
                  <a:txBody>
                    <a:bodyPr/>
                    <a:lstStyle/>
                    <a:p>
                      <a:pPr algn="ctr">
                        <a:spcAft>
                          <a:spcPts val="0"/>
                        </a:spcAft>
                      </a:pPr>
                      <a:r>
                        <a:rPr lang="es-ES_tradnl" sz="1200">
                          <a:solidFill>
                            <a:srgbClr val="000000"/>
                          </a:solidFill>
                          <a:latin typeface="Verdana"/>
                          <a:ea typeface="Times New Roman"/>
                          <a:cs typeface="Times New Roman"/>
                        </a:rPr>
                        <a:t>258,35</a:t>
                      </a:r>
                      <a:endParaRPr lang="es-MX" sz="1200">
                        <a:latin typeface="Verdana"/>
                        <a:ea typeface="Times New Roman"/>
                        <a:cs typeface="Times New Roman"/>
                      </a:endParaRPr>
                    </a:p>
                  </a:txBody>
                  <a:tcPr marL="59961" marR="59961" marT="0" marB="0">
                    <a:lnL>
                      <a:noFill/>
                    </a:lnL>
                    <a:lnR>
                      <a:noFill/>
                    </a:lnR>
                    <a:lnT>
                      <a:noFill/>
                    </a:lnT>
                    <a:lnB w="12700" cap="flat" cmpd="sng" algn="ctr">
                      <a:solidFill>
                        <a:srgbClr val="C0504D"/>
                      </a:solidFill>
                      <a:prstDash val="solid"/>
                      <a:round/>
                      <a:headEnd type="none" w="med" len="med"/>
                      <a:tailEnd type="none" w="med" len="med"/>
                    </a:lnB>
                    <a:solidFill>
                      <a:srgbClr val="EFD3D2"/>
                    </a:solidFill>
                  </a:tcPr>
                </a:tc>
                <a:tc>
                  <a:txBody>
                    <a:bodyPr/>
                    <a:lstStyle/>
                    <a:p>
                      <a:pPr algn="ctr">
                        <a:spcAft>
                          <a:spcPts val="0"/>
                        </a:spcAft>
                      </a:pPr>
                      <a:r>
                        <a:rPr lang="es-ES_tradnl" sz="1200" dirty="0">
                          <a:solidFill>
                            <a:srgbClr val="000000"/>
                          </a:solidFill>
                          <a:latin typeface="Verdana"/>
                          <a:ea typeface="Times New Roman"/>
                          <a:cs typeface="Times New Roman"/>
                        </a:rPr>
                        <a:t>100,00%</a:t>
                      </a:r>
                      <a:endParaRPr lang="es-MX" sz="1200" dirty="0">
                        <a:latin typeface="Verdana"/>
                        <a:ea typeface="Times New Roman"/>
                        <a:cs typeface="Times New Roman"/>
                      </a:endParaRPr>
                    </a:p>
                  </a:txBody>
                  <a:tcPr marL="59961" marR="59961" marT="0" marB="0">
                    <a:lnL>
                      <a:noFill/>
                    </a:lnL>
                    <a:lnR>
                      <a:noFill/>
                    </a:lnR>
                    <a:lnT>
                      <a:noFill/>
                    </a:lnT>
                    <a:lnB w="12700" cap="flat" cmpd="sng" algn="ctr">
                      <a:solidFill>
                        <a:srgbClr val="C0504D"/>
                      </a:solidFill>
                      <a:prstDash val="solid"/>
                      <a:round/>
                      <a:headEnd type="none" w="med" len="med"/>
                      <a:tailEnd type="none" w="med" len="med"/>
                    </a:lnB>
                    <a:solidFill>
                      <a:srgbClr val="EFD3D2"/>
                    </a:solidFill>
                  </a:tcPr>
                </a:tc>
              </a:tr>
            </a:tbl>
          </a:graphicData>
        </a:graphic>
      </p:graphicFrame>
      <p:sp>
        <p:nvSpPr>
          <p:cNvPr id="26628" name="Rectangle 6"/>
          <p:cNvSpPr>
            <a:spLocks noChangeArrowheads="1"/>
          </p:cNvSpPr>
          <p:nvPr/>
        </p:nvSpPr>
        <p:spPr bwMode="auto">
          <a:xfrm>
            <a:off x="1143000" y="571500"/>
            <a:ext cx="6715125" cy="584200"/>
          </a:xfrm>
          <a:prstGeom prst="rect">
            <a:avLst/>
          </a:prstGeom>
          <a:noFill/>
          <a:ln w="9525">
            <a:noFill/>
            <a:miter lim="800000"/>
            <a:headEnd/>
            <a:tailEnd/>
          </a:ln>
        </p:spPr>
        <p:txBody>
          <a:bodyPr anchor="ctr">
            <a:spAutoFit/>
          </a:bodyPr>
          <a:lstStyle/>
          <a:p>
            <a:pPr algn="ctr" eaLnBrk="0" hangingPunct="0"/>
            <a:r>
              <a:rPr lang="es-MX" sz="1600" b="1">
                <a:latin typeface="Verdana" pitchFamily="34" charset="0"/>
                <a:cs typeface="Times New Roman" pitchFamily="18" charset="0"/>
              </a:rPr>
              <a:t>Tabla de cambios de Uso de Suelo (1995-2004) </a:t>
            </a:r>
            <a:endParaRPr lang="es-MX" sz="1600"/>
          </a:p>
          <a:p>
            <a:pPr algn="ctr" eaLnBrk="0" hangingPunct="0"/>
            <a:r>
              <a:rPr lang="es-MX" sz="1600" b="1">
                <a:latin typeface="Verdana" pitchFamily="34" charset="0"/>
                <a:cs typeface="Times New Roman" pitchFamily="18" charset="0"/>
              </a:rPr>
              <a:t>del ejido de Tex</a:t>
            </a:r>
            <a:r>
              <a:rPr lang="es-MX" sz="1600" b="1">
                <a:cs typeface="Times New Roman" pitchFamily="18" charset="0"/>
              </a:rPr>
              <a:t>í</a:t>
            </a:r>
            <a:r>
              <a:rPr lang="es-MX" sz="1600" b="1">
                <a:latin typeface="Verdana" pitchFamily="34" charset="0"/>
                <a:cs typeface="Times New Roman" pitchFamily="18" charset="0"/>
              </a:rPr>
              <a:t>n, municipio de Teocelo, Veracruz</a:t>
            </a:r>
            <a:endParaRPr lang="es-MX" sz="1600"/>
          </a:p>
        </p:txBody>
      </p:sp>
      <p:sp>
        <p:nvSpPr>
          <p:cNvPr id="26629" name="Rectangle 7"/>
          <p:cNvSpPr>
            <a:spLocks noChangeArrowheads="1"/>
          </p:cNvSpPr>
          <p:nvPr/>
        </p:nvSpPr>
        <p:spPr bwMode="auto">
          <a:xfrm>
            <a:off x="1571625" y="6056313"/>
            <a:ext cx="5929313" cy="646112"/>
          </a:xfrm>
          <a:prstGeom prst="rect">
            <a:avLst/>
          </a:prstGeom>
          <a:noFill/>
          <a:ln w="9525">
            <a:noFill/>
            <a:miter lim="800000"/>
            <a:headEnd/>
            <a:tailEnd/>
          </a:ln>
        </p:spPr>
        <p:txBody>
          <a:bodyPr anchor="ctr">
            <a:spAutoFit/>
          </a:bodyPr>
          <a:lstStyle/>
          <a:p>
            <a:pPr eaLnBrk="0" hangingPunct="0"/>
            <a:r>
              <a:rPr lang="es-MX" sz="1200">
                <a:cs typeface="Times New Roman" pitchFamily="18" charset="0"/>
              </a:rPr>
              <a:t>Fuete: Salas-Canela, L. ; Domínguez, N. y M.A. Espinoza-Guzmán (2009) Informe “Cambios de uso de suelo 95-2004 en Las Lomas (Coatepec), San Isidro (Jilotepec) y Texín (Teocelo)” </a:t>
            </a:r>
            <a:endParaRPr lang="es-MX" sz="12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a:xfrm>
            <a:off x="714375" y="285750"/>
            <a:ext cx="7818438" cy="6383338"/>
          </a:xfrm>
          <a:prstGeom prst="rect">
            <a:avLst/>
          </a:prstGeom>
          <a:solidFill>
            <a:schemeClr val="accent1">
              <a:lumMod val="40000"/>
              <a:lumOff val="60000"/>
            </a:schemeClr>
          </a:solidFill>
          <a:ln>
            <a:solidFill>
              <a:srgbClr val="660066"/>
            </a:solidFill>
          </a:ln>
        </p:spPr>
        <p:txBody>
          <a:bodyPr/>
          <a:lstStyle/>
          <a:p>
            <a:pPr marL="342900" indent="-342900">
              <a:spcBef>
                <a:spcPct val="20000"/>
              </a:spcBef>
              <a:defRPr/>
            </a:pPr>
            <a:r>
              <a:rPr lang="es-MX" sz="3200" kern="0">
                <a:latin typeface="+mn-lt"/>
              </a:rPr>
              <a:t>     	</a:t>
            </a:r>
            <a:endParaRPr lang="es-MX" sz="2400" b="1" i="1" kern="0">
              <a:solidFill>
                <a:schemeClr val="bg1"/>
              </a:solidFill>
              <a:latin typeface="+mn-lt"/>
            </a:endParaRPr>
          </a:p>
          <a:p>
            <a:pPr marL="342900" indent="-342900">
              <a:spcBef>
                <a:spcPct val="20000"/>
              </a:spcBef>
              <a:defRPr/>
            </a:pPr>
            <a:endParaRPr lang="es-MX" sz="2400" b="1" i="1" kern="0">
              <a:solidFill>
                <a:schemeClr val="bg1"/>
              </a:solidFill>
              <a:latin typeface="+mn-lt"/>
            </a:endParaRPr>
          </a:p>
          <a:p>
            <a:pPr marL="342900" indent="-342900">
              <a:spcBef>
                <a:spcPct val="20000"/>
              </a:spcBef>
              <a:defRPr/>
            </a:pPr>
            <a:endParaRPr lang="es-MX" sz="2400" b="1" i="1" kern="0">
              <a:solidFill>
                <a:schemeClr val="bg1"/>
              </a:solidFill>
              <a:latin typeface="+mn-lt"/>
            </a:endParaRPr>
          </a:p>
          <a:p>
            <a:pPr marL="342900" indent="-342900">
              <a:spcBef>
                <a:spcPct val="20000"/>
              </a:spcBef>
              <a:defRPr/>
            </a:pPr>
            <a:r>
              <a:rPr lang="es-MX" sz="2400" b="1" i="1" kern="0">
                <a:solidFill>
                  <a:schemeClr val="bg1"/>
                </a:solidFill>
                <a:latin typeface="+mn-lt"/>
              </a:rPr>
              <a:t>     	</a:t>
            </a:r>
          </a:p>
          <a:p>
            <a:pPr marL="342900" indent="-342900">
              <a:spcBef>
                <a:spcPct val="20000"/>
              </a:spcBef>
              <a:defRPr/>
            </a:pPr>
            <a:endParaRPr lang="es-MX" sz="2400" b="1" i="1" kern="0">
              <a:solidFill>
                <a:schemeClr val="bg1"/>
              </a:solidFill>
              <a:latin typeface="+mn-lt"/>
            </a:endParaRPr>
          </a:p>
          <a:p>
            <a:pPr marL="342900" indent="-342900">
              <a:spcBef>
                <a:spcPct val="20000"/>
              </a:spcBef>
              <a:defRPr/>
            </a:pPr>
            <a:r>
              <a:rPr lang="es-MX" sz="2400" b="1" i="1" kern="0">
                <a:solidFill>
                  <a:schemeClr val="bg1"/>
                </a:solidFill>
                <a:latin typeface="+mn-lt"/>
              </a:rPr>
              <a:t>    	</a:t>
            </a:r>
            <a:endParaRPr lang="es-MX" sz="3200" kern="0" dirty="0">
              <a:solidFill>
                <a:schemeClr val="bg1"/>
              </a:solidFill>
              <a:latin typeface="+mn-lt"/>
            </a:endParaRPr>
          </a:p>
        </p:txBody>
      </p:sp>
      <p:graphicFrame>
        <p:nvGraphicFramePr>
          <p:cNvPr id="2" name="1 Tabla"/>
          <p:cNvGraphicFramePr>
            <a:graphicFrameLocks noGrp="1"/>
          </p:cNvGraphicFramePr>
          <p:nvPr/>
        </p:nvGraphicFramePr>
        <p:xfrm>
          <a:off x="1835696" y="1340768"/>
          <a:ext cx="5572164" cy="4023360"/>
        </p:xfrm>
        <a:graphic>
          <a:graphicData uri="http://schemas.openxmlformats.org/drawingml/2006/table">
            <a:tbl>
              <a:tblPr/>
              <a:tblGrid>
                <a:gridCol w="2841003"/>
                <a:gridCol w="1301061"/>
                <a:gridCol w="1430100"/>
              </a:tblGrid>
              <a:tr h="286530">
                <a:tc>
                  <a:txBody>
                    <a:bodyPr/>
                    <a:lstStyle/>
                    <a:p>
                      <a:pPr>
                        <a:lnSpc>
                          <a:spcPct val="150000"/>
                        </a:lnSpc>
                        <a:spcAft>
                          <a:spcPts val="0"/>
                        </a:spcAft>
                      </a:pPr>
                      <a:endParaRPr lang="es-MX" sz="1600" kern="50" dirty="0">
                        <a:solidFill>
                          <a:schemeClr val="tx1"/>
                        </a:solidFill>
                        <a:latin typeface="Times New Roman"/>
                        <a:ea typeface="Arial Unicode MS"/>
                      </a:endParaRPr>
                    </a:p>
                  </a:txBody>
                  <a:tcPr marL="68580" marR="68580" marT="0" marB="0">
                    <a:lnL>
                      <a:noFill/>
                    </a:lnL>
                    <a:lnR>
                      <a:noFill/>
                    </a:lnR>
                    <a:lnT w="12700" cap="flat" cmpd="sng" algn="ctr">
                      <a:solidFill>
                        <a:srgbClr val="FF0000"/>
                      </a:solidFill>
                      <a:prstDash val="solid"/>
                      <a:round/>
                      <a:headEnd type="none" w="med" len="med"/>
                      <a:tailEnd type="none" w="med" len="med"/>
                    </a:lnT>
                    <a:lnB>
                      <a:noFill/>
                    </a:lnB>
                    <a:noFill/>
                  </a:tcPr>
                </a:tc>
                <a:tc>
                  <a:txBody>
                    <a:bodyPr/>
                    <a:lstStyle/>
                    <a:p>
                      <a:pPr>
                        <a:lnSpc>
                          <a:spcPct val="150000"/>
                        </a:lnSpc>
                        <a:spcAft>
                          <a:spcPts val="0"/>
                        </a:spcAft>
                      </a:pPr>
                      <a:r>
                        <a:rPr lang="es-MX" sz="1600" b="1" kern="50" dirty="0">
                          <a:solidFill>
                            <a:schemeClr val="tx1"/>
                          </a:solidFill>
                          <a:latin typeface="Times New Roman"/>
                          <a:ea typeface="Arial Unicode MS"/>
                        </a:rPr>
                        <a:t>Cambios</a:t>
                      </a:r>
                      <a:endParaRPr lang="es-MX" sz="1600" kern="50" dirty="0">
                        <a:solidFill>
                          <a:schemeClr val="tx1"/>
                        </a:solidFill>
                        <a:latin typeface="Times New Roman"/>
                        <a:ea typeface="Arial Unicode MS"/>
                      </a:endParaRPr>
                    </a:p>
                  </a:txBody>
                  <a:tcPr marL="68580" marR="68580" marT="0" marB="0">
                    <a:lnL>
                      <a:noFill/>
                    </a:lnL>
                    <a:lnR>
                      <a:noFill/>
                    </a:lnR>
                    <a:lnT w="12700" cap="flat" cmpd="sng" algn="ctr">
                      <a:solidFill>
                        <a:srgbClr val="FF0000"/>
                      </a:solidFill>
                      <a:prstDash val="solid"/>
                      <a:round/>
                      <a:headEnd type="none" w="med" len="med"/>
                      <a:tailEnd type="none" w="med" len="med"/>
                    </a:lnT>
                    <a:lnB>
                      <a:noFill/>
                    </a:lnB>
                    <a:noFill/>
                  </a:tcPr>
                </a:tc>
                <a:tc>
                  <a:txBody>
                    <a:bodyPr/>
                    <a:lstStyle/>
                    <a:p>
                      <a:pPr>
                        <a:lnSpc>
                          <a:spcPct val="150000"/>
                        </a:lnSpc>
                        <a:spcAft>
                          <a:spcPts val="0"/>
                        </a:spcAft>
                      </a:pPr>
                      <a:r>
                        <a:rPr lang="es-MX" sz="1600" b="1" kern="50" dirty="0">
                          <a:solidFill>
                            <a:schemeClr val="tx1"/>
                          </a:solidFill>
                          <a:latin typeface="Times New Roman"/>
                          <a:ea typeface="Arial Unicode MS"/>
                        </a:rPr>
                        <a:t>Porcentaje</a:t>
                      </a:r>
                      <a:endParaRPr lang="es-MX" sz="1600" kern="50" dirty="0">
                        <a:solidFill>
                          <a:schemeClr val="tx1"/>
                        </a:solidFill>
                        <a:latin typeface="Times New Roman"/>
                        <a:ea typeface="Arial Unicode MS"/>
                      </a:endParaRPr>
                    </a:p>
                  </a:txBody>
                  <a:tcPr marL="68580" marR="68580" marT="0" marB="0">
                    <a:lnL>
                      <a:noFill/>
                    </a:lnL>
                    <a:lnR>
                      <a:noFill/>
                    </a:lnR>
                    <a:lnT w="12700" cap="flat" cmpd="sng" algn="ctr">
                      <a:solidFill>
                        <a:srgbClr val="FF0000"/>
                      </a:solidFill>
                      <a:prstDash val="solid"/>
                      <a:round/>
                      <a:headEnd type="none" w="med" len="med"/>
                      <a:tailEnd type="none" w="med" len="med"/>
                    </a:lnT>
                    <a:lnB>
                      <a:noFill/>
                    </a:lnB>
                    <a:noFill/>
                  </a:tcPr>
                </a:tc>
              </a:tr>
              <a:tr h="286530">
                <a:tc>
                  <a:txBody>
                    <a:bodyPr/>
                    <a:lstStyle/>
                    <a:p>
                      <a:pPr>
                        <a:lnSpc>
                          <a:spcPct val="150000"/>
                        </a:lnSpc>
                        <a:spcAft>
                          <a:spcPts val="0"/>
                        </a:spcAft>
                      </a:pPr>
                      <a:r>
                        <a:rPr lang="es-MX" sz="1600" b="1" kern="50" dirty="0">
                          <a:solidFill>
                            <a:schemeClr val="tx1"/>
                          </a:solidFill>
                          <a:latin typeface="Times New Roman"/>
                          <a:ea typeface="Arial Unicode MS"/>
                        </a:rPr>
                        <a:t>Café</a:t>
                      </a:r>
                      <a:endParaRPr lang="es-MX" sz="1600" kern="50" dirty="0">
                        <a:solidFill>
                          <a:schemeClr val="tx1"/>
                        </a:solidFill>
                        <a:latin typeface="Times New Roman"/>
                        <a:ea typeface="Arial Unicode MS"/>
                      </a:endParaRPr>
                    </a:p>
                  </a:txBody>
                  <a:tcPr marL="68580" marR="68580" marT="0" marB="0">
                    <a:lnL>
                      <a:noFill/>
                    </a:lnL>
                    <a:lnR>
                      <a:noFill/>
                    </a:lnR>
                    <a:lnT>
                      <a:noFill/>
                    </a:lnT>
                    <a:lnB>
                      <a:noFill/>
                    </a:lnB>
                    <a:noFill/>
                  </a:tcPr>
                </a:tc>
                <a:tc>
                  <a:txBody>
                    <a:bodyPr/>
                    <a:lstStyle/>
                    <a:p>
                      <a:pPr>
                        <a:lnSpc>
                          <a:spcPct val="150000"/>
                        </a:lnSpc>
                        <a:spcAft>
                          <a:spcPts val="0"/>
                        </a:spcAft>
                      </a:pPr>
                      <a:r>
                        <a:rPr lang="es-MX" sz="1600" kern="50">
                          <a:solidFill>
                            <a:schemeClr val="tx1"/>
                          </a:solidFill>
                          <a:latin typeface="Times New Roman"/>
                          <a:ea typeface="Arial Unicode MS"/>
                        </a:rPr>
                        <a:t>412.87</a:t>
                      </a:r>
                    </a:p>
                  </a:txBody>
                  <a:tcPr marL="68580" marR="68580" marT="0" marB="0">
                    <a:lnL>
                      <a:noFill/>
                    </a:lnL>
                    <a:lnR>
                      <a:noFill/>
                    </a:lnR>
                    <a:lnT>
                      <a:noFill/>
                    </a:lnT>
                    <a:lnB>
                      <a:noFill/>
                    </a:lnB>
                    <a:noFill/>
                  </a:tcPr>
                </a:tc>
                <a:tc>
                  <a:txBody>
                    <a:bodyPr/>
                    <a:lstStyle/>
                    <a:p>
                      <a:pPr>
                        <a:lnSpc>
                          <a:spcPct val="150000"/>
                        </a:lnSpc>
                        <a:spcAft>
                          <a:spcPts val="0"/>
                        </a:spcAft>
                      </a:pPr>
                      <a:r>
                        <a:rPr lang="es-MX" sz="1600" kern="50" dirty="0">
                          <a:solidFill>
                            <a:schemeClr val="tx1"/>
                          </a:solidFill>
                          <a:latin typeface="Times New Roman"/>
                          <a:ea typeface="Arial Unicode MS"/>
                        </a:rPr>
                        <a:t>36.23%</a:t>
                      </a:r>
                    </a:p>
                  </a:txBody>
                  <a:tcPr marL="68580" marR="68580" marT="0" marB="0">
                    <a:lnL>
                      <a:noFill/>
                    </a:lnL>
                    <a:lnR>
                      <a:noFill/>
                    </a:lnR>
                    <a:lnT>
                      <a:noFill/>
                    </a:lnT>
                    <a:lnB>
                      <a:noFill/>
                    </a:lnB>
                    <a:noFill/>
                  </a:tcPr>
                </a:tc>
              </a:tr>
              <a:tr h="286530">
                <a:tc>
                  <a:txBody>
                    <a:bodyPr/>
                    <a:lstStyle/>
                    <a:p>
                      <a:pPr>
                        <a:lnSpc>
                          <a:spcPct val="150000"/>
                        </a:lnSpc>
                        <a:spcAft>
                          <a:spcPts val="0"/>
                        </a:spcAft>
                      </a:pPr>
                      <a:r>
                        <a:rPr lang="es-MX" sz="1600" b="1" kern="50" dirty="0">
                          <a:solidFill>
                            <a:schemeClr val="tx1"/>
                          </a:solidFill>
                          <a:latin typeface="Times New Roman"/>
                          <a:ea typeface="Arial Unicode MS"/>
                        </a:rPr>
                        <a:t>Caña</a:t>
                      </a:r>
                      <a:endParaRPr lang="es-MX" sz="1600" kern="50" dirty="0">
                        <a:solidFill>
                          <a:schemeClr val="tx1"/>
                        </a:solidFill>
                        <a:latin typeface="Times New Roman"/>
                        <a:ea typeface="Arial Unicode MS"/>
                      </a:endParaRPr>
                    </a:p>
                  </a:txBody>
                  <a:tcPr marL="68580" marR="68580" marT="0" marB="0">
                    <a:lnL>
                      <a:noFill/>
                    </a:lnL>
                    <a:lnR>
                      <a:noFill/>
                    </a:lnR>
                    <a:lnT>
                      <a:noFill/>
                    </a:lnT>
                    <a:lnB>
                      <a:noFill/>
                    </a:lnB>
                    <a:noFill/>
                  </a:tcPr>
                </a:tc>
                <a:tc>
                  <a:txBody>
                    <a:bodyPr/>
                    <a:lstStyle/>
                    <a:p>
                      <a:pPr>
                        <a:lnSpc>
                          <a:spcPct val="150000"/>
                        </a:lnSpc>
                        <a:spcAft>
                          <a:spcPts val="0"/>
                        </a:spcAft>
                      </a:pPr>
                      <a:r>
                        <a:rPr lang="es-MX" sz="1600" kern="50">
                          <a:solidFill>
                            <a:schemeClr val="tx1"/>
                          </a:solidFill>
                          <a:latin typeface="Times New Roman"/>
                          <a:ea typeface="Arial Unicode MS"/>
                        </a:rPr>
                        <a:t>81.53</a:t>
                      </a:r>
                    </a:p>
                  </a:txBody>
                  <a:tcPr marL="68580" marR="68580" marT="0" marB="0">
                    <a:lnL>
                      <a:noFill/>
                    </a:lnL>
                    <a:lnR>
                      <a:noFill/>
                    </a:lnR>
                    <a:lnT>
                      <a:noFill/>
                    </a:lnT>
                    <a:lnB>
                      <a:noFill/>
                    </a:lnB>
                    <a:noFill/>
                  </a:tcPr>
                </a:tc>
                <a:tc>
                  <a:txBody>
                    <a:bodyPr/>
                    <a:lstStyle/>
                    <a:p>
                      <a:pPr>
                        <a:lnSpc>
                          <a:spcPct val="150000"/>
                        </a:lnSpc>
                        <a:spcAft>
                          <a:spcPts val="0"/>
                        </a:spcAft>
                      </a:pPr>
                      <a:r>
                        <a:rPr lang="es-MX" sz="1600" kern="50" dirty="0">
                          <a:solidFill>
                            <a:schemeClr val="tx1"/>
                          </a:solidFill>
                          <a:latin typeface="Times New Roman"/>
                          <a:ea typeface="Arial Unicode MS"/>
                        </a:rPr>
                        <a:t>7.16%</a:t>
                      </a:r>
                    </a:p>
                  </a:txBody>
                  <a:tcPr marL="68580" marR="68580" marT="0" marB="0">
                    <a:lnL>
                      <a:noFill/>
                    </a:lnL>
                    <a:lnR>
                      <a:noFill/>
                    </a:lnR>
                    <a:lnT>
                      <a:noFill/>
                    </a:lnT>
                    <a:lnB>
                      <a:noFill/>
                    </a:lnB>
                    <a:noFill/>
                  </a:tcPr>
                </a:tc>
              </a:tr>
              <a:tr h="286530">
                <a:tc>
                  <a:txBody>
                    <a:bodyPr/>
                    <a:lstStyle/>
                    <a:p>
                      <a:pPr>
                        <a:lnSpc>
                          <a:spcPct val="150000"/>
                        </a:lnSpc>
                        <a:spcAft>
                          <a:spcPts val="0"/>
                        </a:spcAft>
                      </a:pPr>
                      <a:r>
                        <a:rPr lang="es-MX" sz="1600" b="1" kern="50" dirty="0">
                          <a:solidFill>
                            <a:schemeClr val="tx1"/>
                          </a:solidFill>
                          <a:latin typeface="Times New Roman"/>
                          <a:ea typeface="Arial Unicode MS"/>
                        </a:rPr>
                        <a:t>Potrero</a:t>
                      </a:r>
                      <a:endParaRPr lang="es-MX" sz="1600" kern="50" dirty="0">
                        <a:solidFill>
                          <a:schemeClr val="tx1"/>
                        </a:solidFill>
                        <a:latin typeface="Times New Roman"/>
                        <a:ea typeface="Arial Unicode MS"/>
                      </a:endParaRPr>
                    </a:p>
                  </a:txBody>
                  <a:tcPr marL="68580" marR="68580" marT="0" marB="0">
                    <a:lnL>
                      <a:noFill/>
                    </a:lnL>
                    <a:lnR>
                      <a:noFill/>
                    </a:lnR>
                    <a:lnT>
                      <a:noFill/>
                    </a:lnT>
                    <a:lnB>
                      <a:noFill/>
                    </a:lnB>
                    <a:noFill/>
                  </a:tcPr>
                </a:tc>
                <a:tc>
                  <a:txBody>
                    <a:bodyPr/>
                    <a:lstStyle/>
                    <a:p>
                      <a:pPr>
                        <a:lnSpc>
                          <a:spcPct val="150000"/>
                        </a:lnSpc>
                        <a:spcAft>
                          <a:spcPts val="0"/>
                        </a:spcAft>
                      </a:pPr>
                      <a:r>
                        <a:rPr lang="es-MX" sz="1600" kern="50">
                          <a:solidFill>
                            <a:schemeClr val="tx1"/>
                          </a:solidFill>
                          <a:latin typeface="Times New Roman"/>
                          <a:ea typeface="Arial Unicode MS"/>
                        </a:rPr>
                        <a:t>2.36</a:t>
                      </a:r>
                    </a:p>
                  </a:txBody>
                  <a:tcPr marL="68580" marR="68580" marT="0" marB="0">
                    <a:lnL>
                      <a:noFill/>
                    </a:lnL>
                    <a:lnR>
                      <a:noFill/>
                    </a:lnR>
                    <a:lnT>
                      <a:noFill/>
                    </a:lnT>
                    <a:lnB>
                      <a:noFill/>
                    </a:lnB>
                    <a:noFill/>
                  </a:tcPr>
                </a:tc>
                <a:tc>
                  <a:txBody>
                    <a:bodyPr/>
                    <a:lstStyle/>
                    <a:p>
                      <a:pPr>
                        <a:lnSpc>
                          <a:spcPct val="150000"/>
                        </a:lnSpc>
                        <a:spcAft>
                          <a:spcPts val="0"/>
                        </a:spcAft>
                      </a:pPr>
                      <a:r>
                        <a:rPr lang="es-MX" sz="1600" kern="50" dirty="0">
                          <a:solidFill>
                            <a:schemeClr val="tx1"/>
                          </a:solidFill>
                          <a:latin typeface="Times New Roman"/>
                          <a:ea typeface="Arial Unicode MS"/>
                        </a:rPr>
                        <a:t>0.21%</a:t>
                      </a:r>
                    </a:p>
                  </a:txBody>
                  <a:tcPr marL="68580" marR="68580" marT="0" marB="0">
                    <a:lnL>
                      <a:noFill/>
                    </a:lnL>
                    <a:lnR>
                      <a:noFill/>
                    </a:lnR>
                    <a:lnT>
                      <a:noFill/>
                    </a:lnT>
                    <a:lnB>
                      <a:noFill/>
                    </a:lnB>
                    <a:noFill/>
                  </a:tcPr>
                </a:tc>
              </a:tr>
              <a:tr h="286530">
                <a:tc>
                  <a:txBody>
                    <a:bodyPr/>
                    <a:lstStyle/>
                    <a:p>
                      <a:pPr>
                        <a:lnSpc>
                          <a:spcPct val="150000"/>
                        </a:lnSpc>
                        <a:spcAft>
                          <a:spcPts val="0"/>
                        </a:spcAft>
                      </a:pPr>
                      <a:r>
                        <a:rPr lang="es-MX" sz="1600" b="1" kern="50" dirty="0">
                          <a:solidFill>
                            <a:schemeClr val="tx1"/>
                          </a:solidFill>
                          <a:latin typeface="Times New Roman"/>
                          <a:ea typeface="Arial Unicode MS"/>
                        </a:rPr>
                        <a:t>Zona Urbana</a:t>
                      </a:r>
                      <a:endParaRPr lang="es-MX" sz="1600" kern="50" dirty="0">
                        <a:solidFill>
                          <a:schemeClr val="tx1"/>
                        </a:solidFill>
                        <a:latin typeface="Times New Roman"/>
                        <a:ea typeface="Arial Unicode MS"/>
                      </a:endParaRPr>
                    </a:p>
                  </a:txBody>
                  <a:tcPr marL="68580" marR="68580" marT="0" marB="0">
                    <a:lnL>
                      <a:noFill/>
                    </a:lnL>
                    <a:lnR>
                      <a:noFill/>
                    </a:lnR>
                    <a:lnT>
                      <a:noFill/>
                    </a:lnT>
                    <a:lnB>
                      <a:noFill/>
                    </a:lnB>
                    <a:noFill/>
                  </a:tcPr>
                </a:tc>
                <a:tc>
                  <a:txBody>
                    <a:bodyPr/>
                    <a:lstStyle/>
                    <a:p>
                      <a:pPr>
                        <a:lnSpc>
                          <a:spcPct val="150000"/>
                        </a:lnSpc>
                        <a:spcAft>
                          <a:spcPts val="0"/>
                        </a:spcAft>
                      </a:pPr>
                      <a:r>
                        <a:rPr lang="es-MX" sz="1600" kern="50">
                          <a:solidFill>
                            <a:schemeClr val="tx1"/>
                          </a:solidFill>
                          <a:latin typeface="Times New Roman"/>
                          <a:ea typeface="Arial Unicode MS"/>
                        </a:rPr>
                        <a:t>9.45</a:t>
                      </a:r>
                    </a:p>
                  </a:txBody>
                  <a:tcPr marL="68580" marR="68580" marT="0" marB="0">
                    <a:lnL>
                      <a:noFill/>
                    </a:lnL>
                    <a:lnR>
                      <a:noFill/>
                    </a:lnR>
                    <a:lnT>
                      <a:noFill/>
                    </a:lnT>
                    <a:lnB>
                      <a:noFill/>
                    </a:lnB>
                    <a:noFill/>
                  </a:tcPr>
                </a:tc>
                <a:tc>
                  <a:txBody>
                    <a:bodyPr/>
                    <a:lstStyle/>
                    <a:p>
                      <a:pPr>
                        <a:lnSpc>
                          <a:spcPct val="150000"/>
                        </a:lnSpc>
                        <a:spcAft>
                          <a:spcPts val="0"/>
                        </a:spcAft>
                      </a:pPr>
                      <a:r>
                        <a:rPr lang="es-MX" sz="1600" kern="50" dirty="0">
                          <a:solidFill>
                            <a:schemeClr val="tx1"/>
                          </a:solidFill>
                          <a:latin typeface="Times New Roman"/>
                          <a:ea typeface="Arial Unicode MS"/>
                        </a:rPr>
                        <a:t>0.83%</a:t>
                      </a:r>
                    </a:p>
                  </a:txBody>
                  <a:tcPr marL="68580" marR="68580" marT="0" marB="0">
                    <a:lnL>
                      <a:noFill/>
                    </a:lnL>
                    <a:lnR>
                      <a:noFill/>
                    </a:lnR>
                    <a:lnT>
                      <a:noFill/>
                    </a:lnT>
                    <a:lnB>
                      <a:noFill/>
                    </a:lnB>
                    <a:noFill/>
                  </a:tcPr>
                </a:tc>
              </a:tr>
              <a:tr h="286530">
                <a:tc>
                  <a:txBody>
                    <a:bodyPr/>
                    <a:lstStyle/>
                    <a:p>
                      <a:pPr>
                        <a:lnSpc>
                          <a:spcPct val="150000"/>
                        </a:lnSpc>
                        <a:spcAft>
                          <a:spcPts val="0"/>
                        </a:spcAft>
                      </a:pPr>
                      <a:r>
                        <a:rPr lang="es-MX" sz="1600" b="1" kern="50" dirty="0">
                          <a:solidFill>
                            <a:schemeClr val="tx1"/>
                          </a:solidFill>
                          <a:latin typeface="Times New Roman"/>
                          <a:ea typeface="Arial Unicode MS"/>
                        </a:rPr>
                        <a:t>Infraestructura</a:t>
                      </a:r>
                      <a:endParaRPr lang="es-MX" sz="1600" kern="50" dirty="0">
                        <a:solidFill>
                          <a:schemeClr val="tx1"/>
                        </a:solidFill>
                        <a:latin typeface="Times New Roman"/>
                        <a:ea typeface="Arial Unicode MS"/>
                      </a:endParaRPr>
                    </a:p>
                  </a:txBody>
                  <a:tcPr marL="68580" marR="68580" marT="0" marB="0">
                    <a:lnL>
                      <a:noFill/>
                    </a:lnL>
                    <a:lnR>
                      <a:noFill/>
                    </a:lnR>
                    <a:lnT>
                      <a:noFill/>
                    </a:lnT>
                    <a:lnB>
                      <a:noFill/>
                    </a:lnB>
                    <a:noFill/>
                  </a:tcPr>
                </a:tc>
                <a:tc>
                  <a:txBody>
                    <a:bodyPr/>
                    <a:lstStyle/>
                    <a:p>
                      <a:pPr>
                        <a:lnSpc>
                          <a:spcPct val="150000"/>
                        </a:lnSpc>
                        <a:spcAft>
                          <a:spcPts val="0"/>
                        </a:spcAft>
                      </a:pPr>
                      <a:r>
                        <a:rPr lang="es-MX" sz="1600" kern="50" dirty="0">
                          <a:solidFill>
                            <a:schemeClr val="tx1"/>
                          </a:solidFill>
                          <a:latin typeface="Times New Roman"/>
                          <a:ea typeface="Arial Unicode MS"/>
                        </a:rPr>
                        <a:t>0.22</a:t>
                      </a:r>
                    </a:p>
                  </a:txBody>
                  <a:tcPr marL="68580" marR="68580" marT="0" marB="0">
                    <a:lnL>
                      <a:noFill/>
                    </a:lnL>
                    <a:lnR>
                      <a:noFill/>
                    </a:lnR>
                    <a:lnT>
                      <a:noFill/>
                    </a:lnT>
                    <a:lnB>
                      <a:noFill/>
                    </a:lnB>
                    <a:noFill/>
                  </a:tcPr>
                </a:tc>
                <a:tc>
                  <a:txBody>
                    <a:bodyPr/>
                    <a:lstStyle/>
                    <a:p>
                      <a:pPr>
                        <a:lnSpc>
                          <a:spcPct val="150000"/>
                        </a:lnSpc>
                        <a:spcAft>
                          <a:spcPts val="0"/>
                        </a:spcAft>
                      </a:pPr>
                      <a:r>
                        <a:rPr lang="es-MX" sz="1600" kern="50" dirty="0">
                          <a:solidFill>
                            <a:schemeClr val="tx1"/>
                          </a:solidFill>
                          <a:latin typeface="Times New Roman"/>
                          <a:ea typeface="Arial Unicode MS"/>
                        </a:rPr>
                        <a:t>0.02%</a:t>
                      </a:r>
                    </a:p>
                  </a:txBody>
                  <a:tcPr marL="68580" marR="68580" marT="0" marB="0">
                    <a:lnL>
                      <a:noFill/>
                    </a:lnL>
                    <a:lnR>
                      <a:noFill/>
                    </a:lnR>
                    <a:lnT>
                      <a:noFill/>
                    </a:lnT>
                    <a:lnB>
                      <a:noFill/>
                    </a:lnB>
                    <a:noFill/>
                  </a:tcPr>
                </a:tc>
              </a:tr>
              <a:tr h="286530">
                <a:tc>
                  <a:txBody>
                    <a:bodyPr/>
                    <a:lstStyle/>
                    <a:p>
                      <a:pPr>
                        <a:lnSpc>
                          <a:spcPct val="150000"/>
                        </a:lnSpc>
                        <a:spcAft>
                          <a:spcPts val="0"/>
                        </a:spcAft>
                      </a:pPr>
                      <a:r>
                        <a:rPr lang="es-MX" sz="1600" b="1" kern="50" dirty="0">
                          <a:solidFill>
                            <a:schemeClr val="tx1"/>
                          </a:solidFill>
                          <a:latin typeface="Times New Roman"/>
                          <a:ea typeface="Arial Unicode MS"/>
                        </a:rPr>
                        <a:t>Mina</a:t>
                      </a:r>
                      <a:endParaRPr lang="es-MX" sz="1600" kern="50" dirty="0">
                        <a:solidFill>
                          <a:schemeClr val="tx1"/>
                        </a:solidFill>
                        <a:latin typeface="Times New Roman"/>
                        <a:ea typeface="Arial Unicode MS"/>
                      </a:endParaRPr>
                    </a:p>
                  </a:txBody>
                  <a:tcPr marL="68580" marR="68580" marT="0" marB="0">
                    <a:lnL>
                      <a:noFill/>
                    </a:lnL>
                    <a:lnR>
                      <a:noFill/>
                    </a:lnR>
                    <a:lnT>
                      <a:noFill/>
                    </a:lnT>
                    <a:lnB>
                      <a:noFill/>
                    </a:lnB>
                    <a:noFill/>
                  </a:tcPr>
                </a:tc>
                <a:tc>
                  <a:txBody>
                    <a:bodyPr/>
                    <a:lstStyle/>
                    <a:p>
                      <a:pPr>
                        <a:lnSpc>
                          <a:spcPct val="150000"/>
                        </a:lnSpc>
                        <a:spcAft>
                          <a:spcPts val="0"/>
                        </a:spcAft>
                      </a:pPr>
                      <a:r>
                        <a:rPr lang="es-MX" sz="1600" kern="50" dirty="0">
                          <a:solidFill>
                            <a:schemeClr val="tx1"/>
                          </a:solidFill>
                          <a:latin typeface="Times New Roman"/>
                          <a:ea typeface="Arial Unicode MS"/>
                        </a:rPr>
                        <a:t>0.21</a:t>
                      </a:r>
                    </a:p>
                  </a:txBody>
                  <a:tcPr marL="68580" marR="68580" marT="0" marB="0">
                    <a:lnL>
                      <a:noFill/>
                    </a:lnL>
                    <a:lnR>
                      <a:noFill/>
                    </a:lnR>
                    <a:lnT>
                      <a:noFill/>
                    </a:lnT>
                    <a:lnB>
                      <a:noFill/>
                    </a:lnB>
                    <a:noFill/>
                  </a:tcPr>
                </a:tc>
                <a:tc>
                  <a:txBody>
                    <a:bodyPr/>
                    <a:lstStyle/>
                    <a:p>
                      <a:pPr>
                        <a:lnSpc>
                          <a:spcPct val="150000"/>
                        </a:lnSpc>
                        <a:spcAft>
                          <a:spcPts val="0"/>
                        </a:spcAft>
                      </a:pPr>
                      <a:r>
                        <a:rPr lang="es-MX" sz="1600" kern="50" dirty="0">
                          <a:solidFill>
                            <a:schemeClr val="tx1"/>
                          </a:solidFill>
                          <a:latin typeface="Times New Roman"/>
                          <a:ea typeface="Arial Unicode MS"/>
                        </a:rPr>
                        <a:t>0.02%</a:t>
                      </a:r>
                    </a:p>
                  </a:txBody>
                  <a:tcPr marL="68580" marR="68580" marT="0" marB="0">
                    <a:lnL>
                      <a:noFill/>
                    </a:lnL>
                    <a:lnR>
                      <a:noFill/>
                    </a:lnR>
                    <a:lnT>
                      <a:noFill/>
                    </a:lnT>
                    <a:lnB>
                      <a:noFill/>
                    </a:lnB>
                    <a:noFill/>
                  </a:tcPr>
                </a:tc>
              </a:tr>
              <a:tr h="286530">
                <a:tc>
                  <a:txBody>
                    <a:bodyPr/>
                    <a:lstStyle/>
                    <a:p>
                      <a:pPr>
                        <a:lnSpc>
                          <a:spcPct val="150000"/>
                        </a:lnSpc>
                        <a:spcAft>
                          <a:spcPts val="0"/>
                        </a:spcAft>
                      </a:pPr>
                      <a:r>
                        <a:rPr lang="es-MX" sz="1600" b="1" kern="50" dirty="0">
                          <a:solidFill>
                            <a:schemeClr val="tx1"/>
                          </a:solidFill>
                          <a:latin typeface="Times New Roman"/>
                          <a:ea typeface="Arial Unicode MS"/>
                        </a:rPr>
                        <a:t>Malpaís</a:t>
                      </a:r>
                      <a:endParaRPr lang="es-MX" sz="1600" kern="50" dirty="0">
                        <a:solidFill>
                          <a:schemeClr val="tx1"/>
                        </a:solidFill>
                        <a:latin typeface="Times New Roman"/>
                        <a:ea typeface="Arial Unicode MS"/>
                      </a:endParaRPr>
                    </a:p>
                  </a:txBody>
                  <a:tcPr marL="68580" marR="68580" marT="0" marB="0">
                    <a:lnL>
                      <a:noFill/>
                    </a:lnL>
                    <a:lnR>
                      <a:noFill/>
                    </a:lnR>
                    <a:lnT>
                      <a:noFill/>
                    </a:lnT>
                    <a:lnB>
                      <a:noFill/>
                    </a:lnB>
                    <a:noFill/>
                  </a:tcPr>
                </a:tc>
                <a:tc>
                  <a:txBody>
                    <a:bodyPr/>
                    <a:lstStyle/>
                    <a:p>
                      <a:pPr>
                        <a:lnSpc>
                          <a:spcPct val="150000"/>
                        </a:lnSpc>
                        <a:spcAft>
                          <a:spcPts val="0"/>
                        </a:spcAft>
                      </a:pPr>
                      <a:r>
                        <a:rPr lang="es-MX" sz="1600" kern="50" dirty="0">
                          <a:solidFill>
                            <a:schemeClr val="tx1"/>
                          </a:solidFill>
                          <a:latin typeface="Times New Roman"/>
                          <a:ea typeface="Arial Unicode MS"/>
                        </a:rPr>
                        <a:t>557.34</a:t>
                      </a:r>
                    </a:p>
                  </a:txBody>
                  <a:tcPr marL="68580" marR="68580" marT="0" marB="0">
                    <a:lnL>
                      <a:noFill/>
                    </a:lnL>
                    <a:lnR>
                      <a:noFill/>
                    </a:lnR>
                    <a:lnT>
                      <a:noFill/>
                    </a:lnT>
                    <a:lnB>
                      <a:noFill/>
                    </a:lnB>
                    <a:noFill/>
                  </a:tcPr>
                </a:tc>
                <a:tc>
                  <a:txBody>
                    <a:bodyPr/>
                    <a:lstStyle/>
                    <a:p>
                      <a:pPr>
                        <a:lnSpc>
                          <a:spcPct val="150000"/>
                        </a:lnSpc>
                        <a:spcAft>
                          <a:spcPts val="0"/>
                        </a:spcAft>
                      </a:pPr>
                      <a:r>
                        <a:rPr lang="es-MX" sz="1600" kern="50" dirty="0">
                          <a:solidFill>
                            <a:schemeClr val="tx1"/>
                          </a:solidFill>
                          <a:latin typeface="Times New Roman"/>
                          <a:ea typeface="Arial Unicode MS"/>
                        </a:rPr>
                        <a:t>48.91%</a:t>
                      </a:r>
                    </a:p>
                  </a:txBody>
                  <a:tcPr marL="68580" marR="68580" marT="0" marB="0">
                    <a:lnL>
                      <a:noFill/>
                    </a:lnL>
                    <a:lnR>
                      <a:noFill/>
                    </a:lnR>
                    <a:lnT>
                      <a:noFill/>
                    </a:lnT>
                    <a:lnB>
                      <a:noFill/>
                    </a:lnB>
                    <a:noFill/>
                  </a:tcPr>
                </a:tc>
              </a:tr>
              <a:tr h="286530">
                <a:tc>
                  <a:txBody>
                    <a:bodyPr/>
                    <a:lstStyle/>
                    <a:p>
                      <a:pPr>
                        <a:lnSpc>
                          <a:spcPct val="150000"/>
                        </a:lnSpc>
                        <a:spcAft>
                          <a:spcPts val="0"/>
                        </a:spcAft>
                      </a:pPr>
                      <a:r>
                        <a:rPr lang="es-MX" sz="1600" b="1" kern="50" dirty="0">
                          <a:solidFill>
                            <a:schemeClr val="tx1"/>
                          </a:solidFill>
                          <a:highlight>
                            <a:srgbClr val="FFFF00"/>
                          </a:highlight>
                          <a:latin typeface="Times New Roman"/>
                          <a:ea typeface="Arial Unicode MS"/>
                        </a:rPr>
                        <a:t>Café a Caña</a:t>
                      </a:r>
                      <a:endParaRPr lang="es-MX" sz="1600" kern="50" dirty="0">
                        <a:solidFill>
                          <a:schemeClr val="tx1"/>
                        </a:solidFill>
                        <a:latin typeface="Times New Roman"/>
                        <a:ea typeface="Arial Unicode MS"/>
                      </a:endParaRPr>
                    </a:p>
                  </a:txBody>
                  <a:tcPr marL="68580" marR="68580" marT="0" marB="0">
                    <a:lnL>
                      <a:noFill/>
                    </a:lnL>
                    <a:lnR>
                      <a:noFill/>
                    </a:lnR>
                    <a:lnT>
                      <a:noFill/>
                    </a:lnT>
                    <a:lnB>
                      <a:noFill/>
                    </a:lnB>
                    <a:noFill/>
                  </a:tcPr>
                </a:tc>
                <a:tc>
                  <a:txBody>
                    <a:bodyPr/>
                    <a:lstStyle/>
                    <a:p>
                      <a:pPr>
                        <a:lnSpc>
                          <a:spcPct val="150000"/>
                        </a:lnSpc>
                        <a:spcAft>
                          <a:spcPts val="0"/>
                        </a:spcAft>
                      </a:pPr>
                      <a:r>
                        <a:rPr lang="es-MX" sz="1600" kern="50" dirty="0">
                          <a:solidFill>
                            <a:schemeClr val="tx1"/>
                          </a:solidFill>
                          <a:highlight>
                            <a:srgbClr val="FFFF00"/>
                          </a:highlight>
                          <a:latin typeface="Times New Roman"/>
                          <a:ea typeface="Arial Unicode MS"/>
                        </a:rPr>
                        <a:t>12.18</a:t>
                      </a:r>
                      <a:endParaRPr lang="es-MX" sz="1600" kern="50" dirty="0">
                        <a:solidFill>
                          <a:schemeClr val="tx1"/>
                        </a:solidFill>
                        <a:latin typeface="Times New Roman"/>
                        <a:ea typeface="Arial Unicode MS"/>
                      </a:endParaRPr>
                    </a:p>
                  </a:txBody>
                  <a:tcPr marL="68580" marR="68580" marT="0" marB="0">
                    <a:lnL>
                      <a:noFill/>
                    </a:lnL>
                    <a:lnR>
                      <a:noFill/>
                    </a:lnR>
                    <a:lnT>
                      <a:noFill/>
                    </a:lnT>
                    <a:lnB>
                      <a:noFill/>
                    </a:lnB>
                    <a:noFill/>
                  </a:tcPr>
                </a:tc>
                <a:tc>
                  <a:txBody>
                    <a:bodyPr/>
                    <a:lstStyle/>
                    <a:p>
                      <a:pPr>
                        <a:lnSpc>
                          <a:spcPct val="150000"/>
                        </a:lnSpc>
                        <a:spcAft>
                          <a:spcPts val="0"/>
                        </a:spcAft>
                      </a:pPr>
                      <a:r>
                        <a:rPr lang="es-MX" sz="1600" b="1" kern="50" dirty="0">
                          <a:solidFill>
                            <a:schemeClr val="tx1"/>
                          </a:solidFill>
                          <a:highlight>
                            <a:srgbClr val="FFFF00"/>
                          </a:highlight>
                          <a:latin typeface="Times New Roman"/>
                          <a:ea typeface="Arial Unicode MS"/>
                        </a:rPr>
                        <a:t>1.07%</a:t>
                      </a:r>
                      <a:endParaRPr lang="es-MX" sz="1600" b="1" kern="50" dirty="0">
                        <a:solidFill>
                          <a:schemeClr val="tx1"/>
                        </a:solidFill>
                        <a:latin typeface="Times New Roman"/>
                        <a:ea typeface="Arial Unicode MS"/>
                      </a:endParaRPr>
                    </a:p>
                  </a:txBody>
                  <a:tcPr marL="68580" marR="68580" marT="0" marB="0">
                    <a:lnL>
                      <a:noFill/>
                    </a:lnL>
                    <a:lnR>
                      <a:noFill/>
                    </a:lnR>
                    <a:lnT>
                      <a:noFill/>
                    </a:lnT>
                    <a:lnB>
                      <a:noFill/>
                    </a:lnB>
                    <a:noFill/>
                  </a:tcPr>
                </a:tc>
              </a:tr>
              <a:tr h="286530">
                <a:tc>
                  <a:txBody>
                    <a:bodyPr/>
                    <a:lstStyle/>
                    <a:p>
                      <a:pPr>
                        <a:lnSpc>
                          <a:spcPct val="150000"/>
                        </a:lnSpc>
                        <a:spcAft>
                          <a:spcPts val="0"/>
                        </a:spcAft>
                      </a:pPr>
                      <a:r>
                        <a:rPr lang="es-MX" sz="1600" b="1" kern="50" dirty="0">
                          <a:solidFill>
                            <a:schemeClr val="tx1"/>
                          </a:solidFill>
                          <a:highlight>
                            <a:srgbClr val="FFFF00"/>
                          </a:highlight>
                          <a:latin typeface="Times New Roman"/>
                          <a:ea typeface="Arial Unicode MS"/>
                        </a:rPr>
                        <a:t>Caña a Café</a:t>
                      </a:r>
                      <a:endParaRPr lang="es-MX" sz="1600" kern="50" dirty="0">
                        <a:solidFill>
                          <a:schemeClr val="tx1"/>
                        </a:solidFill>
                        <a:latin typeface="Times New Roman"/>
                        <a:ea typeface="Arial Unicode MS"/>
                      </a:endParaRPr>
                    </a:p>
                  </a:txBody>
                  <a:tcPr marL="68580" marR="68580" marT="0" marB="0">
                    <a:lnL>
                      <a:noFill/>
                    </a:lnL>
                    <a:lnR>
                      <a:noFill/>
                    </a:lnR>
                    <a:lnT>
                      <a:noFill/>
                    </a:lnT>
                    <a:lnB>
                      <a:noFill/>
                    </a:lnB>
                    <a:noFill/>
                  </a:tcPr>
                </a:tc>
                <a:tc>
                  <a:txBody>
                    <a:bodyPr/>
                    <a:lstStyle/>
                    <a:p>
                      <a:pPr>
                        <a:lnSpc>
                          <a:spcPct val="150000"/>
                        </a:lnSpc>
                        <a:spcAft>
                          <a:spcPts val="0"/>
                        </a:spcAft>
                      </a:pPr>
                      <a:r>
                        <a:rPr lang="es-MX" sz="1600" kern="50" dirty="0">
                          <a:solidFill>
                            <a:schemeClr val="tx1"/>
                          </a:solidFill>
                          <a:highlight>
                            <a:srgbClr val="FFFF00"/>
                          </a:highlight>
                          <a:latin typeface="Times New Roman"/>
                          <a:ea typeface="Arial Unicode MS"/>
                        </a:rPr>
                        <a:t>27.20</a:t>
                      </a:r>
                      <a:endParaRPr lang="es-MX" sz="1600" kern="50" dirty="0">
                        <a:solidFill>
                          <a:schemeClr val="tx1"/>
                        </a:solidFill>
                        <a:latin typeface="Times New Roman"/>
                        <a:ea typeface="Arial Unicode MS"/>
                      </a:endParaRPr>
                    </a:p>
                  </a:txBody>
                  <a:tcPr marL="68580" marR="68580" marT="0" marB="0">
                    <a:lnL>
                      <a:noFill/>
                    </a:lnL>
                    <a:lnR>
                      <a:noFill/>
                    </a:lnR>
                    <a:lnT>
                      <a:noFill/>
                    </a:lnT>
                    <a:lnB>
                      <a:noFill/>
                    </a:lnB>
                    <a:noFill/>
                  </a:tcPr>
                </a:tc>
                <a:tc>
                  <a:txBody>
                    <a:bodyPr/>
                    <a:lstStyle/>
                    <a:p>
                      <a:pPr>
                        <a:lnSpc>
                          <a:spcPct val="150000"/>
                        </a:lnSpc>
                        <a:spcAft>
                          <a:spcPts val="0"/>
                        </a:spcAft>
                      </a:pPr>
                      <a:r>
                        <a:rPr lang="es-MX" sz="1600" b="1" kern="50" dirty="0">
                          <a:solidFill>
                            <a:schemeClr val="tx1"/>
                          </a:solidFill>
                          <a:highlight>
                            <a:srgbClr val="FFFF00"/>
                          </a:highlight>
                          <a:latin typeface="Times New Roman"/>
                          <a:ea typeface="Arial Unicode MS"/>
                        </a:rPr>
                        <a:t>2.39%</a:t>
                      </a:r>
                      <a:endParaRPr lang="es-MX" sz="1600" b="1" kern="50" dirty="0">
                        <a:solidFill>
                          <a:schemeClr val="tx1"/>
                        </a:solidFill>
                        <a:latin typeface="Times New Roman"/>
                        <a:ea typeface="Arial Unicode MS"/>
                      </a:endParaRPr>
                    </a:p>
                  </a:txBody>
                  <a:tcPr marL="68580" marR="68580" marT="0" marB="0">
                    <a:lnL>
                      <a:noFill/>
                    </a:lnL>
                    <a:lnR>
                      <a:noFill/>
                    </a:lnR>
                    <a:lnT>
                      <a:noFill/>
                    </a:lnT>
                    <a:lnB>
                      <a:noFill/>
                    </a:lnB>
                    <a:noFill/>
                  </a:tcPr>
                </a:tc>
              </a:tr>
              <a:tr h="286530">
                <a:tc>
                  <a:txBody>
                    <a:bodyPr/>
                    <a:lstStyle/>
                    <a:p>
                      <a:pPr>
                        <a:lnSpc>
                          <a:spcPct val="150000"/>
                        </a:lnSpc>
                        <a:spcAft>
                          <a:spcPts val="0"/>
                        </a:spcAft>
                      </a:pPr>
                      <a:r>
                        <a:rPr lang="es-MX" sz="1600" b="1" kern="50" dirty="0">
                          <a:solidFill>
                            <a:schemeClr val="tx1"/>
                          </a:solidFill>
                          <a:highlight>
                            <a:srgbClr val="FFFF00"/>
                          </a:highlight>
                          <a:latin typeface="Times New Roman"/>
                          <a:ea typeface="Arial Unicode MS"/>
                        </a:rPr>
                        <a:t>Malpaís a Café</a:t>
                      </a:r>
                      <a:endParaRPr lang="es-MX" sz="1600" kern="50" dirty="0">
                        <a:solidFill>
                          <a:schemeClr val="tx1"/>
                        </a:solidFill>
                        <a:latin typeface="Times New Roman"/>
                        <a:ea typeface="Arial Unicode MS"/>
                      </a:endParaRPr>
                    </a:p>
                  </a:txBody>
                  <a:tcPr marL="68580" marR="68580" marT="0" marB="0">
                    <a:lnL>
                      <a:noFill/>
                    </a:lnL>
                    <a:lnR>
                      <a:noFill/>
                    </a:lnR>
                    <a:lnT>
                      <a:noFill/>
                    </a:lnT>
                    <a:lnB>
                      <a:noFill/>
                    </a:lnB>
                    <a:noFill/>
                  </a:tcPr>
                </a:tc>
                <a:tc>
                  <a:txBody>
                    <a:bodyPr/>
                    <a:lstStyle/>
                    <a:p>
                      <a:pPr>
                        <a:lnSpc>
                          <a:spcPct val="150000"/>
                        </a:lnSpc>
                        <a:spcAft>
                          <a:spcPts val="0"/>
                        </a:spcAft>
                      </a:pPr>
                      <a:r>
                        <a:rPr lang="es-MX" sz="1600" kern="50" dirty="0">
                          <a:solidFill>
                            <a:schemeClr val="tx1"/>
                          </a:solidFill>
                          <a:highlight>
                            <a:srgbClr val="FFFF00"/>
                          </a:highlight>
                          <a:latin typeface="Times New Roman"/>
                          <a:ea typeface="Arial Unicode MS"/>
                        </a:rPr>
                        <a:t>11.56</a:t>
                      </a:r>
                      <a:endParaRPr lang="es-MX" sz="1600" kern="50" dirty="0">
                        <a:solidFill>
                          <a:schemeClr val="tx1"/>
                        </a:solidFill>
                        <a:latin typeface="Times New Roman"/>
                        <a:ea typeface="Arial Unicode MS"/>
                      </a:endParaRPr>
                    </a:p>
                  </a:txBody>
                  <a:tcPr marL="68580" marR="68580" marT="0" marB="0">
                    <a:lnL>
                      <a:noFill/>
                    </a:lnL>
                    <a:lnR>
                      <a:noFill/>
                    </a:lnR>
                    <a:lnT>
                      <a:noFill/>
                    </a:lnT>
                    <a:lnB>
                      <a:noFill/>
                    </a:lnB>
                    <a:noFill/>
                  </a:tcPr>
                </a:tc>
                <a:tc>
                  <a:txBody>
                    <a:bodyPr/>
                    <a:lstStyle/>
                    <a:p>
                      <a:pPr>
                        <a:lnSpc>
                          <a:spcPct val="150000"/>
                        </a:lnSpc>
                        <a:spcAft>
                          <a:spcPts val="0"/>
                        </a:spcAft>
                      </a:pPr>
                      <a:r>
                        <a:rPr lang="es-MX" sz="1600" b="1" kern="50" dirty="0">
                          <a:solidFill>
                            <a:schemeClr val="tx1"/>
                          </a:solidFill>
                          <a:highlight>
                            <a:srgbClr val="FFFF00"/>
                          </a:highlight>
                          <a:latin typeface="Times New Roman"/>
                          <a:ea typeface="Arial Unicode MS"/>
                        </a:rPr>
                        <a:t>1.01%</a:t>
                      </a:r>
                      <a:endParaRPr lang="es-MX" sz="1600" b="1" kern="50" dirty="0">
                        <a:solidFill>
                          <a:schemeClr val="tx1"/>
                        </a:solidFill>
                        <a:latin typeface="Times New Roman"/>
                        <a:ea typeface="Arial Unicode MS"/>
                      </a:endParaRPr>
                    </a:p>
                  </a:txBody>
                  <a:tcPr marL="68580" marR="68580" marT="0" marB="0">
                    <a:lnL>
                      <a:noFill/>
                    </a:lnL>
                    <a:lnR>
                      <a:noFill/>
                    </a:lnR>
                    <a:lnT>
                      <a:noFill/>
                    </a:lnT>
                    <a:lnB>
                      <a:noFill/>
                    </a:lnB>
                    <a:noFill/>
                  </a:tcPr>
                </a:tc>
              </a:tr>
            </a:tbl>
          </a:graphicData>
        </a:graphic>
      </p:graphicFrame>
      <p:sp>
        <p:nvSpPr>
          <p:cNvPr id="27652" name="Rectangle 7"/>
          <p:cNvSpPr>
            <a:spLocks noChangeArrowheads="1"/>
          </p:cNvSpPr>
          <p:nvPr/>
        </p:nvSpPr>
        <p:spPr bwMode="auto">
          <a:xfrm>
            <a:off x="1081088" y="346075"/>
            <a:ext cx="7267575" cy="1108075"/>
          </a:xfrm>
          <a:prstGeom prst="rect">
            <a:avLst/>
          </a:prstGeom>
          <a:noFill/>
          <a:ln w="9525">
            <a:noFill/>
            <a:miter lim="800000"/>
            <a:headEnd/>
            <a:tailEnd/>
          </a:ln>
        </p:spPr>
        <p:txBody>
          <a:bodyPr anchor="ctr">
            <a:spAutoFit/>
          </a:bodyPr>
          <a:lstStyle/>
          <a:p>
            <a:pPr algn="ctr" eaLnBrk="0" hangingPunct="0"/>
            <a:endParaRPr lang="es-MX" sz="1600" b="1">
              <a:solidFill>
                <a:schemeClr val="bg1"/>
              </a:solidFill>
              <a:latin typeface="Verdana" pitchFamily="34" charset="0"/>
              <a:cs typeface="Times New Roman" pitchFamily="18" charset="0"/>
            </a:endParaRPr>
          </a:p>
          <a:p>
            <a:pPr algn="ctr" eaLnBrk="0" hangingPunct="0"/>
            <a:r>
              <a:rPr lang="es-MX" sz="1600" b="1">
                <a:latin typeface="Verdana" pitchFamily="34" charset="0"/>
                <a:cs typeface="Times New Roman" pitchFamily="18" charset="0"/>
              </a:rPr>
              <a:t>Tabla de cambios de Uso de Suelo (1995-2004) del ejido de </a:t>
            </a:r>
            <a:endParaRPr lang="es-MX" sz="1600"/>
          </a:p>
          <a:p>
            <a:pPr algn="ctr" eaLnBrk="0" hangingPunct="0"/>
            <a:r>
              <a:rPr lang="es-MX" sz="1600" b="1">
                <a:latin typeface="Verdana" pitchFamily="34" charset="0"/>
                <a:cs typeface="Times New Roman" pitchFamily="18" charset="0"/>
              </a:rPr>
              <a:t>La Concepción; Municipio de Jilotepec, Veracruz</a:t>
            </a:r>
            <a:endParaRPr lang="es-MX" sz="1600"/>
          </a:p>
          <a:p>
            <a:pPr eaLnBrk="0" hangingPunct="0"/>
            <a:endParaRPr lang="es-MX"/>
          </a:p>
        </p:txBody>
      </p:sp>
      <p:sp>
        <p:nvSpPr>
          <p:cNvPr id="27653" name="Rectangle 7"/>
          <p:cNvSpPr>
            <a:spLocks noChangeArrowheads="1"/>
          </p:cNvSpPr>
          <p:nvPr/>
        </p:nvSpPr>
        <p:spPr bwMode="auto">
          <a:xfrm>
            <a:off x="1785938" y="5383213"/>
            <a:ext cx="5929312" cy="738187"/>
          </a:xfrm>
          <a:prstGeom prst="rect">
            <a:avLst/>
          </a:prstGeom>
          <a:noFill/>
          <a:ln w="9525">
            <a:noFill/>
            <a:miter lim="800000"/>
            <a:headEnd/>
            <a:tailEnd/>
          </a:ln>
        </p:spPr>
        <p:txBody>
          <a:bodyPr anchor="ctr">
            <a:spAutoFit/>
          </a:bodyPr>
          <a:lstStyle/>
          <a:p>
            <a:pPr eaLnBrk="0" hangingPunct="0"/>
            <a:r>
              <a:rPr lang="es-MX" sz="1400">
                <a:cs typeface="Times New Roman" pitchFamily="18" charset="0"/>
              </a:rPr>
              <a:t>Fuente: Salas-Canela, L. ; Domínguez, N. y M.A. Espinoza-Guzmán (2009) Informe “Cambios de uso de suelo 95-2004 en Las Lomas (Coatepec), San Isidro (Jilotepec) y Texín (Teocelo)” </a:t>
            </a:r>
            <a:endParaRPr lang="es-MX"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572000" y="981075"/>
            <a:ext cx="3455988" cy="5262563"/>
          </a:xfrm>
          <a:prstGeom prst="rect">
            <a:avLst/>
          </a:prstGeom>
          <a:noFill/>
          <a:ln w="22225">
            <a:solidFill>
              <a:schemeClr val="accent1">
                <a:lumMod val="75000"/>
              </a:schemeClr>
            </a:solidFill>
          </a:ln>
        </p:spPr>
        <p:txBody>
          <a:bodyPr>
            <a:spAutoFit/>
          </a:bodyPr>
          <a:lstStyle/>
          <a:p>
            <a:pPr>
              <a:buFont typeface="Arial" pitchFamily="34" charset="0"/>
              <a:buChar char="•"/>
              <a:defRPr/>
            </a:pPr>
            <a:r>
              <a:rPr lang="es-MX" sz="2400" dirty="0"/>
              <a:t>Pago a cafetales de sombra por conservación de biodiversidad y servicios ambientales</a:t>
            </a:r>
          </a:p>
          <a:p>
            <a:pPr>
              <a:defRPr/>
            </a:pPr>
            <a:endParaRPr lang="es-MX" sz="2400" dirty="0"/>
          </a:p>
          <a:p>
            <a:pPr>
              <a:defRPr/>
            </a:pPr>
            <a:r>
              <a:rPr lang="es-MX" sz="2400" dirty="0"/>
              <a:t>$344 por hectárea/año </a:t>
            </a:r>
          </a:p>
          <a:p>
            <a:pPr>
              <a:defRPr/>
            </a:pPr>
            <a:r>
              <a:rPr lang="es-MX" sz="2400" dirty="0"/>
              <a:t>(cálculo teórico= 1800 – 3600 USD/ha)</a:t>
            </a:r>
          </a:p>
          <a:p>
            <a:pPr>
              <a:defRPr/>
            </a:pPr>
            <a:endParaRPr lang="es-MX" sz="2400" dirty="0"/>
          </a:p>
          <a:p>
            <a:pPr>
              <a:buFont typeface="Arial" pitchFamily="34" charset="0"/>
              <a:buChar char="•"/>
              <a:defRPr/>
            </a:pPr>
            <a:r>
              <a:rPr lang="es-MX" sz="2400" dirty="0"/>
              <a:t>Producción de café orgánico- volúmenes insuficientes para exportación</a:t>
            </a:r>
          </a:p>
        </p:txBody>
      </p:sp>
      <p:pic>
        <p:nvPicPr>
          <p:cNvPr id="28675" name="3 Imagen"/>
          <p:cNvPicPr>
            <a:picLocks noChangeAspect="1" noChangeArrowheads="1"/>
          </p:cNvPicPr>
          <p:nvPr/>
        </p:nvPicPr>
        <p:blipFill>
          <a:blip r:embed="rId3" cstate="print"/>
          <a:srcRect/>
          <a:stretch>
            <a:fillRect/>
          </a:stretch>
        </p:blipFill>
        <p:spPr bwMode="auto">
          <a:xfrm>
            <a:off x="755650" y="1844675"/>
            <a:ext cx="3529013" cy="2727325"/>
          </a:xfrm>
          <a:prstGeom prst="rect">
            <a:avLst/>
          </a:prstGeom>
          <a:noFill/>
          <a:ln w="15875">
            <a:solidFill>
              <a:schemeClr val="accent1"/>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Text Box 5"/>
          <p:cNvSpPr txBox="1">
            <a:spLocks noChangeArrowheads="1"/>
          </p:cNvSpPr>
          <p:nvPr/>
        </p:nvSpPr>
        <p:spPr bwMode="auto">
          <a:xfrm>
            <a:off x="1071563" y="1071563"/>
            <a:ext cx="7388225" cy="5170487"/>
          </a:xfrm>
          <a:prstGeom prst="rect">
            <a:avLst/>
          </a:prstGeom>
          <a:solidFill>
            <a:schemeClr val="accent1">
              <a:lumMod val="40000"/>
              <a:lumOff val="60000"/>
            </a:schemeClr>
          </a:solidFill>
          <a:ln w="9525">
            <a:noFill/>
            <a:miter lim="800000"/>
            <a:headEnd/>
            <a:tailEnd/>
          </a:ln>
        </p:spPr>
        <p:txBody>
          <a:bodyPr>
            <a:spAutoFit/>
          </a:bodyPr>
          <a:lstStyle/>
          <a:p>
            <a:pPr marL="342900" indent="-342900">
              <a:defRPr/>
            </a:pPr>
            <a:endParaRPr lang="es-MX" sz="2400" b="1">
              <a:solidFill>
                <a:srgbClr val="FF99FF"/>
              </a:solidFill>
            </a:endParaRPr>
          </a:p>
          <a:p>
            <a:pPr marL="342900" indent="-342900">
              <a:defRPr/>
            </a:pPr>
            <a:endParaRPr lang="es-MX" sz="2400" b="1">
              <a:solidFill>
                <a:srgbClr val="FF99FF"/>
              </a:solidFill>
            </a:endParaRPr>
          </a:p>
          <a:p>
            <a:pPr marL="342900" indent="-342900">
              <a:defRPr/>
            </a:pPr>
            <a:endParaRPr lang="es-MX" sz="2400" b="1">
              <a:solidFill>
                <a:srgbClr val="FF99FF"/>
              </a:solidFill>
            </a:endParaRPr>
          </a:p>
          <a:p>
            <a:pPr marL="342900" indent="-342900">
              <a:defRPr/>
            </a:pPr>
            <a:endParaRPr lang="es-MX" sz="2400" b="1">
              <a:solidFill>
                <a:srgbClr val="FF99FF"/>
              </a:solidFill>
            </a:endParaRPr>
          </a:p>
          <a:p>
            <a:pPr marL="342900" indent="-342900">
              <a:defRPr/>
            </a:pPr>
            <a:endParaRPr lang="es-MX" sz="2400" b="1">
              <a:solidFill>
                <a:srgbClr val="FF99FF"/>
              </a:solidFill>
            </a:endParaRPr>
          </a:p>
          <a:p>
            <a:pPr marL="342900" indent="-342900">
              <a:defRPr/>
            </a:pPr>
            <a:endParaRPr lang="es-MX" sz="2400" b="1">
              <a:solidFill>
                <a:srgbClr val="FF99FF"/>
              </a:solidFill>
            </a:endParaRPr>
          </a:p>
          <a:p>
            <a:pPr marL="342900" indent="-342900">
              <a:defRPr/>
            </a:pPr>
            <a:endParaRPr lang="es-MX" sz="2400" b="1">
              <a:solidFill>
                <a:srgbClr val="FF99FF"/>
              </a:solidFill>
            </a:endParaRPr>
          </a:p>
          <a:p>
            <a:pPr marL="342900" indent="-342900">
              <a:defRPr/>
            </a:pPr>
            <a:endParaRPr lang="es-MX" sz="2400" b="1">
              <a:solidFill>
                <a:srgbClr val="FF99FF"/>
              </a:solidFill>
            </a:endParaRPr>
          </a:p>
          <a:p>
            <a:pPr marL="342900" indent="-342900">
              <a:defRPr/>
            </a:pPr>
            <a:endParaRPr lang="es-MX" sz="2400" b="1">
              <a:solidFill>
                <a:srgbClr val="FF99FF"/>
              </a:solidFill>
            </a:endParaRPr>
          </a:p>
          <a:p>
            <a:pPr marL="342900" indent="-342900">
              <a:defRPr/>
            </a:pPr>
            <a:endParaRPr lang="es-MX" sz="2400" b="1">
              <a:solidFill>
                <a:srgbClr val="FF99FF"/>
              </a:solidFill>
            </a:endParaRPr>
          </a:p>
          <a:p>
            <a:pPr marL="342900" indent="-342900">
              <a:defRPr/>
            </a:pPr>
            <a:endParaRPr lang="es-MX" sz="2400" b="1">
              <a:solidFill>
                <a:srgbClr val="FF99FF"/>
              </a:solidFill>
            </a:endParaRPr>
          </a:p>
          <a:p>
            <a:pPr marL="342900" indent="-342900">
              <a:defRPr/>
            </a:pPr>
            <a:endParaRPr lang="es-MX" sz="2400" b="1">
              <a:solidFill>
                <a:srgbClr val="FF99FF"/>
              </a:solidFill>
            </a:endParaRPr>
          </a:p>
          <a:p>
            <a:pPr marL="342900" indent="-342900">
              <a:defRPr/>
            </a:pPr>
            <a:endParaRPr lang="es-MX" sz="2400" b="1">
              <a:solidFill>
                <a:srgbClr val="FF99FF"/>
              </a:solidFill>
            </a:endParaRPr>
          </a:p>
          <a:p>
            <a:pPr marL="342900" indent="-342900">
              <a:defRPr/>
            </a:pPr>
            <a:endParaRPr lang="en-US" b="1"/>
          </a:p>
        </p:txBody>
      </p:sp>
      <p:sp>
        <p:nvSpPr>
          <p:cNvPr id="29699" name="Freeform 7"/>
          <p:cNvSpPr>
            <a:spLocks/>
          </p:cNvSpPr>
          <p:nvPr/>
        </p:nvSpPr>
        <p:spPr bwMode="auto">
          <a:xfrm rot="462534">
            <a:off x="8105775" y="2801938"/>
            <a:ext cx="279400" cy="508000"/>
          </a:xfrm>
          <a:custGeom>
            <a:avLst/>
            <a:gdLst>
              <a:gd name="T0" fmla="*/ 2147483647 w 176"/>
              <a:gd name="T1" fmla="*/ 0 h 320"/>
              <a:gd name="T2" fmla="*/ 2147483647 w 176"/>
              <a:gd name="T3" fmla="*/ 2147483647 h 320"/>
              <a:gd name="T4" fmla="*/ 2147483647 w 176"/>
              <a:gd name="T5" fmla="*/ 2147483647 h 320"/>
              <a:gd name="T6" fmla="*/ 2147483647 w 176"/>
              <a:gd name="T7" fmla="*/ 2147483647 h 320"/>
              <a:gd name="T8" fmla="*/ 0 w 176"/>
              <a:gd name="T9" fmla="*/ 2147483647 h 320"/>
              <a:gd name="T10" fmla="*/ 0 60000 65536"/>
              <a:gd name="T11" fmla="*/ 0 60000 65536"/>
              <a:gd name="T12" fmla="*/ 0 60000 65536"/>
              <a:gd name="T13" fmla="*/ 0 60000 65536"/>
              <a:gd name="T14" fmla="*/ 0 60000 65536"/>
              <a:gd name="T15" fmla="*/ 0 w 176"/>
              <a:gd name="T16" fmla="*/ 0 h 320"/>
              <a:gd name="T17" fmla="*/ 176 w 176"/>
              <a:gd name="T18" fmla="*/ 320 h 320"/>
            </a:gdLst>
            <a:ahLst/>
            <a:cxnLst>
              <a:cxn ang="T10">
                <a:pos x="T0" y="T1"/>
              </a:cxn>
              <a:cxn ang="T11">
                <a:pos x="T2" y="T3"/>
              </a:cxn>
              <a:cxn ang="T12">
                <a:pos x="T4" y="T5"/>
              </a:cxn>
              <a:cxn ang="T13">
                <a:pos x="T6" y="T7"/>
              </a:cxn>
              <a:cxn ang="T14">
                <a:pos x="T8" y="T9"/>
              </a:cxn>
            </a:cxnLst>
            <a:rect l="T15" t="T16" r="T17" b="T18"/>
            <a:pathLst>
              <a:path w="176" h="320">
                <a:moveTo>
                  <a:pt x="176" y="0"/>
                </a:moveTo>
                <a:cubicBezTo>
                  <a:pt x="143" y="33"/>
                  <a:pt x="129" y="67"/>
                  <a:pt x="104" y="104"/>
                </a:cubicBezTo>
                <a:cubicBezTo>
                  <a:pt x="88" y="169"/>
                  <a:pt x="79" y="193"/>
                  <a:pt x="40" y="248"/>
                </a:cubicBezTo>
                <a:cubicBezTo>
                  <a:pt x="29" y="264"/>
                  <a:pt x="14" y="278"/>
                  <a:pt x="8" y="296"/>
                </a:cubicBezTo>
                <a:cubicBezTo>
                  <a:pt x="5" y="304"/>
                  <a:pt x="0" y="320"/>
                  <a:pt x="0" y="320"/>
                </a:cubicBezTo>
              </a:path>
            </a:pathLst>
          </a:custGeom>
          <a:noFill/>
          <a:ln w="28575" cmpd="sng">
            <a:solidFill>
              <a:schemeClr val="bg1"/>
            </a:solidFill>
            <a:round/>
            <a:headEnd/>
            <a:tailEnd/>
          </a:ln>
        </p:spPr>
        <p:txBody>
          <a:bodyPr/>
          <a:lstStyle/>
          <a:p>
            <a:endParaRPr lang="es-MX"/>
          </a:p>
        </p:txBody>
      </p:sp>
      <p:sp>
        <p:nvSpPr>
          <p:cNvPr id="29700" name="Freeform 8"/>
          <p:cNvSpPr>
            <a:spLocks/>
          </p:cNvSpPr>
          <p:nvPr/>
        </p:nvSpPr>
        <p:spPr bwMode="auto">
          <a:xfrm>
            <a:off x="7956550" y="3716338"/>
            <a:ext cx="355600" cy="449262"/>
          </a:xfrm>
          <a:custGeom>
            <a:avLst/>
            <a:gdLst>
              <a:gd name="T0" fmla="*/ 2147483647 w 224"/>
              <a:gd name="T1" fmla="*/ 2147483647 h 283"/>
              <a:gd name="T2" fmla="*/ 2147483647 w 224"/>
              <a:gd name="T3" fmla="*/ 2147483647 h 283"/>
              <a:gd name="T4" fmla="*/ 2147483647 w 224"/>
              <a:gd name="T5" fmla="*/ 2147483647 h 283"/>
              <a:gd name="T6" fmla="*/ 2147483647 w 224"/>
              <a:gd name="T7" fmla="*/ 2147483647 h 283"/>
              <a:gd name="T8" fmla="*/ 2147483647 w 224"/>
              <a:gd name="T9" fmla="*/ 2147483647 h 283"/>
              <a:gd name="T10" fmla="*/ 0 w 224"/>
              <a:gd name="T11" fmla="*/ 2147483647 h 283"/>
              <a:gd name="T12" fmla="*/ 0 60000 65536"/>
              <a:gd name="T13" fmla="*/ 0 60000 65536"/>
              <a:gd name="T14" fmla="*/ 0 60000 65536"/>
              <a:gd name="T15" fmla="*/ 0 60000 65536"/>
              <a:gd name="T16" fmla="*/ 0 60000 65536"/>
              <a:gd name="T17" fmla="*/ 0 60000 65536"/>
              <a:gd name="T18" fmla="*/ 0 w 224"/>
              <a:gd name="T19" fmla="*/ 0 h 283"/>
              <a:gd name="T20" fmla="*/ 224 w 224"/>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224" h="283">
                <a:moveTo>
                  <a:pt x="224" y="1"/>
                </a:moveTo>
                <a:cubicBezTo>
                  <a:pt x="179" y="16"/>
                  <a:pt x="211" y="0"/>
                  <a:pt x="168" y="57"/>
                </a:cubicBezTo>
                <a:cubicBezTo>
                  <a:pt x="133" y="103"/>
                  <a:pt x="99" y="147"/>
                  <a:pt x="64" y="193"/>
                </a:cubicBezTo>
                <a:cubicBezTo>
                  <a:pt x="59" y="209"/>
                  <a:pt x="53" y="225"/>
                  <a:pt x="48" y="241"/>
                </a:cubicBezTo>
                <a:cubicBezTo>
                  <a:pt x="45" y="251"/>
                  <a:pt x="47" y="264"/>
                  <a:pt x="40" y="273"/>
                </a:cubicBezTo>
                <a:cubicBezTo>
                  <a:pt x="32" y="283"/>
                  <a:pt x="11" y="281"/>
                  <a:pt x="0" y="281"/>
                </a:cubicBezTo>
              </a:path>
            </a:pathLst>
          </a:custGeom>
          <a:noFill/>
          <a:ln w="38100" cmpd="sng">
            <a:solidFill>
              <a:schemeClr val="bg1"/>
            </a:solidFill>
            <a:round/>
            <a:headEnd/>
            <a:tailEnd/>
          </a:ln>
        </p:spPr>
        <p:txBody>
          <a:bodyPr/>
          <a:lstStyle/>
          <a:p>
            <a:endParaRPr lang="es-MX"/>
          </a:p>
        </p:txBody>
      </p:sp>
      <p:sp>
        <p:nvSpPr>
          <p:cNvPr id="29701" name="Freeform 9"/>
          <p:cNvSpPr>
            <a:spLocks/>
          </p:cNvSpPr>
          <p:nvPr/>
        </p:nvSpPr>
        <p:spPr bwMode="auto">
          <a:xfrm rot="462534">
            <a:off x="8027988" y="4941888"/>
            <a:ext cx="279400" cy="508000"/>
          </a:xfrm>
          <a:custGeom>
            <a:avLst/>
            <a:gdLst>
              <a:gd name="T0" fmla="*/ 2147483647 w 176"/>
              <a:gd name="T1" fmla="*/ 0 h 320"/>
              <a:gd name="T2" fmla="*/ 2147483647 w 176"/>
              <a:gd name="T3" fmla="*/ 2147483647 h 320"/>
              <a:gd name="T4" fmla="*/ 2147483647 w 176"/>
              <a:gd name="T5" fmla="*/ 2147483647 h 320"/>
              <a:gd name="T6" fmla="*/ 2147483647 w 176"/>
              <a:gd name="T7" fmla="*/ 2147483647 h 320"/>
              <a:gd name="T8" fmla="*/ 0 w 176"/>
              <a:gd name="T9" fmla="*/ 2147483647 h 320"/>
              <a:gd name="T10" fmla="*/ 0 60000 65536"/>
              <a:gd name="T11" fmla="*/ 0 60000 65536"/>
              <a:gd name="T12" fmla="*/ 0 60000 65536"/>
              <a:gd name="T13" fmla="*/ 0 60000 65536"/>
              <a:gd name="T14" fmla="*/ 0 60000 65536"/>
              <a:gd name="T15" fmla="*/ 0 w 176"/>
              <a:gd name="T16" fmla="*/ 0 h 320"/>
              <a:gd name="T17" fmla="*/ 176 w 176"/>
              <a:gd name="T18" fmla="*/ 320 h 320"/>
            </a:gdLst>
            <a:ahLst/>
            <a:cxnLst>
              <a:cxn ang="T10">
                <a:pos x="T0" y="T1"/>
              </a:cxn>
              <a:cxn ang="T11">
                <a:pos x="T2" y="T3"/>
              </a:cxn>
              <a:cxn ang="T12">
                <a:pos x="T4" y="T5"/>
              </a:cxn>
              <a:cxn ang="T13">
                <a:pos x="T6" y="T7"/>
              </a:cxn>
              <a:cxn ang="T14">
                <a:pos x="T8" y="T9"/>
              </a:cxn>
            </a:cxnLst>
            <a:rect l="T15" t="T16" r="T17" b="T18"/>
            <a:pathLst>
              <a:path w="176" h="320">
                <a:moveTo>
                  <a:pt x="176" y="0"/>
                </a:moveTo>
                <a:cubicBezTo>
                  <a:pt x="143" y="33"/>
                  <a:pt x="129" y="67"/>
                  <a:pt x="104" y="104"/>
                </a:cubicBezTo>
                <a:cubicBezTo>
                  <a:pt x="88" y="169"/>
                  <a:pt x="79" y="193"/>
                  <a:pt x="40" y="248"/>
                </a:cubicBezTo>
                <a:cubicBezTo>
                  <a:pt x="29" y="264"/>
                  <a:pt x="14" y="278"/>
                  <a:pt x="8" y="296"/>
                </a:cubicBezTo>
                <a:cubicBezTo>
                  <a:pt x="5" y="304"/>
                  <a:pt x="0" y="320"/>
                  <a:pt x="0" y="320"/>
                </a:cubicBezTo>
              </a:path>
            </a:pathLst>
          </a:custGeom>
          <a:noFill/>
          <a:ln w="28575" cmpd="sng">
            <a:solidFill>
              <a:schemeClr val="bg1"/>
            </a:solidFill>
            <a:round/>
            <a:headEnd/>
            <a:tailEnd/>
          </a:ln>
        </p:spPr>
        <p:txBody>
          <a:bodyPr/>
          <a:lstStyle/>
          <a:p>
            <a:endParaRPr lang="es-MX"/>
          </a:p>
        </p:txBody>
      </p:sp>
      <p:sp>
        <p:nvSpPr>
          <p:cNvPr id="29702" name="Freeform 13"/>
          <p:cNvSpPr>
            <a:spLocks/>
          </p:cNvSpPr>
          <p:nvPr/>
        </p:nvSpPr>
        <p:spPr bwMode="auto">
          <a:xfrm>
            <a:off x="6429375" y="1571625"/>
            <a:ext cx="2200275" cy="4527550"/>
          </a:xfrm>
          <a:custGeom>
            <a:avLst/>
            <a:gdLst>
              <a:gd name="T0" fmla="*/ 2147483647 w 1386"/>
              <a:gd name="T1" fmla="*/ 2147483647 h 2852"/>
              <a:gd name="T2" fmla="*/ 2147483647 w 1386"/>
              <a:gd name="T3" fmla="*/ 2147483647 h 2852"/>
              <a:gd name="T4" fmla="*/ 2147483647 w 1386"/>
              <a:gd name="T5" fmla="*/ 2147483647 h 2852"/>
              <a:gd name="T6" fmla="*/ 2147483647 w 1386"/>
              <a:gd name="T7" fmla="*/ 2147483647 h 2852"/>
              <a:gd name="T8" fmla="*/ 2147483647 w 1386"/>
              <a:gd name="T9" fmla="*/ 2147483647 h 2852"/>
              <a:gd name="T10" fmla="*/ 2147483647 w 1386"/>
              <a:gd name="T11" fmla="*/ 2147483647 h 2852"/>
              <a:gd name="T12" fmla="*/ 2147483647 w 1386"/>
              <a:gd name="T13" fmla="*/ 2147483647 h 2852"/>
              <a:gd name="T14" fmla="*/ 2147483647 w 1386"/>
              <a:gd name="T15" fmla="*/ 2147483647 h 2852"/>
              <a:gd name="T16" fmla="*/ 2147483647 w 1386"/>
              <a:gd name="T17" fmla="*/ 2147483647 h 2852"/>
              <a:gd name="T18" fmla="*/ 2147483647 w 1386"/>
              <a:gd name="T19" fmla="*/ 2147483647 h 2852"/>
              <a:gd name="T20" fmla="*/ 2147483647 w 1386"/>
              <a:gd name="T21" fmla="*/ 2147483647 h 2852"/>
              <a:gd name="T22" fmla="*/ 2147483647 w 1386"/>
              <a:gd name="T23" fmla="*/ 2147483647 h 2852"/>
              <a:gd name="T24" fmla="*/ 2147483647 w 1386"/>
              <a:gd name="T25" fmla="*/ 2147483647 h 2852"/>
              <a:gd name="T26" fmla="*/ 2147483647 w 1386"/>
              <a:gd name="T27" fmla="*/ 2147483647 h 2852"/>
              <a:gd name="T28" fmla="*/ 2147483647 w 1386"/>
              <a:gd name="T29" fmla="*/ 2147483647 h 2852"/>
              <a:gd name="T30" fmla="*/ 2147483647 w 1386"/>
              <a:gd name="T31" fmla="*/ 2147483647 h 2852"/>
              <a:gd name="T32" fmla="*/ 2147483647 w 1386"/>
              <a:gd name="T33" fmla="*/ 2147483647 h 2852"/>
              <a:gd name="T34" fmla="*/ 2147483647 w 1386"/>
              <a:gd name="T35" fmla="*/ 2147483647 h 2852"/>
              <a:gd name="T36" fmla="*/ 2147483647 w 1386"/>
              <a:gd name="T37" fmla="*/ 2147483647 h 2852"/>
              <a:gd name="T38" fmla="*/ 2147483647 w 1386"/>
              <a:gd name="T39" fmla="*/ 2147483647 h 2852"/>
              <a:gd name="T40" fmla="*/ 2147483647 w 1386"/>
              <a:gd name="T41" fmla="*/ 2147483647 h 2852"/>
              <a:gd name="T42" fmla="*/ 2147483647 w 1386"/>
              <a:gd name="T43" fmla="*/ 2147483647 h 2852"/>
              <a:gd name="T44" fmla="*/ 2147483647 w 1386"/>
              <a:gd name="T45" fmla="*/ 2147483647 h 2852"/>
              <a:gd name="T46" fmla="*/ 2147483647 w 1386"/>
              <a:gd name="T47" fmla="*/ 2147483647 h 2852"/>
              <a:gd name="T48" fmla="*/ 2147483647 w 1386"/>
              <a:gd name="T49" fmla="*/ 2147483647 h 2852"/>
              <a:gd name="T50" fmla="*/ 2147483647 w 1386"/>
              <a:gd name="T51" fmla="*/ 2147483647 h 2852"/>
              <a:gd name="T52" fmla="*/ 2147483647 w 1386"/>
              <a:gd name="T53" fmla="*/ 2147483647 h 2852"/>
              <a:gd name="T54" fmla="*/ 2147483647 w 1386"/>
              <a:gd name="T55" fmla="*/ 2147483647 h 2852"/>
              <a:gd name="T56" fmla="*/ 2147483647 w 1386"/>
              <a:gd name="T57" fmla="*/ 2147483647 h 2852"/>
              <a:gd name="T58" fmla="*/ 2147483647 w 1386"/>
              <a:gd name="T59" fmla="*/ 2147483647 h 2852"/>
              <a:gd name="T60" fmla="*/ 2147483647 w 1386"/>
              <a:gd name="T61" fmla="*/ 2147483647 h 2852"/>
              <a:gd name="T62" fmla="*/ 2147483647 w 1386"/>
              <a:gd name="T63" fmla="*/ 2147483647 h 2852"/>
              <a:gd name="T64" fmla="*/ 2147483647 w 1386"/>
              <a:gd name="T65" fmla="*/ 2147483647 h 2852"/>
              <a:gd name="T66" fmla="*/ 2147483647 w 1386"/>
              <a:gd name="T67" fmla="*/ 2147483647 h 2852"/>
              <a:gd name="T68" fmla="*/ 2147483647 w 1386"/>
              <a:gd name="T69" fmla="*/ 2147483647 h 2852"/>
              <a:gd name="T70" fmla="*/ 2147483647 w 1386"/>
              <a:gd name="T71" fmla="*/ 2147483647 h 28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6"/>
              <a:gd name="T109" fmla="*/ 0 h 2852"/>
              <a:gd name="T110" fmla="*/ 1386 w 1386"/>
              <a:gd name="T111" fmla="*/ 2852 h 28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6" h="2852">
                <a:moveTo>
                  <a:pt x="1386" y="230"/>
                </a:moveTo>
                <a:cubicBezTo>
                  <a:pt x="1385" y="227"/>
                  <a:pt x="1374" y="180"/>
                  <a:pt x="1370" y="174"/>
                </a:cubicBezTo>
                <a:cubicBezTo>
                  <a:pt x="1361" y="162"/>
                  <a:pt x="1348" y="153"/>
                  <a:pt x="1338" y="142"/>
                </a:cubicBezTo>
                <a:cubicBezTo>
                  <a:pt x="1319" y="120"/>
                  <a:pt x="1303" y="91"/>
                  <a:pt x="1282" y="70"/>
                </a:cubicBezTo>
                <a:cubicBezTo>
                  <a:pt x="1255" y="43"/>
                  <a:pt x="1263" y="62"/>
                  <a:pt x="1234" y="46"/>
                </a:cubicBezTo>
                <a:cubicBezTo>
                  <a:pt x="1151" y="0"/>
                  <a:pt x="1216" y="24"/>
                  <a:pt x="1162" y="6"/>
                </a:cubicBezTo>
                <a:cubicBezTo>
                  <a:pt x="1111" y="12"/>
                  <a:pt x="1090" y="11"/>
                  <a:pt x="1050" y="38"/>
                </a:cubicBezTo>
                <a:cubicBezTo>
                  <a:pt x="996" y="119"/>
                  <a:pt x="1017" y="67"/>
                  <a:pt x="1026" y="206"/>
                </a:cubicBezTo>
                <a:cubicBezTo>
                  <a:pt x="1023" y="257"/>
                  <a:pt x="1025" y="308"/>
                  <a:pt x="1018" y="358"/>
                </a:cubicBezTo>
                <a:cubicBezTo>
                  <a:pt x="1011" y="412"/>
                  <a:pt x="935" y="417"/>
                  <a:pt x="898" y="422"/>
                </a:cubicBezTo>
                <a:cubicBezTo>
                  <a:pt x="820" y="474"/>
                  <a:pt x="904" y="563"/>
                  <a:pt x="938" y="614"/>
                </a:cubicBezTo>
                <a:cubicBezTo>
                  <a:pt x="933" y="641"/>
                  <a:pt x="934" y="670"/>
                  <a:pt x="922" y="694"/>
                </a:cubicBezTo>
                <a:cubicBezTo>
                  <a:pt x="898" y="741"/>
                  <a:pt x="835" y="763"/>
                  <a:pt x="794" y="790"/>
                </a:cubicBezTo>
                <a:cubicBezTo>
                  <a:pt x="791" y="799"/>
                  <a:pt x="777" y="839"/>
                  <a:pt x="778" y="846"/>
                </a:cubicBezTo>
                <a:cubicBezTo>
                  <a:pt x="780" y="865"/>
                  <a:pt x="802" y="886"/>
                  <a:pt x="810" y="902"/>
                </a:cubicBezTo>
                <a:cubicBezTo>
                  <a:pt x="828" y="937"/>
                  <a:pt x="844" y="965"/>
                  <a:pt x="866" y="998"/>
                </a:cubicBezTo>
                <a:cubicBezTo>
                  <a:pt x="884" y="1072"/>
                  <a:pt x="843" y="1141"/>
                  <a:pt x="810" y="1206"/>
                </a:cubicBezTo>
                <a:cubicBezTo>
                  <a:pt x="800" y="1256"/>
                  <a:pt x="776" y="1346"/>
                  <a:pt x="754" y="1390"/>
                </a:cubicBezTo>
                <a:cubicBezTo>
                  <a:pt x="747" y="1545"/>
                  <a:pt x="790" y="1563"/>
                  <a:pt x="674" y="1582"/>
                </a:cubicBezTo>
                <a:cubicBezTo>
                  <a:pt x="650" y="1653"/>
                  <a:pt x="696" y="1650"/>
                  <a:pt x="722" y="1702"/>
                </a:cubicBezTo>
                <a:cubicBezTo>
                  <a:pt x="730" y="1718"/>
                  <a:pt x="735" y="1751"/>
                  <a:pt x="738" y="1766"/>
                </a:cubicBezTo>
                <a:cubicBezTo>
                  <a:pt x="728" y="1871"/>
                  <a:pt x="700" y="2016"/>
                  <a:pt x="786" y="2102"/>
                </a:cubicBezTo>
                <a:cubicBezTo>
                  <a:pt x="783" y="2142"/>
                  <a:pt x="784" y="2182"/>
                  <a:pt x="778" y="2222"/>
                </a:cubicBezTo>
                <a:cubicBezTo>
                  <a:pt x="773" y="2251"/>
                  <a:pt x="752" y="2287"/>
                  <a:pt x="746" y="2318"/>
                </a:cubicBezTo>
                <a:cubicBezTo>
                  <a:pt x="760" y="2360"/>
                  <a:pt x="817" y="2397"/>
                  <a:pt x="850" y="2430"/>
                </a:cubicBezTo>
                <a:cubicBezTo>
                  <a:pt x="864" y="2444"/>
                  <a:pt x="882" y="2478"/>
                  <a:pt x="882" y="2478"/>
                </a:cubicBezTo>
                <a:cubicBezTo>
                  <a:pt x="873" y="2566"/>
                  <a:pt x="880" y="2609"/>
                  <a:pt x="794" y="2638"/>
                </a:cubicBezTo>
                <a:cubicBezTo>
                  <a:pt x="742" y="2631"/>
                  <a:pt x="701" y="2627"/>
                  <a:pt x="658" y="2598"/>
                </a:cubicBezTo>
                <a:cubicBezTo>
                  <a:pt x="657" y="2606"/>
                  <a:pt x="647" y="2680"/>
                  <a:pt x="642" y="2694"/>
                </a:cubicBezTo>
                <a:cubicBezTo>
                  <a:pt x="629" y="2728"/>
                  <a:pt x="625" y="2711"/>
                  <a:pt x="602" y="2734"/>
                </a:cubicBezTo>
                <a:cubicBezTo>
                  <a:pt x="590" y="2746"/>
                  <a:pt x="583" y="2763"/>
                  <a:pt x="570" y="2774"/>
                </a:cubicBezTo>
                <a:cubicBezTo>
                  <a:pt x="514" y="2824"/>
                  <a:pt x="433" y="2832"/>
                  <a:pt x="362" y="2846"/>
                </a:cubicBezTo>
                <a:cubicBezTo>
                  <a:pt x="274" y="2843"/>
                  <a:pt x="146" y="2852"/>
                  <a:pt x="50" y="2838"/>
                </a:cubicBezTo>
                <a:cubicBezTo>
                  <a:pt x="42" y="2830"/>
                  <a:pt x="35" y="2820"/>
                  <a:pt x="26" y="2814"/>
                </a:cubicBezTo>
                <a:cubicBezTo>
                  <a:pt x="19" y="2809"/>
                  <a:pt x="9" y="2811"/>
                  <a:pt x="2" y="2806"/>
                </a:cubicBezTo>
                <a:cubicBezTo>
                  <a:pt x="0" y="2805"/>
                  <a:pt x="2" y="2801"/>
                  <a:pt x="2" y="2798"/>
                </a:cubicBezTo>
              </a:path>
            </a:pathLst>
          </a:custGeom>
          <a:noFill/>
          <a:ln w="38100" cmpd="sng">
            <a:solidFill>
              <a:schemeClr val="bg1"/>
            </a:solidFill>
            <a:round/>
            <a:headEnd/>
            <a:tailEnd/>
          </a:ln>
        </p:spPr>
        <p:txBody>
          <a:bodyPr/>
          <a:lstStyle/>
          <a:p>
            <a:endParaRPr lang="es-MX"/>
          </a:p>
        </p:txBody>
      </p:sp>
      <p:sp>
        <p:nvSpPr>
          <p:cNvPr id="29703" name="Oval 14"/>
          <p:cNvSpPr>
            <a:spLocks noChangeArrowheads="1"/>
          </p:cNvSpPr>
          <p:nvPr/>
        </p:nvSpPr>
        <p:spPr bwMode="auto">
          <a:xfrm rot="552505">
            <a:off x="6219825" y="5945188"/>
            <a:ext cx="209550" cy="74612"/>
          </a:xfrm>
          <a:prstGeom prst="ellipse">
            <a:avLst/>
          </a:prstGeom>
          <a:solidFill>
            <a:schemeClr val="accent1"/>
          </a:solidFill>
          <a:ln w="9525">
            <a:solidFill>
              <a:schemeClr val="tx1"/>
            </a:solidFill>
            <a:round/>
            <a:headEnd/>
            <a:tailEnd/>
          </a:ln>
        </p:spPr>
        <p:txBody>
          <a:bodyPr wrap="none" anchor="ctr"/>
          <a:lstStyle/>
          <a:p>
            <a:endParaRPr lang="es-MX"/>
          </a:p>
        </p:txBody>
      </p:sp>
      <p:sp>
        <p:nvSpPr>
          <p:cNvPr id="29704" name="Line 17"/>
          <p:cNvSpPr>
            <a:spLocks noChangeShapeType="1"/>
          </p:cNvSpPr>
          <p:nvPr/>
        </p:nvSpPr>
        <p:spPr bwMode="auto">
          <a:xfrm flipH="1" flipV="1">
            <a:off x="5000625" y="5715000"/>
            <a:ext cx="1223963" cy="215900"/>
          </a:xfrm>
          <a:prstGeom prst="line">
            <a:avLst/>
          </a:prstGeom>
          <a:noFill/>
          <a:ln w="28575">
            <a:solidFill>
              <a:schemeClr val="tx1"/>
            </a:solidFill>
            <a:round/>
            <a:headEnd/>
            <a:tailEnd/>
          </a:ln>
        </p:spPr>
        <p:txBody>
          <a:bodyPr/>
          <a:lstStyle/>
          <a:p>
            <a:endParaRPr lang="es-MX"/>
          </a:p>
        </p:txBody>
      </p:sp>
      <p:sp>
        <p:nvSpPr>
          <p:cNvPr id="29705" name="Rectangle 18"/>
          <p:cNvSpPr>
            <a:spLocks noChangeArrowheads="1"/>
          </p:cNvSpPr>
          <p:nvPr/>
        </p:nvSpPr>
        <p:spPr bwMode="auto">
          <a:xfrm>
            <a:off x="1403350" y="1778000"/>
            <a:ext cx="184150" cy="1006475"/>
          </a:xfrm>
          <a:prstGeom prst="rect">
            <a:avLst/>
          </a:prstGeom>
          <a:noFill/>
          <a:ln w="9525">
            <a:noFill/>
            <a:miter lim="800000"/>
            <a:headEnd/>
            <a:tailEnd/>
          </a:ln>
        </p:spPr>
        <p:txBody>
          <a:bodyPr wrap="none" anchor="ctr">
            <a:spAutoFit/>
          </a:bodyPr>
          <a:lstStyle/>
          <a:p>
            <a:endParaRPr lang="en-US"/>
          </a:p>
          <a:p>
            <a:endParaRPr lang="en-US" sz="2400">
              <a:solidFill>
                <a:srgbClr val="FF99FF"/>
              </a:solidFill>
            </a:endParaRPr>
          </a:p>
          <a:p>
            <a:pPr eaLnBrk="0" hangingPunct="0"/>
            <a:endParaRPr lang="en-US"/>
          </a:p>
        </p:txBody>
      </p:sp>
      <p:sp>
        <p:nvSpPr>
          <p:cNvPr id="29706" name="Rectangle 10"/>
          <p:cNvSpPr>
            <a:spLocks noChangeArrowheads="1"/>
          </p:cNvSpPr>
          <p:nvPr/>
        </p:nvSpPr>
        <p:spPr bwMode="auto">
          <a:xfrm>
            <a:off x="1116013" y="1104900"/>
            <a:ext cx="7056437" cy="5076825"/>
          </a:xfrm>
          <a:prstGeom prst="rect">
            <a:avLst/>
          </a:prstGeom>
          <a:noFill/>
          <a:ln w="9525">
            <a:noFill/>
            <a:miter lim="800000"/>
            <a:headEnd/>
            <a:tailEnd/>
          </a:ln>
        </p:spPr>
        <p:txBody>
          <a:bodyPr anchor="ctr">
            <a:spAutoFit/>
          </a:bodyPr>
          <a:lstStyle/>
          <a:p>
            <a:pPr algn="just" eaLnBrk="0" hangingPunct="0"/>
            <a:r>
              <a:rPr lang="es-MX" b="1">
                <a:latin typeface="Comic Sans MS" pitchFamily="66" charset="0"/>
                <a:ea typeface="Times New Roman" pitchFamily="18" charset="0"/>
                <a:cs typeface="Arial" charset="0"/>
              </a:rPr>
              <a:t>108 spp reportadas como presentes en los solares</a:t>
            </a:r>
            <a:r>
              <a:rPr lang="es-MX">
                <a:latin typeface="Comic Sans MS" pitchFamily="66" charset="0"/>
                <a:ea typeface="Times New Roman" pitchFamily="18" charset="0"/>
                <a:cs typeface="Arial" charset="0"/>
              </a:rPr>
              <a:t>; 43 comestibles, 57 medicinales y 6 m</a:t>
            </a:r>
            <a:r>
              <a:rPr lang="es-MX">
                <a:ea typeface="Times New Roman" pitchFamily="18" charset="0"/>
                <a:cs typeface="Arial" charset="0"/>
              </a:rPr>
              <a:t>á</a:t>
            </a:r>
            <a:r>
              <a:rPr lang="es-MX">
                <a:latin typeface="Comic Sans MS" pitchFamily="66" charset="0"/>
                <a:ea typeface="Times New Roman" pitchFamily="18" charset="0"/>
                <a:cs typeface="Arial" charset="0"/>
              </a:rPr>
              <a:t>gico-religiosas (42% nativas y 38% introducidas).  </a:t>
            </a:r>
          </a:p>
          <a:p>
            <a:pPr algn="just" eaLnBrk="0" hangingPunct="0"/>
            <a:endParaRPr lang="es-MX">
              <a:latin typeface="Comic Sans MS" pitchFamily="66" charset="0"/>
              <a:ea typeface="Times New Roman" pitchFamily="18" charset="0"/>
              <a:cs typeface="Arial" charset="0"/>
            </a:endParaRPr>
          </a:p>
          <a:p>
            <a:pPr algn="just" eaLnBrk="0" hangingPunct="0"/>
            <a:r>
              <a:rPr lang="es-MX" b="1">
                <a:latin typeface="Comic Sans MS" pitchFamily="66" charset="0"/>
                <a:ea typeface="Times New Roman" pitchFamily="18" charset="0"/>
                <a:cs typeface="Arial" charset="0"/>
              </a:rPr>
              <a:t>149 spp silvestres y semicultivadas colectadas en las zonas aleda</a:t>
            </a:r>
            <a:r>
              <a:rPr lang="es-MX" b="1">
                <a:ea typeface="Times New Roman" pitchFamily="18" charset="0"/>
                <a:cs typeface="Arial" charset="0"/>
              </a:rPr>
              <a:t>ñ</a:t>
            </a:r>
            <a:r>
              <a:rPr lang="es-MX" b="1">
                <a:latin typeface="Comic Sans MS" pitchFamily="66" charset="0"/>
                <a:ea typeface="Times New Roman" pitchFamily="18" charset="0"/>
                <a:cs typeface="Arial" charset="0"/>
              </a:rPr>
              <a:t>as y utilizadas por los habitantes de las tres comunidades</a:t>
            </a:r>
            <a:r>
              <a:rPr lang="es-MX">
                <a:latin typeface="Comic Sans MS" pitchFamily="66" charset="0"/>
                <a:ea typeface="Times New Roman" pitchFamily="18" charset="0"/>
                <a:cs typeface="Arial" charset="0"/>
              </a:rPr>
              <a:t>; 114 spp medicinales, 33 m</a:t>
            </a:r>
            <a:r>
              <a:rPr lang="es-MX">
                <a:ea typeface="Times New Roman" pitchFamily="18" charset="0"/>
                <a:cs typeface="Arial" charset="0"/>
              </a:rPr>
              <a:t>á</a:t>
            </a:r>
            <a:r>
              <a:rPr lang="es-MX">
                <a:latin typeface="Comic Sans MS" pitchFamily="66" charset="0"/>
                <a:ea typeface="Times New Roman" pitchFamily="18" charset="0"/>
                <a:cs typeface="Arial" charset="0"/>
              </a:rPr>
              <a:t>gico-religiosas y 24 para fines ecol</a:t>
            </a:r>
            <a:r>
              <a:rPr lang="es-MX">
                <a:ea typeface="Times New Roman" pitchFamily="18" charset="0"/>
                <a:cs typeface="Arial" charset="0"/>
              </a:rPr>
              <a:t>ó</a:t>
            </a:r>
            <a:r>
              <a:rPr lang="es-MX">
                <a:latin typeface="Comic Sans MS" pitchFamily="66" charset="0"/>
                <a:ea typeface="Times New Roman" pitchFamily="18" charset="0"/>
                <a:cs typeface="Arial" charset="0"/>
              </a:rPr>
              <a:t>gicos (Ru</a:t>
            </a:r>
            <a:r>
              <a:rPr lang="es-MX">
                <a:ea typeface="Times New Roman" pitchFamily="18" charset="0"/>
                <a:cs typeface="Arial" charset="0"/>
              </a:rPr>
              <a:t>í</a:t>
            </a:r>
            <a:r>
              <a:rPr lang="es-MX">
                <a:latin typeface="Comic Sans MS" pitchFamily="66" charset="0"/>
                <a:ea typeface="Times New Roman" pitchFamily="18" charset="0"/>
                <a:cs typeface="Arial" charset="0"/>
              </a:rPr>
              <a:t>z-G</a:t>
            </a:r>
            <a:r>
              <a:rPr lang="es-MX">
                <a:ea typeface="Times New Roman" pitchFamily="18" charset="0"/>
                <a:cs typeface="Arial" charset="0"/>
              </a:rPr>
              <a:t>ó</a:t>
            </a:r>
            <a:r>
              <a:rPr lang="es-MX">
                <a:latin typeface="Comic Sans MS" pitchFamily="66" charset="0"/>
                <a:ea typeface="Times New Roman" pitchFamily="18" charset="0"/>
                <a:cs typeface="Arial" charset="0"/>
              </a:rPr>
              <a:t>mez, 2009) y 57 spp comestibles (28 nativas y 27 introducidas) (Álvarez-Mart</a:t>
            </a:r>
            <a:r>
              <a:rPr lang="es-MX">
                <a:ea typeface="Times New Roman" pitchFamily="18" charset="0"/>
                <a:cs typeface="Arial" charset="0"/>
              </a:rPr>
              <a:t>í</a:t>
            </a:r>
            <a:r>
              <a:rPr lang="es-MX">
                <a:latin typeface="Comic Sans MS" pitchFamily="66" charset="0"/>
                <a:ea typeface="Times New Roman" pitchFamily="18" charset="0"/>
                <a:cs typeface="Arial" charset="0"/>
              </a:rPr>
              <a:t>nez, 2009).</a:t>
            </a:r>
            <a:endParaRPr lang="es-MX">
              <a:ea typeface="Times New Roman" pitchFamily="18" charset="0"/>
              <a:cs typeface="Arial" charset="0"/>
            </a:endParaRPr>
          </a:p>
          <a:p>
            <a:pPr algn="just" eaLnBrk="0" hangingPunct="0"/>
            <a:endParaRPr lang="es-MX">
              <a:latin typeface="Comic Sans MS" pitchFamily="66" charset="0"/>
              <a:ea typeface="Times New Roman" pitchFamily="18" charset="0"/>
              <a:cs typeface="Arial" charset="0"/>
            </a:endParaRPr>
          </a:p>
          <a:p>
            <a:pPr algn="just" eaLnBrk="0" hangingPunct="0"/>
            <a:r>
              <a:rPr lang="es-MX" b="1">
                <a:latin typeface="Comic Sans MS" pitchFamily="66" charset="0"/>
                <a:ea typeface="Times New Roman" pitchFamily="18" charset="0"/>
                <a:cs typeface="Arial" charset="0"/>
              </a:rPr>
              <a:t>31 spp utilizadas para le</a:t>
            </a:r>
            <a:r>
              <a:rPr lang="es-MX" b="1">
                <a:ea typeface="Times New Roman" pitchFamily="18" charset="0"/>
                <a:cs typeface="Arial" charset="0"/>
              </a:rPr>
              <a:t>ñ</a:t>
            </a:r>
            <a:r>
              <a:rPr lang="es-MX" b="1">
                <a:latin typeface="Comic Sans MS" pitchFamily="66" charset="0"/>
                <a:ea typeface="Times New Roman" pitchFamily="18" charset="0"/>
                <a:cs typeface="Arial" charset="0"/>
              </a:rPr>
              <a:t>a</a:t>
            </a:r>
            <a:r>
              <a:rPr lang="es-MX">
                <a:latin typeface="Comic Sans MS" pitchFamily="66" charset="0"/>
                <a:ea typeface="Times New Roman" pitchFamily="18" charset="0"/>
                <a:cs typeface="Arial" charset="0"/>
              </a:rPr>
              <a:t>; s</a:t>
            </a:r>
            <a:r>
              <a:rPr lang="es-MX">
                <a:ea typeface="Times New Roman" pitchFamily="18" charset="0"/>
                <a:cs typeface="Arial" charset="0"/>
              </a:rPr>
              <a:t>ó</a:t>
            </a:r>
            <a:r>
              <a:rPr lang="es-MX">
                <a:latin typeface="Comic Sans MS" pitchFamily="66" charset="0"/>
                <a:ea typeface="Times New Roman" pitchFamily="18" charset="0"/>
                <a:cs typeface="Arial" charset="0"/>
              </a:rPr>
              <a:t>lo 6 de ellas introducidas. 80% de los hogares utilizan una opci</a:t>
            </a:r>
            <a:r>
              <a:rPr lang="es-MX">
                <a:ea typeface="Times New Roman" pitchFamily="18" charset="0"/>
                <a:cs typeface="Arial" charset="0"/>
              </a:rPr>
              <a:t>ó</a:t>
            </a:r>
            <a:r>
              <a:rPr lang="es-MX">
                <a:latin typeface="Comic Sans MS" pitchFamily="66" charset="0"/>
                <a:ea typeface="Times New Roman" pitchFamily="18" charset="0"/>
                <a:cs typeface="Arial" charset="0"/>
              </a:rPr>
              <a:t>n combinada gas-le</a:t>
            </a:r>
            <a:r>
              <a:rPr lang="es-MX">
                <a:ea typeface="Times New Roman" pitchFamily="18" charset="0"/>
                <a:cs typeface="Arial" charset="0"/>
              </a:rPr>
              <a:t>ñ</a:t>
            </a:r>
            <a:r>
              <a:rPr lang="es-MX">
                <a:latin typeface="Comic Sans MS" pitchFamily="66" charset="0"/>
                <a:ea typeface="Times New Roman" pitchFamily="18" charset="0"/>
                <a:cs typeface="Arial" charset="0"/>
              </a:rPr>
              <a:t>a y poco m</a:t>
            </a:r>
            <a:r>
              <a:rPr lang="es-MX">
                <a:ea typeface="Times New Roman" pitchFamily="18" charset="0"/>
                <a:cs typeface="Arial" charset="0"/>
              </a:rPr>
              <a:t>á</a:t>
            </a:r>
            <a:r>
              <a:rPr lang="es-MX">
                <a:latin typeface="Comic Sans MS" pitchFamily="66" charset="0"/>
                <a:ea typeface="Times New Roman" pitchFamily="18" charset="0"/>
                <a:cs typeface="Arial" charset="0"/>
              </a:rPr>
              <a:t>s del 10% emplean le</a:t>
            </a:r>
            <a:r>
              <a:rPr lang="es-MX">
                <a:ea typeface="Times New Roman" pitchFamily="18" charset="0"/>
                <a:cs typeface="Arial" charset="0"/>
              </a:rPr>
              <a:t>ñ</a:t>
            </a:r>
            <a:r>
              <a:rPr lang="es-MX">
                <a:latin typeface="Comic Sans MS" pitchFamily="66" charset="0"/>
                <a:ea typeface="Times New Roman" pitchFamily="18" charset="0"/>
                <a:cs typeface="Arial" charset="0"/>
              </a:rPr>
              <a:t>a exclusivamente.  En el 58% de los hogares el colector de la le</a:t>
            </a:r>
            <a:r>
              <a:rPr lang="es-MX">
                <a:ea typeface="Times New Roman" pitchFamily="18" charset="0"/>
                <a:cs typeface="Arial" charset="0"/>
              </a:rPr>
              <a:t>ñ</a:t>
            </a:r>
            <a:r>
              <a:rPr lang="es-MX">
                <a:latin typeface="Comic Sans MS" pitchFamily="66" charset="0"/>
                <a:ea typeface="Times New Roman" pitchFamily="18" charset="0"/>
                <a:cs typeface="Arial" charset="0"/>
              </a:rPr>
              <a:t>a es un hombre, existiendo una diferencia por g</a:t>
            </a:r>
            <a:r>
              <a:rPr lang="es-MX">
                <a:ea typeface="Times New Roman" pitchFamily="18" charset="0"/>
                <a:cs typeface="Arial" charset="0"/>
              </a:rPr>
              <a:t>é</a:t>
            </a:r>
            <a:r>
              <a:rPr lang="es-MX">
                <a:latin typeface="Comic Sans MS" pitchFamily="66" charset="0"/>
                <a:ea typeface="Times New Roman" pitchFamily="18" charset="0"/>
                <a:cs typeface="Arial" charset="0"/>
              </a:rPr>
              <a:t>nero en el tipo de le</a:t>
            </a:r>
            <a:r>
              <a:rPr lang="es-MX">
                <a:ea typeface="Times New Roman" pitchFamily="18" charset="0"/>
                <a:cs typeface="Arial" charset="0"/>
              </a:rPr>
              <a:t>ñ</a:t>
            </a:r>
            <a:r>
              <a:rPr lang="es-MX">
                <a:latin typeface="Comic Sans MS" pitchFamily="66" charset="0"/>
                <a:ea typeface="Times New Roman" pitchFamily="18" charset="0"/>
                <a:cs typeface="Arial" charset="0"/>
              </a:rPr>
              <a:t>a (seca-ramas: mujeres; verde-trozos mayores: hombres) y tipo de transporte utilizado (mujeres: carg</a:t>
            </a:r>
            <a:r>
              <a:rPr lang="es-MX">
                <a:ea typeface="Times New Roman" pitchFamily="18" charset="0"/>
                <a:cs typeface="Arial" charset="0"/>
              </a:rPr>
              <a:t>á</a:t>
            </a:r>
            <a:r>
              <a:rPr lang="es-MX">
                <a:latin typeface="Comic Sans MS" pitchFamily="66" charset="0"/>
                <a:ea typeface="Times New Roman" pitchFamily="18" charset="0"/>
                <a:cs typeface="Arial" charset="0"/>
              </a:rPr>
              <a:t>ndola; hombres: veh</a:t>
            </a:r>
            <a:r>
              <a:rPr lang="es-MX">
                <a:ea typeface="Times New Roman" pitchFamily="18" charset="0"/>
                <a:cs typeface="Arial" charset="0"/>
              </a:rPr>
              <a:t>í</a:t>
            </a:r>
            <a:r>
              <a:rPr lang="es-MX">
                <a:latin typeface="Comic Sans MS" pitchFamily="66" charset="0"/>
                <a:ea typeface="Times New Roman" pitchFamily="18" charset="0"/>
                <a:cs typeface="Arial" charset="0"/>
              </a:rPr>
              <a:t>culo o carretilla) (Aguilera-Lira, 2009). </a:t>
            </a:r>
            <a:endParaRPr lang="es-MX">
              <a:ea typeface="Times New Roman" pitchFamily="18" charset="0"/>
              <a:cs typeface="Arial" charset="0"/>
            </a:endParaRPr>
          </a:p>
        </p:txBody>
      </p:sp>
      <p:sp>
        <p:nvSpPr>
          <p:cNvPr id="29707" name="10 CuadroTexto"/>
          <p:cNvSpPr txBox="1">
            <a:spLocks noChangeArrowheads="1"/>
          </p:cNvSpPr>
          <p:nvPr/>
        </p:nvSpPr>
        <p:spPr bwMode="auto">
          <a:xfrm>
            <a:off x="2195513" y="260350"/>
            <a:ext cx="5329237" cy="708025"/>
          </a:xfrm>
          <a:prstGeom prst="rect">
            <a:avLst/>
          </a:prstGeom>
          <a:noFill/>
          <a:ln w="9525">
            <a:noFill/>
            <a:miter lim="800000"/>
            <a:headEnd/>
            <a:tailEnd/>
          </a:ln>
        </p:spPr>
        <p:txBody>
          <a:bodyPr>
            <a:spAutoFit/>
          </a:bodyPr>
          <a:lstStyle/>
          <a:p>
            <a:pPr algn="ctr"/>
            <a:r>
              <a:rPr lang="es-MX" sz="2000" b="1">
                <a:latin typeface="Aharoni" pitchFamily="2" charset="-79"/>
                <a:cs typeface="Aharoni" pitchFamily="2" charset="-79"/>
              </a:rPr>
              <a:t>Recursos naturales utilizados en las comunidades de estudio (vía campesina?)</a:t>
            </a:r>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Text Box 5"/>
          <p:cNvSpPr txBox="1">
            <a:spLocks noChangeArrowheads="1"/>
          </p:cNvSpPr>
          <p:nvPr/>
        </p:nvSpPr>
        <p:spPr bwMode="auto">
          <a:xfrm>
            <a:off x="1071563" y="571500"/>
            <a:ext cx="7559675" cy="5903913"/>
          </a:xfrm>
          <a:prstGeom prst="rect">
            <a:avLst/>
          </a:prstGeom>
          <a:solidFill>
            <a:schemeClr val="accent1">
              <a:lumMod val="40000"/>
              <a:lumOff val="60000"/>
            </a:schemeClr>
          </a:solidFill>
          <a:ln w="9525">
            <a:noFill/>
            <a:miter lim="800000"/>
            <a:headEnd/>
            <a:tailEnd/>
          </a:ln>
        </p:spPr>
        <p:txBody>
          <a:bodyPr>
            <a:spAutoFit/>
          </a:bodyPr>
          <a:lstStyle/>
          <a:p>
            <a:pPr>
              <a:lnSpc>
                <a:spcPct val="75000"/>
              </a:lnSpc>
              <a:defRPr/>
            </a:pPr>
            <a:endParaRPr lang="es-MX" sz="3200" b="1">
              <a:solidFill>
                <a:srgbClr val="FFFF99"/>
              </a:solidFill>
            </a:endParaRPr>
          </a:p>
          <a:p>
            <a:pPr>
              <a:defRPr/>
            </a:pPr>
            <a:endParaRPr lang="es-MX" sz="3200" b="1">
              <a:solidFill>
                <a:srgbClr val="FFFF99"/>
              </a:solidFill>
            </a:endParaRPr>
          </a:p>
          <a:p>
            <a:pPr>
              <a:defRPr/>
            </a:pPr>
            <a:endParaRPr lang="es-MX" sz="3200" b="1">
              <a:solidFill>
                <a:srgbClr val="FFFF99"/>
              </a:solidFill>
            </a:endParaRPr>
          </a:p>
          <a:p>
            <a:pPr>
              <a:defRPr/>
            </a:pPr>
            <a:endParaRPr lang="es-MX" sz="3200" b="1">
              <a:solidFill>
                <a:srgbClr val="FFFF99"/>
              </a:solidFill>
            </a:endParaRPr>
          </a:p>
          <a:p>
            <a:pPr>
              <a:defRPr/>
            </a:pPr>
            <a:endParaRPr lang="es-MX" sz="3200" b="1">
              <a:solidFill>
                <a:srgbClr val="FFFF99"/>
              </a:solidFill>
            </a:endParaRPr>
          </a:p>
          <a:p>
            <a:pPr>
              <a:defRPr/>
            </a:pPr>
            <a:endParaRPr lang="es-MX" sz="3200" b="1">
              <a:solidFill>
                <a:srgbClr val="FFFF99"/>
              </a:solidFill>
            </a:endParaRPr>
          </a:p>
          <a:p>
            <a:pPr>
              <a:defRPr/>
            </a:pPr>
            <a:endParaRPr lang="es-MX" sz="3200" b="1">
              <a:solidFill>
                <a:srgbClr val="FFFF99"/>
              </a:solidFill>
            </a:endParaRPr>
          </a:p>
          <a:p>
            <a:pPr>
              <a:defRPr/>
            </a:pPr>
            <a:endParaRPr lang="es-MX" sz="3200" b="1">
              <a:solidFill>
                <a:srgbClr val="FFFF99"/>
              </a:solidFill>
            </a:endParaRPr>
          </a:p>
          <a:p>
            <a:pPr>
              <a:defRPr/>
            </a:pPr>
            <a:endParaRPr lang="es-MX" sz="3200" b="1">
              <a:solidFill>
                <a:srgbClr val="FFFF99"/>
              </a:solidFill>
            </a:endParaRPr>
          </a:p>
          <a:p>
            <a:pPr>
              <a:defRPr/>
            </a:pPr>
            <a:endParaRPr lang="es-MX" sz="3200" b="1">
              <a:solidFill>
                <a:srgbClr val="FFFF99"/>
              </a:solidFill>
            </a:endParaRPr>
          </a:p>
          <a:p>
            <a:pPr>
              <a:defRPr/>
            </a:pPr>
            <a:endParaRPr lang="es-MX" sz="3200">
              <a:solidFill>
                <a:srgbClr val="FFFF99"/>
              </a:solidFill>
            </a:endParaRPr>
          </a:p>
        </p:txBody>
      </p:sp>
      <p:pic>
        <p:nvPicPr>
          <p:cNvPr id="30723" name="Gráfico 2"/>
          <p:cNvPicPr>
            <a:picLocks noChangeArrowheads="1"/>
          </p:cNvPicPr>
          <p:nvPr/>
        </p:nvPicPr>
        <p:blipFill>
          <a:blip r:embed="rId3" cstate="print"/>
          <a:srcRect/>
          <a:stretch>
            <a:fillRect/>
          </a:stretch>
        </p:blipFill>
        <p:spPr bwMode="auto">
          <a:xfrm>
            <a:off x="1928813" y="1000125"/>
            <a:ext cx="5929312" cy="3286125"/>
          </a:xfrm>
          <a:prstGeom prst="rect">
            <a:avLst/>
          </a:prstGeom>
          <a:noFill/>
          <a:ln w="9525">
            <a:noFill/>
            <a:miter lim="800000"/>
            <a:headEnd/>
            <a:tailEnd/>
          </a:ln>
        </p:spPr>
      </p:pic>
      <p:sp>
        <p:nvSpPr>
          <p:cNvPr id="30724" name="Rectangle 5"/>
          <p:cNvSpPr>
            <a:spLocks noChangeArrowheads="1"/>
          </p:cNvSpPr>
          <p:nvPr/>
        </p:nvSpPr>
        <p:spPr bwMode="auto">
          <a:xfrm>
            <a:off x="2000250" y="4500563"/>
            <a:ext cx="5500688" cy="1631950"/>
          </a:xfrm>
          <a:prstGeom prst="rect">
            <a:avLst/>
          </a:prstGeom>
          <a:noFill/>
          <a:ln w="9525">
            <a:noFill/>
            <a:miter lim="800000"/>
            <a:headEnd/>
            <a:tailEnd/>
          </a:ln>
        </p:spPr>
        <p:txBody>
          <a:bodyPr anchor="ctr">
            <a:spAutoFit/>
          </a:bodyPr>
          <a:lstStyle/>
          <a:p>
            <a:pPr algn="just" eaLnBrk="0" hangingPunct="0"/>
            <a:r>
              <a:rPr lang="es-MX" sz="1400" b="1">
                <a:ea typeface="Times New Roman" pitchFamily="18" charset="0"/>
                <a:cs typeface="Arial" charset="0"/>
              </a:rPr>
              <a:t>Destino de las remesas en los hogares de las tres comunidades de estudio </a:t>
            </a:r>
            <a:r>
              <a:rPr lang="es-MX" sz="1400">
                <a:ea typeface="Times New Roman" pitchFamily="18" charset="0"/>
                <a:cs typeface="Arial" charset="0"/>
              </a:rPr>
              <a:t> </a:t>
            </a:r>
            <a:r>
              <a:rPr lang="es-MX" sz="1000">
                <a:ea typeface="Times New Roman" pitchFamily="18" charset="0"/>
                <a:cs typeface="Arial" charset="0"/>
              </a:rPr>
              <a:t>(</a:t>
            </a:r>
            <a:r>
              <a:rPr lang="es-MX" sz="1200">
                <a:ea typeface="Times New Roman" pitchFamily="18" charset="0"/>
                <a:cs typeface="Arial" charset="0"/>
              </a:rPr>
              <a:t>Las Lomas, San Isidro y Texín; en porcentajes). </a:t>
            </a:r>
          </a:p>
          <a:p>
            <a:pPr algn="just" eaLnBrk="0" hangingPunct="0"/>
            <a:endParaRPr lang="es-MX" sz="1200">
              <a:ea typeface="Times New Roman" pitchFamily="18" charset="0"/>
              <a:cs typeface="Arial" charset="0"/>
            </a:endParaRPr>
          </a:p>
          <a:p>
            <a:pPr algn="just" eaLnBrk="0" hangingPunct="0"/>
            <a:r>
              <a:rPr lang="es-MX" sz="1200">
                <a:ea typeface="Times New Roman" pitchFamily="18" charset="0"/>
                <a:cs typeface="Arial" charset="0"/>
              </a:rPr>
              <a:t>Fuente: Encuesta de hogares (2007-2008) proyecto </a:t>
            </a:r>
            <a:r>
              <a:rPr lang="es-MX" sz="1200" i="1">
                <a:ea typeface="Times New Roman" pitchFamily="18" charset="0"/>
                <a:cs typeface="Arial" charset="0"/>
              </a:rPr>
              <a:t>Migración internacional, alternativas de desarrollo y manejo de recursos naturales por género en comunidades cafetaleras del centro de Veracruz</a:t>
            </a:r>
            <a:r>
              <a:rPr lang="es-MX" sz="1200">
                <a:ea typeface="Times New Roman" pitchFamily="18" charset="0"/>
                <a:cs typeface="Arial" charset="0"/>
              </a:rPr>
              <a:t>. IIHS-UV con financiamiento de  Fondos Mixtos Gob. Edo. Veracruz-Conacyt e IDRC (Ottawa).</a:t>
            </a:r>
          </a:p>
        </p:txBody>
      </p:sp>
      <p:sp>
        <p:nvSpPr>
          <p:cNvPr id="30725" name="4 CuadroTexto"/>
          <p:cNvSpPr txBox="1">
            <a:spLocks noChangeArrowheads="1"/>
          </p:cNvSpPr>
          <p:nvPr/>
        </p:nvSpPr>
        <p:spPr bwMode="auto">
          <a:xfrm>
            <a:off x="2339975" y="2565400"/>
            <a:ext cx="792163" cy="1108075"/>
          </a:xfrm>
          <a:prstGeom prst="rect">
            <a:avLst/>
          </a:prstGeom>
          <a:noFill/>
          <a:ln w="9525">
            <a:noFill/>
            <a:miter lim="800000"/>
            <a:headEnd/>
            <a:tailEnd/>
          </a:ln>
        </p:spPr>
        <p:txBody>
          <a:bodyPr>
            <a:spAutoFit/>
          </a:bodyPr>
          <a:lstStyle/>
          <a:p>
            <a:pPr algn="ctr"/>
            <a:r>
              <a:rPr lang="es-MX" sz="6600"/>
              <a:t>*</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CuadroTexto"/>
          <p:cNvSpPr txBox="1">
            <a:spLocks noChangeArrowheads="1"/>
          </p:cNvSpPr>
          <p:nvPr/>
        </p:nvSpPr>
        <p:spPr bwMode="auto">
          <a:xfrm>
            <a:off x="1042988" y="620713"/>
            <a:ext cx="7072312" cy="5632450"/>
          </a:xfrm>
          <a:prstGeom prst="rect">
            <a:avLst/>
          </a:prstGeom>
          <a:solidFill>
            <a:schemeClr val="accent2">
              <a:lumMod val="40000"/>
              <a:lumOff val="60000"/>
            </a:schemeClr>
          </a:solidFill>
          <a:ln w="9525">
            <a:noFill/>
            <a:miter lim="800000"/>
            <a:headEnd/>
            <a:tailEnd/>
          </a:ln>
        </p:spPr>
        <p:txBody>
          <a:bodyPr>
            <a:spAutoFit/>
          </a:bodyPr>
          <a:lstStyle/>
          <a:p>
            <a:pPr algn="ctr">
              <a:defRPr/>
            </a:pPr>
            <a:r>
              <a:rPr lang="es-MX" sz="2400" b="1" dirty="0"/>
              <a:t>Propiedad femenina de tierras en </a:t>
            </a:r>
          </a:p>
          <a:p>
            <a:pPr algn="ctr">
              <a:defRPr/>
            </a:pPr>
            <a:r>
              <a:rPr lang="es-MX" sz="2400" b="1" dirty="0"/>
              <a:t>las comunidades de estudio (según el RAN)</a:t>
            </a:r>
            <a:endParaRPr lang="es-MX" sz="2400" dirty="0"/>
          </a:p>
          <a:p>
            <a:pPr>
              <a:defRPr/>
            </a:pPr>
            <a:r>
              <a:rPr lang="es-MX" sz="2400" dirty="0"/>
              <a:t> </a:t>
            </a:r>
          </a:p>
          <a:p>
            <a:pPr>
              <a:buFont typeface="Arial" charset="0"/>
              <a:buChar char="•"/>
              <a:defRPr/>
            </a:pPr>
            <a:r>
              <a:rPr lang="es-MX" sz="2400" dirty="0" err="1"/>
              <a:t>Texín</a:t>
            </a:r>
            <a:r>
              <a:rPr lang="es-MX" sz="2400" dirty="0"/>
              <a:t> tiene 41 ejidatarios, de los cuales sólo 6 son mujeres</a:t>
            </a:r>
          </a:p>
          <a:p>
            <a:pPr>
              <a:defRPr/>
            </a:pPr>
            <a:r>
              <a:rPr lang="es-MX" sz="2400" dirty="0"/>
              <a:t> (14.63 %)</a:t>
            </a:r>
          </a:p>
          <a:p>
            <a:pPr>
              <a:buFont typeface="Arial" charset="0"/>
              <a:buChar char="•"/>
              <a:defRPr/>
            </a:pPr>
            <a:endParaRPr lang="es-MX" sz="2400" dirty="0"/>
          </a:p>
          <a:p>
            <a:pPr>
              <a:buFont typeface="Arial" charset="0"/>
              <a:buChar char="•"/>
              <a:defRPr/>
            </a:pPr>
            <a:r>
              <a:rPr lang="es-MX" sz="2400" dirty="0"/>
              <a:t>107 ejidatarios pertenecen a La Concepción (San Isidro), de los cuales sólo 2 son mujeres de San Isidro (1.92 %)</a:t>
            </a:r>
          </a:p>
          <a:p>
            <a:pPr>
              <a:buFont typeface="Arial" charset="0"/>
              <a:buChar char="•"/>
              <a:defRPr/>
            </a:pPr>
            <a:endParaRPr lang="es-MX" sz="2400" dirty="0"/>
          </a:p>
          <a:p>
            <a:pPr>
              <a:buFont typeface="Arial" charset="0"/>
              <a:buChar char="•"/>
              <a:defRPr/>
            </a:pPr>
            <a:r>
              <a:rPr lang="es-MX" sz="2400" dirty="0"/>
              <a:t>Las Lomas tiene 77 ejidatarios, de los cuales 24 son mujeres (31.16 %)</a:t>
            </a:r>
          </a:p>
          <a:p>
            <a:pPr>
              <a:defRPr/>
            </a:pPr>
            <a:r>
              <a:rPr lang="es-MX" sz="2400" dirty="0"/>
              <a:t> </a:t>
            </a:r>
          </a:p>
          <a:p>
            <a:pPr>
              <a:defRPr/>
            </a:pPr>
            <a:r>
              <a:rPr lang="es-MX" sz="2400" dirty="0"/>
              <a:t>*Todas tienen más de 60 años</a:t>
            </a:r>
            <a:endParaRPr lang="es-MX"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3 Marcador de contenido" descr="Planta enferma por herbicidas1.jpg"/>
          <p:cNvPicPr>
            <a:picLocks noGrp="1" noChangeAspect="1"/>
          </p:cNvPicPr>
          <p:nvPr>
            <p:ph idx="1"/>
          </p:nvPr>
        </p:nvPicPr>
        <p:blipFill>
          <a:blip r:embed="rId3" cstate="print">
            <a:lum bright="46000"/>
          </a:blip>
          <a:srcRect/>
          <a:stretch>
            <a:fillRect/>
          </a:stretch>
        </p:blipFill>
        <p:spPr>
          <a:xfrm>
            <a:off x="785813" y="0"/>
            <a:ext cx="6034087" cy="4525963"/>
          </a:xfrm>
        </p:spPr>
      </p:pic>
      <p:pic>
        <p:nvPicPr>
          <p:cNvPr id="7171" name="5 Imagen" descr="lomascasa2.jpg"/>
          <p:cNvPicPr>
            <a:picLocks noChangeAspect="1"/>
          </p:cNvPicPr>
          <p:nvPr/>
        </p:nvPicPr>
        <p:blipFill>
          <a:blip r:embed="rId4" cstate="print">
            <a:lum bright="48000"/>
          </a:blip>
          <a:srcRect/>
          <a:stretch>
            <a:fillRect/>
          </a:stretch>
        </p:blipFill>
        <p:spPr bwMode="auto">
          <a:xfrm>
            <a:off x="4857750" y="3643313"/>
            <a:ext cx="4286250" cy="3214687"/>
          </a:xfrm>
          <a:prstGeom prst="rect">
            <a:avLst/>
          </a:prstGeom>
          <a:noFill/>
          <a:ln w="9525">
            <a:noFill/>
            <a:miter lim="800000"/>
            <a:headEnd/>
            <a:tailEnd/>
          </a:ln>
        </p:spPr>
      </p:pic>
      <p:sp>
        <p:nvSpPr>
          <p:cNvPr id="7172" name="1 Título"/>
          <p:cNvSpPr>
            <a:spLocks noGrp="1"/>
          </p:cNvSpPr>
          <p:nvPr>
            <p:ph type="title"/>
          </p:nvPr>
        </p:nvSpPr>
        <p:spPr>
          <a:xfrm>
            <a:off x="428625" y="0"/>
            <a:ext cx="8229600" cy="1143000"/>
          </a:xfrm>
        </p:spPr>
        <p:txBody>
          <a:bodyPr/>
          <a:lstStyle/>
          <a:p>
            <a:r>
              <a:rPr lang="es-MX" b="1" smtClean="0"/>
              <a:t>Contexto Económico</a:t>
            </a:r>
          </a:p>
        </p:txBody>
      </p:sp>
      <p:pic>
        <p:nvPicPr>
          <p:cNvPr id="7173" name="Picture 2" descr="http://www.uca.edu.sv/contenedorarchivuca/sitio/oci/Image/Ruta%20del%20migrante%20diciembre08%20122.jpg"/>
          <p:cNvPicPr>
            <a:picLocks noChangeAspect="1" noChangeArrowheads="1"/>
          </p:cNvPicPr>
          <p:nvPr/>
        </p:nvPicPr>
        <p:blipFill>
          <a:blip r:embed="rId5" cstate="print">
            <a:lum bright="40000"/>
          </a:blip>
          <a:srcRect/>
          <a:stretch>
            <a:fillRect/>
          </a:stretch>
        </p:blipFill>
        <p:spPr bwMode="auto">
          <a:xfrm>
            <a:off x="0" y="4099322"/>
            <a:ext cx="4197350" cy="2786062"/>
          </a:xfrm>
          <a:prstGeom prst="rect">
            <a:avLst/>
          </a:prstGeom>
          <a:noFill/>
          <a:ln w="9525">
            <a:noFill/>
            <a:miter lim="800000"/>
            <a:headEnd/>
            <a:tailEnd/>
          </a:ln>
        </p:spPr>
      </p:pic>
      <p:sp>
        <p:nvSpPr>
          <p:cNvPr id="7174" name="7 Rectángulo"/>
          <p:cNvSpPr>
            <a:spLocks noChangeArrowheads="1"/>
          </p:cNvSpPr>
          <p:nvPr/>
        </p:nvSpPr>
        <p:spPr bwMode="auto">
          <a:xfrm>
            <a:off x="142875" y="1285875"/>
            <a:ext cx="9001125" cy="4524315"/>
          </a:xfrm>
          <a:prstGeom prst="rect">
            <a:avLst/>
          </a:prstGeom>
          <a:noFill/>
          <a:ln w="9525">
            <a:noFill/>
            <a:miter lim="800000"/>
            <a:headEnd/>
            <a:tailEnd/>
          </a:ln>
        </p:spPr>
        <p:txBody>
          <a:bodyPr>
            <a:spAutoFit/>
          </a:bodyPr>
          <a:lstStyle/>
          <a:p>
            <a:pPr>
              <a:buFont typeface="Arial" charset="0"/>
              <a:buChar char="•"/>
            </a:pPr>
            <a:r>
              <a:rPr lang="es-MX" sz="3200" b="1" dirty="0">
                <a:latin typeface="Calibri" pitchFamily="34" charset="0"/>
              </a:rPr>
              <a:t>1999-2001 Caída del precio del café</a:t>
            </a:r>
          </a:p>
          <a:p>
            <a:endParaRPr lang="es-MX" sz="3200" b="1" dirty="0">
              <a:latin typeface="Calibri" pitchFamily="34" charset="0"/>
            </a:endParaRPr>
          </a:p>
          <a:p>
            <a:pPr>
              <a:buFont typeface="Arial" charset="0"/>
              <a:buChar char="•"/>
            </a:pPr>
            <a:r>
              <a:rPr lang="es-MX" sz="3200" b="1" dirty="0">
                <a:latin typeface="Calibri" pitchFamily="34" charset="0"/>
              </a:rPr>
              <a:t>1997-2003: Veracruz 5º estado expulsor, 800 mil</a:t>
            </a:r>
          </a:p>
          <a:p>
            <a:endParaRPr lang="es-MX" sz="3200" b="1" dirty="0">
              <a:latin typeface="Calibri" pitchFamily="34" charset="0"/>
            </a:endParaRPr>
          </a:p>
          <a:p>
            <a:pPr>
              <a:buFont typeface="Arial" charset="0"/>
              <a:buChar char="•"/>
            </a:pPr>
            <a:r>
              <a:rPr lang="es-MX" sz="3200" b="1" dirty="0">
                <a:latin typeface="Calibri" pitchFamily="34" charset="0"/>
              </a:rPr>
              <a:t>2010 Veracruz 2º lugar nacional </a:t>
            </a:r>
            <a:r>
              <a:rPr lang="es-MX" sz="3200" b="1" dirty="0" smtClean="0">
                <a:latin typeface="Calibri" pitchFamily="34" charset="0"/>
              </a:rPr>
              <a:t>con hogares con migración</a:t>
            </a:r>
            <a:endParaRPr lang="es-MX" sz="3200" b="1" dirty="0">
              <a:latin typeface="Calibri" pitchFamily="34" charset="0"/>
            </a:endParaRPr>
          </a:p>
          <a:p>
            <a:pPr>
              <a:buFont typeface="Arial" charset="0"/>
              <a:buChar char="•"/>
            </a:pPr>
            <a:endParaRPr lang="es-MX" sz="3200" b="1" dirty="0">
              <a:latin typeface="Calibri" pitchFamily="34" charset="0"/>
            </a:endParaRPr>
          </a:p>
          <a:p>
            <a:pPr>
              <a:buFont typeface="Arial" charset="0"/>
              <a:buChar char="•"/>
            </a:pPr>
            <a:r>
              <a:rPr lang="es-MX" sz="3200" b="1" dirty="0">
                <a:latin typeface="Calibri" pitchFamily="34" charset="0"/>
              </a:rPr>
              <a:t>2007-2008: Caída de 3.7% de las remesas en México.</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7"/>
          <p:cNvSpPr>
            <a:spLocks noChangeArrowheads="1"/>
          </p:cNvSpPr>
          <p:nvPr/>
        </p:nvSpPr>
        <p:spPr bwMode="auto">
          <a:xfrm flipH="1">
            <a:off x="3635375" y="1125538"/>
            <a:ext cx="215900" cy="142875"/>
          </a:xfrm>
          <a:prstGeom prst="ellipse">
            <a:avLst/>
          </a:prstGeom>
          <a:solidFill>
            <a:schemeClr val="accent1"/>
          </a:solidFill>
          <a:ln w="9525">
            <a:solidFill>
              <a:schemeClr val="tx1"/>
            </a:solidFill>
            <a:round/>
            <a:headEnd/>
            <a:tailEnd/>
          </a:ln>
        </p:spPr>
        <p:txBody>
          <a:bodyPr wrap="none" anchor="ctr"/>
          <a:lstStyle/>
          <a:p>
            <a:endParaRPr lang="es-MX"/>
          </a:p>
        </p:txBody>
      </p:sp>
      <p:sp>
        <p:nvSpPr>
          <p:cNvPr id="32771" name="Freeform 13"/>
          <p:cNvSpPr>
            <a:spLocks/>
          </p:cNvSpPr>
          <p:nvPr/>
        </p:nvSpPr>
        <p:spPr bwMode="auto">
          <a:xfrm>
            <a:off x="2071688" y="500063"/>
            <a:ext cx="1566862" cy="744537"/>
          </a:xfrm>
          <a:custGeom>
            <a:avLst/>
            <a:gdLst>
              <a:gd name="T0" fmla="*/ 2147483647 w 987"/>
              <a:gd name="T1" fmla="*/ 2147483647 h 469"/>
              <a:gd name="T2" fmla="*/ 2147483647 w 987"/>
              <a:gd name="T3" fmla="*/ 2147483647 h 469"/>
              <a:gd name="T4" fmla="*/ 2147483647 w 987"/>
              <a:gd name="T5" fmla="*/ 2147483647 h 469"/>
              <a:gd name="T6" fmla="*/ 2147483647 w 987"/>
              <a:gd name="T7" fmla="*/ 2147483647 h 469"/>
              <a:gd name="T8" fmla="*/ 2147483647 w 987"/>
              <a:gd name="T9" fmla="*/ 2147483647 h 469"/>
              <a:gd name="T10" fmla="*/ 2147483647 w 987"/>
              <a:gd name="T11" fmla="*/ 2147483647 h 469"/>
              <a:gd name="T12" fmla="*/ 2147483647 w 987"/>
              <a:gd name="T13" fmla="*/ 2147483647 h 469"/>
              <a:gd name="T14" fmla="*/ 2147483647 w 987"/>
              <a:gd name="T15" fmla="*/ 2147483647 h 469"/>
              <a:gd name="T16" fmla="*/ 2147483647 w 987"/>
              <a:gd name="T17" fmla="*/ 2147483647 h 469"/>
              <a:gd name="T18" fmla="*/ 2147483647 w 987"/>
              <a:gd name="T19" fmla="*/ 2147483647 h 469"/>
              <a:gd name="T20" fmla="*/ 2147483647 w 987"/>
              <a:gd name="T21" fmla="*/ 2147483647 h 469"/>
              <a:gd name="T22" fmla="*/ 2147483647 w 987"/>
              <a:gd name="T23" fmla="*/ 0 h 469"/>
              <a:gd name="T24" fmla="*/ 2147483647 w 987"/>
              <a:gd name="T25" fmla="*/ 2147483647 h 469"/>
              <a:gd name="T26" fmla="*/ 2147483647 w 987"/>
              <a:gd name="T27" fmla="*/ 2147483647 h 469"/>
              <a:gd name="T28" fmla="*/ 2147483647 w 987"/>
              <a:gd name="T29" fmla="*/ 2147483647 h 469"/>
              <a:gd name="T30" fmla="*/ 0 w 987"/>
              <a:gd name="T31" fmla="*/ 2147483647 h 4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87"/>
              <a:gd name="T49" fmla="*/ 0 h 469"/>
              <a:gd name="T50" fmla="*/ 987 w 987"/>
              <a:gd name="T51" fmla="*/ 469 h 4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87" h="469">
                <a:moveTo>
                  <a:pt x="987" y="448"/>
                </a:moveTo>
                <a:cubicBezTo>
                  <a:pt x="919" y="461"/>
                  <a:pt x="901" y="469"/>
                  <a:pt x="813" y="448"/>
                </a:cubicBezTo>
                <a:cubicBezTo>
                  <a:pt x="800" y="445"/>
                  <a:pt x="797" y="428"/>
                  <a:pt x="786" y="420"/>
                </a:cubicBezTo>
                <a:cubicBezTo>
                  <a:pt x="737" y="385"/>
                  <a:pt x="693" y="363"/>
                  <a:pt x="658" y="311"/>
                </a:cubicBezTo>
                <a:cubicBezTo>
                  <a:pt x="639" y="251"/>
                  <a:pt x="666" y="309"/>
                  <a:pt x="621" y="274"/>
                </a:cubicBezTo>
                <a:cubicBezTo>
                  <a:pt x="612" y="267"/>
                  <a:pt x="611" y="255"/>
                  <a:pt x="603" y="247"/>
                </a:cubicBezTo>
                <a:cubicBezTo>
                  <a:pt x="595" y="239"/>
                  <a:pt x="585" y="234"/>
                  <a:pt x="576" y="228"/>
                </a:cubicBezTo>
                <a:cubicBezTo>
                  <a:pt x="570" y="219"/>
                  <a:pt x="564" y="209"/>
                  <a:pt x="557" y="201"/>
                </a:cubicBezTo>
                <a:cubicBezTo>
                  <a:pt x="543" y="185"/>
                  <a:pt x="512" y="155"/>
                  <a:pt x="512" y="155"/>
                </a:cubicBezTo>
                <a:cubicBezTo>
                  <a:pt x="492" y="96"/>
                  <a:pt x="425" y="69"/>
                  <a:pt x="375" y="36"/>
                </a:cubicBezTo>
                <a:cubicBezTo>
                  <a:pt x="366" y="30"/>
                  <a:pt x="356" y="24"/>
                  <a:pt x="347" y="18"/>
                </a:cubicBezTo>
                <a:cubicBezTo>
                  <a:pt x="331" y="8"/>
                  <a:pt x="292" y="0"/>
                  <a:pt x="292" y="0"/>
                </a:cubicBezTo>
                <a:cubicBezTo>
                  <a:pt x="233" y="6"/>
                  <a:pt x="175" y="8"/>
                  <a:pt x="119" y="27"/>
                </a:cubicBezTo>
                <a:cubicBezTo>
                  <a:pt x="94" y="52"/>
                  <a:pt x="70" y="75"/>
                  <a:pt x="45" y="100"/>
                </a:cubicBezTo>
                <a:cubicBezTo>
                  <a:pt x="39" y="106"/>
                  <a:pt x="35" y="116"/>
                  <a:pt x="27" y="119"/>
                </a:cubicBezTo>
                <a:cubicBezTo>
                  <a:pt x="18" y="122"/>
                  <a:pt x="0" y="128"/>
                  <a:pt x="0" y="128"/>
                </a:cubicBezTo>
              </a:path>
            </a:pathLst>
          </a:custGeom>
          <a:noFill/>
          <a:ln w="28575" cmpd="sng">
            <a:solidFill>
              <a:schemeClr val="bg1"/>
            </a:solidFill>
            <a:round/>
            <a:headEnd/>
            <a:tailEnd/>
          </a:ln>
        </p:spPr>
        <p:txBody>
          <a:bodyPr/>
          <a:lstStyle/>
          <a:p>
            <a:endParaRPr lang="es-MX"/>
          </a:p>
        </p:txBody>
      </p:sp>
      <p:sp>
        <p:nvSpPr>
          <p:cNvPr id="32772" name="Freeform 15"/>
          <p:cNvSpPr>
            <a:spLocks/>
          </p:cNvSpPr>
          <p:nvPr/>
        </p:nvSpPr>
        <p:spPr bwMode="auto">
          <a:xfrm>
            <a:off x="769938" y="1408113"/>
            <a:ext cx="246062" cy="290512"/>
          </a:xfrm>
          <a:custGeom>
            <a:avLst/>
            <a:gdLst>
              <a:gd name="T0" fmla="*/ 2147483647 w 155"/>
              <a:gd name="T1" fmla="*/ 0 h 183"/>
              <a:gd name="T2" fmla="*/ 2147483647 w 155"/>
              <a:gd name="T3" fmla="*/ 2147483647 h 183"/>
              <a:gd name="T4" fmla="*/ 0 w 155"/>
              <a:gd name="T5" fmla="*/ 2147483647 h 183"/>
              <a:gd name="T6" fmla="*/ 0 60000 65536"/>
              <a:gd name="T7" fmla="*/ 0 60000 65536"/>
              <a:gd name="T8" fmla="*/ 0 60000 65536"/>
              <a:gd name="T9" fmla="*/ 0 w 155"/>
              <a:gd name="T10" fmla="*/ 0 h 183"/>
              <a:gd name="T11" fmla="*/ 155 w 155"/>
              <a:gd name="T12" fmla="*/ 183 h 183"/>
            </a:gdLst>
            <a:ahLst/>
            <a:cxnLst>
              <a:cxn ang="T6">
                <a:pos x="T0" y="T1"/>
              </a:cxn>
              <a:cxn ang="T7">
                <a:pos x="T2" y="T3"/>
              </a:cxn>
              <a:cxn ang="T8">
                <a:pos x="T4" y="T5"/>
              </a:cxn>
            </a:cxnLst>
            <a:rect l="T9" t="T10" r="T11" b="T12"/>
            <a:pathLst>
              <a:path w="155" h="183">
                <a:moveTo>
                  <a:pt x="155" y="0"/>
                </a:moveTo>
                <a:cubicBezTo>
                  <a:pt x="122" y="24"/>
                  <a:pt x="106" y="51"/>
                  <a:pt x="73" y="73"/>
                </a:cubicBezTo>
                <a:cubicBezTo>
                  <a:pt x="50" y="139"/>
                  <a:pt x="51" y="132"/>
                  <a:pt x="0" y="183"/>
                </a:cubicBezTo>
              </a:path>
            </a:pathLst>
          </a:custGeom>
          <a:noFill/>
          <a:ln w="28575" cmpd="sng">
            <a:solidFill>
              <a:schemeClr val="bg1"/>
            </a:solidFill>
            <a:round/>
            <a:headEnd/>
            <a:tailEnd/>
          </a:ln>
        </p:spPr>
        <p:txBody>
          <a:bodyPr/>
          <a:lstStyle/>
          <a:p>
            <a:endParaRPr lang="es-MX"/>
          </a:p>
        </p:txBody>
      </p:sp>
      <p:sp>
        <p:nvSpPr>
          <p:cNvPr id="32773" name="Freeform 16"/>
          <p:cNvSpPr>
            <a:spLocks/>
          </p:cNvSpPr>
          <p:nvPr/>
        </p:nvSpPr>
        <p:spPr bwMode="auto">
          <a:xfrm>
            <a:off x="784225" y="2408238"/>
            <a:ext cx="260350" cy="407987"/>
          </a:xfrm>
          <a:custGeom>
            <a:avLst/>
            <a:gdLst>
              <a:gd name="T0" fmla="*/ 2147483647 w 164"/>
              <a:gd name="T1" fmla="*/ 2147483647 h 257"/>
              <a:gd name="T2" fmla="*/ 2147483647 w 164"/>
              <a:gd name="T3" fmla="*/ 2147483647 h 257"/>
              <a:gd name="T4" fmla="*/ 2147483647 w 164"/>
              <a:gd name="T5" fmla="*/ 2147483647 h 257"/>
              <a:gd name="T6" fmla="*/ 0 w 164"/>
              <a:gd name="T7" fmla="*/ 2147483647 h 257"/>
              <a:gd name="T8" fmla="*/ 0 60000 65536"/>
              <a:gd name="T9" fmla="*/ 0 60000 65536"/>
              <a:gd name="T10" fmla="*/ 0 60000 65536"/>
              <a:gd name="T11" fmla="*/ 0 60000 65536"/>
              <a:gd name="T12" fmla="*/ 0 w 164"/>
              <a:gd name="T13" fmla="*/ 0 h 257"/>
              <a:gd name="T14" fmla="*/ 164 w 164"/>
              <a:gd name="T15" fmla="*/ 257 h 257"/>
            </a:gdLst>
            <a:ahLst/>
            <a:cxnLst>
              <a:cxn ang="T8">
                <a:pos x="T0" y="T1"/>
              </a:cxn>
              <a:cxn ang="T9">
                <a:pos x="T2" y="T3"/>
              </a:cxn>
              <a:cxn ang="T10">
                <a:pos x="T4" y="T5"/>
              </a:cxn>
              <a:cxn ang="T11">
                <a:pos x="T6" y="T7"/>
              </a:cxn>
            </a:cxnLst>
            <a:rect l="T12" t="T13" r="T14" b="T15"/>
            <a:pathLst>
              <a:path w="164" h="257">
                <a:moveTo>
                  <a:pt x="164" y="1"/>
                </a:moveTo>
                <a:cubicBezTo>
                  <a:pt x="114" y="34"/>
                  <a:pt x="154" y="0"/>
                  <a:pt x="119" y="65"/>
                </a:cubicBezTo>
                <a:cubicBezTo>
                  <a:pt x="103" y="94"/>
                  <a:pt x="75" y="116"/>
                  <a:pt x="64" y="147"/>
                </a:cubicBezTo>
                <a:cubicBezTo>
                  <a:pt x="32" y="239"/>
                  <a:pt x="55" y="202"/>
                  <a:pt x="0" y="257"/>
                </a:cubicBezTo>
              </a:path>
            </a:pathLst>
          </a:custGeom>
          <a:noFill/>
          <a:ln w="28575" cmpd="sng">
            <a:solidFill>
              <a:schemeClr val="bg1"/>
            </a:solidFill>
            <a:round/>
            <a:headEnd/>
            <a:tailEnd/>
          </a:ln>
        </p:spPr>
        <p:txBody>
          <a:bodyPr/>
          <a:lstStyle/>
          <a:p>
            <a:endParaRPr lang="es-MX"/>
          </a:p>
        </p:txBody>
      </p:sp>
      <p:sp>
        <p:nvSpPr>
          <p:cNvPr id="32774" name="Freeform 17"/>
          <p:cNvSpPr>
            <a:spLocks/>
          </p:cNvSpPr>
          <p:nvPr/>
        </p:nvSpPr>
        <p:spPr bwMode="auto">
          <a:xfrm>
            <a:off x="755650" y="3500438"/>
            <a:ext cx="246063" cy="290512"/>
          </a:xfrm>
          <a:custGeom>
            <a:avLst/>
            <a:gdLst>
              <a:gd name="T0" fmla="*/ 2147483647 w 155"/>
              <a:gd name="T1" fmla="*/ 0 h 183"/>
              <a:gd name="T2" fmla="*/ 2147483647 w 155"/>
              <a:gd name="T3" fmla="*/ 2147483647 h 183"/>
              <a:gd name="T4" fmla="*/ 0 w 155"/>
              <a:gd name="T5" fmla="*/ 2147483647 h 183"/>
              <a:gd name="T6" fmla="*/ 0 60000 65536"/>
              <a:gd name="T7" fmla="*/ 0 60000 65536"/>
              <a:gd name="T8" fmla="*/ 0 60000 65536"/>
              <a:gd name="T9" fmla="*/ 0 w 155"/>
              <a:gd name="T10" fmla="*/ 0 h 183"/>
              <a:gd name="T11" fmla="*/ 155 w 155"/>
              <a:gd name="T12" fmla="*/ 183 h 183"/>
            </a:gdLst>
            <a:ahLst/>
            <a:cxnLst>
              <a:cxn ang="T6">
                <a:pos x="T0" y="T1"/>
              </a:cxn>
              <a:cxn ang="T7">
                <a:pos x="T2" y="T3"/>
              </a:cxn>
              <a:cxn ang="T8">
                <a:pos x="T4" y="T5"/>
              </a:cxn>
            </a:cxnLst>
            <a:rect l="T9" t="T10" r="T11" b="T12"/>
            <a:pathLst>
              <a:path w="155" h="183">
                <a:moveTo>
                  <a:pt x="155" y="0"/>
                </a:moveTo>
                <a:cubicBezTo>
                  <a:pt x="122" y="24"/>
                  <a:pt x="106" y="51"/>
                  <a:pt x="73" y="73"/>
                </a:cubicBezTo>
                <a:cubicBezTo>
                  <a:pt x="50" y="139"/>
                  <a:pt x="51" y="132"/>
                  <a:pt x="0" y="183"/>
                </a:cubicBezTo>
              </a:path>
            </a:pathLst>
          </a:custGeom>
          <a:noFill/>
          <a:ln w="28575" cmpd="sng">
            <a:solidFill>
              <a:schemeClr val="bg1"/>
            </a:solidFill>
            <a:round/>
            <a:headEnd/>
            <a:tailEnd/>
          </a:ln>
        </p:spPr>
        <p:txBody>
          <a:bodyPr/>
          <a:lstStyle/>
          <a:p>
            <a:endParaRPr lang="es-MX"/>
          </a:p>
        </p:txBody>
      </p:sp>
      <p:sp>
        <p:nvSpPr>
          <p:cNvPr id="32775" name="Freeform 18"/>
          <p:cNvSpPr>
            <a:spLocks/>
          </p:cNvSpPr>
          <p:nvPr/>
        </p:nvSpPr>
        <p:spPr bwMode="auto">
          <a:xfrm>
            <a:off x="827088" y="4508500"/>
            <a:ext cx="260350" cy="407988"/>
          </a:xfrm>
          <a:custGeom>
            <a:avLst/>
            <a:gdLst>
              <a:gd name="T0" fmla="*/ 2147483647 w 164"/>
              <a:gd name="T1" fmla="*/ 2147483647 h 257"/>
              <a:gd name="T2" fmla="*/ 2147483647 w 164"/>
              <a:gd name="T3" fmla="*/ 2147483647 h 257"/>
              <a:gd name="T4" fmla="*/ 2147483647 w 164"/>
              <a:gd name="T5" fmla="*/ 2147483647 h 257"/>
              <a:gd name="T6" fmla="*/ 0 w 164"/>
              <a:gd name="T7" fmla="*/ 2147483647 h 257"/>
              <a:gd name="T8" fmla="*/ 0 60000 65536"/>
              <a:gd name="T9" fmla="*/ 0 60000 65536"/>
              <a:gd name="T10" fmla="*/ 0 60000 65536"/>
              <a:gd name="T11" fmla="*/ 0 60000 65536"/>
              <a:gd name="T12" fmla="*/ 0 w 164"/>
              <a:gd name="T13" fmla="*/ 0 h 257"/>
              <a:gd name="T14" fmla="*/ 164 w 164"/>
              <a:gd name="T15" fmla="*/ 257 h 257"/>
            </a:gdLst>
            <a:ahLst/>
            <a:cxnLst>
              <a:cxn ang="T8">
                <a:pos x="T0" y="T1"/>
              </a:cxn>
              <a:cxn ang="T9">
                <a:pos x="T2" y="T3"/>
              </a:cxn>
              <a:cxn ang="T10">
                <a:pos x="T4" y="T5"/>
              </a:cxn>
              <a:cxn ang="T11">
                <a:pos x="T6" y="T7"/>
              </a:cxn>
            </a:cxnLst>
            <a:rect l="T12" t="T13" r="T14" b="T15"/>
            <a:pathLst>
              <a:path w="164" h="257">
                <a:moveTo>
                  <a:pt x="164" y="1"/>
                </a:moveTo>
                <a:cubicBezTo>
                  <a:pt x="114" y="34"/>
                  <a:pt x="154" y="0"/>
                  <a:pt x="119" y="65"/>
                </a:cubicBezTo>
                <a:cubicBezTo>
                  <a:pt x="103" y="94"/>
                  <a:pt x="75" y="116"/>
                  <a:pt x="64" y="147"/>
                </a:cubicBezTo>
                <a:cubicBezTo>
                  <a:pt x="32" y="239"/>
                  <a:pt x="55" y="202"/>
                  <a:pt x="0" y="257"/>
                </a:cubicBezTo>
              </a:path>
            </a:pathLst>
          </a:custGeom>
          <a:noFill/>
          <a:ln w="28575" cmpd="sng">
            <a:solidFill>
              <a:schemeClr val="bg1"/>
            </a:solidFill>
            <a:round/>
            <a:headEnd/>
            <a:tailEnd/>
          </a:ln>
        </p:spPr>
        <p:txBody>
          <a:bodyPr/>
          <a:lstStyle/>
          <a:p>
            <a:endParaRPr lang="es-MX"/>
          </a:p>
        </p:txBody>
      </p:sp>
      <p:sp>
        <p:nvSpPr>
          <p:cNvPr id="32776" name="Freeform 19"/>
          <p:cNvSpPr>
            <a:spLocks/>
          </p:cNvSpPr>
          <p:nvPr/>
        </p:nvSpPr>
        <p:spPr bwMode="auto">
          <a:xfrm>
            <a:off x="827088" y="5589588"/>
            <a:ext cx="246062" cy="290512"/>
          </a:xfrm>
          <a:custGeom>
            <a:avLst/>
            <a:gdLst>
              <a:gd name="T0" fmla="*/ 2147483647 w 155"/>
              <a:gd name="T1" fmla="*/ 0 h 183"/>
              <a:gd name="T2" fmla="*/ 2147483647 w 155"/>
              <a:gd name="T3" fmla="*/ 2147483647 h 183"/>
              <a:gd name="T4" fmla="*/ 0 w 155"/>
              <a:gd name="T5" fmla="*/ 2147483647 h 183"/>
              <a:gd name="T6" fmla="*/ 0 60000 65536"/>
              <a:gd name="T7" fmla="*/ 0 60000 65536"/>
              <a:gd name="T8" fmla="*/ 0 60000 65536"/>
              <a:gd name="T9" fmla="*/ 0 w 155"/>
              <a:gd name="T10" fmla="*/ 0 h 183"/>
              <a:gd name="T11" fmla="*/ 155 w 155"/>
              <a:gd name="T12" fmla="*/ 183 h 183"/>
            </a:gdLst>
            <a:ahLst/>
            <a:cxnLst>
              <a:cxn ang="T6">
                <a:pos x="T0" y="T1"/>
              </a:cxn>
              <a:cxn ang="T7">
                <a:pos x="T2" y="T3"/>
              </a:cxn>
              <a:cxn ang="T8">
                <a:pos x="T4" y="T5"/>
              </a:cxn>
            </a:cxnLst>
            <a:rect l="T9" t="T10" r="T11" b="T12"/>
            <a:pathLst>
              <a:path w="155" h="183">
                <a:moveTo>
                  <a:pt x="155" y="0"/>
                </a:moveTo>
                <a:cubicBezTo>
                  <a:pt x="122" y="24"/>
                  <a:pt x="106" y="51"/>
                  <a:pt x="73" y="73"/>
                </a:cubicBezTo>
                <a:cubicBezTo>
                  <a:pt x="50" y="139"/>
                  <a:pt x="51" y="132"/>
                  <a:pt x="0" y="183"/>
                </a:cubicBezTo>
              </a:path>
            </a:pathLst>
          </a:custGeom>
          <a:noFill/>
          <a:ln w="28575" cmpd="sng">
            <a:solidFill>
              <a:schemeClr val="bg1"/>
            </a:solidFill>
            <a:round/>
            <a:headEnd/>
            <a:tailEnd/>
          </a:ln>
        </p:spPr>
        <p:txBody>
          <a:bodyPr/>
          <a:lstStyle/>
          <a:p>
            <a:endParaRPr lang="es-MX"/>
          </a:p>
        </p:txBody>
      </p:sp>
      <p:sp>
        <p:nvSpPr>
          <p:cNvPr id="32777" name="Freeform 21"/>
          <p:cNvSpPr>
            <a:spLocks/>
          </p:cNvSpPr>
          <p:nvPr/>
        </p:nvSpPr>
        <p:spPr bwMode="auto">
          <a:xfrm>
            <a:off x="1625600" y="609600"/>
            <a:ext cx="347663" cy="276225"/>
          </a:xfrm>
          <a:custGeom>
            <a:avLst/>
            <a:gdLst>
              <a:gd name="T0" fmla="*/ 0 w 219"/>
              <a:gd name="T1" fmla="*/ 0 h 174"/>
              <a:gd name="T2" fmla="*/ 2147483647 w 219"/>
              <a:gd name="T3" fmla="*/ 2147483647 h 174"/>
              <a:gd name="T4" fmla="*/ 2147483647 w 219"/>
              <a:gd name="T5" fmla="*/ 2147483647 h 174"/>
              <a:gd name="T6" fmla="*/ 2147483647 w 219"/>
              <a:gd name="T7" fmla="*/ 2147483647 h 174"/>
              <a:gd name="T8" fmla="*/ 0 60000 65536"/>
              <a:gd name="T9" fmla="*/ 0 60000 65536"/>
              <a:gd name="T10" fmla="*/ 0 60000 65536"/>
              <a:gd name="T11" fmla="*/ 0 60000 65536"/>
              <a:gd name="T12" fmla="*/ 0 w 219"/>
              <a:gd name="T13" fmla="*/ 0 h 174"/>
              <a:gd name="T14" fmla="*/ 219 w 219"/>
              <a:gd name="T15" fmla="*/ 174 h 174"/>
            </a:gdLst>
            <a:ahLst/>
            <a:cxnLst>
              <a:cxn ang="T8">
                <a:pos x="T0" y="T1"/>
              </a:cxn>
              <a:cxn ang="T9">
                <a:pos x="T2" y="T3"/>
              </a:cxn>
              <a:cxn ang="T10">
                <a:pos x="T4" y="T5"/>
              </a:cxn>
              <a:cxn ang="T11">
                <a:pos x="T6" y="T7"/>
              </a:cxn>
            </a:cxnLst>
            <a:rect l="T12" t="T13" r="T14" b="T15"/>
            <a:pathLst>
              <a:path w="219" h="174">
                <a:moveTo>
                  <a:pt x="0" y="0"/>
                </a:moveTo>
                <a:cubicBezTo>
                  <a:pt x="37" y="30"/>
                  <a:pt x="74" y="42"/>
                  <a:pt x="110" y="73"/>
                </a:cubicBezTo>
                <a:cubicBezTo>
                  <a:pt x="141" y="100"/>
                  <a:pt x="144" y="124"/>
                  <a:pt x="183" y="137"/>
                </a:cubicBezTo>
                <a:cubicBezTo>
                  <a:pt x="216" y="159"/>
                  <a:pt x="205" y="145"/>
                  <a:pt x="219" y="174"/>
                </a:cubicBezTo>
              </a:path>
            </a:pathLst>
          </a:custGeom>
          <a:noFill/>
          <a:ln w="28575" cmpd="sng">
            <a:solidFill>
              <a:schemeClr val="bg1"/>
            </a:solidFill>
            <a:round/>
            <a:headEnd/>
            <a:tailEnd/>
          </a:ln>
        </p:spPr>
        <p:txBody>
          <a:bodyPr/>
          <a:lstStyle/>
          <a:p>
            <a:endParaRPr lang="es-MX"/>
          </a:p>
        </p:txBody>
      </p:sp>
      <p:graphicFrame>
        <p:nvGraphicFramePr>
          <p:cNvPr id="13" name="12 Tabla"/>
          <p:cNvGraphicFramePr>
            <a:graphicFrameLocks noGrp="1"/>
          </p:cNvGraphicFramePr>
          <p:nvPr/>
        </p:nvGraphicFramePr>
        <p:xfrm>
          <a:off x="395288" y="1268413"/>
          <a:ext cx="8568952" cy="5181600"/>
        </p:xfrm>
        <a:graphic>
          <a:graphicData uri="http://schemas.openxmlformats.org/drawingml/2006/table">
            <a:tbl>
              <a:tblPr/>
              <a:tblGrid>
                <a:gridCol w="2034015"/>
                <a:gridCol w="2231909"/>
                <a:gridCol w="2230783"/>
                <a:gridCol w="2072245"/>
              </a:tblGrid>
              <a:tr h="190922">
                <a:tc>
                  <a:txBody>
                    <a:bodyPr/>
                    <a:lstStyle/>
                    <a:p>
                      <a:pPr>
                        <a:spcAft>
                          <a:spcPts val="0"/>
                        </a:spcAft>
                      </a:pPr>
                      <a:endParaRPr lang="es-MX" sz="2000" b="1" dirty="0">
                        <a:solidFill>
                          <a:schemeClr val="tx1"/>
                        </a:solidFill>
                        <a:latin typeface="Arial"/>
                        <a:ea typeface="Gulim"/>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2000" b="1" dirty="0" err="1">
                          <a:solidFill>
                            <a:schemeClr val="tx1"/>
                          </a:solidFill>
                          <a:latin typeface="Arial"/>
                          <a:ea typeface="Gulim"/>
                          <a:cs typeface="Times New Roman"/>
                        </a:rPr>
                        <a:t>Texín</a:t>
                      </a:r>
                      <a:endParaRPr lang="es-MX" sz="2000" b="1" dirty="0">
                        <a:solidFill>
                          <a:schemeClr val="tx1"/>
                        </a:solidFill>
                        <a:latin typeface="Verdana"/>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2000" b="1" dirty="0">
                          <a:solidFill>
                            <a:schemeClr val="tx1"/>
                          </a:solidFill>
                          <a:latin typeface="Arial"/>
                          <a:ea typeface="Gulim"/>
                          <a:cs typeface="Times New Roman"/>
                        </a:rPr>
                        <a:t>Las Lomas</a:t>
                      </a:r>
                      <a:endParaRPr lang="es-MX" sz="2000" b="1" dirty="0">
                        <a:solidFill>
                          <a:schemeClr val="tx1"/>
                        </a:solidFill>
                        <a:latin typeface="Verdana"/>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2000" b="1" dirty="0">
                          <a:solidFill>
                            <a:schemeClr val="tx1"/>
                          </a:solidFill>
                          <a:latin typeface="Arial"/>
                          <a:ea typeface="Gulim"/>
                          <a:cs typeface="Times New Roman"/>
                        </a:rPr>
                        <a:t>San Isidro</a:t>
                      </a:r>
                      <a:endParaRPr lang="es-MX" sz="2000" b="1" dirty="0">
                        <a:solidFill>
                          <a:schemeClr val="tx1"/>
                        </a:solidFill>
                        <a:latin typeface="Verdana"/>
                        <a:ea typeface="Times New Roman"/>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5511">
                <a:tc>
                  <a:txBody>
                    <a:bodyPr/>
                    <a:lstStyle/>
                    <a:p>
                      <a:pPr>
                        <a:spcAft>
                          <a:spcPts val="0"/>
                        </a:spcAft>
                      </a:pPr>
                      <a:r>
                        <a:rPr lang="es-MX" sz="2000" b="1" dirty="0">
                          <a:solidFill>
                            <a:schemeClr val="tx1"/>
                          </a:solidFill>
                          <a:latin typeface="Arial" pitchFamily="34" charset="0"/>
                          <a:ea typeface="Gulim"/>
                          <a:cs typeface="Arial" pitchFamily="34" charset="0"/>
                        </a:rPr>
                        <a:t>Número de encargadas de fincas</a:t>
                      </a:r>
                      <a:endParaRPr lang="es-MX" sz="2000" b="1" dirty="0">
                        <a:solidFill>
                          <a:schemeClr val="tx1"/>
                        </a:solidFill>
                        <a:latin typeface="Arial" pitchFamily="34" charset="0"/>
                        <a:ea typeface="Times New Roman"/>
                        <a:cs typeface="Arial" pitchFamily="34" charset="0"/>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2000" b="1" dirty="0">
                          <a:solidFill>
                            <a:schemeClr val="tx1"/>
                          </a:solidFill>
                          <a:latin typeface="Arial" pitchFamily="34" charset="0"/>
                          <a:ea typeface="Gulim"/>
                          <a:cs typeface="Arial" pitchFamily="34" charset="0"/>
                        </a:rPr>
                        <a:t>7</a:t>
                      </a:r>
                      <a:endParaRPr lang="es-MX" sz="2000" b="1" dirty="0">
                        <a:solidFill>
                          <a:schemeClr val="tx1"/>
                        </a:solidFill>
                        <a:latin typeface="Arial" pitchFamily="34" charset="0"/>
                        <a:ea typeface="Times New Roman"/>
                        <a:cs typeface="Arial" pitchFamily="34" charset="0"/>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2000" b="1" dirty="0">
                          <a:solidFill>
                            <a:schemeClr val="tx1"/>
                          </a:solidFill>
                          <a:latin typeface="Arial" pitchFamily="34" charset="0"/>
                          <a:ea typeface="Gulim"/>
                          <a:cs typeface="Arial" pitchFamily="34" charset="0"/>
                        </a:rPr>
                        <a:t>6</a:t>
                      </a:r>
                      <a:endParaRPr lang="es-MX" sz="2000" b="1" dirty="0">
                        <a:solidFill>
                          <a:schemeClr val="tx1"/>
                        </a:solidFill>
                        <a:latin typeface="Arial" pitchFamily="34" charset="0"/>
                        <a:ea typeface="Times New Roman"/>
                        <a:cs typeface="Arial" pitchFamily="34" charset="0"/>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2000" b="1" dirty="0">
                          <a:solidFill>
                            <a:schemeClr val="tx1"/>
                          </a:solidFill>
                          <a:latin typeface="Arial" pitchFamily="34" charset="0"/>
                          <a:ea typeface="Gulim"/>
                          <a:cs typeface="Arial" pitchFamily="34" charset="0"/>
                        </a:rPr>
                        <a:t>2</a:t>
                      </a:r>
                      <a:endParaRPr lang="es-MX" sz="2000" b="1" dirty="0">
                        <a:solidFill>
                          <a:schemeClr val="tx1"/>
                        </a:solidFill>
                        <a:latin typeface="Arial" pitchFamily="34" charset="0"/>
                        <a:ea typeface="Times New Roman"/>
                        <a:cs typeface="Arial" pitchFamily="34" charset="0"/>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6533">
                <a:tc>
                  <a:txBody>
                    <a:bodyPr/>
                    <a:lstStyle/>
                    <a:p>
                      <a:pPr>
                        <a:spcAft>
                          <a:spcPts val="0"/>
                        </a:spcAft>
                      </a:pPr>
                      <a:r>
                        <a:rPr lang="es-MX" sz="2000" b="1" dirty="0">
                          <a:solidFill>
                            <a:schemeClr val="tx1"/>
                          </a:solidFill>
                          <a:latin typeface="Arial" pitchFamily="34" charset="0"/>
                          <a:ea typeface="Gulim"/>
                          <a:cs typeface="Arial" pitchFamily="34" charset="0"/>
                        </a:rPr>
                        <a:t>Razones para ser las “encargadas”</a:t>
                      </a:r>
                      <a:endParaRPr lang="es-MX" sz="2000" b="1" dirty="0">
                        <a:solidFill>
                          <a:schemeClr val="tx1"/>
                        </a:solidFill>
                        <a:latin typeface="Arial" pitchFamily="34" charset="0"/>
                        <a:ea typeface="Times New Roman"/>
                        <a:cs typeface="Arial" pitchFamily="34" charset="0"/>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pPr>
                      <a:r>
                        <a:rPr lang="es-MX" sz="2000" b="1" dirty="0">
                          <a:solidFill>
                            <a:schemeClr val="tx1"/>
                          </a:solidFill>
                          <a:latin typeface="Arial" pitchFamily="34" charset="0"/>
                          <a:ea typeface="Times New Roman"/>
                          <a:cs typeface="Arial" pitchFamily="34" charset="0"/>
                        </a:rPr>
                        <a:t>2 viudas</a:t>
                      </a:r>
                    </a:p>
                    <a:p>
                      <a:pPr marL="342900" lvl="0" indent="-342900">
                        <a:spcAft>
                          <a:spcPts val="0"/>
                        </a:spcAft>
                        <a:buFont typeface="Symbol"/>
                        <a:buChar char=""/>
                      </a:pPr>
                      <a:r>
                        <a:rPr lang="es-MX" sz="2000" b="1" dirty="0">
                          <a:solidFill>
                            <a:schemeClr val="tx1"/>
                          </a:solidFill>
                          <a:latin typeface="Arial" pitchFamily="34" charset="0"/>
                          <a:ea typeface="Times New Roman"/>
                          <a:cs typeface="Arial" pitchFamily="34" charset="0"/>
                        </a:rPr>
                        <a:t>1 “mujer de azadón” (hijos migrantes)</a:t>
                      </a:r>
                    </a:p>
                    <a:p>
                      <a:pPr marL="342900" lvl="0" indent="-342900">
                        <a:spcAft>
                          <a:spcPts val="0"/>
                        </a:spcAft>
                        <a:buFont typeface="Symbol"/>
                        <a:buChar char=""/>
                      </a:pPr>
                      <a:r>
                        <a:rPr lang="es-MX" sz="2000" b="1" dirty="0">
                          <a:solidFill>
                            <a:schemeClr val="tx1"/>
                          </a:solidFill>
                          <a:latin typeface="Arial" pitchFamily="34" charset="0"/>
                          <a:ea typeface="Times New Roman"/>
                          <a:cs typeface="Arial" pitchFamily="34" charset="0"/>
                        </a:rPr>
                        <a:t>2 con esposo </a:t>
                      </a:r>
                      <a:r>
                        <a:rPr lang="es-MX" sz="2000" b="1" dirty="0" err="1">
                          <a:solidFill>
                            <a:schemeClr val="tx1"/>
                          </a:solidFill>
                          <a:latin typeface="Arial" pitchFamily="34" charset="0"/>
                          <a:ea typeface="Times New Roman"/>
                          <a:cs typeface="Arial" pitchFamily="34" charset="0"/>
                        </a:rPr>
                        <a:t>migrate</a:t>
                      </a:r>
                      <a:endParaRPr lang="es-MX" sz="2000" b="1" dirty="0">
                        <a:solidFill>
                          <a:schemeClr val="tx1"/>
                        </a:solidFill>
                        <a:latin typeface="Arial" pitchFamily="34" charset="0"/>
                        <a:ea typeface="Times New Roman"/>
                        <a:cs typeface="Arial" pitchFamily="34" charset="0"/>
                      </a:endParaRPr>
                    </a:p>
                    <a:p>
                      <a:pPr marL="457200">
                        <a:spcAft>
                          <a:spcPts val="0"/>
                        </a:spcAft>
                      </a:pPr>
                      <a:r>
                        <a:rPr lang="es-MX" sz="2000" b="1" dirty="0">
                          <a:solidFill>
                            <a:schemeClr val="tx1"/>
                          </a:solidFill>
                          <a:latin typeface="Arial" pitchFamily="34" charset="0"/>
                          <a:ea typeface="Times New Roman"/>
                          <a:cs typeface="Arial" pitchFamily="34" charset="0"/>
                        </a:rPr>
                        <a:t>(1 de ellas es “mujer de azadón”)</a:t>
                      </a:r>
                    </a:p>
                    <a:p>
                      <a:pPr marL="342900" lvl="0" indent="-342900">
                        <a:spcAft>
                          <a:spcPts val="0"/>
                        </a:spcAft>
                        <a:buFont typeface="Symbol"/>
                        <a:buChar char=""/>
                      </a:pPr>
                      <a:r>
                        <a:rPr lang="es-MX" sz="2000" b="1" dirty="0">
                          <a:solidFill>
                            <a:schemeClr val="tx1"/>
                          </a:solidFill>
                          <a:latin typeface="Arial" pitchFamily="34" charset="0"/>
                          <a:ea typeface="Times New Roman"/>
                          <a:cs typeface="Arial" pitchFamily="34" charset="0"/>
                        </a:rPr>
                        <a:t>1 esposo “borracho”</a:t>
                      </a:r>
                    </a:p>
                    <a:p>
                      <a:pPr marL="342900" lvl="0" indent="-342900">
                        <a:spcAft>
                          <a:spcPts val="0"/>
                        </a:spcAft>
                        <a:buFont typeface="Symbol"/>
                        <a:buChar char=""/>
                      </a:pPr>
                      <a:r>
                        <a:rPr lang="es-MX" sz="2000" b="1" dirty="0">
                          <a:solidFill>
                            <a:schemeClr val="tx1"/>
                          </a:solidFill>
                          <a:latin typeface="Arial" pitchFamily="34" charset="0"/>
                          <a:ea typeface="Times New Roman"/>
                          <a:cs typeface="Arial" pitchFamily="34" charset="0"/>
                        </a:rPr>
                        <a:t>1 es madre de migrante </a:t>
                      </a: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pPr>
                      <a:r>
                        <a:rPr lang="es-MX" sz="2000" b="1" dirty="0">
                          <a:solidFill>
                            <a:schemeClr val="tx1"/>
                          </a:solidFill>
                          <a:latin typeface="Arial" pitchFamily="34" charset="0"/>
                          <a:ea typeface="Times New Roman"/>
                          <a:cs typeface="Arial" pitchFamily="34" charset="0"/>
                        </a:rPr>
                        <a:t>3 por herencia</a:t>
                      </a:r>
                    </a:p>
                    <a:p>
                      <a:pPr marL="342900" lvl="0" indent="-342900">
                        <a:spcAft>
                          <a:spcPts val="0"/>
                        </a:spcAft>
                        <a:buFont typeface="Symbol"/>
                        <a:buChar char=""/>
                      </a:pPr>
                      <a:r>
                        <a:rPr lang="es-MX" sz="2000" b="1" dirty="0">
                          <a:solidFill>
                            <a:schemeClr val="tx1"/>
                          </a:solidFill>
                          <a:latin typeface="Arial" pitchFamily="34" charset="0"/>
                          <a:ea typeface="Times New Roman"/>
                          <a:cs typeface="Arial" pitchFamily="34" charset="0"/>
                        </a:rPr>
                        <a:t>1 madre soltera  heredó</a:t>
                      </a:r>
                    </a:p>
                    <a:p>
                      <a:pPr marL="342900" lvl="0" indent="-342900">
                        <a:spcAft>
                          <a:spcPts val="0"/>
                        </a:spcAft>
                        <a:buFont typeface="Symbol"/>
                        <a:buChar char=""/>
                      </a:pPr>
                      <a:r>
                        <a:rPr lang="es-MX" sz="2000" b="1" dirty="0">
                          <a:solidFill>
                            <a:schemeClr val="tx1"/>
                          </a:solidFill>
                          <a:latin typeface="Arial" pitchFamily="34" charset="0"/>
                          <a:ea typeface="Times New Roman"/>
                          <a:cs typeface="Arial" pitchFamily="34" charset="0"/>
                        </a:rPr>
                        <a:t>1 viuda</a:t>
                      </a:r>
                    </a:p>
                    <a:p>
                      <a:pPr marL="342900" lvl="0" indent="-342900">
                        <a:spcAft>
                          <a:spcPts val="0"/>
                        </a:spcAft>
                        <a:buFont typeface="Symbol"/>
                        <a:buChar char=""/>
                      </a:pPr>
                      <a:r>
                        <a:rPr lang="es-MX" sz="2000" b="1" dirty="0">
                          <a:solidFill>
                            <a:schemeClr val="tx1"/>
                          </a:solidFill>
                          <a:latin typeface="Arial" pitchFamily="34" charset="0"/>
                          <a:ea typeface="Times New Roman"/>
                          <a:cs typeface="Arial" pitchFamily="34" charset="0"/>
                        </a:rPr>
                        <a:t>1 con esposo migrante</a:t>
                      </a: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pPr>
                      <a:r>
                        <a:rPr lang="es-MX" sz="2000" b="1" dirty="0">
                          <a:solidFill>
                            <a:schemeClr val="tx1"/>
                          </a:solidFill>
                          <a:latin typeface="Arial" pitchFamily="34" charset="0"/>
                          <a:ea typeface="Gulim"/>
                          <a:cs typeface="Arial" pitchFamily="34" charset="0"/>
                        </a:rPr>
                        <a:t>Con esposo migrante</a:t>
                      </a:r>
                      <a:endParaRPr lang="es-MX" sz="2000" b="1" dirty="0">
                        <a:solidFill>
                          <a:schemeClr val="tx1"/>
                        </a:solidFill>
                        <a:latin typeface="Arial" pitchFamily="34" charset="0"/>
                        <a:ea typeface="Times New Roman"/>
                        <a:cs typeface="Arial" pitchFamily="34" charset="0"/>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2800" name="Rectangle 13"/>
          <p:cNvSpPr>
            <a:spLocks noChangeArrowheads="1"/>
          </p:cNvSpPr>
          <p:nvPr/>
        </p:nvSpPr>
        <p:spPr bwMode="auto">
          <a:xfrm>
            <a:off x="827088" y="234950"/>
            <a:ext cx="7705725" cy="923925"/>
          </a:xfrm>
          <a:prstGeom prst="rect">
            <a:avLst/>
          </a:prstGeom>
          <a:noFill/>
          <a:ln w="9525">
            <a:noFill/>
            <a:miter lim="800000"/>
            <a:headEnd/>
            <a:tailEnd/>
          </a:ln>
        </p:spPr>
        <p:txBody>
          <a:bodyPr anchor="ctr">
            <a:spAutoFit/>
          </a:bodyPr>
          <a:lstStyle/>
          <a:p>
            <a:pPr algn="ctr" eaLnBrk="0" hangingPunct="0"/>
            <a:r>
              <a:rPr lang="es-MX" sz="2000" b="1">
                <a:latin typeface="Verdana" pitchFamily="34" charset="0"/>
                <a:ea typeface="Gulim" pitchFamily="34" charset="-127"/>
                <a:cs typeface="Times New Roman" pitchFamily="18" charset="0"/>
              </a:rPr>
              <a:t>Características  de las mujeres </a:t>
            </a:r>
          </a:p>
          <a:p>
            <a:pPr algn="ctr" eaLnBrk="0" hangingPunct="0"/>
            <a:r>
              <a:rPr lang="es-MX" sz="2000" b="1">
                <a:latin typeface="Verdana" pitchFamily="34" charset="0"/>
                <a:ea typeface="Gulim" pitchFamily="34" charset="-127"/>
                <a:cs typeface="Times New Roman" pitchFamily="18" charset="0"/>
              </a:rPr>
              <a:t>“encargadas” de fincas </a:t>
            </a:r>
          </a:p>
          <a:p>
            <a:pPr algn="ctr" eaLnBrk="0" hangingPunct="0"/>
            <a:r>
              <a:rPr lang="es-MX" sz="1400" b="1">
                <a:latin typeface="Verdana" pitchFamily="34" charset="0"/>
                <a:ea typeface="Gulim" pitchFamily="34" charset="-127"/>
                <a:cs typeface="Times New Roman" pitchFamily="18" charset="0"/>
              </a:rPr>
              <a:t>(Fuente: Alc</a:t>
            </a:r>
            <a:r>
              <a:rPr lang="es-MX" sz="1400" b="1">
                <a:ea typeface="Gulim" pitchFamily="34" charset="-127"/>
                <a:cs typeface="Times New Roman" pitchFamily="18" charset="0"/>
              </a:rPr>
              <a:t>á</a:t>
            </a:r>
            <a:r>
              <a:rPr lang="es-MX" sz="1400" b="1">
                <a:latin typeface="Verdana" pitchFamily="34" charset="0"/>
                <a:ea typeface="Gulim" pitchFamily="34" charset="-127"/>
                <a:cs typeface="Times New Roman" pitchFamily="18" charset="0"/>
              </a:rPr>
              <a:t>ntara-Mora y Contreras-Garibay, 2008)</a:t>
            </a:r>
            <a:endParaRPr lang="es-MX" sz="1400">
              <a:ea typeface="Gulim" pitchFamily="34" charset="-127"/>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CuadroTexto"/>
          <p:cNvSpPr txBox="1">
            <a:spLocks noChangeArrowheads="1"/>
          </p:cNvSpPr>
          <p:nvPr/>
        </p:nvSpPr>
        <p:spPr bwMode="auto">
          <a:xfrm>
            <a:off x="827088" y="1125538"/>
            <a:ext cx="6769100" cy="3322637"/>
          </a:xfrm>
          <a:prstGeom prst="rect">
            <a:avLst/>
          </a:prstGeom>
          <a:noFill/>
          <a:ln w="9525">
            <a:noFill/>
            <a:miter lim="800000"/>
            <a:headEnd/>
            <a:tailEnd/>
          </a:ln>
        </p:spPr>
        <p:txBody>
          <a:bodyPr>
            <a:spAutoFit/>
          </a:bodyPr>
          <a:lstStyle/>
          <a:p>
            <a:pPr fontAlgn="t"/>
            <a:endParaRPr lang="es-MX" sz="2400"/>
          </a:p>
          <a:p>
            <a:pPr fontAlgn="t">
              <a:buFont typeface="Arial" charset="0"/>
              <a:buChar char="•"/>
            </a:pPr>
            <a:r>
              <a:rPr lang="es-MX" sz="2400"/>
              <a:t>15 de 35 encargad@s de fincas entrevistad@s (ante la migración de algún miembro del GD) fueron mujeres, es decir el 43%</a:t>
            </a:r>
          </a:p>
          <a:p>
            <a:pPr fontAlgn="t"/>
            <a:endParaRPr lang="es-MX" sz="2400"/>
          </a:p>
          <a:p>
            <a:pPr fontAlgn="t">
              <a:buFont typeface="Arial" charset="0"/>
              <a:buChar char="•"/>
            </a:pPr>
            <a:r>
              <a:rPr lang="es-MX" sz="2400"/>
              <a:t>Todas  ellas gozan de usufructo, pero no tienen control sobre la tierra (no la pueden vender, sin pedir autorización de su cónyuge o de sus hijos)</a:t>
            </a:r>
          </a:p>
          <a:p>
            <a:endParaRPr lang="es-MX"/>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CuadroTexto"/>
          <p:cNvSpPr txBox="1">
            <a:spLocks noChangeArrowheads="1"/>
          </p:cNvSpPr>
          <p:nvPr/>
        </p:nvSpPr>
        <p:spPr bwMode="auto">
          <a:xfrm>
            <a:off x="827088" y="836613"/>
            <a:ext cx="7489825" cy="5632450"/>
          </a:xfrm>
          <a:prstGeom prst="rect">
            <a:avLst/>
          </a:prstGeom>
          <a:noFill/>
          <a:ln w="9525">
            <a:noFill/>
            <a:miter lim="800000"/>
            <a:headEnd/>
            <a:tailEnd/>
          </a:ln>
        </p:spPr>
        <p:txBody>
          <a:bodyPr>
            <a:spAutoFit/>
          </a:bodyPr>
          <a:lstStyle/>
          <a:p>
            <a:pPr>
              <a:buFont typeface="Arial" charset="0"/>
              <a:buChar char="•"/>
            </a:pPr>
            <a:r>
              <a:rPr lang="es-MX" sz="2000"/>
              <a:t>La “fuerza de la costumbre” sobre la tierra reproduce el patrón que coloca a las mujeres como herederas residuales y meras transmisoras de tierras de padres a hijos varones (Vázquez, 2005). </a:t>
            </a:r>
          </a:p>
          <a:p>
            <a:pPr>
              <a:buFont typeface="Arial" charset="0"/>
              <a:buChar char="•"/>
            </a:pPr>
            <a:endParaRPr lang="es-MX" sz="2000"/>
          </a:p>
          <a:p>
            <a:pPr>
              <a:buFont typeface="Arial" charset="0"/>
              <a:buChar char="•"/>
            </a:pPr>
            <a:r>
              <a:rPr lang="es-ES" sz="2000"/>
              <a:t>La división genérica de tareas asociada con el MFMA “prescribe y “proscribe” actividades </a:t>
            </a:r>
            <a:r>
              <a:rPr lang="es-ES" sz="2000" i="1"/>
              <a:t>propias</a:t>
            </a:r>
            <a:r>
              <a:rPr lang="es-ES" sz="2000"/>
              <a:t> de hombres y mujeres.</a:t>
            </a:r>
          </a:p>
          <a:p>
            <a:endParaRPr lang="es-MX" sz="2000"/>
          </a:p>
          <a:p>
            <a:pPr>
              <a:buFont typeface="Arial" charset="0"/>
              <a:buChar char="•"/>
            </a:pPr>
            <a:r>
              <a:rPr lang="es-ES" sz="2000"/>
              <a:t>Es necesario reconocer la necesidad de que se conjuguen factores que permitan a las mujeres “movilizar” otros recursos más allá de la tierra en sí (mano de obra, crédito, </a:t>
            </a:r>
            <a:r>
              <a:rPr lang="es-MX" sz="2000"/>
              <a:t>dinero, insumos, conocimientos y tecnología, </a:t>
            </a:r>
            <a:r>
              <a:rPr lang="es-ES" sz="2000"/>
              <a:t>etc).</a:t>
            </a:r>
          </a:p>
          <a:p>
            <a:endParaRPr lang="es-MX" sz="2000"/>
          </a:p>
          <a:p>
            <a:pPr>
              <a:buFont typeface="Arial" charset="0"/>
              <a:buChar char="•"/>
            </a:pPr>
            <a:r>
              <a:rPr lang="es-MX" sz="2000"/>
              <a:t>Jackson (2007) nos sugiere además la necesidad de plantearse un análisis de “clase” que considere las distintas relaciones sociales bajo las cuales distintas mujeres “trabajan” la tierra (cortadoras, mujeres de azadón, encargadas, etc).</a:t>
            </a:r>
          </a:p>
          <a:p>
            <a:endParaRPr lang="es-MX" sz="20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Elipse"/>
          <p:cNvSpPr/>
          <p:nvPr/>
        </p:nvSpPr>
        <p:spPr>
          <a:xfrm>
            <a:off x="928688" y="857250"/>
            <a:ext cx="3500437" cy="3357563"/>
          </a:xfrm>
          <a:prstGeom prst="ellipse">
            <a:avLst/>
          </a:prstGeom>
          <a:solidFill>
            <a:srgbClr val="FF66FF">
              <a:alpha val="0"/>
            </a:srgbClr>
          </a:solidFill>
          <a:ln w="698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9" name="8 Elipse"/>
          <p:cNvSpPr/>
          <p:nvPr/>
        </p:nvSpPr>
        <p:spPr>
          <a:xfrm>
            <a:off x="4000500" y="785813"/>
            <a:ext cx="3500438" cy="3357562"/>
          </a:xfrm>
          <a:prstGeom prst="ellipse">
            <a:avLst/>
          </a:prstGeom>
          <a:solidFill>
            <a:srgbClr val="FF66FF">
              <a:alpha val="0"/>
            </a:srgbClr>
          </a:solidFill>
          <a:ln w="698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35844" name="1 CuadroTexto"/>
          <p:cNvSpPr txBox="1">
            <a:spLocks noChangeArrowheads="1"/>
          </p:cNvSpPr>
          <p:nvPr/>
        </p:nvSpPr>
        <p:spPr bwMode="auto">
          <a:xfrm>
            <a:off x="857250" y="5000625"/>
            <a:ext cx="6858000" cy="1477963"/>
          </a:xfrm>
          <a:prstGeom prst="rect">
            <a:avLst/>
          </a:prstGeom>
          <a:solidFill>
            <a:srgbClr val="990099"/>
          </a:solidFill>
          <a:ln w="38100">
            <a:solidFill>
              <a:schemeClr val="tx1"/>
            </a:solidFill>
            <a:prstDash val="dash"/>
            <a:miter lim="800000"/>
            <a:headEnd/>
            <a:tailEnd/>
          </a:ln>
        </p:spPr>
        <p:txBody>
          <a:bodyPr>
            <a:spAutoFit/>
          </a:bodyPr>
          <a:lstStyle/>
          <a:p>
            <a:pPr algn="ctr"/>
            <a:r>
              <a:rPr lang="es-ES" b="1">
                <a:solidFill>
                  <a:schemeClr val="bg1"/>
                </a:solidFill>
              </a:rPr>
              <a:t>En la dimensión simbólica prevalecen las prescripciones del MFMA, en las prácticas cotidianas influyen los intercambios entre las estrategias de medios de vida, </a:t>
            </a:r>
          </a:p>
          <a:p>
            <a:pPr algn="ctr"/>
            <a:r>
              <a:rPr lang="es-ES" b="1">
                <a:solidFill>
                  <a:schemeClr val="bg1"/>
                </a:solidFill>
              </a:rPr>
              <a:t>conocimientos y habilidades individuales, </a:t>
            </a:r>
          </a:p>
          <a:p>
            <a:pPr algn="ctr"/>
            <a:r>
              <a:rPr lang="es-ES" b="1">
                <a:solidFill>
                  <a:schemeClr val="bg1"/>
                </a:solidFill>
              </a:rPr>
              <a:t>así como la noción de “recursos de reserva”</a:t>
            </a:r>
            <a:endParaRPr lang="es-MX">
              <a:solidFill>
                <a:schemeClr val="bg1"/>
              </a:solidFill>
            </a:endParaRPr>
          </a:p>
        </p:txBody>
      </p:sp>
      <p:sp>
        <p:nvSpPr>
          <p:cNvPr id="35845" name="2 CuadroTexto"/>
          <p:cNvSpPr txBox="1">
            <a:spLocks noChangeArrowheads="1"/>
          </p:cNvSpPr>
          <p:nvPr/>
        </p:nvSpPr>
        <p:spPr bwMode="auto">
          <a:xfrm>
            <a:off x="2928938" y="4286250"/>
            <a:ext cx="2857500" cy="646113"/>
          </a:xfrm>
          <a:prstGeom prst="rect">
            <a:avLst/>
          </a:prstGeom>
          <a:solidFill>
            <a:srgbClr val="990099"/>
          </a:solidFill>
          <a:ln w="9525">
            <a:noFill/>
            <a:miter lim="800000"/>
            <a:headEnd/>
            <a:tailEnd/>
          </a:ln>
        </p:spPr>
        <p:txBody>
          <a:bodyPr>
            <a:spAutoFit/>
          </a:bodyPr>
          <a:lstStyle/>
          <a:p>
            <a:r>
              <a:rPr lang="es-ES" b="1">
                <a:solidFill>
                  <a:srgbClr val="FFFF99"/>
                </a:solidFill>
              </a:rPr>
              <a:t>Migración Internacional</a:t>
            </a:r>
            <a:endParaRPr lang="es-MX">
              <a:solidFill>
                <a:srgbClr val="FFFF99"/>
              </a:solidFill>
            </a:endParaRPr>
          </a:p>
          <a:p>
            <a:endParaRPr lang="es-MX"/>
          </a:p>
        </p:txBody>
      </p:sp>
      <p:sp>
        <p:nvSpPr>
          <p:cNvPr id="35846" name="3 CuadroTexto"/>
          <p:cNvSpPr txBox="1">
            <a:spLocks noChangeArrowheads="1"/>
          </p:cNvSpPr>
          <p:nvPr/>
        </p:nvSpPr>
        <p:spPr bwMode="auto">
          <a:xfrm>
            <a:off x="4000500" y="3571875"/>
            <a:ext cx="642938" cy="738188"/>
          </a:xfrm>
          <a:prstGeom prst="rect">
            <a:avLst/>
          </a:prstGeom>
          <a:solidFill>
            <a:srgbClr val="990099"/>
          </a:solidFill>
          <a:ln w="9525">
            <a:noFill/>
            <a:miter lim="800000"/>
            <a:headEnd/>
            <a:tailEnd/>
          </a:ln>
        </p:spPr>
        <p:txBody>
          <a:bodyPr>
            <a:spAutoFit/>
          </a:bodyPr>
          <a:lstStyle/>
          <a:p>
            <a:pPr algn="ctr"/>
            <a:r>
              <a:rPr lang="es-ES" sz="2400">
                <a:solidFill>
                  <a:schemeClr val="bg1"/>
                </a:solidFill>
                <a:sym typeface="Wingdings" pitchFamily="2" charset="2"/>
              </a:rPr>
              <a:t></a:t>
            </a:r>
            <a:endParaRPr lang="es-MX" sz="2400">
              <a:solidFill>
                <a:schemeClr val="bg1"/>
              </a:solidFill>
            </a:endParaRPr>
          </a:p>
          <a:p>
            <a:pPr algn="ctr"/>
            <a:endParaRPr lang="es-MX">
              <a:solidFill>
                <a:schemeClr val="bg1"/>
              </a:solidFill>
            </a:endParaRPr>
          </a:p>
        </p:txBody>
      </p:sp>
      <p:sp>
        <p:nvSpPr>
          <p:cNvPr id="35847" name="6 CuadroTexto"/>
          <p:cNvSpPr txBox="1">
            <a:spLocks noChangeArrowheads="1"/>
          </p:cNvSpPr>
          <p:nvPr/>
        </p:nvSpPr>
        <p:spPr bwMode="auto">
          <a:xfrm>
            <a:off x="4929188" y="1571625"/>
            <a:ext cx="2286000" cy="2032000"/>
          </a:xfrm>
          <a:prstGeom prst="rect">
            <a:avLst/>
          </a:prstGeom>
          <a:solidFill>
            <a:srgbClr val="FF66FF"/>
          </a:solidFill>
          <a:ln w="9525">
            <a:noFill/>
            <a:miter lim="800000"/>
            <a:headEnd/>
            <a:tailEnd/>
          </a:ln>
        </p:spPr>
        <p:txBody>
          <a:bodyPr>
            <a:spAutoFit/>
          </a:bodyPr>
          <a:lstStyle/>
          <a:p>
            <a:pPr>
              <a:buFont typeface="Arial" charset="0"/>
              <a:buChar char="•"/>
            </a:pPr>
            <a:r>
              <a:rPr lang="es-MX"/>
              <a:t>Trayectoria laboral (conocimientos, habilidades)</a:t>
            </a:r>
          </a:p>
          <a:p>
            <a:endParaRPr lang="es-MX"/>
          </a:p>
          <a:p>
            <a:pPr>
              <a:buFont typeface="Arial" charset="0"/>
              <a:buChar char="•"/>
            </a:pPr>
            <a:r>
              <a:rPr lang="es-MX"/>
              <a:t>Posición en las relaciones de producción</a:t>
            </a:r>
          </a:p>
        </p:txBody>
      </p:sp>
      <p:sp>
        <p:nvSpPr>
          <p:cNvPr id="35848" name="5 CuadroTexto"/>
          <p:cNvSpPr txBox="1">
            <a:spLocks noChangeArrowheads="1"/>
          </p:cNvSpPr>
          <p:nvPr/>
        </p:nvSpPr>
        <p:spPr bwMode="auto">
          <a:xfrm>
            <a:off x="1785938" y="1285875"/>
            <a:ext cx="2000250" cy="2308225"/>
          </a:xfrm>
          <a:prstGeom prst="rect">
            <a:avLst/>
          </a:prstGeom>
          <a:solidFill>
            <a:srgbClr val="FF66FF"/>
          </a:solidFill>
          <a:ln w="9525">
            <a:noFill/>
            <a:miter lim="800000"/>
            <a:headEnd/>
            <a:tailEnd/>
          </a:ln>
        </p:spPr>
        <p:txBody>
          <a:bodyPr>
            <a:spAutoFit/>
          </a:bodyPr>
          <a:lstStyle/>
          <a:p>
            <a:pPr>
              <a:buFont typeface="Arial" charset="0"/>
              <a:buChar char="•"/>
            </a:pPr>
            <a:r>
              <a:rPr lang="es-ES"/>
              <a:t>Posición dentro del GD</a:t>
            </a:r>
          </a:p>
          <a:p>
            <a:pPr>
              <a:buFont typeface="Arial" charset="0"/>
              <a:buChar char="•"/>
            </a:pPr>
            <a:endParaRPr lang="es-MX"/>
          </a:p>
          <a:p>
            <a:pPr>
              <a:buFont typeface="Arial" charset="0"/>
              <a:buChar char="•"/>
            </a:pPr>
            <a:r>
              <a:rPr lang="es-ES"/>
              <a:t>Etapa del ciclo vital femenino</a:t>
            </a:r>
          </a:p>
          <a:p>
            <a:pPr>
              <a:buFont typeface="Arial" charset="0"/>
              <a:buChar char="•"/>
            </a:pPr>
            <a:endParaRPr lang="es-MX"/>
          </a:p>
          <a:p>
            <a:pPr>
              <a:buFont typeface="Arial" charset="0"/>
              <a:buChar char="•"/>
            </a:pPr>
            <a:r>
              <a:rPr lang="es-ES"/>
              <a:t>Fase del ciclo de desarrollo del GD</a:t>
            </a:r>
            <a:endParaRPr lang="es-MX"/>
          </a:p>
        </p:txBody>
      </p:sp>
      <p:sp>
        <p:nvSpPr>
          <p:cNvPr id="35849" name="9 CuadroTexto"/>
          <p:cNvSpPr txBox="1">
            <a:spLocks noChangeArrowheads="1"/>
          </p:cNvSpPr>
          <p:nvPr/>
        </p:nvSpPr>
        <p:spPr bwMode="auto">
          <a:xfrm>
            <a:off x="3929063" y="2071688"/>
            <a:ext cx="571500" cy="954087"/>
          </a:xfrm>
          <a:prstGeom prst="rect">
            <a:avLst/>
          </a:prstGeom>
          <a:solidFill>
            <a:srgbClr val="FFFF99"/>
          </a:solidFill>
          <a:ln w="28575">
            <a:solidFill>
              <a:schemeClr val="tx1"/>
            </a:solidFill>
            <a:miter lim="800000"/>
            <a:headEnd/>
            <a:tailEnd/>
          </a:ln>
        </p:spPr>
        <p:txBody>
          <a:bodyPr>
            <a:spAutoFit/>
          </a:bodyPr>
          <a:lstStyle/>
          <a:p>
            <a:r>
              <a:rPr lang="es-MX" sz="2800">
                <a:sym typeface="Webdings" pitchFamily="18" charset="2"/>
              </a:rPr>
              <a:t></a:t>
            </a:r>
            <a:endParaRPr lang="es-MX" sz="2800"/>
          </a:p>
        </p:txBody>
      </p:sp>
      <p:sp>
        <p:nvSpPr>
          <p:cNvPr id="35850" name="10 CuadroTexto"/>
          <p:cNvSpPr txBox="1">
            <a:spLocks noChangeArrowheads="1"/>
          </p:cNvSpPr>
          <p:nvPr/>
        </p:nvSpPr>
        <p:spPr bwMode="auto">
          <a:xfrm>
            <a:off x="1143000" y="214313"/>
            <a:ext cx="6000750" cy="830262"/>
          </a:xfrm>
          <a:prstGeom prst="rect">
            <a:avLst/>
          </a:prstGeom>
          <a:solidFill>
            <a:srgbClr val="990099"/>
          </a:solidFill>
          <a:ln w="38100">
            <a:solidFill>
              <a:schemeClr val="tx1"/>
            </a:solidFill>
            <a:miter lim="800000"/>
            <a:headEnd/>
            <a:tailEnd/>
          </a:ln>
        </p:spPr>
        <p:txBody>
          <a:bodyPr>
            <a:spAutoFit/>
          </a:bodyPr>
          <a:lstStyle/>
          <a:p>
            <a:pPr algn="ctr"/>
            <a:r>
              <a:rPr lang="es-MX" sz="2400">
                <a:solidFill>
                  <a:srgbClr val="FFFF99"/>
                </a:solidFill>
                <a:latin typeface="Maiandra GD" pitchFamily="34" charset="0"/>
              </a:rPr>
              <a:t>Influencia de la MI en las relaciones de las mujeres y los recursos naturales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00113" y="1628775"/>
            <a:ext cx="6480175" cy="646113"/>
          </a:xfrm>
          <a:prstGeom prst="rect">
            <a:avLst/>
          </a:prstGeom>
          <a:noFill/>
        </p:spPr>
        <p:txBody>
          <a:bodyPr>
            <a:spAutoFit/>
          </a:bodyPr>
          <a:lstStyle/>
          <a:p>
            <a:pPr>
              <a:defRPr/>
            </a:pPr>
            <a:r>
              <a:rPr lang="es-MX" sz="3600" dirty="0">
                <a:solidFill>
                  <a:schemeClr val="accent1">
                    <a:lumMod val="75000"/>
                  </a:schemeClr>
                </a:solidFill>
              </a:rPr>
              <a:t>A manera de conclusiones…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CuadroTexto"/>
          <p:cNvSpPr txBox="1">
            <a:spLocks noChangeArrowheads="1"/>
          </p:cNvSpPr>
          <p:nvPr/>
        </p:nvSpPr>
        <p:spPr bwMode="auto">
          <a:xfrm>
            <a:off x="827088" y="579438"/>
            <a:ext cx="7416800" cy="5632450"/>
          </a:xfrm>
          <a:prstGeom prst="rect">
            <a:avLst/>
          </a:prstGeom>
          <a:noFill/>
          <a:ln w="9525">
            <a:noFill/>
            <a:miter lim="800000"/>
            <a:headEnd/>
            <a:tailEnd/>
          </a:ln>
        </p:spPr>
        <p:txBody>
          <a:bodyPr>
            <a:spAutoFit/>
          </a:bodyPr>
          <a:lstStyle/>
          <a:p>
            <a:pPr>
              <a:buFont typeface="Arial" charset="0"/>
              <a:buChar char="•"/>
            </a:pPr>
            <a:r>
              <a:rPr lang="es-MX" sz="2400"/>
              <a:t>Un porcentaje reducido (10%) de los GDs con miembros migrantes está utilizando </a:t>
            </a:r>
            <a:r>
              <a:rPr lang="es-MX" sz="2400" i="1"/>
              <a:t>explícitamente</a:t>
            </a:r>
            <a:r>
              <a:rPr lang="es-MX" sz="2400"/>
              <a:t> las remesas para invertir en actividades ligadas al manejo de recursos naturales (compra de tierras, prácticas agrícolas, conservación u otras actividades no consuntivas).  Sin embargo, 40% de los migrantes de retorno están comprando tierras.</a:t>
            </a:r>
          </a:p>
          <a:p>
            <a:pPr>
              <a:buFont typeface="Arial" charset="0"/>
              <a:buChar char="•"/>
            </a:pPr>
            <a:endParaRPr lang="es-MX" sz="2400"/>
          </a:p>
          <a:p>
            <a:pPr>
              <a:buFont typeface="Arial" charset="0"/>
              <a:buChar char="•"/>
            </a:pPr>
            <a:r>
              <a:rPr lang="es-MX" sz="2400"/>
              <a:t>La transferencia de recursos económicos entre las remesas y este tipo de actividades puede ocurrir de manera </a:t>
            </a:r>
            <a:r>
              <a:rPr lang="es-MX" sz="2400" i="1"/>
              <a:t>soterrada</a:t>
            </a:r>
            <a:r>
              <a:rPr lang="es-MX" sz="2400"/>
              <a:t>, debido a que los grupos domésticos destinan cotidianamente pequeñas porciones de sus ingresos a actividades de mantenimiento de baja intensidad de las fincas de café.</a:t>
            </a:r>
            <a:endParaRPr lang="es-MX"/>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CuadroTexto"/>
          <p:cNvSpPr txBox="1">
            <a:spLocks noChangeArrowheads="1"/>
          </p:cNvSpPr>
          <p:nvPr/>
        </p:nvSpPr>
        <p:spPr bwMode="auto">
          <a:xfrm>
            <a:off x="755650" y="1341438"/>
            <a:ext cx="7272338" cy="3692525"/>
          </a:xfrm>
          <a:prstGeom prst="rect">
            <a:avLst/>
          </a:prstGeom>
          <a:noFill/>
          <a:ln w="9525">
            <a:noFill/>
            <a:miter lim="800000"/>
            <a:headEnd/>
            <a:tailEnd/>
          </a:ln>
        </p:spPr>
        <p:txBody>
          <a:bodyPr>
            <a:spAutoFit/>
          </a:bodyPr>
          <a:lstStyle/>
          <a:p>
            <a:pPr>
              <a:buFont typeface="Arial" charset="0"/>
              <a:buChar char="•"/>
            </a:pPr>
            <a:r>
              <a:rPr lang="es-MX" sz="2400"/>
              <a:t>La diversificación de actividades e ingresos por parte de los GDs, si bien es un rasgo inherente de la economía campesina, el tipo de actividades y sus articulaciones hoy día corresponden con las características de la Nueva Ruralidad, en donde los procesos de “proletarización” obedecen a regulaciones de mercado que ocurren a una distancia cada vez mayor de las comunidades en cuestión.</a:t>
            </a:r>
          </a:p>
          <a:p>
            <a:endParaRPr lang="es-MX"/>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CuadroTexto"/>
          <p:cNvSpPr txBox="1">
            <a:spLocks noChangeArrowheads="1"/>
          </p:cNvSpPr>
          <p:nvPr/>
        </p:nvSpPr>
        <p:spPr bwMode="auto">
          <a:xfrm>
            <a:off x="1042988" y="620712"/>
            <a:ext cx="7201420" cy="6001643"/>
          </a:xfrm>
          <a:prstGeom prst="rect">
            <a:avLst/>
          </a:prstGeom>
          <a:noFill/>
          <a:ln w="9525">
            <a:noFill/>
            <a:miter lim="800000"/>
            <a:headEnd/>
            <a:tailEnd/>
          </a:ln>
        </p:spPr>
        <p:txBody>
          <a:bodyPr wrap="square">
            <a:spAutoFit/>
          </a:bodyPr>
          <a:lstStyle/>
          <a:p>
            <a:pPr algn="just">
              <a:buFont typeface="Arial" charset="0"/>
              <a:buChar char="•"/>
            </a:pPr>
            <a:r>
              <a:rPr lang="es-MX" sz="2400" dirty="0" smtClean="0"/>
              <a:t>El </a:t>
            </a:r>
            <a:r>
              <a:rPr lang="es-MX" sz="2400" dirty="0"/>
              <a:t>“empoderamiento” de las mujeres depende de múltiples factores, incluyendo la trayectoria laboral de cada una de </a:t>
            </a:r>
            <a:r>
              <a:rPr lang="es-MX" sz="2400" dirty="0" smtClean="0"/>
              <a:t>ellas, la fase del CDGD, los patrones de residencia, posición dentro del GD, entre otros. </a:t>
            </a:r>
            <a:endParaRPr lang="es-MX" sz="2400" dirty="0"/>
          </a:p>
          <a:p>
            <a:pPr algn="just"/>
            <a:endParaRPr lang="es-MX" sz="2400" dirty="0"/>
          </a:p>
          <a:p>
            <a:pPr algn="just">
              <a:buFont typeface="Arial" charset="0"/>
              <a:buChar char="•"/>
            </a:pPr>
            <a:r>
              <a:rPr lang="es-MX" sz="2400" dirty="0"/>
              <a:t>Su acceso a nuevas actividades y responsabilidades comúnmente no ha implicado procesos de mayor autonomía para </a:t>
            </a:r>
            <a:r>
              <a:rPr lang="es-MX" sz="2400" dirty="0" smtClean="0"/>
              <a:t>ellas (excepto para las mujeres de azadón).</a:t>
            </a:r>
          </a:p>
          <a:p>
            <a:pPr algn="just"/>
            <a:endParaRPr lang="es-MX" sz="2400" dirty="0" smtClean="0"/>
          </a:p>
          <a:p>
            <a:pPr algn="just">
              <a:buFont typeface="Arial" charset="0"/>
              <a:buChar char="•"/>
            </a:pPr>
            <a:r>
              <a:rPr lang="es-MX" sz="2400" dirty="0" smtClean="0"/>
              <a:t> El valor simbólico asociado a la posesión de la tierra (en términos de presencia en las instancias de autoridad ejidal), continúa siendo un factor de apego a la comunidad, brinda un sentido de pertenencia y refuerza la identidad.</a:t>
            </a:r>
            <a:endParaRPr lang="es-MX"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CuadroTexto"/>
          <p:cNvSpPr txBox="1">
            <a:spLocks noChangeArrowheads="1"/>
          </p:cNvSpPr>
          <p:nvPr/>
        </p:nvSpPr>
        <p:spPr bwMode="auto">
          <a:xfrm>
            <a:off x="971550" y="1196975"/>
            <a:ext cx="7345363" cy="3692525"/>
          </a:xfrm>
          <a:prstGeom prst="rect">
            <a:avLst/>
          </a:prstGeom>
          <a:noFill/>
          <a:ln w="9525">
            <a:noFill/>
            <a:miter lim="800000"/>
            <a:headEnd/>
            <a:tailEnd/>
          </a:ln>
        </p:spPr>
        <p:txBody>
          <a:bodyPr>
            <a:spAutoFit/>
          </a:bodyPr>
          <a:lstStyle/>
          <a:p>
            <a:pPr>
              <a:buFont typeface="Arial" charset="0"/>
              <a:buChar char="•"/>
            </a:pPr>
            <a:r>
              <a:rPr lang="es-MX" sz="2400" dirty="0"/>
              <a:t>A pesar de la velada importancia que las prácticas agrícolas tienen actualmente en la subsistencia de los </a:t>
            </a:r>
            <a:r>
              <a:rPr lang="es-MX" sz="2400" dirty="0" err="1"/>
              <a:t>GDs</a:t>
            </a:r>
            <a:r>
              <a:rPr lang="es-MX" sz="2400" dirty="0"/>
              <a:t> locales, la </a:t>
            </a:r>
            <a:r>
              <a:rPr lang="es-MX" sz="2400" dirty="0" err="1"/>
              <a:t>cafeticultura</a:t>
            </a:r>
            <a:r>
              <a:rPr lang="es-MX" sz="2400" dirty="0"/>
              <a:t> - siendo el café un cultivo perenne y que puede mantenerse a pesar de la evidente reducción en las prácticas de mantenimiento-   aparece como un factor  significativo de </a:t>
            </a:r>
            <a:r>
              <a:rPr lang="es-MX" sz="2400" dirty="0" err="1"/>
              <a:t>resilencia</a:t>
            </a:r>
            <a:r>
              <a:rPr lang="es-MX" sz="2400" dirty="0"/>
              <a:t> tanto para el sustento cotidiano como para la conservación de los recursos </a:t>
            </a:r>
            <a:r>
              <a:rPr lang="es-MX" sz="2400" dirty="0" smtClean="0"/>
              <a:t>naturales (la cultura campesina).</a:t>
            </a:r>
            <a:endParaRPr lang="es-MX" sz="2400" dirty="0"/>
          </a:p>
          <a:p>
            <a:endParaRPr lang="es-MX"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CuadroTexto"/>
          <p:cNvSpPr txBox="1">
            <a:spLocks noChangeArrowheads="1"/>
          </p:cNvSpPr>
          <p:nvPr/>
        </p:nvSpPr>
        <p:spPr bwMode="auto">
          <a:xfrm>
            <a:off x="684213" y="1341438"/>
            <a:ext cx="7272337" cy="4524315"/>
          </a:xfrm>
          <a:prstGeom prst="rect">
            <a:avLst/>
          </a:prstGeom>
          <a:noFill/>
          <a:ln w="9525">
            <a:noFill/>
            <a:miter lim="800000"/>
            <a:headEnd/>
            <a:tailEnd/>
          </a:ln>
        </p:spPr>
        <p:txBody>
          <a:bodyPr>
            <a:spAutoFit/>
          </a:bodyPr>
          <a:lstStyle/>
          <a:p>
            <a:pPr algn="just">
              <a:buFont typeface="Arial" charset="0"/>
              <a:buChar char="•"/>
            </a:pPr>
            <a:r>
              <a:rPr lang="es-MX" sz="2400" dirty="0"/>
              <a:t>A nivel metodológico y ético </a:t>
            </a:r>
            <a:r>
              <a:rPr lang="es-MX" sz="2400" dirty="0">
                <a:sym typeface="Wingdings" pitchFamily="2" charset="2"/>
              </a:rPr>
              <a:t></a:t>
            </a:r>
            <a:r>
              <a:rPr lang="es-MX" sz="2400" dirty="0"/>
              <a:t> sociología del </a:t>
            </a:r>
            <a:r>
              <a:rPr lang="es-MX" sz="2400" dirty="0" smtClean="0"/>
              <a:t>conocimiento (</a:t>
            </a:r>
            <a:r>
              <a:rPr lang="es-MX" sz="2400" dirty="0" err="1" smtClean="0"/>
              <a:t>Lévi</a:t>
            </a:r>
            <a:r>
              <a:rPr lang="es-MX" sz="2400" dirty="0" smtClean="0"/>
              <a:t>-Strauss, 1984). </a:t>
            </a:r>
            <a:endParaRPr lang="es-MX" sz="2400" dirty="0"/>
          </a:p>
          <a:p>
            <a:pPr algn="just">
              <a:buFont typeface="Arial" charset="0"/>
              <a:buChar char="•"/>
            </a:pPr>
            <a:endParaRPr lang="es-MX" sz="2400" dirty="0"/>
          </a:p>
          <a:p>
            <a:pPr algn="just">
              <a:buFont typeface="Arial" charset="0"/>
              <a:buChar char="•"/>
            </a:pPr>
            <a:r>
              <a:rPr lang="es-MX" sz="2400" dirty="0"/>
              <a:t>Cómo se crea/diluye el “capital social</a:t>
            </a:r>
            <a:r>
              <a:rPr lang="es-MX" sz="2400" dirty="0" smtClean="0"/>
              <a:t>” (un proceso de largo aliento)</a:t>
            </a:r>
            <a:endParaRPr lang="es-MX" sz="2400" dirty="0"/>
          </a:p>
          <a:p>
            <a:pPr algn="just">
              <a:buFont typeface="Arial" charset="0"/>
              <a:buChar char="•"/>
            </a:pPr>
            <a:endParaRPr lang="es-MX" sz="2400" dirty="0"/>
          </a:p>
          <a:p>
            <a:pPr algn="just">
              <a:buFont typeface="Arial" charset="0"/>
              <a:buChar char="•"/>
            </a:pPr>
            <a:r>
              <a:rPr lang="es-MX" sz="2400" dirty="0"/>
              <a:t>Las universidades enfrentan dificultades para poder erigirse como agentes de transformación social debido a un contexto “rural” marcado severamente por prácticas de intervención fundadas en tradiciones clientelares y por expresiones de violencia cada vez más diversas y frecuentes.</a:t>
            </a:r>
            <a:endParaRPr lang="es-MX"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720080"/>
          </a:xfrm>
        </p:spPr>
        <p:txBody>
          <a:bodyPr/>
          <a:lstStyle/>
          <a:p>
            <a:r>
              <a:rPr lang="es-ES" sz="4000" dirty="0" smtClean="0"/>
              <a:t>Características de la MI en Veracruz</a:t>
            </a:r>
            <a:endParaRPr lang="es-ES" sz="4000" dirty="0"/>
          </a:p>
        </p:txBody>
      </p:sp>
      <p:sp>
        <p:nvSpPr>
          <p:cNvPr id="3" name="2 Marcador de contenido"/>
          <p:cNvSpPr>
            <a:spLocks noGrp="1"/>
          </p:cNvSpPr>
          <p:nvPr>
            <p:ph idx="1"/>
          </p:nvPr>
        </p:nvSpPr>
        <p:spPr>
          <a:xfrm>
            <a:off x="457200" y="1196752"/>
            <a:ext cx="8229600" cy="5127849"/>
          </a:xfrm>
        </p:spPr>
        <p:txBody>
          <a:bodyPr/>
          <a:lstStyle/>
          <a:p>
            <a:pPr lvl="0"/>
            <a:r>
              <a:rPr lang="es-MX" sz="1700" dirty="0" smtClean="0"/>
              <a:t>Es una migración joven dentro del escenario nacional, con una antigüedad de entre 10 y 15 años.</a:t>
            </a:r>
            <a:endParaRPr lang="es-ES" sz="1700" dirty="0" smtClean="0"/>
          </a:p>
          <a:p>
            <a:pPr lvl="0"/>
            <a:r>
              <a:rPr lang="es-MX" sz="1700" dirty="0" smtClean="0"/>
              <a:t>Es </a:t>
            </a:r>
            <a:r>
              <a:rPr lang="es-MX" sz="1700" dirty="0" smtClean="0"/>
              <a:t>financiada principalmente por el agio, a réditos muy altos y con el aval de propiedades. Apenas en el último lustro ha comenzado a apoyarse económicamente en las redes sociales en rápida consolidación.</a:t>
            </a:r>
            <a:endParaRPr lang="es-ES" sz="1700" dirty="0" smtClean="0"/>
          </a:p>
          <a:p>
            <a:pPr lvl="0"/>
            <a:r>
              <a:rPr lang="es-MX" sz="1700" dirty="0" smtClean="0"/>
              <a:t>Es </a:t>
            </a:r>
            <a:r>
              <a:rPr lang="es-MX" sz="1700" dirty="0" smtClean="0"/>
              <a:t>una migración fundamentalmente indocumentada, lo que implica condiciones de extrema </a:t>
            </a:r>
            <a:r>
              <a:rPr lang="es-MX" sz="1700" dirty="0" smtClean="0"/>
              <a:t>precariedad durante el trayecto y </a:t>
            </a:r>
            <a:r>
              <a:rPr lang="es-MX" sz="1700" dirty="0" smtClean="0"/>
              <a:t>en el país receptor.</a:t>
            </a:r>
            <a:endParaRPr lang="es-ES" sz="1700" dirty="0" smtClean="0"/>
          </a:p>
          <a:p>
            <a:pPr lvl="0"/>
            <a:r>
              <a:rPr lang="es-MX" sz="1700" dirty="0" smtClean="0"/>
              <a:t>La migración de retorno no alcanza un punto de saturación en el que se torne cíclica y regular, sino que se prolonga durante largos periodos que suelen ir desde uno hasta ocho o nueve años, debido al endurecimiento de la frontera, a los altos costos y peligros del cruce, al grado de avance de los proyectos que motivaron la partida, entre otros.</a:t>
            </a:r>
            <a:endParaRPr lang="es-ES" sz="1700" dirty="0" smtClean="0"/>
          </a:p>
          <a:p>
            <a:pPr lvl="0"/>
            <a:r>
              <a:rPr lang="es-MX" sz="1700" dirty="0" smtClean="0"/>
              <a:t>La migración femenina empezó de forma un tanto tardía y ha tenido un aumento paulatino, en razón de los mayores peligros que enfrentan las mujeres durante el cruce, la necesidad de dejar a la progenie al cuidado de otros, y, en general, a una mayor vulnerabilidad social en términos de género. </a:t>
            </a:r>
            <a:endParaRPr lang="es-ES" sz="1700" dirty="0" smtClean="0"/>
          </a:p>
          <a:p>
            <a:pPr lvl="0"/>
            <a:r>
              <a:rPr lang="es-MX" sz="1700" dirty="0" smtClean="0"/>
              <a:t>Si en su arranque fue una migración predominantemente rural, </a:t>
            </a:r>
            <a:r>
              <a:rPr lang="es-MX" sz="1700" dirty="0" smtClean="0"/>
              <a:t>se </a:t>
            </a:r>
            <a:r>
              <a:rPr lang="es-MX" sz="1700" dirty="0" smtClean="0"/>
              <a:t>ha </a:t>
            </a:r>
            <a:r>
              <a:rPr lang="es-MX" sz="1700" dirty="0" smtClean="0"/>
              <a:t>expandido </a:t>
            </a:r>
            <a:r>
              <a:rPr lang="es-MX" sz="1700" dirty="0" smtClean="0"/>
              <a:t>a las urbes y a diferentes clases sociales.</a:t>
            </a:r>
            <a:endParaRPr lang="es-ES" sz="1700" dirty="0" smtClean="0"/>
          </a:p>
          <a:p>
            <a:endParaRPr lang="es-ES" sz="17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3 CuadroTexto"/>
          <p:cNvSpPr txBox="1">
            <a:spLocks noChangeArrowheads="1"/>
          </p:cNvSpPr>
          <p:nvPr/>
        </p:nvSpPr>
        <p:spPr bwMode="auto">
          <a:xfrm>
            <a:off x="1571625" y="1928813"/>
            <a:ext cx="6286500" cy="1908175"/>
          </a:xfrm>
          <a:prstGeom prst="rect">
            <a:avLst/>
          </a:prstGeom>
          <a:solidFill>
            <a:schemeClr val="accent2">
              <a:lumMod val="75000"/>
            </a:schemeClr>
          </a:solidFill>
          <a:ln w="9525">
            <a:solidFill>
              <a:schemeClr val="tx1"/>
            </a:solidFill>
            <a:miter lim="800000"/>
            <a:headEnd/>
            <a:tailEnd/>
          </a:ln>
        </p:spPr>
        <p:txBody>
          <a:bodyPr>
            <a:spAutoFit/>
          </a:bodyPr>
          <a:lstStyle/>
          <a:p>
            <a:pPr>
              <a:defRPr/>
            </a:pPr>
            <a:endParaRPr lang="es-MX" dirty="0"/>
          </a:p>
          <a:p>
            <a:pPr>
              <a:defRPr/>
            </a:pPr>
            <a:endParaRPr lang="es-MX" dirty="0"/>
          </a:p>
          <a:p>
            <a:pPr algn="ctr">
              <a:defRPr/>
            </a:pPr>
            <a:r>
              <a:rPr lang="es-MX" sz="2800" dirty="0">
                <a:solidFill>
                  <a:schemeClr val="bg1"/>
                </a:solidFill>
              </a:rPr>
              <a:t>Gracias</a:t>
            </a:r>
          </a:p>
          <a:p>
            <a:pPr>
              <a:defRPr/>
            </a:pPr>
            <a:endParaRPr lang="es-MX" dirty="0"/>
          </a:p>
          <a:p>
            <a:pPr>
              <a:defRPr/>
            </a:pPr>
            <a:endParaRPr lang="es-MX" dirty="0"/>
          </a:p>
          <a:p>
            <a:pPr>
              <a:defRPr/>
            </a:pPr>
            <a:endParaRPr lang="es-MX"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8313" y="2060575"/>
            <a:ext cx="8229600" cy="4221163"/>
          </a:xfrm>
        </p:spPr>
        <p:txBody>
          <a:bodyPr>
            <a:normAutofit fontScale="92500" lnSpcReduction="10000"/>
          </a:bodyPr>
          <a:lstStyle/>
          <a:p>
            <a:pPr marL="365760" indent="-256032" fontAlgn="auto">
              <a:lnSpc>
                <a:spcPct val="90000"/>
              </a:lnSpc>
              <a:spcAft>
                <a:spcPts val="0"/>
              </a:spcAft>
              <a:buFont typeface="Wingdings 3"/>
              <a:buChar char=""/>
              <a:defRPr/>
            </a:pPr>
            <a:r>
              <a:rPr lang="es-MX" dirty="0" smtClean="0">
                <a:latin typeface="Arial" pitchFamily="34" charset="0"/>
                <a:cs typeface="Arial" pitchFamily="34" charset="0"/>
              </a:rPr>
              <a:t>Población masculina (70.3%) asociada a las labores agrícolas</a:t>
            </a:r>
          </a:p>
          <a:p>
            <a:pPr marL="365760" indent="-256032" fontAlgn="auto">
              <a:lnSpc>
                <a:spcPct val="90000"/>
              </a:lnSpc>
              <a:spcAft>
                <a:spcPts val="0"/>
              </a:spcAft>
              <a:buFont typeface="Wingdings 3"/>
              <a:buChar char=""/>
              <a:defRPr/>
            </a:pPr>
            <a:r>
              <a:rPr lang="es-MX" dirty="0" smtClean="0">
                <a:latin typeface="Arial" pitchFamily="34" charset="0"/>
                <a:cs typeface="Arial" pitchFamily="34" charset="0"/>
              </a:rPr>
              <a:t>80% entre los </a:t>
            </a:r>
            <a:r>
              <a:rPr lang="es-MX" dirty="0" err="1" smtClean="0">
                <a:latin typeface="Arial" pitchFamily="34" charset="0"/>
                <a:cs typeface="Arial" pitchFamily="34" charset="0"/>
              </a:rPr>
              <a:t>deciles</a:t>
            </a:r>
            <a:r>
              <a:rPr lang="es-MX" dirty="0" smtClean="0">
                <a:latin typeface="Arial" pitchFamily="34" charset="0"/>
                <a:cs typeface="Arial" pitchFamily="34" charset="0"/>
              </a:rPr>
              <a:t> de 20-29 y 30-39 años</a:t>
            </a:r>
          </a:p>
          <a:p>
            <a:pPr marL="365760" indent="-256032" fontAlgn="auto">
              <a:lnSpc>
                <a:spcPct val="90000"/>
              </a:lnSpc>
              <a:spcAft>
                <a:spcPts val="0"/>
              </a:spcAft>
              <a:buFont typeface="Wingdings 3"/>
              <a:buChar char=""/>
              <a:defRPr/>
            </a:pPr>
            <a:r>
              <a:rPr lang="es-MX" dirty="0" smtClean="0">
                <a:latin typeface="Arial" pitchFamily="34" charset="0"/>
                <a:cs typeface="Arial" pitchFamily="34" charset="0"/>
              </a:rPr>
              <a:t>70% casados/unidos</a:t>
            </a:r>
          </a:p>
          <a:p>
            <a:pPr marL="365760" indent="-256032" fontAlgn="auto">
              <a:lnSpc>
                <a:spcPct val="90000"/>
              </a:lnSpc>
              <a:spcAft>
                <a:spcPts val="0"/>
              </a:spcAft>
              <a:buFont typeface="Wingdings 3"/>
              <a:buChar char=""/>
              <a:defRPr/>
            </a:pPr>
            <a:r>
              <a:rPr lang="es-MX" dirty="0" smtClean="0">
                <a:latin typeface="Arial" pitchFamily="34" charset="0"/>
                <a:cs typeface="Arial" pitchFamily="34" charset="0"/>
              </a:rPr>
              <a:t>La mayoría de los </a:t>
            </a:r>
            <a:r>
              <a:rPr lang="es-MX" dirty="0" err="1" smtClean="0">
                <a:latin typeface="Arial" pitchFamily="34" charset="0"/>
                <a:cs typeface="Arial" pitchFamily="34" charset="0"/>
              </a:rPr>
              <a:t>GDs</a:t>
            </a:r>
            <a:r>
              <a:rPr lang="es-MX" dirty="0" smtClean="0">
                <a:latin typeface="Arial" pitchFamily="34" charset="0"/>
                <a:cs typeface="Arial" pitchFamily="34" charset="0"/>
              </a:rPr>
              <a:t> con migrantes están situados en la fase de expansión </a:t>
            </a:r>
          </a:p>
          <a:p>
            <a:pPr marL="365760" indent="-256032" fontAlgn="auto">
              <a:lnSpc>
                <a:spcPct val="90000"/>
              </a:lnSpc>
              <a:spcAft>
                <a:spcPts val="0"/>
              </a:spcAft>
              <a:buFont typeface="Wingdings 3"/>
              <a:buChar char=""/>
              <a:defRPr/>
            </a:pPr>
            <a:r>
              <a:rPr lang="es-MX" dirty="0" smtClean="0">
                <a:latin typeface="Arial" pitchFamily="34" charset="0"/>
                <a:cs typeface="Arial" pitchFamily="34" charset="0"/>
              </a:rPr>
              <a:t>Sistema de parentesco se ajusta al modelo mesoamericano (</a:t>
            </a:r>
            <a:r>
              <a:rPr lang="es-MX" dirty="0" err="1" smtClean="0">
                <a:latin typeface="Arial" pitchFamily="34" charset="0"/>
                <a:cs typeface="Arial" pitchFamily="34" charset="0"/>
              </a:rPr>
              <a:t>Robichaux</a:t>
            </a:r>
            <a:r>
              <a:rPr lang="es-MX" dirty="0" smtClean="0">
                <a:latin typeface="Arial" pitchFamily="34" charset="0"/>
                <a:cs typeface="Arial" pitchFamily="34" charset="0"/>
              </a:rPr>
              <a:t>, 1997): </a:t>
            </a:r>
          </a:p>
          <a:p>
            <a:pPr marL="365760" indent="-256032" fontAlgn="auto">
              <a:lnSpc>
                <a:spcPct val="90000"/>
              </a:lnSpc>
              <a:spcAft>
                <a:spcPts val="0"/>
              </a:spcAft>
              <a:buFont typeface="Wingdings" pitchFamily="2" charset="2"/>
              <a:buNone/>
              <a:defRPr/>
            </a:pPr>
            <a:r>
              <a:rPr lang="es-MX" dirty="0" smtClean="0">
                <a:latin typeface="Arial" pitchFamily="34" charset="0"/>
                <a:cs typeface="Arial" pitchFamily="34" charset="0"/>
              </a:rPr>
              <a:t>		Residencia </a:t>
            </a:r>
            <a:r>
              <a:rPr lang="es-MX" dirty="0" err="1" smtClean="0">
                <a:latin typeface="Arial" pitchFamily="34" charset="0"/>
                <a:cs typeface="Arial" pitchFamily="34" charset="0"/>
              </a:rPr>
              <a:t>patrivirilocal</a:t>
            </a:r>
            <a:r>
              <a:rPr lang="es-MX" dirty="0" smtClean="0">
                <a:latin typeface="Arial" pitchFamily="34" charset="0"/>
                <a:cs typeface="Arial" pitchFamily="34" charset="0"/>
              </a:rPr>
              <a:t> inicial </a:t>
            </a:r>
          </a:p>
          <a:p>
            <a:pPr marL="365760" indent="-256032" fontAlgn="auto">
              <a:lnSpc>
                <a:spcPct val="90000"/>
              </a:lnSpc>
              <a:spcAft>
                <a:spcPts val="0"/>
              </a:spcAft>
              <a:buFont typeface="Wingdings" pitchFamily="2" charset="2"/>
              <a:buNone/>
              <a:defRPr/>
            </a:pPr>
            <a:r>
              <a:rPr lang="es-MX" dirty="0" smtClean="0">
                <a:latin typeface="Arial" pitchFamily="34" charset="0"/>
                <a:cs typeface="Arial" pitchFamily="34" charset="0"/>
              </a:rPr>
              <a:t>		Herencia masculina igualitaria preferencial</a:t>
            </a:r>
          </a:p>
          <a:p>
            <a:pPr marL="365760" indent="-256032" fontAlgn="auto">
              <a:lnSpc>
                <a:spcPct val="90000"/>
              </a:lnSpc>
              <a:spcAft>
                <a:spcPts val="0"/>
              </a:spcAft>
              <a:buFont typeface="Wingdings" pitchFamily="2" charset="2"/>
              <a:buNone/>
              <a:defRPr/>
            </a:pPr>
            <a:r>
              <a:rPr lang="es-MX" dirty="0" smtClean="0">
                <a:latin typeface="Arial" pitchFamily="34" charset="0"/>
                <a:cs typeface="Arial" pitchFamily="34" charset="0"/>
              </a:rPr>
              <a:t>		</a:t>
            </a:r>
            <a:r>
              <a:rPr lang="es-MX" dirty="0" err="1" smtClean="0">
                <a:latin typeface="Arial" pitchFamily="34" charset="0"/>
                <a:cs typeface="Arial" pitchFamily="34" charset="0"/>
              </a:rPr>
              <a:t>Patrilíneas</a:t>
            </a:r>
            <a:r>
              <a:rPr lang="es-MX" dirty="0" smtClean="0">
                <a:latin typeface="Arial" pitchFamily="34" charset="0"/>
                <a:cs typeface="Arial" pitchFamily="34" charset="0"/>
              </a:rPr>
              <a:t> limitadas localizadas</a:t>
            </a:r>
          </a:p>
          <a:p>
            <a:pPr marL="365760" indent="-256032" fontAlgn="auto">
              <a:lnSpc>
                <a:spcPct val="90000"/>
              </a:lnSpc>
              <a:spcAft>
                <a:spcPts val="0"/>
              </a:spcAft>
              <a:buFont typeface="Wingdings" pitchFamily="2" charset="2"/>
              <a:buNone/>
              <a:defRPr/>
            </a:pPr>
            <a:r>
              <a:rPr lang="es-MX" dirty="0" smtClean="0">
                <a:latin typeface="Arial" pitchFamily="34" charset="0"/>
                <a:cs typeface="Arial" pitchFamily="34" charset="0"/>
              </a:rPr>
              <a:t>		</a:t>
            </a:r>
            <a:r>
              <a:rPr lang="es-MX" dirty="0" err="1" smtClean="0">
                <a:latin typeface="Arial" pitchFamily="34" charset="0"/>
                <a:cs typeface="Arial" pitchFamily="34" charset="0"/>
              </a:rPr>
              <a:t>Xocoyotaje</a:t>
            </a:r>
            <a:r>
              <a:rPr lang="es-MX" dirty="0" smtClean="0">
                <a:latin typeface="Arial" pitchFamily="34" charset="0"/>
                <a:cs typeface="Arial" pitchFamily="34" charset="0"/>
              </a:rPr>
              <a:t> (</a:t>
            </a:r>
            <a:r>
              <a:rPr lang="es-MX" dirty="0" err="1" smtClean="0">
                <a:latin typeface="Arial" pitchFamily="34" charset="0"/>
                <a:cs typeface="Arial" pitchFamily="34" charset="0"/>
              </a:rPr>
              <a:t>ultimogénitura</a:t>
            </a:r>
            <a:r>
              <a:rPr lang="es-MX" dirty="0" smtClean="0">
                <a:latin typeface="Arial" pitchFamily="34" charset="0"/>
                <a:cs typeface="Arial" pitchFamily="34" charset="0"/>
              </a:rPr>
              <a:t>)</a:t>
            </a:r>
          </a:p>
          <a:p>
            <a:pPr marL="365760" indent="-256032" fontAlgn="auto">
              <a:spcAft>
                <a:spcPts val="0"/>
              </a:spcAft>
              <a:buFont typeface="Wingdings 3"/>
              <a:buChar char=""/>
              <a:defRPr/>
            </a:pPr>
            <a:endParaRPr lang="es-MX" dirty="0"/>
          </a:p>
        </p:txBody>
      </p:sp>
      <p:sp>
        <p:nvSpPr>
          <p:cNvPr id="8195" name="2 Título"/>
          <p:cNvSpPr>
            <a:spLocks noGrp="1"/>
          </p:cNvSpPr>
          <p:nvPr>
            <p:ph type="title"/>
          </p:nvPr>
        </p:nvSpPr>
        <p:spPr/>
        <p:txBody>
          <a:bodyPr/>
          <a:lstStyle/>
          <a:p>
            <a:pPr algn="ctr"/>
            <a:r>
              <a:rPr lang="es-MX" sz="3200" smtClean="0"/>
              <a:t>Perfiles sociodemográficos de los</a:t>
            </a:r>
            <a:br>
              <a:rPr lang="es-MX" sz="3200" smtClean="0"/>
            </a:br>
            <a:r>
              <a:rPr lang="es-MX" sz="3200" smtClean="0"/>
              <a:t> migrantes de la región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CuadroTexto"/>
          <p:cNvSpPr txBox="1">
            <a:spLocks noChangeArrowheads="1"/>
          </p:cNvSpPr>
          <p:nvPr/>
        </p:nvSpPr>
        <p:spPr bwMode="auto">
          <a:xfrm>
            <a:off x="1116013" y="1125538"/>
            <a:ext cx="6929437" cy="4493538"/>
          </a:xfrm>
          <a:prstGeom prst="rect">
            <a:avLst/>
          </a:prstGeom>
          <a:solidFill>
            <a:schemeClr val="tx2">
              <a:lumMod val="40000"/>
              <a:lumOff val="60000"/>
            </a:schemeClr>
          </a:solidFill>
          <a:ln w="9525">
            <a:solidFill>
              <a:schemeClr val="tx1"/>
            </a:solidFill>
            <a:miter lim="800000"/>
            <a:headEnd/>
            <a:tailEnd/>
          </a:ln>
        </p:spPr>
        <p:txBody>
          <a:bodyPr wrap="square">
            <a:spAutoFit/>
          </a:bodyPr>
          <a:lstStyle/>
          <a:p>
            <a:pPr>
              <a:buFont typeface="Arial" charset="0"/>
              <a:buChar char="•"/>
              <a:defRPr/>
            </a:pPr>
            <a:r>
              <a:rPr lang="es-MX" dirty="0" smtClean="0"/>
              <a:t> </a:t>
            </a:r>
            <a:r>
              <a:rPr lang="es-MX" sz="2200" dirty="0" smtClean="0"/>
              <a:t>Motivaciones: falta empleo bien remunerado, construcción de la vivienda (lograr la plena adultez).</a:t>
            </a:r>
          </a:p>
          <a:p>
            <a:pPr>
              <a:defRPr/>
            </a:pPr>
            <a:endParaRPr lang="es-MX" sz="2200" dirty="0" smtClean="0"/>
          </a:p>
          <a:p>
            <a:pPr>
              <a:buFont typeface="Arial" charset="0"/>
              <a:buChar char="•"/>
              <a:defRPr/>
            </a:pPr>
            <a:r>
              <a:rPr lang="es-MX" sz="2200" dirty="0" smtClean="0"/>
              <a:t>Existen etapas del ciclo vital que potencian el valor simbólico de la tierra para las mujeres, sirviendo esto como sostén de una posición de mayor poder dentro del grupo doméstico (suegras</a:t>
            </a:r>
            <a:r>
              <a:rPr lang="es-MX" sz="2200" dirty="0" smtClean="0"/>
              <a:t>)</a:t>
            </a:r>
            <a:endParaRPr lang="es-MX" sz="2200" dirty="0" smtClean="0"/>
          </a:p>
          <a:p>
            <a:pPr>
              <a:buFont typeface="Arial" charset="0"/>
              <a:buChar char="•"/>
              <a:defRPr/>
            </a:pPr>
            <a:endParaRPr lang="es-MX" sz="2200" dirty="0" smtClean="0"/>
          </a:p>
          <a:p>
            <a:pPr>
              <a:buFont typeface="Arial" charset="0"/>
              <a:buChar char="•"/>
              <a:defRPr/>
            </a:pPr>
            <a:r>
              <a:rPr lang="es-MX" sz="2200" dirty="0" smtClean="0"/>
              <a:t>Los procesos de migración internacional han influido en la modificación de las relaciones de género (división sexual de tareas) y generacionales al interior de los grupos domésticos (papeles de autoridad, aparición de la etapa de juventud)</a:t>
            </a:r>
            <a:endParaRPr lang="es-MX" sz="2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1124744"/>
            <a:ext cx="6768752" cy="4708981"/>
          </a:xfrm>
          <a:prstGeom prst="rect">
            <a:avLst/>
          </a:prstGeom>
        </p:spPr>
        <p:txBody>
          <a:bodyPr wrap="square">
            <a:spAutoFit/>
          </a:bodyPr>
          <a:lstStyle/>
          <a:p>
            <a:pPr marL="365760" indent="-283464" fontAlgn="auto">
              <a:spcAft>
                <a:spcPts val="0"/>
              </a:spcAft>
              <a:defRPr/>
            </a:pPr>
            <a:r>
              <a:rPr lang="es-MX" sz="2800" dirty="0" smtClean="0"/>
              <a:t>Factores que intervienen: en el empoderamiento femenino</a:t>
            </a:r>
          </a:p>
          <a:p>
            <a:pPr marL="365760" indent="-283464" fontAlgn="auto">
              <a:spcAft>
                <a:spcPts val="0"/>
              </a:spcAft>
              <a:defRPr/>
            </a:pPr>
            <a:endParaRPr lang="es-MX" sz="2800" dirty="0" smtClean="0"/>
          </a:p>
          <a:p>
            <a:pPr marL="365760" indent="-283464" fontAlgn="auto">
              <a:spcAft>
                <a:spcPts val="0"/>
              </a:spcAft>
              <a:buFont typeface="Wingdings 2"/>
              <a:buChar char=""/>
              <a:defRPr/>
            </a:pPr>
            <a:r>
              <a:rPr lang="es-MX" sz="2400" dirty="0" smtClean="0"/>
              <a:t>a) Modelo de parentesco</a:t>
            </a:r>
          </a:p>
          <a:p>
            <a:pPr marL="365760" indent="-283464" fontAlgn="auto">
              <a:spcAft>
                <a:spcPts val="0"/>
              </a:spcAft>
              <a:buFont typeface="Wingdings 2"/>
              <a:buChar char=""/>
              <a:defRPr/>
            </a:pPr>
            <a:r>
              <a:rPr lang="es-MX" sz="2400" dirty="0" smtClean="0"/>
              <a:t>b) Fase del ciclo vital femenino</a:t>
            </a:r>
          </a:p>
          <a:p>
            <a:pPr marL="365760" indent="-283464" fontAlgn="auto">
              <a:spcAft>
                <a:spcPts val="0"/>
              </a:spcAft>
              <a:buFont typeface="Wingdings 2"/>
              <a:buChar char=""/>
              <a:defRPr/>
            </a:pPr>
            <a:r>
              <a:rPr lang="es-MX" sz="2400" dirty="0" smtClean="0"/>
              <a:t>c) Fase del ciclo de desarrollo del GD</a:t>
            </a:r>
          </a:p>
          <a:p>
            <a:pPr marL="365760" indent="-283464" fontAlgn="auto">
              <a:spcAft>
                <a:spcPts val="0"/>
              </a:spcAft>
              <a:buFont typeface="Wingdings 2"/>
              <a:buChar char=""/>
              <a:defRPr/>
            </a:pPr>
            <a:r>
              <a:rPr lang="es-MX" sz="2400" dirty="0" smtClean="0"/>
              <a:t>d) Residencia previa, durante y </a:t>
            </a:r>
            <a:r>
              <a:rPr lang="es-MX" sz="2400" dirty="0" err="1" smtClean="0"/>
              <a:t>posmigratoria</a:t>
            </a:r>
            <a:endParaRPr lang="es-MX" sz="2400" dirty="0" smtClean="0"/>
          </a:p>
          <a:p>
            <a:pPr marL="365760" indent="-283464" fontAlgn="auto">
              <a:spcAft>
                <a:spcPts val="0"/>
              </a:spcAft>
              <a:buFont typeface="Wingdings 2"/>
              <a:buChar char=""/>
              <a:defRPr/>
            </a:pPr>
            <a:r>
              <a:rPr lang="es-MX" sz="2400" dirty="0" smtClean="0"/>
              <a:t>e) Control sobre las remesas</a:t>
            </a:r>
          </a:p>
          <a:p>
            <a:pPr marL="365760" indent="-283464" fontAlgn="auto">
              <a:spcAft>
                <a:spcPts val="0"/>
              </a:spcAft>
              <a:buFont typeface="Wingdings 2"/>
              <a:buChar char=""/>
              <a:defRPr/>
            </a:pPr>
            <a:r>
              <a:rPr lang="es-MX" sz="2400" dirty="0" smtClean="0"/>
              <a:t>f) Control sobre los otros recursos</a:t>
            </a:r>
          </a:p>
          <a:p>
            <a:pPr marL="365760" indent="-283464" fontAlgn="auto">
              <a:spcAft>
                <a:spcPts val="0"/>
              </a:spcAft>
              <a:buFont typeface="Wingdings 2"/>
              <a:buChar char=""/>
              <a:defRPr/>
            </a:pPr>
            <a:r>
              <a:rPr lang="es-MX" sz="2400" dirty="0" smtClean="0"/>
              <a:t>g) Fase del ciclo migratorio del varón (reestructuración, realización de proyectos, espera, ruptura)</a:t>
            </a:r>
            <a:endParaRPr lang="es-MX"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n 1"/>
          <p:cNvPicPr>
            <a:picLocks noChangeArrowheads="1"/>
          </p:cNvPicPr>
          <p:nvPr/>
        </p:nvPicPr>
        <p:blipFill>
          <a:blip r:embed="rId3" cstate="print"/>
          <a:srcRect/>
          <a:stretch>
            <a:fillRect/>
          </a:stretch>
        </p:blipFill>
        <p:spPr bwMode="auto">
          <a:xfrm>
            <a:off x="1000125" y="857250"/>
            <a:ext cx="7286625" cy="5715000"/>
          </a:xfrm>
          <a:prstGeom prst="rect">
            <a:avLst/>
          </a:prstGeom>
          <a:noFill/>
          <a:ln w="9525">
            <a:noFill/>
            <a:miter lim="800000"/>
            <a:headEnd/>
            <a:tailEnd/>
          </a:ln>
        </p:spPr>
      </p:pic>
      <p:sp>
        <p:nvSpPr>
          <p:cNvPr id="10243" name="2 CuadroTexto"/>
          <p:cNvSpPr txBox="1">
            <a:spLocks noChangeArrowheads="1"/>
          </p:cNvSpPr>
          <p:nvPr/>
        </p:nvSpPr>
        <p:spPr bwMode="auto">
          <a:xfrm>
            <a:off x="2286000" y="0"/>
            <a:ext cx="4429125" cy="523875"/>
          </a:xfrm>
          <a:prstGeom prst="rect">
            <a:avLst/>
          </a:prstGeom>
          <a:solidFill>
            <a:srgbClr val="92D050"/>
          </a:solidFill>
          <a:ln w="9525">
            <a:noFill/>
            <a:miter lim="800000"/>
            <a:headEnd/>
            <a:tailEnd/>
          </a:ln>
        </p:spPr>
        <p:txBody>
          <a:bodyPr>
            <a:spAutoFit/>
          </a:bodyPr>
          <a:lstStyle/>
          <a:p>
            <a:pPr algn="ctr"/>
            <a:r>
              <a:rPr lang="es-MX" sz="2800"/>
              <a:t>Comunidades de estudio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C:\Users\Aldo\Documents\Café-Migración\Fotos recorridos\Teczin\ParaOscar\Texin (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a:xfrm>
            <a:off x="179388" y="2708275"/>
            <a:ext cx="7772400" cy="654050"/>
          </a:xfrm>
        </p:spPr>
        <p:txBody>
          <a:bodyPr rtlCol="0">
            <a:normAutofit fontScale="90000"/>
          </a:bodyPr>
          <a:lstStyle/>
          <a:p>
            <a:pPr fontAlgn="auto">
              <a:spcAft>
                <a:spcPts val="0"/>
              </a:spcAft>
              <a:defRPr/>
            </a:pPr>
            <a:r>
              <a:rPr lang="es-MX" dirty="0" err="1" smtClean="0">
                <a:solidFill>
                  <a:srgbClr val="FFFF00"/>
                </a:solidFill>
              </a:rPr>
              <a:t>Teczin</a:t>
            </a:r>
            <a:r>
              <a:rPr lang="es-MX" dirty="0" smtClean="0">
                <a:solidFill>
                  <a:srgbClr val="FFFF00"/>
                </a:solidFill>
              </a:rPr>
              <a:t>, </a:t>
            </a:r>
            <a:r>
              <a:rPr lang="es-MX" dirty="0" err="1" smtClean="0">
                <a:solidFill>
                  <a:srgbClr val="FFFF00"/>
                </a:solidFill>
              </a:rPr>
              <a:t>Mpio</a:t>
            </a:r>
            <a:r>
              <a:rPr lang="es-MX" dirty="0" smtClean="0">
                <a:solidFill>
                  <a:srgbClr val="FFFF00"/>
                </a:solidFill>
              </a:rPr>
              <a:t>. de </a:t>
            </a:r>
            <a:r>
              <a:rPr lang="es-MX" dirty="0" err="1" smtClean="0">
                <a:solidFill>
                  <a:srgbClr val="FFFF00"/>
                </a:solidFill>
              </a:rPr>
              <a:t>Teocelo</a:t>
            </a:r>
            <a:endParaRPr lang="es-MX" dirty="0">
              <a:solidFill>
                <a:srgbClr val="FFFF00"/>
              </a:solidFill>
            </a:endParaRPr>
          </a:p>
        </p:txBody>
      </p:sp>
      <p:graphicFrame>
        <p:nvGraphicFramePr>
          <p:cNvPr id="16401" name="Group 17"/>
          <p:cNvGraphicFramePr>
            <a:graphicFrameLocks noGrp="1"/>
          </p:cNvGraphicFramePr>
          <p:nvPr>
            <p:ph sz="quarter" idx="1"/>
          </p:nvPr>
        </p:nvGraphicFramePr>
        <p:xfrm>
          <a:off x="4000500" y="4929188"/>
          <a:ext cx="2928938" cy="1428752"/>
        </p:xfrm>
        <a:graphic>
          <a:graphicData uri="http://schemas.openxmlformats.org/drawingml/2006/table">
            <a:tbl>
              <a:tblPr/>
              <a:tblGrid>
                <a:gridCol w="2928938"/>
              </a:tblGrid>
              <a:tr h="357188">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MX" sz="2000" b="1" i="0" u="none" strike="noStrike" cap="none" normalizeH="0" baseline="0" dirty="0" smtClean="0">
                        <a:ln>
                          <a:noFill/>
                        </a:ln>
                        <a:solidFill>
                          <a:schemeClr val="bg1"/>
                        </a:solidFill>
                        <a:effectLst/>
                        <a:latin typeface="Calibri" pitchFamily="34" charset="0"/>
                      </a:endParaRPr>
                    </a:p>
                  </a:txBody>
                  <a:tcPr marL="0" marR="0" marT="0" marB="0" anchor="b" horzOverflow="overflow">
                    <a:lnL>
                      <a:noFill/>
                    </a:lnL>
                    <a:lnR>
                      <a:noFill/>
                    </a:lnR>
                    <a:lnT>
                      <a:noFill/>
                    </a:lnT>
                    <a:lnB>
                      <a:noFill/>
                    </a:lnB>
                    <a:lnTlToBr>
                      <a:noFill/>
                    </a:lnTlToBr>
                    <a:lnBlToTr>
                      <a:noFill/>
                    </a:lnBlToTr>
                    <a:noFill/>
                  </a:tcPr>
                </a:tc>
              </a:tr>
              <a:tr h="357188">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MX" sz="2000" b="1" i="0" u="none" strike="noStrike" cap="none" normalizeH="0" baseline="0" dirty="0" smtClean="0">
                        <a:ln>
                          <a:noFill/>
                        </a:ln>
                        <a:solidFill>
                          <a:schemeClr val="bg1"/>
                        </a:solidFill>
                        <a:effectLst/>
                        <a:latin typeface="Calibri" pitchFamily="34" charset="0"/>
                      </a:endParaRPr>
                    </a:p>
                  </a:txBody>
                  <a:tcPr marL="0" marR="0" marT="0" marB="0" anchor="b" horzOverflow="overflow">
                    <a:lnL>
                      <a:noFill/>
                    </a:lnL>
                    <a:lnR>
                      <a:noFill/>
                    </a:lnR>
                    <a:lnT>
                      <a:noFill/>
                    </a:lnT>
                    <a:lnB>
                      <a:noFill/>
                    </a:lnB>
                    <a:lnTlToBr>
                      <a:noFill/>
                    </a:lnTlToBr>
                    <a:lnBlToTr>
                      <a:noFill/>
                    </a:lnBlToTr>
                    <a:noFill/>
                  </a:tcPr>
                </a:tc>
              </a:tr>
              <a:tr h="357188">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MX" sz="2000" b="1" i="0" u="none" strike="noStrike" cap="none" normalizeH="0" baseline="0" dirty="0" smtClean="0">
                        <a:ln>
                          <a:noFill/>
                        </a:ln>
                        <a:solidFill>
                          <a:schemeClr val="bg1"/>
                        </a:solidFill>
                        <a:effectLst/>
                        <a:latin typeface="Calibri" pitchFamily="34" charset="0"/>
                      </a:endParaRPr>
                    </a:p>
                  </a:txBody>
                  <a:tcPr marL="0" marR="0" marT="0" marB="0" anchor="b" horzOverflow="overflow">
                    <a:lnL>
                      <a:noFill/>
                    </a:lnL>
                    <a:lnR>
                      <a:noFill/>
                    </a:lnR>
                    <a:lnT>
                      <a:noFill/>
                    </a:lnT>
                    <a:lnB>
                      <a:noFill/>
                    </a:lnB>
                    <a:lnTlToBr>
                      <a:noFill/>
                    </a:lnTlToBr>
                    <a:lnBlToTr>
                      <a:noFill/>
                    </a:lnBlToTr>
                    <a:noFill/>
                  </a:tcPr>
                </a:tc>
              </a:tr>
              <a:tr h="357188">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MX" sz="2000" b="1" i="0" u="none" strike="noStrike" cap="none" normalizeH="0" baseline="0" smtClean="0">
                        <a:ln>
                          <a:noFill/>
                        </a:ln>
                        <a:solidFill>
                          <a:schemeClr val="bg1"/>
                        </a:solidFill>
                        <a:effectLst/>
                        <a:latin typeface="Calibri" pitchFamily="34" charset="0"/>
                      </a:endParaRPr>
                    </a:p>
                  </a:txBody>
                  <a:tcPr marL="0" marR="0" marT="0" marB="0" anchor="b" horzOverflow="overflow">
                    <a:lnL>
                      <a:noFill/>
                    </a:lnL>
                    <a:lnR>
                      <a:noFill/>
                    </a:lnR>
                    <a:lnT>
                      <a:noFill/>
                    </a:lnT>
                    <a:lnB>
                      <a:noFill/>
                    </a:lnB>
                    <a:lnTlToBr>
                      <a:noFill/>
                    </a:lnTlToBr>
                    <a:lnBlToTr>
                      <a:noFill/>
                    </a:lnBlToTr>
                    <a:noFill/>
                  </a:tcPr>
                </a:tc>
              </a:tr>
            </a:tbl>
          </a:graphicData>
        </a:graphic>
      </p:graphicFrame>
      <p:graphicFrame>
        <p:nvGraphicFramePr>
          <p:cNvPr id="7" name="6 Tabla"/>
          <p:cNvGraphicFramePr>
            <a:graphicFrameLocks noGrp="1"/>
          </p:cNvGraphicFramePr>
          <p:nvPr/>
        </p:nvGraphicFramePr>
        <p:xfrm>
          <a:off x="4932363" y="3573463"/>
          <a:ext cx="3371304" cy="1788488"/>
        </p:xfrm>
        <a:graphic>
          <a:graphicData uri="http://schemas.openxmlformats.org/drawingml/2006/table">
            <a:tbl>
              <a:tblPr/>
              <a:tblGrid>
                <a:gridCol w="3371304"/>
              </a:tblGrid>
              <a:tr h="246200">
                <a:tc>
                  <a:txBody>
                    <a:bodyPr/>
                    <a:lstStyle/>
                    <a:p>
                      <a:pPr>
                        <a:lnSpc>
                          <a:spcPct val="115000"/>
                        </a:lnSpc>
                        <a:spcAft>
                          <a:spcPts val="0"/>
                        </a:spcAft>
                      </a:pPr>
                      <a:endParaRPr lang="es-MX" sz="1100" b="1" dirty="0">
                        <a:latin typeface="Calibri"/>
                        <a:ea typeface="Calibri"/>
                        <a:cs typeface="Times New Roman"/>
                      </a:endParaRPr>
                    </a:p>
                  </a:txBody>
                  <a:tcPr marL="68580" marR="68580" marT="0" marB="0">
                    <a:lnL>
                      <a:noFill/>
                    </a:lnL>
                    <a:lnR>
                      <a:noFill/>
                    </a:lnR>
                    <a:lnT>
                      <a:noFill/>
                    </a:lnT>
                    <a:lnB>
                      <a:noFill/>
                    </a:lnB>
                  </a:tcPr>
                </a:tc>
              </a:tr>
              <a:tr h="447606">
                <a:tc>
                  <a:txBody>
                    <a:bodyPr/>
                    <a:lstStyle/>
                    <a:p>
                      <a:pPr>
                        <a:lnSpc>
                          <a:spcPct val="115000"/>
                        </a:lnSpc>
                        <a:spcAft>
                          <a:spcPts val="0"/>
                        </a:spcAft>
                      </a:pPr>
                      <a:r>
                        <a:rPr lang="es-MX" sz="4400" b="0" dirty="0">
                          <a:solidFill>
                            <a:srgbClr val="FFFF00"/>
                          </a:solidFill>
                          <a:latin typeface="Calibri"/>
                          <a:ea typeface="Calibri"/>
                          <a:cs typeface="Times New Roman"/>
                        </a:rPr>
                        <a:t>1,027 </a:t>
                      </a:r>
                      <a:r>
                        <a:rPr lang="es-MX" sz="4400" b="0" dirty="0" smtClean="0">
                          <a:solidFill>
                            <a:srgbClr val="FFFF00"/>
                          </a:solidFill>
                          <a:latin typeface="Calibri"/>
                          <a:ea typeface="Calibri"/>
                          <a:cs typeface="Times New Roman"/>
                        </a:rPr>
                        <a:t>habitantes</a:t>
                      </a:r>
                      <a:endParaRPr lang="es-MX" sz="4400" b="0" dirty="0">
                        <a:solidFill>
                          <a:srgbClr val="FFFF00"/>
                        </a:solidFill>
                        <a:latin typeface="Calibri"/>
                        <a:ea typeface="Calibri"/>
                        <a:cs typeface="Times New Roman"/>
                      </a:endParaRPr>
                    </a:p>
                  </a:txBody>
                  <a:tcPr marL="68580" marR="68580" marT="0" marB="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896</TotalTime>
  <Words>2547</Words>
  <Application>Microsoft Office PowerPoint</Application>
  <PresentationFormat>Presentación en pantalla (4:3)</PresentationFormat>
  <Paragraphs>523</Paragraphs>
  <Slides>40</Slides>
  <Notes>40</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Flujo</vt:lpstr>
      <vt:lpstr>Diapositiva 1</vt:lpstr>
      <vt:lpstr>Diapositiva 2</vt:lpstr>
      <vt:lpstr>Contexto Económico</vt:lpstr>
      <vt:lpstr>Características de la MI en Veracruz</vt:lpstr>
      <vt:lpstr>Perfiles sociodemográficos de los  migrantes de la región</vt:lpstr>
      <vt:lpstr>Diapositiva 6</vt:lpstr>
      <vt:lpstr>Diapositiva 7</vt:lpstr>
      <vt:lpstr>Diapositiva 8</vt:lpstr>
      <vt:lpstr>Teczin, Mpio. de Teocelo</vt:lpstr>
      <vt:lpstr>San Isidro, Mpio. de Jilotepec</vt:lpstr>
      <vt:lpstr>Las Lomas, Mpio de Coatepec</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ana</dc:creator>
  <cp:lastModifiedBy>Valued Acer Customer</cp:lastModifiedBy>
  <cp:revision>148</cp:revision>
  <dcterms:created xsi:type="dcterms:W3CDTF">2008-05-05T19:03:20Z</dcterms:created>
  <dcterms:modified xsi:type="dcterms:W3CDTF">2011-03-25T14:21:13Z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1117733</vt:lpwstr>
  </property>
  <property fmtid="{D5CDD505-2E9C-101B-9397-08002B2CF9AE}" name="NXPowerLiteVersion" pid="3">
    <vt:lpwstr>D4.1.0</vt:lpwstr>
  </property>
</Properties>
</file>