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5" r:id="rId2"/>
    <p:sldId id="268" r:id="rId3"/>
    <p:sldId id="269" r:id="rId4"/>
    <p:sldId id="271" r:id="rId5"/>
    <p:sldId id="272" r:id="rId6"/>
    <p:sldId id="263" r:id="rId7"/>
    <p:sldId id="286" r:id="rId8"/>
    <p:sldId id="275" r:id="rId9"/>
    <p:sldId id="276" r:id="rId10"/>
    <p:sldId id="287" r:id="rId11"/>
    <p:sldId id="289" r:id="rId12"/>
    <p:sldId id="290" r:id="rId13"/>
    <p:sldId id="291" r:id="rId14"/>
    <p:sldId id="288" r:id="rId15"/>
    <p:sldId id="284" r:id="rId16"/>
    <p:sldId id="285" r:id="rId17"/>
    <p:sldId id="283" r:id="rId18"/>
    <p:sldId id="26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AFF"/>
    <a:srgbClr val="FEAA12"/>
    <a:srgbClr val="FFAFAF"/>
    <a:srgbClr val="C9A4E4"/>
    <a:srgbClr val="FFD385"/>
    <a:srgbClr val="FDEB03"/>
    <a:srgbClr val="FFDF82"/>
    <a:srgbClr val="F4F4F4"/>
    <a:srgbClr val="FFFDDD"/>
    <a:srgbClr val="FBD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2" autoAdjust="0"/>
    <p:restoredTop sz="78427" autoAdjust="0"/>
  </p:normalViewPr>
  <p:slideViewPr>
    <p:cSldViewPr snapToObjects="1">
      <p:cViewPr varScale="1">
        <p:scale>
          <a:sx n="88" d="100"/>
          <a:sy n="88" d="100"/>
        </p:scale>
        <p:origin x="-1280" y="-104"/>
      </p:cViewPr>
      <p:guideLst>
        <p:guide orient="horz" pos="2160"/>
        <p:guide pos="2880"/>
      </p:guideLst>
    </p:cSldViewPr>
  </p:slideViewPr>
  <p:outlineViewPr>
    <p:cViewPr>
      <p:scale>
        <a:sx n="33" d="100"/>
        <a:sy n="33" d="100"/>
      </p:scale>
      <p:origin x="0" y="-199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image" Target="../media/image38.jpg"/><Relationship Id="rId2" Type="http://schemas.openxmlformats.org/officeDocument/2006/relationships/image" Target="../media/image3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2.jpg"/><Relationship Id="rId1" Type="http://schemas.openxmlformats.org/officeDocument/2006/relationships/image" Target="../media/image38.jpg"/><Relationship Id="rId2"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FA0DD6-DE98-432B-91AD-A0F4F39D749B}" type="doc">
      <dgm:prSet loTypeId="urn:microsoft.com/office/officeart/2008/layout/HexagonCluster" loCatId="relationship" qsTypeId="urn:microsoft.com/office/officeart/2005/8/quickstyle/simple2" qsCatId="simple" csTypeId="urn:microsoft.com/office/officeart/2005/8/colors/colorful2" csCatId="colorful" phldr="1"/>
      <dgm:spPr/>
      <dgm:t>
        <a:bodyPr/>
        <a:lstStyle/>
        <a:p>
          <a:endParaRPr lang="en-US"/>
        </a:p>
      </dgm:t>
    </dgm:pt>
    <dgm:pt modelId="{37BBE14B-C927-4600-9432-C9676B88B6BE}">
      <dgm:prSet phldrT="[Text]"/>
      <dgm:spPr/>
      <dgm:t>
        <a:bodyPr/>
        <a:lstStyle/>
        <a:p>
          <a:r>
            <a:rPr lang="en-US" b="1" dirty="0" err="1" smtClean="0"/>
            <a:t>Lari</a:t>
          </a:r>
          <a:r>
            <a:rPr lang="en-US" b="1" dirty="0" smtClean="0"/>
            <a:t> - </a:t>
          </a:r>
          <a:r>
            <a:rPr lang="en-US" b="1" dirty="0" err="1" smtClean="0"/>
            <a:t>Kijabe</a:t>
          </a:r>
          <a:endParaRPr lang="en-US" b="1" dirty="0"/>
        </a:p>
      </dgm:t>
    </dgm:pt>
    <dgm:pt modelId="{794273AE-3F0C-41B4-9E28-CAAEF4389745}" type="parTrans" cxnId="{4E7C07C5-4FC7-4C67-A7F1-0BD88F4D920B}">
      <dgm:prSet/>
      <dgm:spPr/>
      <dgm:t>
        <a:bodyPr/>
        <a:lstStyle/>
        <a:p>
          <a:endParaRPr lang="en-US"/>
        </a:p>
      </dgm:t>
    </dgm:pt>
    <dgm:pt modelId="{8EA864AB-05F2-4E04-862F-6AA4A5DBF884}" type="sibTrans" cxnId="{4E7C07C5-4FC7-4C67-A7F1-0BD88F4D920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3921B454-F01C-4BB5-A818-6C0B830AA878}">
      <dgm:prSet phldrT="[Text]"/>
      <dgm:spPr/>
      <dgm:t>
        <a:bodyPr/>
        <a:lstStyle/>
        <a:p>
          <a:r>
            <a:rPr lang="en-US" b="1" dirty="0" err="1" smtClean="0"/>
            <a:t>Imarisha</a:t>
          </a:r>
          <a:r>
            <a:rPr lang="en-US" b="1" dirty="0" smtClean="0"/>
            <a:t> </a:t>
          </a:r>
          <a:r>
            <a:rPr lang="en-US" b="1" dirty="0" err="1" smtClean="0"/>
            <a:t>Naivasha</a:t>
          </a:r>
          <a:endParaRPr lang="en-US" b="1" dirty="0"/>
        </a:p>
      </dgm:t>
    </dgm:pt>
    <dgm:pt modelId="{7FF05B98-F20D-4BF5-88BE-381D27CFF2F8}" type="parTrans" cxnId="{4E9D03E3-B436-4BA1-90FE-F1AE71ACAD02}">
      <dgm:prSet/>
      <dgm:spPr/>
      <dgm:t>
        <a:bodyPr/>
        <a:lstStyle/>
        <a:p>
          <a:endParaRPr lang="en-US"/>
        </a:p>
      </dgm:t>
    </dgm:pt>
    <dgm:pt modelId="{0B8661F4-0288-42BD-98E7-ECC65FC038A6}" type="sibTrans" cxnId="{4E9D03E3-B436-4BA1-90FE-F1AE71ACAD0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4F68954C-6284-4C67-878C-49B8702E458E}">
      <dgm:prSet phldrT="[Text]"/>
      <dgm:spPr/>
      <dgm:t>
        <a:bodyPr/>
        <a:lstStyle/>
        <a:p>
          <a:r>
            <a:rPr lang="en-US" b="1" dirty="0" err="1" smtClean="0"/>
            <a:t>Embu</a:t>
          </a:r>
          <a:endParaRPr lang="en-US" b="1" dirty="0"/>
        </a:p>
      </dgm:t>
    </dgm:pt>
    <dgm:pt modelId="{8B475A03-E651-4DD4-9D28-DF787F7A0943}" type="parTrans" cxnId="{36372B55-ED44-4928-B818-86061F589B45}">
      <dgm:prSet/>
      <dgm:spPr/>
      <dgm:t>
        <a:bodyPr/>
        <a:lstStyle/>
        <a:p>
          <a:endParaRPr lang="en-US"/>
        </a:p>
      </dgm:t>
    </dgm:pt>
    <dgm:pt modelId="{748478C2-3DA0-4889-82AA-E5652F30F33E}" type="sibTrans" cxnId="{36372B55-ED44-4928-B818-86061F589B4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97BDC50B-9D3A-4BD4-B914-928041D86FF1}">
      <dgm:prSet phldrT="[Text]"/>
      <dgm:spPr/>
      <dgm:t>
        <a:bodyPr/>
        <a:lstStyle/>
        <a:p>
          <a:r>
            <a:rPr lang="en-US" b="1" dirty="0" err="1" smtClean="0"/>
            <a:t>Bungoma</a:t>
          </a:r>
          <a:endParaRPr lang="en-US" b="1" dirty="0"/>
        </a:p>
      </dgm:t>
    </dgm:pt>
    <dgm:pt modelId="{B65F56D3-1290-4F2B-A8AB-95CB8E052BE0}" type="parTrans" cxnId="{2F791E8E-6606-4AF8-A227-E4F354C10D55}">
      <dgm:prSet/>
      <dgm:spPr/>
      <dgm:t>
        <a:bodyPr/>
        <a:lstStyle/>
        <a:p>
          <a:endParaRPr lang="en-US"/>
        </a:p>
      </dgm:t>
    </dgm:pt>
    <dgm:pt modelId="{8A7E1856-90AC-47CC-ACB8-BA4EA25BA532}" type="sibTrans" cxnId="{2F791E8E-6606-4AF8-A227-E4F354C10D5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5EB4690F-39CB-4470-A976-EB85949EE92C}">
      <dgm:prSet phldrT="[Text]"/>
      <dgm:spPr/>
      <dgm:t>
        <a:bodyPr/>
        <a:lstStyle/>
        <a:p>
          <a:r>
            <a:rPr lang="en-US" b="1" dirty="0" err="1" smtClean="0"/>
            <a:t>Laikipia</a:t>
          </a:r>
          <a:endParaRPr lang="en-US" b="1" dirty="0"/>
        </a:p>
      </dgm:t>
    </dgm:pt>
    <dgm:pt modelId="{98C0A907-196F-419C-9D05-9F072507A56C}" type="parTrans" cxnId="{475CC74F-D6E0-4B51-8DFE-7C9714BC93D3}">
      <dgm:prSet/>
      <dgm:spPr/>
      <dgm:t>
        <a:bodyPr/>
        <a:lstStyle/>
        <a:p>
          <a:endParaRPr lang="en-US"/>
        </a:p>
      </dgm:t>
    </dgm:pt>
    <dgm:pt modelId="{1859EBE1-F09A-451E-8611-38A033467823}" type="sibTrans" cxnId="{475CC74F-D6E0-4B51-8DFE-7C9714BC93D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28000" r="-128000"/>
          </a:stretch>
        </a:blipFill>
      </dgm:spPr>
      <dgm:t>
        <a:bodyPr/>
        <a:lstStyle/>
        <a:p>
          <a:endParaRPr lang="en-US"/>
        </a:p>
      </dgm:t>
    </dgm:pt>
    <dgm:pt modelId="{6BE9D7AC-E331-46AE-9BB7-1D64A8EF83E5}" type="pres">
      <dgm:prSet presAssocID="{B6FA0DD6-DE98-432B-91AD-A0F4F39D749B}" presName="Name0" presStyleCnt="0">
        <dgm:presLayoutVars>
          <dgm:chMax val="21"/>
          <dgm:chPref val="21"/>
        </dgm:presLayoutVars>
      </dgm:prSet>
      <dgm:spPr/>
      <dgm:t>
        <a:bodyPr/>
        <a:lstStyle/>
        <a:p>
          <a:endParaRPr lang="en-US"/>
        </a:p>
      </dgm:t>
    </dgm:pt>
    <dgm:pt modelId="{EA5FABE2-FDBE-41C9-81BE-0559F10A8D07}" type="pres">
      <dgm:prSet presAssocID="{37BBE14B-C927-4600-9432-C9676B88B6BE}" presName="text1" presStyleCnt="0"/>
      <dgm:spPr/>
    </dgm:pt>
    <dgm:pt modelId="{673D1B09-687F-4487-B21D-2DD75227B028}" type="pres">
      <dgm:prSet presAssocID="{37BBE14B-C927-4600-9432-C9676B88B6BE}" presName="textRepeatNode" presStyleLbl="alignNode1" presStyleIdx="0" presStyleCnt="5">
        <dgm:presLayoutVars>
          <dgm:chMax val="0"/>
          <dgm:chPref val="0"/>
          <dgm:bulletEnabled val="1"/>
        </dgm:presLayoutVars>
      </dgm:prSet>
      <dgm:spPr/>
      <dgm:t>
        <a:bodyPr/>
        <a:lstStyle/>
        <a:p>
          <a:endParaRPr lang="en-US"/>
        </a:p>
      </dgm:t>
    </dgm:pt>
    <dgm:pt modelId="{54C0C2E6-9223-426E-AE1F-9E54E3B8C6FA}" type="pres">
      <dgm:prSet presAssocID="{37BBE14B-C927-4600-9432-C9676B88B6BE}" presName="textaccent1" presStyleCnt="0"/>
      <dgm:spPr/>
    </dgm:pt>
    <dgm:pt modelId="{3065A47B-02A0-4C0C-8673-8C7AC1C55F24}" type="pres">
      <dgm:prSet presAssocID="{37BBE14B-C927-4600-9432-C9676B88B6BE}" presName="accentRepeatNode" presStyleLbl="solidAlignAcc1" presStyleIdx="0" presStyleCnt="10"/>
      <dgm:spPr/>
    </dgm:pt>
    <dgm:pt modelId="{9909A08F-0E67-4CDF-AD38-1D6A00E89E2F}" type="pres">
      <dgm:prSet presAssocID="{8EA864AB-05F2-4E04-862F-6AA4A5DBF884}" presName="image1" presStyleCnt="0"/>
      <dgm:spPr/>
    </dgm:pt>
    <dgm:pt modelId="{5E21E89B-9178-4AC5-986C-23F3FBB6F57D}" type="pres">
      <dgm:prSet presAssocID="{8EA864AB-05F2-4E04-862F-6AA4A5DBF884}" presName="imageRepeatNode" presStyleLbl="alignAcc1" presStyleIdx="0" presStyleCnt="5"/>
      <dgm:spPr/>
      <dgm:t>
        <a:bodyPr/>
        <a:lstStyle/>
        <a:p>
          <a:endParaRPr lang="en-US"/>
        </a:p>
      </dgm:t>
    </dgm:pt>
    <dgm:pt modelId="{D54BE6E0-894E-4792-9E49-82AC6C8F03EE}" type="pres">
      <dgm:prSet presAssocID="{8EA864AB-05F2-4E04-862F-6AA4A5DBF884}" presName="imageaccent1" presStyleCnt="0"/>
      <dgm:spPr/>
    </dgm:pt>
    <dgm:pt modelId="{4C576989-22B3-4830-B948-98D5392AE57F}" type="pres">
      <dgm:prSet presAssocID="{8EA864AB-05F2-4E04-862F-6AA4A5DBF884}" presName="accentRepeatNode" presStyleLbl="solidAlignAcc1" presStyleIdx="1" presStyleCnt="10"/>
      <dgm:spPr/>
    </dgm:pt>
    <dgm:pt modelId="{87FE5FAF-E2B0-4193-B098-D8B9B6B87A39}" type="pres">
      <dgm:prSet presAssocID="{3921B454-F01C-4BB5-A818-6C0B830AA878}" presName="text2" presStyleCnt="0"/>
      <dgm:spPr/>
    </dgm:pt>
    <dgm:pt modelId="{9C0ED14C-9B8D-4250-9B7D-A6F08AE85789}" type="pres">
      <dgm:prSet presAssocID="{3921B454-F01C-4BB5-A818-6C0B830AA878}" presName="textRepeatNode" presStyleLbl="alignNode1" presStyleIdx="1" presStyleCnt="5">
        <dgm:presLayoutVars>
          <dgm:chMax val="0"/>
          <dgm:chPref val="0"/>
          <dgm:bulletEnabled val="1"/>
        </dgm:presLayoutVars>
      </dgm:prSet>
      <dgm:spPr/>
      <dgm:t>
        <a:bodyPr/>
        <a:lstStyle/>
        <a:p>
          <a:endParaRPr lang="en-US"/>
        </a:p>
      </dgm:t>
    </dgm:pt>
    <dgm:pt modelId="{E8FE74A0-FA89-4B77-B169-D6D1BD7CA482}" type="pres">
      <dgm:prSet presAssocID="{3921B454-F01C-4BB5-A818-6C0B830AA878}" presName="textaccent2" presStyleCnt="0"/>
      <dgm:spPr/>
    </dgm:pt>
    <dgm:pt modelId="{B89048C1-431E-4B9A-A643-A1F341407888}" type="pres">
      <dgm:prSet presAssocID="{3921B454-F01C-4BB5-A818-6C0B830AA878}" presName="accentRepeatNode" presStyleLbl="solidAlignAcc1" presStyleIdx="2" presStyleCnt="10"/>
      <dgm:spPr/>
    </dgm:pt>
    <dgm:pt modelId="{9C25FB30-8E2E-4A23-A484-AB88049B30CD}" type="pres">
      <dgm:prSet presAssocID="{0B8661F4-0288-42BD-98E7-ECC65FC038A6}" presName="image2" presStyleCnt="0"/>
      <dgm:spPr/>
    </dgm:pt>
    <dgm:pt modelId="{DB15F8F0-506E-4D72-9A5C-643FB5EEA4E6}" type="pres">
      <dgm:prSet presAssocID="{0B8661F4-0288-42BD-98E7-ECC65FC038A6}" presName="imageRepeatNode" presStyleLbl="alignAcc1" presStyleIdx="1" presStyleCnt="5"/>
      <dgm:spPr/>
      <dgm:t>
        <a:bodyPr/>
        <a:lstStyle/>
        <a:p>
          <a:endParaRPr lang="en-US"/>
        </a:p>
      </dgm:t>
    </dgm:pt>
    <dgm:pt modelId="{EB474E7A-1CE6-4C1B-9693-051F989D37C3}" type="pres">
      <dgm:prSet presAssocID="{0B8661F4-0288-42BD-98E7-ECC65FC038A6}" presName="imageaccent2" presStyleCnt="0"/>
      <dgm:spPr/>
    </dgm:pt>
    <dgm:pt modelId="{78FE61F0-0752-4A34-B375-877A3C968F06}" type="pres">
      <dgm:prSet presAssocID="{0B8661F4-0288-42BD-98E7-ECC65FC038A6}" presName="accentRepeatNode" presStyleLbl="solidAlignAcc1" presStyleIdx="3" presStyleCnt="10"/>
      <dgm:spPr/>
    </dgm:pt>
    <dgm:pt modelId="{FDB9FA56-6DE3-4E85-A427-81C10AF53FF1}" type="pres">
      <dgm:prSet presAssocID="{97BDC50B-9D3A-4BD4-B914-928041D86FF1}" presName="text3" presStyleCnt="0"/>
      <dgm:spPr/>
    </dgm:pt>
    <dgm:pt modelId="{47244964-A91E-407B-8A36-D9005FF32CA0}" type="pres">
      <dgm:prSet presAssocID="{97BDC50B-9D3A-4BD4-B914-928041D86FF1}" presName="textRepeatNode" presStyleLbl="alignNode1" presStyleIdx="2" presStyleCnt="5">
        <dgm:presLayoutVars>
          <dgm:chMax val="0"/>
          <dgm:chPref val="0"/>
          <dgm:bulletEnabled val="1"/>
        </dgm:presLayoutVars>
      </dgm:prSet>
      <dgm:spPr/>
      <dgm:t>
        <a:bodyPr/>
        <a:lstStyle/>
        <a:p>
          <a:endParaRPr lang="en-US"/>
        </a:p>
      </dgm:t>
    </dgm:pt>
    <dgm:pt modelId="{762C0881-CE5C-4769-BEE1-31146FB2ABD5}" type="pres">
      <dgm:prSet presAssocID="{97BDC50B-9D3A-4BD4-B914-928041D86FF1}" presName="textaccent3" presStyleCnt="0"/>
      <dgm:spPr/>
    </dgm:pt>
    <dgm:pt modelId="{74298895-531B-427E-B85D-378A7F840C0B}" type="pres">
      <dgm:prSet presAssocID="{97BDC50B-9D3A-4BD4-B914-928041D86FF1}" presName="accentRepeatNode" presStyleLbl="solidAlignAcc1" presStyleIdx="4" presStyleCnt="10"/>
      <dgm:spPr/>
    </dgm:pt>
    <dgm:pt modelId="{0F2A723A-126A-45E4-A694-15BDC887BFF0}" type="pres">
      <dgm:prSet presAssocID="{8A7E1856-90AC-47CC-ACB8-BA4EA25BA532}" presName="image3" presStyleCnt="0"/>
      <dgm:spPr/>
    </dgm:pt>
    <dgm:pt modelId="{47DF02FE-CEE8-4B59-B6E0-8AFF0A35D294}" type="pres">
      <dgm:prSet presAssocID="{8A7E1856-90AC-47CC-ACB8-BA4EA25BA532}" presName="imageRepeatNode" presStyleLbl="alignAcc1" presStyleIdx="2" presStyleCnt="5"/>
      <dgm:spPr/>
      <dgm:t>
        <a:bodyPr/>
        <a:lstStyle/>
        <a:p>
          <a:endParaRPr lang="en-US"/>
        </a:p>
      </dgm:t>
    </dgm:pt>
    <dgm:pt modelId="{E250426E-5DF9-4321-B3DB-510020BAD19B}" type="pres">
      <dgm:prSet presAssocID="{8A7E1856-90AC-47CC-ACB8-BA4EA25BA532}" presName="imageaccent3" presStyleCnt="0"/>
      <dgm:spPr/>
    </dgm:pt>
    <dgm:pt modelId="{CB8BD6A0-887B-4C53-A58D-CE8486EAB907}" type="pres">
      <dgm:prSet presAssocID="{8A7E1856-90AC-47CC-ACB8-BA4EA25BA532}" presName="accentRepeatNode" presStyleLbl="solidAlignAcc1" presStyleIdx="5" presStyleCnt="10"/>
      <dgm:spPr/>
    </dgm:pt>
    <dgm:pt modelId="{A0C92D6E-8C73-44C0-A208-63F7FB4FA5D9}" type="pres">
      <dgm:prSet presAssocID="{4F68954C-6284-4C67-878C-49B8702E458E}" presName="text4" presStyleCnt="0"/>
      <dgm:spPr/>
    </dgm:pt>
    <dgm:pt modelId="{BF1D4F32-E212-4D3B-80B0-4C0ED0D1A2D2}" type="pres">
      <dgm:prSet presAssocID="{4F68954C-6284-4C67-878C-49B8702E458E}" presName="textRepeatNode" presStyleLbl="alignNode1" presStyleIdx="3" presStyleCnt="5">
        <dgm:presLayoutVars>
          <dgm:chMax val="0"/>
          <dgm:chPref val="0"/>
          <dgm:bulletEnabled val="1"/>
        </dgm:presLayoutVars>
      </dgm:prSet>
      <dgm:spPr/>
      <dgm:t>
        <a:bodyPr/>
        <a:lstStyle/>
        <a:p>
          <a:endParaRPr lang="en-US"/>
        </a:p>
      </dgm:t>
    </dgm:pt>
    <dgm:pt modelId="{FD8B4E44-E2FA-4AA0-B888-211B50037F44}" type="pres">
      <dgm:prSet presAssocID="{4F68954C-6284-4C67-878C-49B8702E458E}" presName="textaccent4" presStyleCnt="0"/>
      <dgm:spPr/>
    </dgm:pt>
    <dgm:pt modelId="{2F6225E0-8CF3-49D6-8408-776EEFF8B4D7}" type="pres">
      <dgm:prSet presAssocID="{4F68954C-6284-4C67-878C-49B8702E458E}" presName="accentRepeatNode" presStyleLbl="solidAlignAcc1" presStyleIdx="6" presStyleCnt="10"/>
      <dgm:spPr/>
    </dgm:pt>
    <dgm:pt modelId="{5D683F2B-898D-407E-9F6B-B1E0AE4BDBAB}" type="pres">
      <dgm:prSet presAssocID="{748478C2-3DA0-4889-82AA-E5652F30F33E}" presName="image4" presStyleCnt="0"/>
      <dgm:spPr/>
    </dgm:pt>
    <dgm:pt modelId="{F11D07A4-7668-4DD9-B725-366B43403543}" type="pres">
      <dgm:prSet presAssocID="{748478C2-3DA0-4889-82AA-E5652F30F33E}" presName="imageRepeatNode" presStyleLbl="alignAcc1" presStyleIdx="3" presStyleCnt="5"/>
      <dgm:spPr/>
      <dgm:t>
        <a:bodyPr/>
        <a:lstStyle/>
        <a:p>
          <a:endParaRPr lang="en-US"/>
        </a:p>
      </dgm:t>
    </dgm:pt>
    <dgm:pt modelId="{790FFE63-671B-4A15-B9B7-C6D61EC89ABF}" type="pres">
      <dgm:prSet presAssocID="{748478C2-3DA0-4889-82AA-E5652F30F33E}" presName="imageaccent4" presStyleCnt="0"/>
      <dgm:spPr/>
    </dgm:pt>
    <dgm:pt modelId="{1431B7FA-E133-48A5-A8E4-BB38F91B6833}" type="pres">
      <dgm:prSet presAssocID="{748478C2-3DA0-4889-82AA-E5652F30F33E}" presName="accentRepeatNode" presStyleLbl="solidAlignAcc1" presStyleIdx="7" presStyleCnt="10"/>
      <dgm:spPr/>
    </dgm:pt>
    <dgm:pt modelId="{27F625DA-7D6B-46F9-A2AA-8EE5A870841F}" type="pres">
      <dgm:prSet presAssocID="{5EB4690F-39CB-4470-A976-EB85949EE92C}" presName="text5" presStyleCnt="0"/>
      <dgm:spPr/>
    </dgm:pt>
    <dgm:pt modelId="{3093B7F0-6C8D-4829-B0F1-24E01CAF0C2B}" type="pres">
      <dgm:prSet presAssocID="{5EB4690F-39CB-4470-A976-EB85949EE92C}" presName="textRepeatNode" presStyleLbl="alignNode1" presStyleIdx="4" presStyleCnt="5">
        <dgm:presLayoutVars>
          <dgm:chMax val="0"/>
          <dgm:chPref val="0"/>
          <dgm:bulletEnabled val="1"/>
        </dgm:presLayoutVars>
      </dgm:prSet>
      <dgm:spPr/>
      <dgm:t>
        <a:bodyPr/>
        <a:lstStyle/>
        <a:p>
          <a:endParaRPr lang="en-US"/>
        </a:p>
      </dgm:t>
    </dgm:pt>
    <dgm:pt modelId="{524E993A-F062-4909-A606-C7E3DCFBDBBF}" type="pres">
      <dgm:prSet presAssocID="{5EB4690F-39CB-4470-A976-EB85949EE92C}" presName="textaccent5" presStyleCnt="0"/>
      <dgm:spPr/>
    </dgm:pt>
    <dgm:pt modelId="{9A018728-3C56-42AD-A4ED-FC40317E364F}" type="pres">
      <dgm:prSet presAssocID="{5EB4690F-39CB-4470-A976-EB85949EE92C}" presName="accentRepeatNode" presStyleLbl="solidAlignAcc1" presStyleIdx="8" presStyleCnt="10"/>
      <dgm:spPr/>
    </dgm:pt>
    <dgm:pt modelId="{7EBBEC42-F420-46AF-868A-631894161058}" type="pres">
      <dgm:prSet presAssocID="{1859EBE1-F09A-451E-8611-38A033467823}" presName="image5" presStyleCnt="0"/>
      <dgm:spPr/>
    </dgm:pt>
    <dgm:pt modelId="{AFD8582E-C924-493B-ABA0-59039533E23A}" type="pres">
      <dgm:prSet presAssocID="{1859EBE1-F09A-451E-8611-38A033467823}" presName="imageRepeatNode" presStyleLbl="alignAcc1" presStyleIdx="4" presStyleCnt="5"/>
      <dgm:spPr/>
      <dgm:t>
        <a:bodyPr/>
        <a:lstStyle/>
        <a:p>
          <a:endParaRPr lang="en-US"/>
        </a:p>
      </dgm:t>
    </dgm:pt>
    <dgm:pt modelId="{9D1F2208-EB8E-46DF-8FF5-B3CC5F8E87F7}" type="pres">
      <dgm:prSet presAssocID="{1859EBE1-F09A-451E-8611-38A033467823}" presName="imageaccent5" presStyleCnt="0"/>
      <dgm:spPr/>
    </dgm:pt>
    <dgm:pt modelId="{665B8401-A2D0-4431-81A3-8157EEF393DE}" type="pres">
      <dgm:prSet presAssocID="{1859EBE1-F09A-451E-8611-38A033467823}" presName="accentRepeatNode" presStyleLbl="solidAlignAcc1" presStyleIdx="9" presStyleCnt="10"/>
      <dgm:spPr/>
    </dgm:pt>
  </dgm:ptLst>
  <dgm:cxnLst>
    <dgm:cxn modelId="{36372B55-ED44-4928-B818-86061F589B45}" srcId="{B6FA0DD6-DE98-432B-91AD-A0F4F39D749B}" destId="{4F68954C-6284-4C67-878C-49B8702E458E}" srcOrd="3" destOrd="0" parTransId="{8B475A03-E651-4DD4-9D28-DF787F7A0943}" sibTransId="{748478C2-3DA0-4889-82AA-E5652F30F33E}"/>
    <dgm:cxn modelId="{4E9D03E3-B436-4BA1-90FE-F1AE71ACAD02}" srcId="{B6FA0DD6-DE98-432B-91AD-A0F4F39D749B}" destId="{3921B454-F01C-4BB5-A818-6C0B830AA878}" srcOrd="1" destOrd="0" parTransId="{7FF05B98-F20D-4BF5-88BE-381D27CFF2F8}" sibTransId="{0B8661F4-0288-42BD-98E7-ECC65FC038A6}"/>
    <dgm:cxn modelId="{8F034966-8DA1-4E5D-96FD-5B49A9B1E583}" type="presOf" srcId="{B6FA0DD6-DE98-432B-91AD-A0F4F39D749B}" destId="{6BE9D7AC-E331-46AE-9BB7-1D64A8EF83E5}" srcOrd="0" destOrd="0" presId="urn:microsoft.com/office/officeart/2008/layout/HexagonCluster"/>
    <dgm:cxn modelId="{1EE97F17-61AD-409E-988B-E6F53E06A911}" type="presOf" srcId="{4F68954C-6284-4C67-878C-49B8702E458E}" destId="{BF1D4F32-E212-4D3B-80B0-4C0ED0D1A2D2}" srcOrd="0" destOrd="0" presId="urn:microsoft.com/office/officeart/2008/layout/HexagonCluster"/>
    <dgm:cxn modelId="{387C26BE-E41F-440D-9B4C-AB071C737FC2}" type="presOf" srcId="{3921B454-F01C-4BB5-A818-6C0B830AA878}" destId="{9C0ED14C-9B8D-4250-9B7D-A6F08AE85789}" srcOrd="0" destOrd="0" presId="urn:microsoft.com/office/officeart/2008/layout/HexagonCluster"/>
    <dgm:cxn modelId="{33182186-565D-4DD3-8C3C-A8F895A4D7AA}" type="presOf" srcId="{748478C2-3DA0-4889-82AA-E5652F30F33E}" destId="{F11D07A4-7668-4DD9-B725-366B43403543}" srcOrd="0" destOrd="0" presId="urn:microsoft.com/office/officeart/2008/layout/HexagonCluster"/>
    <dgm:cxn modelId="{9C8AACEC-9A3E-4BFB-BBF3-4E4581DD005D}" type="presOf" srcId="{5EB4690F-39CB-4470-A976-EB85949EE92C}" destId="{3093B7F0-6C8D-4829-B0F1-24E01CAF0C2B}" srcOrd="0" destOrd="0" presId="urn:microsoft.com/office/officeart/2008/layout/HexagonCluster"/>
    <dgm:cxn modelId="{5A09D54B-65D9-4B60-ACCC-845453992441}" type="presOf" srcId="{1859EBE1-F09A-451E-8611-38A033467823}" destId="{AFD8582E-C924-493B-ABA0-59039533E23A}" srcOrd="0" destOrd="0" presId="urn:microsoft.com/office/officeart/2008/layout/HexagonCluster"/>
    <dgm:cxn modelId="{C182E120-874D-4F5E-B179-7FE72B1B626F}" type="presOf" srcId="{0B8661F4-0288-42BD-98E7-ECC65FC038A6}" destId="{DB15F8F0-506E-4D72-9A5C-643FB5EEA4E6}" srcOrd="0" destOrd="0" presId="urn:microsoft.com/office/officeart/2008/layout/HexagonCluster"/>
    <dgm:cxn modelId="{2F791E8E-6606-4AF8-A227-E4F354C10D55}" srcId="{B6FA0DD6-DE98-432B-91AD-A0F4F39D749B}" destId="{97BDC50B-9D3A-4BD4-B914-928041D86FF1}" srcOrd="2" destOrd="0" parTransId="{B65F56D3-1290-4F2B-A8AB-95CB8E052BE0}" sibTransId="{8A7E1856-90AC-47CC-ACB8-BA4EA25BA532}"/>
    <dgm:cxn modelId="{7F1F5014-EE3F-435D-8348-861182B306A6}" type="presOf" srcId="{8EA864AB-05F2-4E04-862F-6AA4A5DBF884}" destId="{5E21E89B-9178-4AC5-986C-23F3FBB6F57D}" srcOrd="0" destOrd="0" presId="urn:microsoft.com/office/officeart/2008/layout/HexagonCluster"/>
    <dgm:cxn modelId="{475CC74F-D6E0-4B51-8DFE-7C9714BC93D3}" srcId="{B6FA0DD6-DE98-432B-91AD-A0F4F39D749B}" destId="{5EB4690F-39CB-4470-A976-EB85949EE92C}" srcOrd="4" destOrd="0" parTransId="{98C0A907-196F-419C-9D05-9F072507A56C}" sibTransId="{1859EBE1-F09A-451E-8611-38A033467823}"/>
    <dgm:cxn modelId="{2F5E38F3-F880-48D3-86A6-05A8D42A5105}" type="presOf" srcId="{37BBE14B-C927-4600-9432-C9676B88B6BE}" destId="{673D1B09-687F-4487-B21D-2DD75227B028}" srcOrd="0" destOrd="0" presId="urn:microsoft.com/office/officeart/2008/layout/HexagonCluster"/>
    <dgm:cxn modelId="{146AA1B7-131F-4D91-95F0-E4722EFF9FBE}" type="presOf" srcId="{8A7E1856-90AC-47CC-ACB8-BA4EA25BA532}" destId="{47DF02FE-CEE8-4B59-B6E0-8AFF0A35D294}" srcOrd="0" destOrd="0" presId="urn:microsoft.com/office/officeart/2008/layout/HexagonCluster"/>
    <dgm:cxn modelId="{AB41DBC4-C364-45DD-8033-8EEB59B9F948}" type="presOf" srcId="{97BDC50B-9D3A-4BD4-B914-928041D86FF1}" destId="{47244964-A91E-407B-8A36-D9005FF32CA0}" srcOrd="0" destOrd="0" presId="urn:microsoft.com/office/officeart/2008/layout/HexagonCluster"/>
    <dgm:cxn modelId="{4E7C07C5-4FC7-4C67-A7F1-0BD88F4D920B}" srcId="{B6FA0DD6-DE98-432B-91AD-A0F4F39D749B}" destId="{37BBE14B-C927-4600-9432-C9676B88B6BE}" srcOrd="0" destOrd="0" parTransId="{794273AE-3F0C-41B4-9E28-CAAEF4389745}" sibTransId="{8EA864AB-05F2-4E04-862F-6AA4A5DBF884}"/>
    <dgm:cxn modelId="{550D370C-F928-46E0-82EB-AE6F36C3A2E2}" type="presParOf" srcId="{6BE9D7AC-E331-46AE-9BB7-1D64A8EF83E5}" destId="{EA5FABE2-FDBE-41C9-81BE-0559F10A8D07}" srcOrd="0" destOrd="0" presId="urn:microsoft.com/office/officeart/2008/layout/HexagonCluster"/>
    <dgm:cxn modelId="{59D17E03-D5D6-4F69-AD54-A41DD485A42F}" type="presParOf" srcId="{EA5FABE2-FDBE-41C9-81BE-0559F10A8D07}" destId="{673D1B09-687F-4487-B21D-2DD75227B028}" srcOrd="0" destOrd="0" presId="urn:microsoft.com/office/officeart/2008/layout/HexagonCluster"/>
    <dgm:cxn modelId="{1F31B0CA-2542-4110-A3C7-C96F32BB8027}" type="presParOf" srcId="{6BE9D7AC-E331-46AE-9BB7-1D64A8EF83E5}" destId="{54C0C2E6-9223-426E-AE1F-9E54E3B8C6FA}" srcOrd="1" destOrd="0" presId="urn:microsoft.com/office/officeart/2008/layout/HexagonCluster"/>
    <dgm:cxn modelId="{F31BC60A-1310-4BA2-8449-BDDCEE5C1E3C}" type="presParOf" srcId="{54C0C2E6-9223-426E-AE1F-9E54E3B8C6FA}" destId="{3065A47B-02A0-4C0C-8673-8C7AC1C55F24}" srcOrd="0" destOrd="0" presId="urn:microsoft.com/office/officeart/2008/layout/HexagonCluster"/>
    <dgm:cxn modelId="{E23391A2-2D2A-4DB3-A976-33E36A2CF80F}" type="presParOf" srcId="{6BE9D7AC-E331-46AE-9BB7-1D64A8EF83E5}" destId="{9909A08F-0E67-4CDF-AD38-1D6A00E89E2F}" srcOrd="2" destOrd="0" presId="urn:microsoft.com/office/officeart/2008/layout/HexagonCluster"/>
    <dgm:cxn modelId="{FB585663-9224-4515-97C2-ED58E3AD585C}" type="presParOf" srcId="{9909A08F-0E67-4CDF-AD38-1D6A00E89E2F}" destId="{5E21E89B-9178-4AC5-986C-23F3FBB6F57D}" srcOrd="0" destOrd="0" presId="urn:microsoft.com/office/officeart/2008/layout/HexagonCluster"/>
    <dgm:cxn modelId="{2ADA0B91-9556-4713-8286-283B0144D2B0}" type="presParOf" srcId="{6BE9D7AC-E331-46AE-9BB7-1D64A8EF83E5}" destId="{D54BE6E0-894E-4792-9E49-82AC6C8F03EE}" srcOrd="3" destOrd="0" presId="urn:microsoft.com/office/officeart/2008/layout/HexagonCluster"/>
    <dgm:cxn modelId="{BB561841-531C-41E7-B434-2D3B9E1590A4}" type="presParOf" srcId="{D54BE6E0-894E-4792-9E49-82AC6C8F03EE}" destId="{4C576989-22B3-4830-B948-98D5392AE57F}" srcOrd="0" destOrd="0" presId="urn:microsoft.com/office/officeart/2008/layout/HexagonCluster"/>
    <dgm:cxn modelId="{7CE01451-8775-4CAD-9FED-CD7FC3DD24CE}" type="presParOf" srcId="{6BE9D7AC-E331-46AE-9BB7-1D64A8EF83E5}" destId="{87FE5FAF-E2B0-4193-B098-D8B9B6B87A39}" srcOrd="4" destOrd="0" presId="urn:microsoft.com/office/officeart/2008/layout/HexagonCluster"/>
    <dgm:cxn modelId="{473AEC0C-2560-4BBC-9614-781EE3865B3C}" type="presParOf" srcId="{87FE5FAF-E2B0-4193-B098-D8B9B6B87A39}" destId="{9C0ED14C-9B8D-4250-9B7D-A6F08AE85789}" srcOrd="0" destOrd="0" presId="urn:microsoft.com/office/officeart/2008/layout/HexagonCluster"/>
    <dgm:cxn modelId="{CB80235E-A510-4482-98F0-D30B7E89F7FC}" type="presParOf" srcId="{6BE9D7AC-E331-46AE-9BB7-1D64A8EF83E5}" destId="{E8FE74A0-FA89-4B77-B169-D6D1BD7CA482}" srcOrd="5" destOrd="0" presId="urn:microsoft.com/office/officeart/2008/layout/HexagonCluster"/>
    <dgm:cxn modelId="{9F643940-9A0C-4A36-A443-D33784EF7D37}" type="presParOf" srcId="{E8FE74A0-FA89-4B77-B169-D6D1BD7CA482}" destId="{B89048C1-431E-4B9A-A643-A1F341407888}" srcOrd="0" destOrd="0" presId="urn:microsoft.com/office/officeart/2008/layout/HexagonCluster"/>
    <dgm:cxn modelId="{85734B0E-76B2-4DEB-A61C-38AA6B0637E3}" type="presParOf" srcId="{6BE9D7AC-E331-46AE-9BB7-1D64A8EF83E5}" destId="{9C25FB30-8E2E-4A23-A484-AB88049B30CD}" srcOrd="6" destOrd="0" presId="urn:microsoft.com/office/officeart/2008/layout/HexagonCluster"/>
    <dgm:cxn modelId="{2346C984-94FA-47B2-B86B-C4CD00542541}" type="presParOf" srcId="{9C25FB30-8E2E-4A23-A484-AB88049B30CD}" destId="{DB15F8F0-506E-4D72-9A5C-643FB5EEA4E6}" srcOrd="0" destOrd="0" presId="urn:microsoft.com/office/officeart/2008/layout/HexagonCluster"/>
    <dgm:cxn modelId="{C77DFD74-BA9F-48A1-BE40-5466CB9ACBE3}" type="presParOf" srcId="{6BE9D7AC-E331-46AE-9BB7-1D64A8EF83E5}" destId="{EB474E7A-1CE6-4C1B-9693-051F989D37C3}" srcOrd="7" destOrd="0" presId="urn:microsoft.com/office/officeart/2008/layout/HexagonCluster"/>
    <dgm:cxn modelId="{4BE310AB-2196-491F-AC37-14591E4763D6}" type="presParOf" srcId="{EB474E7A-1CE6-4C1B-9693-051F989D37C3}" destId="{78FE61F0-0752-4A34-B375-877A3C968F06}" srcOrd="0" destOrd="0" presId="urn:microsoft.com/office/officeart/2008/layout/HexagonCluster"/>
    <dgm:cxn modelId="{262AFA51-696B-4167-A1D4-0BE083643E40}" type="presParOf" srcId="{6BE9D7AC-E331-46AE-9BB7-1D64A8EF83E5}" destId="{FDB9FA56-6DE3-4E85-A427-81C10AF53FF1}" srcOrd="8" destOrd="0" presId="urn:microsoft.com/office/officeart/2008/layout/HexagonCluster"/>
    <dgm:cxn modelId="{8DDBBD44-E922-4CAB-95F7-4C6ADB25B8CF}" type="presParOf" srcId="{FDB9FA56-6DE3-4E85-A427-81C10AF53FF1}" destId="{47244964-A91E-407B-8A36-D9005FF32CA0}" srcOrd="0" destOrd="0" presId="urn:microsoft.com/office/officeart/2008/layout/HexagonCluster"/>
    <dgm:cxn modelId="{CA0986C1-D6C2-4B6D-B975-87BED7190A1B}" type="presParOf" srcId="{6BE9D7AC-E331-46AE-9BB7-1D64A8EF83E5}" destId="{762C0881-CE5C-4769-BEE1-31146FB2ABD5}" srcOrd="9" destOrd="0" presId="urn:microsoft.com/office/officeart/2008/layout/HexagonCluster"/>
    <dgm:cxn modelId="{A926D122-49CA-437F-839E-8122EDFED6DD}" type="presParOf" srcId="{762C0881-CE5C-4769-BEE1-31146FB2ABD5}" destId="{74298895-531B-427E-B85D-378A7F840C0B}" srcOrd="0" destOrd="0" presId="urn:microsoft.com/office/officeart/2008/layout/HexagonCluster"/>
    <dgm:cxn modelId="{AA3981CE-849D-46AA-BFC9-FD83ED347696}" type="presParOf" srcId="{6BE9D7AC-E331-46AE-9BB7-1D64A8EF83E5}" destId="{0F2A723A-126A-45E4-A694-15BDC887BFF0}" srcOrd="10" destOrd="0" presId="urn:microsoft.com/office/officeart/2008/layout/HexagonCluster"/>
    <dgm:cxn modelId="{CE62F5DC-A3E3-4644-98A6-CA4CD4A90E45}" type="presParOf" srcId="{0F2A723A-126A-45E4-A694-15BDC887BFF0}" destId="{47DF02FE-CEE8-4B59-B6E0-8AFF0A35D294}" srcOrd="0" destOrd="0" presId="urn:microsoft.com/office/officeart/2008/layout/HexagonCluster"/>
    <dgm:cxn modelId="{FAA02CBD-51D0-4097-8391-9273E78BD6E0}" type="presParOf" srcId="{6BE9D7AC-E331-46AE-9BB7-1D64A8EF83E5}" destId="{E250426E-5DF9-4321-B3DB-510020BAD19B}" srcOrd="11" destOrd="0" presId="urn:microsoft.com/office/officeart/2008/layout/HexagonCluster"/>
    <dgm:cxn modelId="{9C797E0E-7C37-45A0-879D-8EA7DFED380A}" type="presParOf" srcId="{E250426E-5DF9-4321-B3DB-510020BAD19B}" destId="{CB8BD6A0-887B-4C53-A58D-CE8486EAB907}" srcOrd="0" destOrd="0" presId="urn:microsoft.com/office/officeart/2008/layout/HexagonCluster"/>
    <dgm:cxn modelId="{E8C5F856-A995-4523-9051-7A3599789E79}" type="presParOf" srcId="{6BE9D7AC-E331-46AE-9BB7-1D64A8EF83E5}" destId="{A0C92D6E-8C73-44C0-A208-63F7FB4FA5D9}" srcOrd="12" destOrd="0" presId="urn:microsoft.com/office/officeart/2008/layout/HexagonCluster"/>
    <dgm:cxn modelId="{9D42DEA2-7868-4B1F-B0CE-AE73114914D5}" type="presParOf" srcId="{A0C92D6E-8C73-44C0-A208-63F7FB4FA5D9}" destId="{BF1D4F32-E212-4D3B-80B0-4C0ED0D1A2D2}" srcOrd="0" destOrd="0" presId="urn:microsoft.com/office/officeart/2008/layout/HexagonCluster"/>
    <dgm:cxn modelId="{3A20EC56-7863-4EA7-A6B4-DA76450DE44C}" type="presParOf" srcId="{6BE9D7AC-E331-46AE-9BB7-1D64A8EF83E5}" destId="{FD8B4E44-E2FA-4AA0-B888-211B50037F44}" srcOrd="13" destOrd="0" presId="urn:microsoft.com/office/officeart/2008/layout/HexagonCluster"/>
    <dgm:cxn modelId="{E484BF26-B13C-4256-863E-8FC5D3C21587}" type="presParOf" srcId="{FD8B4E44-E2FA-4AA0-B888-211B50037F44}" destId="{2F6225E0-8CF3-49D6-8408-776EEFF8B4D7}" srcOrd="0" destOrd="0" presId="urn:microsoft.com/office/officeart/2008/layout/HexagonCluster"/>
    <dgm:cxn modelId="{C47DEBD1-471B-4B02-BE2E-2CC0B3BF00B4}" type="presParOf" srcId="{6BE9D7AC-E331-46AE-9BB7-1D64A8EF83E5}" destId="{5D683F2B-898D-407E-9F6B-B1E0AE4BDBAB}" srcOrd="14" destOrd="0" presId="urn:microsoft.com/office/officeart/2008/layout/HexagonCluster"/>
    <dgm:cxn modelId="{F1C54A4D-C09C-4DB1-937B-8F13B3636FF9}" type="presParOf" srcId="{5D683F2B-898D-407E-9F6B-B1E0AE4BDBAB}" destId="{F11D07A4-7668-4DD9-B725-366B43403543}" srcOrd="0" destOrd="0" presId="urn:microsoft.com/office/officeart/2008/layout/HexagonCluster"/>
    <dgm:cxn modelId="{A0B1D82C-34B1-4BE3-9E36-9DCB182F8611}" type="presParOf" srcId="{6BE9D7AC-E331-46AE-9BB7-1D64A8EF83E5}" destId="{790FFE63-671B-4A15-B9B7-C6D61EC89ABF}" srcOrd="15" destOrd="0" presId="urn:microsoft.com/office/officeart/2008/layout/HexagonCluster"/>
    <dgm:cxn modelId="{A898C956-0536-4793-BDC1-6D80BC714D1E}" type="presParOf" srcId="{790FFE63-671B-4A15-B9B7-C6D61EC89ABF}" destId="{1431B7FA-E133-48A5-A8E4-BB38F91B6833}" srcOrd="0" destOrd="0" presId="urn:microsoft.com/office/officeart/2008/layout/HexagonCluster"/>
    <dgm:cxn modelId="{D828C103-72C0-4556-86C2-F6CE5EBEB495}" type="presParOf" srcId="{6BE9D7AC-E331-46AE-9BB7-1D64A8EF83E5}" destId="{27F625DA-7D6B-46F9-A2AA-8EE5A870841F}" srcOrd="16" destOrd="0" presId="urn:microsoft.com/office/officeart/2008/layout/HexagonCluster"/>
    <dgm:cxn modelId="{30FAE3CD-C213-4E7A-9F57-74BD205873B6}" type="presParOf" srcId="{27F625DA-7D6B-46F9-A2AA-8EE5A870841F}" destId="{3093B7F0-6C8D-4829-B0F1-24E01CAF0C2B}" srcOrd="0" destOrd="0" presId="urn:microsoft.com/office/officeart/2008/layout/HexagonCluster"/>
    <dgm:cxn modelId="{51F0C0AC-DD30-4889-9077-404217D33680}" type="presParOf" srcId="{6BE9D7AC-E331-46AE-9BB7-1D64A8EF83E5}" destId="{524E993A-F062-4909-A606-C7E3DCFBDBBF}" srcOrd="17" destOrd="0" presId="urn:microsoft.com/office/officeart/2008/layout/HexagonCluster"/>
    <dgm:cxn modelId="{84AF1E90-0E4B-457E-BDAD-003F153D6E32}" type="presParOf" srcId="{524E993A-F062-4909-A606-C7E3DCFBDBBF}" destId="{9A018728-3C56-42AD-A4ED-FC40317E364F}" srcOrd="0" destOrd="0" presId="urn:microsoft.com/office/officeart/2008/layout/HexagonCluster"/>
    <dgm:cxn modelId="{7878D877-6E8C-4A8E-9EDC-1AFF78DA808F}" type="presParOf" srcId="{6BE9D7AC-E331-46AE-9BB7-1D64A8EF83E5}" destId="{7EBBEC42-F420-46AF-868A-631894161058}" srcOrd="18" destOrd="0" presId="urn:microsoft.com/office/officeart/2008/layout/HexagonCluster"/>
    <dgm:cxn modelId="{B3EB3C7C-3965-4FB6-AB80-40363D3CF840}" type="presParOf" srcId="{7EBBEC42-F420-46AF-868A-631894161058}" destId="{AFD8582E-C924-493B-ABA0-59039533E23A}" srcOrd="0" destOrd="0" presId="urn:microsoft.com/office/officeart/2008/layout/HexagonCluster"/>
    <dgm:cxn modelId="{386263F2-09E7-4707-8BF8-CC0195A32DBE}" type="presParOf" srcId="{6BE9D7AC-E331-46AE-9BB7-1D64A8EF83E5}" destId="{9D1F2208-EB8E-46DF-8FF5-B3CC5F8E87F7}" srcOrd="19" destOrd="0" presId="urn:microsoft.com/office/officeart/2008/layout/HexagonCluster"/>
    <dgm:cxn modelId="{1E07BCF9-125D-4A59-9DF5-B3E319E13121}" type="presParOf" srcId="{9D1F2208-EB8E-46DF-8FF5-B3CC5F8E87F7}" destId="{665B8401-A2D0-4431-81A3-8157EEF393DE}"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1B09-687F-4487-B21D-2DD75227B028}">
      <dsp:nvSpPr>
        <dsp:cNvPr id="0" name=""/>
        <dsp:cNvSpPr/>
      </dsp:nvSpPr>
      <dsp:spPr>
        <a:xfrm>
          <a:off x="1298562" y="2981318"/>
          <a:ext cx="1508988" cy="1295511"/>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sz="2000" b="1" kern="1200" dirty="0" err="1" smtClean="0"/>
            <a:t>Lari</a:t>
          </a:r>
          <a:r>
            <a:rPr lang="en-US" sz="2000" b="1" kern="1200" dirty="0" smtClean="0"/>
            <a:t> - </a:t>
          </a:r>
          <a:r>
            <a:rPr lang="en-US" sz="2000" b="1" kern="1200" dirty="0" err="1" smtClean="0"/>
            <a:t>Kijabe</a:t>
          </a:r>
          <a:endParaRPr lang="en-US" sz="2000" b="1" kern="1200" dirty="0"/>
        </a:p>
      </dsp:txBody>
      <dsp:txXfrm>
        <a:off x="1532270" y="3181963"/>
        <a:ext cx="1041572" cy="894221"/>
      </dsp:txXfrm>
    </dsp:sp>
    <dsp:sp modelId="{3065A47B-02A0-4C0C-8673-8C7AC1C55F24}">
      <dsp:nvSpPr>
        <dsp:cNvPr id="0" name=""/>
        <dsp:cNvSpPr/>
      </dsp:nvSpPr>
      <dsp:spPr>
        <a:xfrm>
          <a:off x="1334566" y="3560626"/>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21E89B-9178-4AC5-986C-23F3FBB6F57D}">
      <dsp:nvSpPr>
        <dsp:cNvPr id="0" name=""/>
        <dsp:cNvSpPr/>
      </dsp:nvSpPr>
      <dsp:spPr>
        <a:xfrm>
          <a:off x="0" y="2265115"/>
          <a:ext cx="1508988" cy="129551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576989-22B3-4830-B948-98D5392AE57F}">
      <dsp:nvSpPr>
        <dsp:cNvPr id="0" name=""/>
        <dsp:cNvSpPr/>
      </dsp:nvSpPr>
      <dsp:spPr>
        <a:xfrm>
          <a:off x="1033729" y="3388558"/>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8974"/>
              <a:satOff val="-3160"/>
              <a:lumOff val="4357"/>
              <a:alphaOff val="0"/>
            </a:schemeClr>
          </a:solidFill>
          <a:prstDash val="solid"/>
        </a:ln>
        <a:effectLst/>
      </dsp:spPr>
      <dsp:style>
        <a:lnRef idx="2">
          <a:scrgbClr r="0" g="0" b="0"/>
        </a:lnRef>
        <a:fillRef idx="1">
          <a:scrgbClr r="0" g="0" b="0"/>
        </a:fillRef>
        <a:effectRef idx="0">
          <a:scrgbClr r="0" g="0" b="0"/>
        </a:effectRef>
        <a:fontRef idx="minor"/>
      </dsp:style>
    </dsp:sp>
    <dsp:sp modelId="{9C0ED14C-9B8D-4250-9B7D-A6F08AE85789}">
      <dsp:nvSpPr>
        <dsp:cNvPr id="0" name=""/>
        <dsp:cNvSpPr/>
      </dsp:nvSpPr>
      <dsp:spPr>
        <a:xfrm>
          <a:off x="2597124" y="2260977"/>
          <a:ext cx="1508988" cy="1295511"/>
        </a:xfrm>
        <a:prstGeom prst="hexagon">
          <a:avLst>
            <a:gd name="adj" fmla="val 25000"/>
            <a:gd name="vf" fmla="val 115470"/>
          </a:avLst>
        </a:prstGeom>
        <a:solidFill>
          <a:schemeClr val="accent2">
            <a:hueOff val="-515191"/>
            <a:satOff val="-7110"/>
            <a:lumOff val="9804"/>
            <a:alphaOff val="0"/>
          </a:schemeClr>
        </a:solidFill>
        <a:ln w="25400" cap="flat" cmpd="sng" algn="ctr">
          <a:solidFill>
            <a:schemeClr val="accent2">
              <a:hueOff val="-515191"/>
              <a:satOff val="-7110"/>
              <a:lumOff val="980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sz="2000" b="1" kern="1200" dirty="0" err="1" smtClean="0"/>
            <a:t>Imarisha</a:t>
          </a:r>
          <a:r>
            <a:rPr lang="en-US" sz="2000" b="1" kern="1200" dirty="0" smtClean="0"/>
            <a:t> </a:t>
          </a:r>
          <a:r>
            <a:rPr lang="en-US" sz="2000" b="1" kern="1200" dirty="0" err="1" smtClean="0"/>
            <a:t>Naivasha</a:t>
          </a:r>
          <a:endParaRPr lang="en-US" sz="2000" b="1" kern="1200" dirty="0"/>
        </a:p>
      </dsp:txBody>
      <dsp:txXfrm>
        <a:off x="2830832" y="2461622"/>
        <a:ext cx="1041572" cy="894221"/>
      </dsp:txXfrm>
    </dsp:sp>
    <dsp:sp modelId="{B89048C1-431E-4B9A-A643-A1F341407888}">
      <dsp:nvSpPr>
        <dsp:cNvPr id="0" name=""/>
        <dsp:cNvSpPr/>
      </dsp:nvSpPr>
      <dsp:spPr>
        <a:xfrm>
          <a:off x="3635654" y="3381661"/>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57948"/>
              <a:satOff val="-6320"/>
              <a:lumOff val="8715"/>
              <a:alphaOff val="0"/>
            </a:schemeClr>
          </a:solidFill>
          <a:prstDash val="solid"/>
        </a:ln>
        <a:effectLst/>
      </dsp:spPr>
      <dsp:style>
        <a:lnRef idx="2">
          <a:scrgbClr r="0" g="0" b="0"/>
        </a:lnRef>
        <a:fillRef idx="1">
          <a:scrgbClr r="0" g="0" b="0"/>
        </a:fillRef>
        <a:effectRef idx="0">
          <a:scrgbClr r="0" g="0" b="0"/>
        </a:effectRef>
        <a:fontRef idx="minor"/>
      </dsp:style>
    </dsp:sp>
    <dsp:sp modelId="{DB15F8F0-506E-4D72-9A5C-643FB5EEA4E6}">
      <dsp:nvSpPr>
        <dsp:cNvPr id="0" name=""/>
        <dsp:cNvSpPr/>
      </dsp:nvSpPr>
      <dsp:spPr>
        <a:xfrm>
          <a:off x="3894886" y="2978560"/>
          <a:ext cx="1508988" cy="129551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2">
              <a:hueOff val="-515191"/>
              <a:satOff val="-7110"/>
              <a:lumOff val="9804"/>
              <a:alphaOff val="0"/>
            </a:schemeClr>
          </a:solidFill>
          <a:prstDash val="solid"/>
        </a:ln>
        <a:effectLst/>
      </dsp:spPr>
      <dsp:style>
        <a:lnRef idx="2">
          <a:scrgbClr r="0" g="0" b="0"/>
        </a:lnRef>
        <a:fillRef idx="1">
          <a:scrgbClr r="0" g="0" b="0"/>
        </a:fillRef>
        <a:effectRef idx="0">
          <a:scrgbClr r="0" g="0" b="0"/>
        </a:effectRef>
        <a:fontRef idx="minor"/>
      </dsp:style>
    </dsp:sp>
    <dsp:sp modelId="{78FE61F0-0752-4A34-B375-877A3C968F06}">
      <dsp:nvSpPr>
        <dsp:cNvPr id="0" name=""/>
        <dsp:cNvSpPr/>
      </dsp:nvSpPr>
      <dsp:spPr>
        <a:xfrm>
          <a:off x="3931691" y="3555109"/>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686922"/>
              <a:satOff val="-9480"/>
              <a:lumOff val="13072"/>
              <a:alphaOff val="0"/>
            </a:schemeClr>
          </a:solidFill>
          <a:prstDash val="solid"/>
        </a:ln>
        <a:effectLst/>
      </dsp:spPr>
      <dsp:style>
        <a:lnRef idx="2">
          <a:scrgbClr r="0" g="0" b="0"/>
        </a:lnRef>
        <a:fillRef idx="1">
          <a:scrgbClr r="0" g="0" b="0"/>
        </a:fillRef>
        <a:effectRef idx="0">
          <a:scrgbClr r="0" g="0" b="0"/>
        </a:effectRef>
        <a:fontRef idx="minor"/>
      </dsp:style>
    </dsp:sp>
    <dsp:sp modelId="{47244964-A91E-407B-8A36-D9005FF32CA0}">
      <dsp:nvSpPr>
        <dsp:cNvPr id="0" name=""/>
        <dsp:cNvSpPr/>
      </dsp:nvSpPr>
      <dsp:spPr>
        <a:xfrm>
          <a:off x="1298562" y="1548911"/>
          <a:ext cx="1508988" cy="1295511"/>
        </a:xfrm>
        <a:prstGeom prst="hexagon">
          <a:avLst>
            <a:gd name="adj" fmla="val 25000"/>
            <a:gd name="vf" fmla="val 115470"/>
          </a:avLst>
        </a:prstGeom>
        <a:solidFill>
          <a:schemeClr val="accent2">
            <a:hueOff val="-1030383"/>
            <a:satOff val="-14220"/>
            <a:lumOff val="19608"/>
            <a:alphaOff val="0"/>
          </a:schemeClr>
        </a:solidFill>
        <a:ln w="25400" cap="flat" cmpd="sng" algn="ctr">
          <a:solidFill>
            <a:schemeClr val="accent2">
              <a:hueOff val="-1030383"/>
              <a:satOff val="-14220"/>
              <a:lumOff val="1960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sz="2000" b="1" kern="1200" dirty="0" err="1" smtClean="0"/>
            <a:t>Bungoma</a:t>
          </a:r>
          <a:endParaRPr lang="en-US" sz="2000" b="1" kern="1200" dirty="0"/>
        </a:p>
      </dsp:txBody>
      <dsp:txXfrm>
        <a:off x="1532270" y="1749556"/>
        <a:ext cx="1041572" cy="894221"/>
      </dsp:txXfrm>
    </dsp:sp>
    <dsp:sp modelId="{74298895-531B-427E-B85D-378A7F840C0B}">
      <dsp:nvSpPr>
        <dsp:cNvPr id="0" name=""/>
        <dsp:cNvSpPr/>
      </dsp:nvSpPr>
      <dsp:spPr>
        <a:xfrm>
          <a:off x="2332291" y="1573393"/>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15896"/>
              <a:satOff val="-12640"/>
              <a:lumOff val="17429"/>
              <a:alphaOff val="0"/>
            </a:schemeClr>
          </a:solidFill>
          <a:prstDash val="solid"/>
        </a:ln>
        <a:effectLst/>
      </dsp:spPr>
      <dsp:style>
        <a:lnRef idx="2">
          <a:scrgbClr r="0" g="0" b="0"/>
        </a:lnRef>
        <a:fillRef idx="1">
          <a:scrgbClr r="0" g="0" b="0"/>
        </a:fillRef>
        <a:effectRef idx="0">
          <a:scrgbClr r="0" g="0" b="0"/>
        </a:effectRef>
        <a:fontRef idx="minor"/>
      </dsp:style>
    </dsp:sp>
    <dsp:sp modelId="{47DF02FE-CEE8-4B59-B6E0-8AFF0A35D294}">
      <dsp:nvSpPr>
        <dsp:cNvPr id="0" name=""/>
        <dsp:cNvSpPr/>
      </dsp:nvSpPr>
      <dsp:spPr>
        <a:xfrm>
          <a:off x="2597124" y="828569"/>
          <a:ext cx="1508988" cy="129551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25400" cap="flat" cmpd="sng" algn="ctr">
          <a:solidFill>
            <a:schemeClr val="accent2">
              <a:hueOff val="-1030383"/>
              <a:satOff val="-14220"/>
              <a:lumOff val="19608"/>
              <a:alphaOff val="0"/>
            </a:schemeClr>
          </a:solidFill>
          <a:prstDash val="solid"/>
        </a:ln>
        <a:effectLst/>
      </dsp:spPr>
      <dsp:style>
        <a:lnRef idx="2">
          <a:scrgbClr r="0" g="0" b="0"/>
        </a:lnRef>
        <a:fillRef idx="1">
          <a:scrgbClr r="0" g="0" b="0"/>
        </a:fillRef>
        <a:effectRef idx="0">
          <a:scrgbClr r="0" g="0" b="0"/>
        </a:effectRef>
        <a:fontRef idx="minor"/>
      </dsp:style>
    </dsp:sp>
    <dsp:sp modelId="{CB8BD6A0-887B-4C53-A58D-CE8486EAB907}">
      <dsp:nvSpPr>
        <dsp:cNvPr id="0" name=""/>
        <dsp:cNvSpPr/>
      </dsp:nvSpPr>
      <dsp:spPr>
        <a:xfrm>
          <a:off x="2639529" y="1402704"/>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144870"/>
              <a:satOff val="-15801"/>
              <a:lumOff val="21787"/>
              <a:alphaOff val="0"/>
            </a:schemeClr>
          </a:solidFill>
          <a:prstDash val="solid"/>
        </a:ln>
        <a:effectLst/>
      </dsp:spPr>
      <dsp:style>
        <a:lnRef idx="2">
          <a:scrgbClr r="0" g="0" b="0"/>
        </a:lnRef>
        <a:fillRef idx="1">
          <a:scrgbClr r="0" g="0" b="0"/>
        </a:fillRef>
        <a:effectRef idx="0">
          <a:scrgbClr r="0" g="0" b="0"/>
        </a:effectRef>
        <a:fontRef idx="minor"/>
      </dsp:style>
    </dsp:sp>
    <dsp:sp modelId="{BF1D4F32-E212-4D3B-80B0-4C0ED0D1A2D2}">
      <dsp:nvSpPr>
        <dsp:cNvPr id="0" name=""/>
        <dsp:cNvSpPr/>
      </dsp:nvSpPr>
      <dsp:spPr>
        <a:xfrm>
          <a:off x="3894886" y="1546152"/>
          <a:ext cx="1508988" cy="1295511"/>
        </a:xfrm>
        <a:prstGeom prst="hexagon">
          <a:avLst>
            <a:gd name="adj" fmla="val 25000"/>
            <a:gd name="vf" fmla="val 115470"/>
          </a:avLst>
        </a:prstGeom>
        <a:solidFill>
          <a:schemeClr val="accent2">
            <a:hueOff val="-1545574"/>
            <a:satOff val="-21331"/>
            <a:lumOff val="29412"/>
            <a:alphaOff val="0"/>
          </a:schemeClr>
        </a:solidFill>
        <a:ln w="25400" cap="flat" cmpd="sng" algn="ctr">
          <a:solidFill>
            <a:schemeClr val="accent2">
              <a:hueOff val="-1545574"/>
              <a:satOff val="-21331"/>
              <a:lumOff val="2941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sz="2000" b="1" kern="1200" dirty="0" err="1" smtClean="0"/>
            <a:t>Embu</a:t>
          </a:r>
          <a:endParaRPr lang="en-US" sz="2000" b="1" kern="1200" dirty="0"/>
        </a:p>
      </dsp:txBody>
      <dsp:txXfrm>
        <a:off x="4128594" y="1746797"/>
        <a:ext cx="1041572" cy="894221"/>
      </dsp:txXfrm>
    </dsp:sp>
    <dsp:sp modelId="{2F6225E0-8CF3-49D6-8408-776EEFF8B4D7}">
      <dsp:nvSpPr>
        <dsp:cNvPr id="0" name=""/>
        <dsp:cNvSpPr/>
      </dsp:nvSpPr>
      <dsp:spPr>
        <a:xfrm>
          <a:off x="5200650" y="2120288"/>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373844"/>
              <a:satOff val="-18961"/>
              <a:lumOff val="26144"/>
              <a:alphaOff val="0"/>
            </a:schemeClr>
          </a:solidFill>
          <a:prstDash val="solid"/>
        </a:ln>
        <a:effectLst/>
      </dsp:spPr>
      <dsp:style>
        <a:lnRef idx="2">
          <a:scrgbClr r="0" g="0" b="0"/>
        </a:lnRef>
        <a:fillRef idx="1">
          <a:scrgbClr r="0" g="0" b="0"/>
        </a:fillRef>
        <a:effectRef idx="0">
          <a:scrgbClr r="0" g="0" b="0"/>
        </a:effectRef>
        <a:fontRef idx="minor"/>
      </dsp:style>
    </dsp:sp>
    <dsp:sp modelId="{F11D07A4-7668-4DD9-B725-366B43403543}">
      <dsp:nvSpPr>
        <dsp:cNvPr id="0" name=""/>
        <dsp:cNvSpPr/>
      </dsp:nvSpPr>
      <dsp:spPr>
        <a:xfrm>
          <a:off x="5193449" y="2274425"/>
          <a:ext cx="1508988" cy="129551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25400" cap="flat" cmpd="sng" algn="ctr">
          <a:solidFill>
            <a:schemeClr val="accent2">
              <a:hueOff val="-1545574"/>
              <a:satOff val="-21331"/>
              <a:lumOff val="29412"/>
              <a:alphaOff val="0"/>
            </a:schemeClr>
          </a:solidFill>
          <a:prstDash val="solid"/>
        </a:ln>
        <a:effectLst/>
      </dsp:spPr>
      <dsp:style>
        <a:lnRef idx="2">
          <a:scrgbClr r="0" g="0" b="0"/>
        </a:lnRef>
        <a:fillRef idx="1">
          <a:scrgbClr r="0" g="0" b="0"/>
        </a:fillRef>
        <a:effectRef idx="0">
          <a:scrgbClr r="0" g="0" b="0"/>
        </a:effectRef>
        <a:fontRef idx="minor"/>
      </dsp:style>
    </dsp:sp>
    <dsp:sp modelId="{1431B7FA-E133-48A5-A8E4-BB38F91B6833}">
      <dsp:nvSpPr>
        <dsp:cNvPr id="0" name=""/>
        <dsp:cNvSpPr/>
      </dsp:nvSpPr>
      <dsp:spPr>
        <a:xfrm>
          <a:off x="5487885" y="2297873"/>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602818"/>
              <a:satOff val="-22121"/>
              <a:lumOff val="30501"/>
              <a:alphaOff val="0"/>
            </a:schemeClr>
          </a:solidFill>
          <a:prstDash val="solid"/>
        </a:ln>
        <a:effectLst/>
      </dsp:spPr>
      <dsp:style>
        <a:lnRef idx="2">
          <a:scrgbClr r="0" g="0" b="0"/>
        </a:lnRef>
        <a:fillRef idx="1">
          <a:scrgbClr r="0" g="0" b="0"/>
        </a:fillRef>
        <a:effectRef idx="0">
          <a:scrgbClr r="0" g="0" b="0"/>
        </a:effectRef>
        <a:fontRef idx="minor"/>
      </dsp:style>
    </dsp:sp>
    <dsp:sp modelId="{3093B7F0-6C8D-4829-B0F1-24E01CAF0C2B}">
      <dsp:nvSpPr>
        <dsp:cNvPr id="0" name=""/>
        <dsp:cNvSpPr/>
      </dsp:nvSpPr>
      <dsp:spPr>
        <a:xfrm>
          <a:off x="5193449" y="842362"/>
          <a:ext cx="1508988" cy="1295511"/>
        </a:xfrm>
        <a:prstGeom prst="hexagon">
          <a:avLst>
            <a:gd name="adj" fmla="val 25000"/>
            <a:gd name="vf" fmla="val 115470"/>
          </a:avLst>
        </a:prstGeom>
        <a:solidFill>
          <a:schemeClr val="accent2">
            <a:hueOff val="-2060766"/>
            <a:satOff val="-28441"/>
            <a:lumOff val="39216"/>
            <a:alphaOff val="0"/>
          </a:schemeClr>
        </a:solidFill>
        <a:ln w="25400" cap="flat" cmpd="sng" algn="ctr">
          <a:solidFill>
            <a:schemeClr val="accent2">
              <a:hueOff val="-2060766"/>
              <a:satOff val="-28441"/>
              <a:lumOff val="3921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n-US" sz="2000" b="1" kern="1200" dirty="0" err="1" smtClean="0"/>
            <a:t>Laikipia</a:t>
          </a:r>
          <a:endParaRPr lang="en-US" sz="2000" b="1" kern="1200" dirty="0"/>
        </a:p>
      </dsp:txBody>
      <dsp:txXfrm>
        <a:off x="5427157" y="1043007"/>
        <a:ext cx="1041572" cy="894221"/>
      </dsp:txXfrm>
    </dsp:sp>
    <dsp:sp modelId="{9A018728-3C56-42AD-A4ED-FC40317E364F}">
      <dsp:nvSpPr>
        <dsp:cNvPr id="0" name=""/>
        <dsp:cNvSpPr/>
      </dsp:nvSpPr>
      <dsp:spPr>
        <a:xfrm>
          <a:off x="6499212" y="1423049"/>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831792"/>
              <a:satOff val="-25281"/>
              <a:lumOff val="34859"/>
              <a:alphaOff val="0"/>
            </a:schemeClr>
          </a:solidFill>
          <a:prstDash val="solid"/>
        </a:ln>
        <a:effectLst/>
      </dsp:spPr>
      <dsp:style>
        <a:lnRef idx="2">
          <a:scrgbClr r="0" g="0" b="0"/>
        </a:lnRef>
        <a:fillRef idx="1">
          <a:scrgbClr r="0" g="0" b="0"/>
        </a:fillRef>
        <a:effectRef idx="0">
          <a:scrgbClr r="0" g="0" b="0"/>
        </a:effectRef>
        <a:fontRef idx="minor"/>
      </dsp:style>
    </dsp:sp>
    <dsp:sp modelId="{AFD8582E-C924-493B-ABA0-59039533E23A}">
      <dsp:nvSpPr>
        <dsp:cNvPr id="0" name=""/>
        <dsp:cNvSpPr/>
      </dsp:nvSpPr>
      <dsp:spPr>
        <a:xfrm>
          <a:off x="6492011" y="1565118"/>
          <a:ext cx="1508988" cy="1295511"/>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28000" r="-128000"/>
          </a:stretch>
        </a:blipFill>
        <a:ln w="25400" cap="flat" cmpd="sng" algn="ctr">
          <a:solidFill>
            <a:schemeClr val="accent2">
              <a:hueOff val="-2060766"/>
              <a:satOff val="-28441"/>
              <a:lumOff val="39216"/>
              <a:alphaOff val="0"/>
            </a:schemeClr>
          </a:solidFill>
          <a:prstDash val="solid"/>
        </a:ln>
        <a:effectLst/>
      </dsp:spPr>
      <dsp:style>
        <a:lnRef idx="2">
          <a:scrgbClr r="0" g="0" b="0"/>
        </a:lnRef>
        <a:fillRef idx="1">
          <a:scrgbClr r="0" g="0" b="0"/>
        </a:fillRef>
        <a:effectRef idx="0">
          <a:scrgbClr r="0" g="0" b="0"/>
        </a:effectRef>
        <a:fontRef idx="minor"/>
      </dsp:style>
    </dsp:sp>
    <dsp:sp modelId="{665B8401-A2D0-4431-81A3-8157EEF393DE}">
      <dsp:nvSpPr>
        <dsp:cNvPr id="0" name=""/>
        <dsp:cNvSpPr/>
      </dsp:nvSpPr>
      <dsp:spPr>
        <a:xfrm>
          <a:off x="6792849" y="1594083"/>
          <a:ext cx="176022" cy="15172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060766"/>
              <a:satOff val="-28441"/>
              <a:lumOff val="3921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8F441-F3B6-424A-AD1C-1A716A01DC45}" type="datetimeFigureOut">
              <a:rPr lang="en-US" smtClean="0"/>
              <a:t>2/16/14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F0E0D-F70B-477A-8D0C-33C1AA5222B4}" type="slidenum">
              <a:rPr lang="en-US" smtClean="0"/>
              <a:t>‹#›</a:t>
            </a:fld>
            <a:endParaRPr lang="en-US"/>
          </a:p>
        </p:txBody>
      </p:sp>
    </p:spTree>
    <p:extLst>
      <p:ext uri="{BB962C8B-B14F-4D97-AF65-F5344CB8AC3E}">
        <p14:creationId xmlns:p14="http://schemas.microsoft.com/office/powerpoint/2010/main" val="150834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Global Landscapes Forum in Warsaw, held alongside the UNCCC COP, was an impressive and encouraging event, perhaps not so much for the specific outcomes resulting from the discussions held there, but because, for the level of excitement around landscape approaches and the way that landscape approaches have been able to draw the climate change, forest and agricultural communities together in unprecedented ways</a:t>
            </a:r>
          </a:p>
          <a:p>
            <a:endParaRPr lang="en-US" dirty="0" smtClean="0"/>
          </a:p>
          <a:p>
            <a:r>
              <a:rPr lang="en-US" dirty="0" smtClean="0"/>
              <a:t>Perhaps</a:t>
            </a:r>
            <a:r>
              <a:rPr lang="en-US" baseline="0" dirty="0" smtClean="0"/>
              <a:t> </a:t>
            </a:r>
            <a:r>
              <a:rPr lang="en-US" baseline="0" dirty="0" smtClean="0"/>
              <a:t>the first and most important outcome is the fact that people were excited to talk about landscapes as a framework for management and analysis</a:t>
            </a:r>
          </a:p>
          <a:p>
            <a:endParaRPr lang="en-US" baseline="0" dirty="0" smtClean="0"/>
          </a:p>
          <a:p>
            <a:r>
              <a:rPr lang="en-US" baseline="0" dirty="0" smtClean="0"/>
              <a:t>Recognition that landscape approaches are not only a promising approach to orienting and organizing climate change adaptation and mitigation, but forest and agriculture as well. </a:t>
            </a:r>
          </a:p>
          <a:p>
            <a:endParaRPr lang="en-US" baseline="0" dirty="0" smtClean="0"/>
          </a:p>
          <a:p>
            <a:r>
              <a:rPr lang="en-US" dirty="0" smtClean="0"/>
              <a:t>Greater recognition of the need but not necessarily the how – although the technical sessions did begin</a:t>
            </a:r>
            <a:r>
              <a:rPr lang="en-US" baseline="0" dirty="0" smtClean="0"/>
              <a:t> those conversation on finance and governance for instance. The LPFN, which Seth mentioned yesterday, and begin in 2011 is an attempt among many partners to begin figuring out the how of integrate landscape management</a:t>
            </a:r>
            <a:endParaRPr lang="en-US" dirty="0"/>
          </a:p>
        </p:txBody>
      </p:sp>
      <p:sp>
        <p:nvSpPr>
          <p:cNvPr id="4" name="Slide Number Placeholder 3"/>
          <p:cNvSpPr>
            <a:spLocks noGrp="1"/>
          </p:cNvSpPr>
          <p:nvPr>
            <p:ph type="sldNum" sz="quarter" idx="10"/>
          </p:nvPr>
        </p:nvSpPr>
        <p:spPr/>
        <p:txBody>
          <a:bodyPr/>
          <a:lstStyle/>
          <a:p>
            <a:fld id="{5CC356F2-338A-4542-B594-F44A16AB4505}" type="slidenum">
              <a:rPr lang="en-US" smtClean="0"/>
              <a:t>2</a:t>
            </a:fld>
            <a:endParaRPr lang="en-US"/>
          </a:p>
        </p:txBody>
      </p:sp>
    </p:spTree>
    <p:extLst>
      <p:ext uri="{BB962C8B-B14F-4D97-AF65-F5344CB8AC3E}">
        <p14:creationId xmlns:p14="http://schemas.microsoft.com/office/powerpoint/2010/main" val="328261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err="1" smtClean="0"/>
              <a:t>Conservation</a:t>
            </a:r>
            <a:r>
              <a:rPr lang="es-US" baseline="0" dirty="0" smtClean="0"/>
              <a:t> </a:t>
            </a:r>
            <a:r>
              <a:rPr lang="es-US" baseline="0" dirty="0" err="1" smtClean="0"/>
              <a:t>seems</a:t>
            </a:r>
            <a:r>
              <a:rPr lang="es-US" baseline="0" dirty="0" smtClean="0"/>
              <a:t> </a:t>
            </a:r>
            <a:r>
              <a:rPr lang="es-US" baseline="0" dirty="0" err="1" smtClean="0"/>
              <a:t>to</a:t>
            </a:r>
            <a:r>
              <a:rPr lang="es-US" baseline="0" dirty="0" smtClean="0"/>
              <a:t> </a:t>
            </a:r>
            <a:r>
              <a:rPr lang="es-US" baseline="0" dirty="0" err="1" smtClean="0"/>
              <a:t>encompass</a:t>
            </a:r>
            <a:r>
              <a:rPr lang="es-US" baseline="0" dirty="0" smtClean="0"/>
              <a:t> </a:t>
            </a:r>
            <a:r>
              <a:rPr lang="es-US" baseline="0" dirty="0" err="1" smtClean="0"/>
              <a:t>most</a:t>
            </a:r>
            <a:r>
              <a:rPr lang="es-US" baseline="0" dirty="0" smtClean="0"/>
              <a:t> of </a:t>
            </a:r>
            <a:r>
              <a:rPr lang="es-US" baseline="0" dirty="0" err="1" smtClean="0"/>
              <a:t>the</a:t>
            </a:r>
            <a:r>
              <a:rPr lang="es-US" baseline="0" dirty="0" smtClean="0"/>
              <a:t> </a:t>
            </a:r>
            <a:r>
              <a:rPr lang="es-US" baseline="0" dirty="0" err="1" smtClean="0"/>
              <a:t>main</a:t>
            </a:r>
            <a:r>
              <a:rPr lang="es-US" baseline="0" dirty="0" smtClean="0"/>
              <a:t> </a:t>
            </a:r>
            <a:r>
              <a:rPr lang="es-US" baseline="0" dirty="0" err="1" smtClean="0"/>
              <a:t>motivations</a:t>
            </a:r>
            <a:r>
              <a:rPr lang="es-US" baseline="0" dirty="0" smtClean="0"/>
              <a:t>…. On average, </a:t>
            </a:r>
            <a:r>
              <a:rPr lang="es-US" baseline="0" dirty="0" smtClean="0"/>
              <a:t>initiatives </a:t>
            </a:r>
            <a:r>
              <a:rPr lang="es-US" baseline="0" dirty="0" smtClean="0"/>
              <a:t>reported at least </a:t>
            </a:r>
            <a:r>
              <a:rPr lang="es-US" baseline="0" dirty="0" smtClean="0"/>
              <a:t>9 issues that were important for the formation of the initiative</a:t>
            </a:r>
          </a:p>
          <a:p>
            <a:endParaRPr lang="es-US" baseline="0" dirty="0" smtClean="0"/>
          </a:p>
          <a:p>
            <a:r>
              <a:rPr lang="es-US" baseline="0" dirty="0" smtClean="0"/>
              <a:t>Althought investment/activity patterns were similar in CA to elsewhere in LAC, the outcome patterns were slightly different. ILIs in C.A. </a:t>
            </a:r>
            <a:r>
              <a:rPr lang="es-US" baseline="0" dirty="0" smtClean="0"/>
              <a:t>R</a:t>
            </a:r>
            <a:r>
              <a:rPr lang="es-US" baseline="0" dirty="0" smtClean="0"/>
              <a:t>eported similar outcomes except in the area of coordination where they reported slightly higher outcomes than other parts of LAC.</a:t>
            </a:r>
            <a:endParaRPr lang="es-US" baseline="0" dirty="0" smtClean="0"/>
          </a:p>
        </p:txBody>
      </p:sp>
      <p:sp>
        <p:nvSpPr>
          <p:cNvPr id="4" name="Slide Number Placeholder 3"/>
          <p:cNvSpPr>
            <a:spLocks noGrp="1"/>
          </p:cNvSpPr>
          <p:nvPr>
            <p:ph type="sldNum" sz="quarter" idx="10"/>
          </p:nvPr>
        </p:nvSpPr>
        <p:spPr/>
        <p:txBody>
          <a:bodyPr/>
          <a:lstStyle/>
          <a:p>
            <a:fld id="{FA84FD7E-DD4A-498D-83C3-9D8C2E8E5734}" type="slidenum">
              <a:rPr lang="en-US" smtClean="0"/>
              <a:pPr/>
              <a:t>12</a:t>
            </a:fld>
            <a:endParaRPr lang="en-US"/>
          </a:p>
        </p:txBody>
      </p:sp>
    </p:spTree>
    <p:extLst>
      <p:ext uri="{BB962C8B-B14F-4D97-AF65-F5344CB8AC3E}">
        <p14:creationId xmlns:p14="http://schemas.microsoft.com/office/powerpoint/2010/main" val="408741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ILIs, more years of experience, greater variety of mechanisms than African review</a:t>
            </a:r>
          </a:p>
          <a:p>
            <a:pPr lvl="1"/>
            <a:r>
              <a:rPr lang="en-US" dirty="0" smtClean="0"/>
              <a:t>Widespread volunteerism, grassroots organization </a:t>
            </a:r>
          </a:p>
          <a:p>
            <a:r>
              <a:rPr lang="en-US" dirty="0" smtClean="0"/>
              <a:t>Needs:</a:t>
            </a:r>
          </a:p>
          <a:p>
            <a:pPr lvl="1"/>
            <a:r>
              <a:rPr lang="en-US" dirty="0" smtClean="0"/>
              <a:t>Ongoing support that allows for flexible, adaptive management approaches </a:t>
            </a:r>
          </a:p>
          <a:p>
            <a:pPr lvl="1"/>
            <a:r>
              <a:rPr lang="en-US" dirty="0" smtClean="0"/>
              <a:t>Assistance with policy context and engaging the private sector</a:t>
            </a:r>
          </a:p>
          <a:p>
            <a:pPr lvl="1"/>
            <a:r>
              <a:rPr lang="en-US" dirty="0" smtClean="0"/>
              <a:t>Objective, quantitative assessments of the outcomes of ILIs</a:t>
            </a:r>
          </a:p>
          <a:p>
            <a:endParaRPr lang="en-US" dirty="0"/>
          </a:p>
        </p:txBody>
      </p:sp>
      <p:sp>
        <p:nvSpPr>
          <p:cNvPr id="4" name="Slide Number Placeholder 3"/>
          <p:cNvSpPr>
            <a:spLocks noGrp="1"/>
          </p:cNvSpPr>
          <p:nvPr>
            <p:ph type="sldNum" sz="quarter" idx="10"/>
          </p:nvPr>
        </p:nvSpPr>
        <p:spPr/>
        <p:txBody>
          <a:bodyPr/>
          <a:lstStyle/>
          <a:p>
            <a:fld id="{47CF0E0D-F70B-477A-8D0C-33C1AA5222B4}" type="slidenum">
              <a:rPr lang="en-US" smtClean="0"/>
              <a:t>13</a:t>
            </a:fld>
            <a:endParaRPr lang="en-US"/>
          </a:p>
        </p:txBody>
      </p:sp>
    </p:spTree>
    <p:extLst>
      <p:ext uri="{BB962C8B-B14F-4D97-AF65-F5344CB8AC3E}">
        <p14:creationId xmlns:p14="http://schemas.microsoft.com/office/powerpoint/2010/main" val="165448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ILIs, more years of experience, greater variety of mechanisms than African review</a:t>
            </a:r>
          </a:p>
          <a:p>
            <a:pPr lvl="1"/>
            <a:r>
              <a:rPr lang="en-US" dirty="0" smtClean="0"/>
              <a:t>Widespread volunteerism, grassroots organization </a:t>
            </a:r>
          </a:p>
          <a:p>
            <a:r>
              <a:rPr lang="en-US" dirty="0" smtClean="0"/>
              <a:t>Needs:</a:t>
            </a:r>
          </a:p>
          <a:p>
            <a:pPr lvl="1"/>
            <a:r>
              <a:rPr lang="en-US" dirty="0" smtClean="0"/>
              <a:t>Ongoing support that allows for flexible, adaptive management approaches </a:t>
            </a:r>
          </a:p>
          <a:p>
            <a:pPr lvl="1"/>
            <a:r>
              <a:rPr lang="en-US" dirty="0" smtClean="0"/>
              <a:t>Assistance with policy context and engaging the private sector</a:t>
            </a:r>
          </a:p>
          <a:p>
            <a:pPr lvl="1"/>
            <a:r>
              <a:rPr lang="en-US" dirty="0" smtClean="0"/>
              <a:t>Objective, quantitative assessments of the outcomes of ILIs</a:t>
            </a:r>
          </a:p>
          <a:p>
            <a:endParaRPr lang="en-US" dirty="0"/>
          </a:p>
        </p:txBody>
      </p:sp>
      <p:sp>
        <p:nvSpPr>
          <p:cNvPr id="4" name="Slide Number Placeholder 3"/>
          <p:cNvSpPr>
            <a:spLocks noGrp="1"/>
          </p:cNvSpPr>
          <p:nvPr>
            <p:ph type="sldNum" sz="quarter" idx="10"/>
          </p:nvPr>
        </p:nvSpPr>
        <p:spPr/>
        <p:txBody>
          <a:bodyPr/>
          <a:lstStyle/>
          <a:p>
            <a:fld id="{47CF0E0D-F70B-477A-8D0C-33C1AA5222B4}" type="slidenum">
              <a:rPr lang="en-US" smtClean="0"/>
              <a:t>14</a:t>
            </a:fld>
            <a:endParaRPr lang="en-US"/>
          </a:p>
        </p:txBody>
      </p:sp>
    </p:spTree>
    <p:extLst>
      <p:ext uri="{BB962C8B-B14F-4D97-AF65-F5344CB8AC3E}">
        <p14:creationId xmlns:p14="http://schemas.microsoft.com/office/powerpoint/2010/main" val="165448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Objectives</a:t>
            </a:r>
          </a:p>
          <a:p>
            <a:pPr marL="514350" indent="-514350">
              <a:buFont typeface="+mj-lt"/>
              <a:buAutoNum type="arabicPeriod"/>
            </a:pPr>
            <a:r>
              <a:rPr lang="en-US" dirty="0" smtClean="0"/>
              <a:t>Improve policy and institutional framework for ILM</a:t>
            </a:r>
          </a:p>
          <a:p>
            <a:pPr marL="514350" indent="-514350">
              <a:buFont typeface="+mj-lt"/>
              <a:buAutoNum type="arabicPeriod"/>
            </a:pPr>
            <a:r>
              <a:rPr lang="en-US" dirty="0" smtClean="0"/>
              <a:t>Identify the policy needs of landscape initiatives</a:t>
            </a:r>
          </a:p>
          <a:p>
            <a:pPr marL="514350" indent="-514350">
              <a:buFont typeface="+mj-lt"/>
              <a:buAutoNum type="arabicPeriod"/>
            </a:pPr>
            <a:r>
              <a:rPr lang="en-US" dirty="0" smtClean="0"/>
              <a:t>Increase awareness of landscape approaches among national and sub-national policymakers</a:t>
            </a:r>
          </a:p>
          <a:p>
            <a:pPr marL="514350" indent="-514350">
              <a:buFont typeface="+mj-lt"/>
              <a:buAutoNum type="arabicPeriod"/>
            </a:pPr>
            <a:r>
              <a:rPr lang="en-US" dirty="0" smtClean="0"/>
              <a:t>Facilitate a process for sharing ideas on improving policy between landscape leaders and policymakers</a:t>
            </a:r>
          </a:p>
          <a:p>
            <a:pPr marL="514350" indent="-514350">
              <a:buFont typeface="+mj-lt"/>
              <a:buAutoNum type="arabicPeriod"/>
            </a:pPr>
            <a:r>
              <a:rPr lang="en-US" dirty="0" smtClean="0"/>
              <a:t>Develop an action plan for landscape leaders and policymakers to work together</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Policy scoping</a:t>
            </a:r>
            <a:r>
              <a:rPr lang="en-US" sz="1200" kern="1200" dirty="0" smtClean="0">
                <a:solidFill>
                  <a:schemeClr val="tx1"/>
                </a:solidFill>
                <a:effectLst/>
                <a:latin typeface="+mn-lt"/>
                <a:ea typeface="+mn-ea"/>
                <a:cs typeface="+mn-cs"/>
              </a:rPr>
              <a:t> - A policy scoping study that will identify the current opportunities and constraints in national and sub-national policy related to ILM;</a:t>
            </a:r>
          </a:p>
          <a:p>
            <a:pPr lvl="0"/>
            <a:r>
              <a:rPr lang="en-US" sz="1200" b="1" kern="1200" dirty="0" smtClean="0">
                <a:solidFill>
                  <a:schemeClr val="tx1"/>
                </a:solidFill>
                <a:effectLst/>
                <a:latin typeface="+mn-lt"/>
                <a:ea typeface="+mn-ea"/>
                <a:cs typeface="+mn-cs"/>
              </a:rPr>
              <a:t>Landscape-actor scoping</a:t>
            </a:r>
            <a:r>
              <a:rPr lang="en-US" sz="1200" kern="1200" dirty="0" smtClean="0">
                <a:solidFill>
                  <a:schemeClr val="tx1"/>
                </a:solidFill>
                <a:effectLst/>
                <a:latin typeface="+mn-lt"/>
                <a:ea typeface="+mn-ea"/>
                <a:cs typeface="+mn-cs"/>
              </a:rPr>
              <a:t>-A landscape leader policy scoping study which will identify policy needs of ILIs that could support their success and scaling-up processes;</a:t>
            </a:r>
          </a:p>
          <a:p>
            <a:pPr lvl="0"/>
            <a:r>
              <a:rPr lang="en-US" sz="1200" b="1" kern="1200" dirty="0" smtClean="0">
                <a:solidFill>
                  <a:schemeClr val="tx1"/>
                </a:solidFill>
                <a:effectLst/>
                <a:latin typeface="+mn-lt"/>
                <a:ea typeface="+mn-ea"/>
                <a:cs typeface="+mn-cs"/>
              </a:rPr>
              <a:t>Dialogue</a:t>
            </a:r>
            <a:r>
              <a:rPr lang="en-US" sz="1200" kern="1200" dirty="0" smtClean="0">
                <a:solidFill>
                  <a:schemeClr val="tx1"/>
                </a:solidFill>
                <a:effectLst/>
                <a:latin typeface="+mn-lt"/>
                <a:ea typeface="+mn-ea"/>
                <a:cs typeface="+mn-cs"/>
              </a:rPr>
              <a:t>-The policy dialogue process in which landscape leaders and policymakers will share their perspectives with each other during a facilitated, multi-day workshop, and develop an action plan.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the end only</a:t>
            </a:r>
            <a:r>
              <a:rPr lang="en-US" sz="1200" kern="1200" baseline="0" dirty="0" smtClean="0">
                <a:solidFill>
                  <a:schemeClr val="tx1"/>
                </a:solidFill>
                <a:effectLst/>
                <a:latin typeface="+mn-lt"/>
                <a:ea typeface="+mn-ea"/>
                <a:cs typeface="+mn-cs"/>
              </a:rPr>
              <a:t> 5 target landscapes will be chosen. Strengthen national level policy process – link them to landscape leaders.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CF0E0D-F70B-477A-8D0C-33C1AA5222B4}" type="slidenum">
              <a:rPr lang="en-US" smtClean="0"/>
              <a:t>15</a:t>
            </a:fld>
            <a:endParaRPr lang="en-US"/>
          </a:p>
        </p:txBody>
      </p:sp>
    </p:spTree>
    <p:extLst>
      <p:ext uri="{BB962C8B-B14F-4D97-AF65-F5344CB8AC3E}">
        <p14:creationId xmlns:p14="http://schemas.microsoft.com/office/powerpoint/2010/main" val="337987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Emphasis that through</a:t>
            </a:r>
            <a:r>
              <a:rPr lang="en-US" baseline="0" dirty="0" smtClean="0"/>
              <a:t> two modalities of knowledge sharing, we’ve developed a series of activities to meet 5 goals for cross-landscape collaborative learning</a:t>
            </a:r>
            <a:endParaRPr lang="en-US" dirty="0"/>
          </a:p>
        </p:txBody>
      </p:sp>
      <p:sp>
        <p:nvSpPr>
          <p:cNvPr id="4" name="Slide Number Placeholder 3"/>
          <p:cNvSpPr>
            <a:spLocks noGrp="1"/>
          </p:cNvSpPr>
          <p:nvPr>
            <p:ph type="sldNum" sz="quarter" idx="10"/>
          </p:nvPr>
        </p:nvSpPr>
        <p:spPr/>
        <p:txBody>
          <a:bodyPr/>
          <a:lstStyle/>
          <a:p>
            <a:fld id="{47CF0E0D-F70B-477A-8D0C-33C1AA5222B4}" type="slidenum">
              <a:rPr lang="en-US" smtClean="0"/>
              <a:t>16</a:t>
            </a:fld>
            <a:endParaRPr lang="en-US"/>
          </a:p>
        </p:txBody>
      </p:sp>
    </p:spTree>
    <p:extLst>
      <p:ext uri="{BB962C8B-B14F-4D97-AF65-F5344CB8AC3E}">
        <p14:creationId xmlns:p14="http://schemas.microsoft.com/office/powerpoint/2010/main" val="201867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F0E0D-F70B-477A-8D0C-33C1AA5222B4}" type="slidenum">
              <a:rPr lang="en-US" smtClean="0"/>
              <a:t>17</a:t>
            </a:fld>
            <a:endParaRPr lang="en-US"/>
          </a:p>
        </p:txBody>
      </p:sp>
    </p:spTree>
    <p:extLst>
      <p:ext uri="{BB962C8B-B14F-4D97-AF65-F5344CB8AC3E}">
        <p14:creationId xmlns:p14="http://schemas.microsoft.com/office/powerpoint/2010/main" val="131599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smtClean="0"/>
              <a:t>Foster dialogue and action among diverse groups </a:t>
            </a:r>
          </a:p>
          <a:p>
            <a:pPr lvl="1"/>
            <a:r>
              <a:rPr lang="en-US" sz="2400" dirty="0" smtClean="0"/>
              <a:t>non-ideological, non-confrontational platform </a:t>
            </a:r>
          </a:p>
          <a:p>
            <a:pPr lvl="1"/>
            <a:r>
              <a:rPr lang="en-US" sz="2400" dirty="0" smtClean="0"/>
              <a:t>pool resources for advocacy and outreach</a:t>
            </a:r>
          </a:p>
          <a:p>
            <a:pPr lvl="1"/>
            <a:r>
              <a:rPr lang="en-US" sz="2400" dirty="0" smtClean="0"/>
              <a:t>link high-level policy initiatives and landscape actors</a:t>
            </a:r>
          </a:p>
          <a:p>
            <a:r>
              <a:rPr lang="en-US" sz="2400" dirty="0" smtClean="0"/>
              <a:t>Promote learning and document experience across communities of practice</a:t>
            </a:r>
          </a:p>
          <a:p>
            <a:r>
              <a:rPr lang="en-US" sz="2400" dirty="0" smtClean="0"/>
              <a:t>Synthesize diverse knowledge sets</a:t>
            </a:r>
          </a:p>
          <a:p>
            <a:pPr lvl="1"/>
            <a:endParaRPr lang="en-US" sz="2400" dirty="0" smtClean="0"/>
          </a:p>
          <a:p>
            <a:endParaRPr lang="en-CA" dirty="0"/>
          </a:p>
        </p:txBody>
      </p:sp>
      <p:sp>
        <p:nvSpPr>
          <p:cNvPr id="4" name="Slide Number Placeholder 3"/>
          <p:cNvSpPr>
            <a:spLocks noGrp="1"/>
          </p:cNvSpPr>
          <p:nvPr>
            <p:ph type="sldNum" sz="quarter" idx="10"/>
          </p:nvPr>
        </p:nvSpPr>
        <p:spPr/>
        <p:txBody>
          <a:bodyPr/>
          <a:lstStyle/>
          <a:p>
            <a:fld id="{45A2C100-F4D2-4E3F-9362-5230492BCCBE}" type="slidenum">
              <a:rPr lang="en-US" smtClean="0"/>
              <a:pPr/>
              <a:t>3</a:t>
            </a:fld>
            <a:endParaRPr lang="en-US"/>
          </a:p>
        </p:txBody>
      </p:sp>
    </p:spTree>
    <p:extLst>
      <p:ext uri="{BB962C8B-B14F-4D97-AF65-F5344CB8AC3E}">
        <p14:creationId xmlns:p14="http://schemas.microsoft.com/office/powerpoint/2010/main" val="88550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a:t>
            </a:r>
            <a:r>
              <a:rPr lang="en-US" dirty="0" smtClean="0"/>
              <a:t>individuals</a:t>
            </a:r>
            <a:r>
              <a:rPr lang="en-US" baseline="0" dirty="0" smtClean="0"/>
              <a:t> </a:t>
            </a:r>
            <a:r>
              <a:rPr lang="en-US" baseline="0" dirty="0" smtClean="0"/>
              <a:t>from the strategic partner </a:t>
            </a:r>
            <a:r>
              <a:rPr lang="en-US" baseline="0" dirty="0" smtClean="0"/>
              <a:t>organizations </a:t>
            </a:r>
            <a:r>
              <a:rPr lang="en-US" baseline="0" dirty="0" smtClean="0"/>
              <a:t>were present at the initial Forum in Nairobi in </a:t>
            </a:r>
            <a:r>
              <a:rPr lang="en-US" baseline="0" dirty="0" smtClean="0"/>
              <a:t>2012. Here are just a few of the partners at work in Central America and other parts of Latin America.</a:t>
            </a:r>
          </a:p>
          <a:p>
            <a:r>
              <a:rPr lang="en-US" baseline="0" dirty="0" smtClean="0"/>
              <a:t>Promote learning and share experiences from diverse communities of practice</a:t>
            </a:r>
            <a:endParaRPr lang="en-US" dirty="0"/>
          </a:p>
        </p:txBody>
      </p:sp>
      <p:sp>
        <p:nvSpPr>
          <p:cNvPr id="4" name="Slide Number Placeholder 3"/>
          <p:cNvSpPr>
            <a:spLocks noGrp="1"/>
          </p:cNvSpPr>
          <p:nvPr>
            <p:ph type="sldNum" sz="quarter" idx="10"/>
          </p:nvPr>
        </p:nvSpPr>
        <p:spPr/>
        <p:txBody>
          <a:bodyPr/>
          <a:lstStyle/>
          <a:p>
            <a:fld id="{45A2C100-F4D2-4E3F-9362-5230492BCCBE}" type="slidenum">
              <a:rPr lang="en-US" smtClean="0"/>
              <a:pPr/>
              <a:t>4</a:t>
            </a:fld>
            <a:endParaRPr lang="en-US"/>
          </a:p>
        </p:txBody>
      </p:sp>
    </p:spTree>
    <p:extLst>
      <p:ext uri="{BB962C8B-B14F-4D97-AF65-F5344CB8AC3E}">
        <p14:creationId xmlns:p14="http://schemas.microsoft.com/office/powerpoint/2010/main" val="406850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working groups are actually</a:t>
            </a:r>
            <a:r>
              <a:rPr lang="en-US" baseline="0" dirty="0" smtClean="0"/>
              <a:t> the </a:t>
            </a:r>
            <a:r>
              <a:rPr lang="en-US" baseline="0" dirty="0" smtClean="0"/>
              <a:t>where much </a:t>
            </a:r>
            <a:r>
              <a:rPr lang="en-US" baseline="0" dirty="0" smtClean="0"/>
              <a:t>of the action </a:t>
            </a:r>
            <a:r>
              <a:rPr lang="en-US" baseline="0" dirty="0" smtClean="0"/>
              <a:t>in the LPFN is going on. </a:t>
            </a:r>
            <a:r>
              <a:rPr lang="en-US" baseline="0" dirty="0" smtClean="0"/>
              <a:t>While each group focuses on a different aspect of supporting ILM, many LPFN activities rely on collaboration across working groups and with a growing network of partners from the Network of Learning Landscapes</a:t>
            </a:r>
            <a:endParaRPr lang="en-US" dirty="0"/>
          </a:p>
        </p:txBody>
      </p:sp>
      <p:sp>
        <p:nvSpPr>
          <p:cNvPr id="4" name="Slide Number Placeholder 3"/>
          <p:cNvSpPr>
            <a:spLocks noGrp="1"/>
          </p:cNvSpPr>
          <p:nvPr>
            <p:ph type="sldNum" sz="quarter" idx="10"/>
          </p:nvPr>
        </p:nvSpPr>
        <p:spPr/>
        <p:txBody>
          <a:bodyPr/>
          <a:lstStyle/>
          <a:p>
            <a:fld id="{45A2C100-F4D2-4E3F-9362-5230492BCCBE}" type="slidenum">
              <a:rPr lang="en-US" smtClean="0"/>
              <a:pPr/>
              <a:t>5</a:t>
            </a:fld>
            <a:endParaRPr lang="en-US"/>
          </a:p>
        </p:txBody>
      </p:sp>
    </p:spTree>
    <p:extLst>
      <p:ext uri="{BB962C8B-B14F-4D97-AF65-F5344CB8AC3E}">
        <p14:creationId xmlns:p14="http://schemas.microsoft.com/office/powerpoint/2010/main" val="9405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Major conclusions about landscape governance from Forum and Paper</a:t>
            </a:r>
          </a:p>
          <a:p>
            <a:pPr marL="0" indent="0">
              <a:buNone/>
            </a:pPr>
            <a:r>
              <a:rPr lang="en-US" sz="1200" kern="1200" dirty="0" smtClean="0">
                <a:solidFill>
                  <a:schemeClr val="tx1"/>
                </a:solidFill>
                <a:effectLst/>
                <a:latin typeface="+mn-lt"/>
                <a:ea typeface="+mn-ea"/>
                <a:cs typeface="+mn-cs"/>
              </a:rPr>
              <a:t>a. A convergence of interest in landscape governance from diverse institutional actors and analogous management systems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forest, protected area, watershed governance) signals the time is ripe for consolidating knowledge and expanding learning to support the development of governance systems that work.</a:t>
            </a:r>
          </a:p>
          <a:p>
            <a:pPr marL="0" indent="0">
              <a:buNone/>
            </a:pPr>
            <a:r>
              <a:rPr lang="en-US" sz="1200" kern="1200" dirty="0" smtClean="0">
                <a:solidFill>
                  <a:schemeClr val="tx1"/>
                </a:solidFill>
                <a:effectLst/>
                <a:latin typeface="+mn-lt"/>
                <a:ea typeface="+mn-ea"/>
                <a:cs typeface="+mn-cs"/>
              </a:rPr>
              <a:t>b. Landscape governance requires cooperation across multiple functions, levels and jurisdictions while effective cooperation requires stakeholders and constituents to perceive governance as legitimate, authoritative and fair. Expanding knowledge and a variety of cooperation frameworks and tools are emerging to help bring about these conditions. </a:t>
            </a:r>
          </a:p>
          <a:p>
            <a:pPr marL="0" indent="0">
              <a:buNone/>
            </a:pPr>
            <a:r>
              <a:rPr lang="en-US" sz="1200" kern="1200" dirty="0" smtClean="0">
                <a:solidFill>
                  <a:schemeClr val="tx1"/>
                </a:solidFill>
                <a:effectLst/>
                <a:latin typeface="+mn-lt"/>
                <a:ea typeface="+mn-ea"/>
                <a:cs typeface="+mn-cs"/>
              </a:rPr>
              <a:t>c. A spatial dimension of good landscape governance is required to enable actors in the system to engage in effective decision-making about investment, activities and outcomes at multiple scales. An expanded suite of spatially oriented frameworks and tools is needed to accelerate the spatial literacy of landscape actors and to embed these capacities in the structures, processes and values of landscape governance systems.</a:t>
            </a:r>
          </a:p>
          <a:p>
            <a:pPr marL="0" indent="0">
              <a:buNone/>
            </a:pPr>
            <a:r>
              <a:rPr lang="en-US" sz="1200" kern="1200" dirty="0" smtClean="0">
                <a:solidFill>
                  <a:schemeClr val="tx1"/>
                </a:solidFill>
                <a:effectLst/>
                <a:latin typeface="+mn-lt"/>
                <a:ea typeface="+mn-ea"/>
                <a:cs typeface="+mn-cs"/>
              </a:rPr>
              <a:t>d. Pathways to advance viable landscape governance systems should include collaborative capacity-building designed to help stimulate the new thinking and behavior that is needed to change historical patterns that do not adequately address current needs and opportunities.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CF0E0D-F70B-477A-8D0C-33C1AA5222B4}" type="slidenum">
              <a:rPr lang="en-US" smtClean="0"/>
              <a:t>7</a:t>
            </a:fld>
            <a:endParaRPr lang="en-US"/>
          </a:p>
        </p:txBody>
      </p:sp>
    </p:spTree>
    <p:extLst>
      <p:ext uri="{BB962C8B-B14F-4D97-AF65-F5344CB8AC3E}">
        <p14:creationId xmlns:p14="http://schemas.microsoft.com/office/powerpoint/2010/main" val="337987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p:cNvSpPr>
            <a:spLocks noGrp="1" noRot="1" noChangeAspect="1"/>
          </p:cNvSpPr>
          <p:nvPr>
            <p:ph type="sldImg"/>
          </p:nvPr>
        </p:nvSpPr>
        <p:spPr bwMode="auto">
          <a:noFill/>
          <a:ln>
            <a:solidFill>
              <a:srgbClr val="000000"/>
            </a:solidFill>
            <a:miter lim="800000"/>
            <a:headEnd/>
            <a:tailEnd/>
          </a:ln>
        </p:spPr>
      </p:sp>
      <p:sp>
        <p:nvSpPr>
          <p:cNvPr id="22530" name="2 Marcador de notas"/>
          <p:cNvSpPr>
            <a:spLocks noGrp="1"/>
          </p:cNvSpPr>
          <p:nvPr>
            <p:ph type="body" idx="1"/>
          </p:nvPr>
        </p:nvSpPr>
        <p:spPr bwMode="auto">
          <a:noFill/>
        </p:spPr>
        <p:txBody>
          <a:bodyPr wrap="square" numCol="1" anchor="t" anchorCtr="0" compatLnSpc="1">
            <a:prstTxWarp prst="textNoShape">
              <a:avLst/>
            </a:prstTxWarp>
          </a:bodyPr>
          <a:lstStyle/>
          <a:p>
            <a:r>
              <a:rPr lang="en-US" dirty="0" smtClean="0"/>
              <a:t>Surveyed 104 integrated landscape initiatives in 21 countries</a:t>
            </a:r>
          </a:p>
          <a:p>
            <a:r>
              <a:rPr lang="en-US" dirty="0" smtClean="0"/>
              <a:t>Investments, activities and outcomes for 4 ‘domains’ of multi-functionality: </a:t>
            </a:r>
          </a:p>
          <a:p>
            <a:pPr lvl="1"/>
            <a:r>
              <a:rPr lang="en-US" dirty="0" smtClean="0"/>
              <a:t>Agriculture</a:t>
            </a:r>
          </a:p>
          <a:p>
            <a:pPr lvl="1"/>
            <a:r>
              <a:rPr lang="en-US" dirty="0" smtClean="0"/>
              <a:t>Conservation</a:t>
            </a:r>
          </a:p>
          <a:p>
            <a:pPr lvl="1"/>
            <a:r>
              <a:rPr lang="en-US" dirty="0" smtClean="0"/>
              <a:t>Livelihoods</a:t>
            </a:r>
          </a:p>
          <a:p>
            <a:pPr lvl="1"/>
            <a:r>
              <a:rPr lang="en-US" dirty="0" smtClean="0"/>
              <a:t>Institutional planning / coordination </a:t>
            </a:r>
            <a:endParaRPr lang="en-US" dirty="0" smtClean="0"/>
          </a:p>
          <a:p>
            <a:pPr lvl="1"/>
            <a:endParaRPr lang="en-US" dirty="0" smtClean="0"/>
          </a:p>
          <a:p>
            <a:pPr lvl="1"/>
            <a:r>
              <a:rPr lang="en-US" dirty="0" smtClean="0"/>
              <a:t>The</a:t>
            </a:r>
            <a:r>
              <a:rPr lang="en-US" baseline="0" dirty="0" smtClean="0"/>
              <a:t> study was conducted by </a:t>
            </a:r>
            <a:r>
              <a:rPr lang="en-US" baseline="0" dirty="0" err="1" smtClean="0"/>
              <a:t>EcoAgriculture</a:t>
            </a:r>
            <a:r>
              <a:rPr lang="en-US" baseline="0" dirty="0" smtClean="0"/>
              <a:t> Partners, </a:t>
            </a:r>
            <a:r>
              <a:rPr lang="en-US" baseline="0" dirty="0" err="1" smtClean="0"/>
              <a:t>Bioversity</a:t>
            </a:r>
            <a:r>
              <a:rPr lang="en-US" baseline="0" dirty="0" smtClean="0"/>
              <a:t>, CATIE, University of Idaho, Cornell and funded by the Moore Foundation</a:t>
            </a:r>
          </a:p>
          <a:p>
            <a:pPr lvl="1"/>
            <a:endParaRPr lang="en-US" baseline="0" dirty="0" smtClean="0"/>
          </a:p>
          <a:p>
            <a:pPr lvl="1"/>
            <a:r>
              <a:rPr lang="en-US" baseline="0" dirty="0" smtClean="0"/>
              <a:t>Remind that we did our best, but we don’t have complete representation of the ILIs out there in LAC</a:t>
            </a:r>
            <a:endParaRPr lang="en-US" dirty="0" smtClean="0"/>
          </a:p>
        </p:txBody>
      </p:sp>
      <p:sp>
        <p:nvSpPr>
          <p:cNvPr id="2253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A90B85-192C-4FD2-8DC8-3D8A73211806}" type="slidenum">
              <a:rPr lang="es-CO">
                <a:cs typeface="Arial" charset="0"/>
              </a:rPr>
              <a:pPr fontAlgn="base">
                <a:spcBef>
                  <a:spcPct val="0"/>
                </a:spcBef>
                <a:spcAft>
                  <a:spcPct val="0"/>
                </a:spcAft>
              </a:pPr>
              <a:t>8</a:t>
            </a:fld>
            <a:endParaRPr lang="es-CO">
              <a:cs typeface="Arial" charset="0"/>
            </a:endParaRPr>
          </a:p>
        </p:txBody>
      </p:sp>
    </p:spTree>
    <p:extLst>
      <p:ext uri="{BB962C8B-B14F-4D97-AF65-F5344CB8AC3E}">
        <p14:creationId xmlns:p14="http://schemas.microsoft.com/office/powerpoint/2010/main" val="264057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p:cNvSpPr>
            <a:spLocks noGrp="1" noRot="1" noChangeAspect="1"/>
          </p:cNvSpPr>
          <p:nvPr>
            <p:ph type="sldImg"/>
          </p:nvPr>
        </p:nvSpPr>
        <p:spPr bwMode="auto">
          <a:noFill/>
          <a:ln>
            <a:solidFill>
              <a:srgbClr val="000000"/>
            </a:solidFill>
            <a:miter lim="800000"/>
            <a:headEnd/>
            <a:tailEnd/>
          </a:ln>
        </p:spPr>
      </p:sp>
      <p:sp>
        <p:nvSpPr>
          <p:cNvPr id="2253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53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A90B85-192C-4FD2-8DC8-3D8A73211806}" type="slidenum">
              <a:rPr lang="es-CO">
                <a:cs typeface="Arial" charset="0"/>
              </a:rPr>
              <a:pPr fontAlgn="base">
                <a:spcBef>
                  <a:spcPct val="0"/>
                </a:spcBef>
                <a:spcAft>
                  <a:spcPct val="0"/>
                </a:spcAft>
              </a:pPr>
              <a:t>9</a:t>
            </a:fld>
            <a:endParaRPr lang="es-CO">
              <a:cs typeface="Arial" charset="0"/>
            </a:endParaRPr>
          </a:p>
        </p:txBody>
      </p:sp>
    </p:spTree>
    <p:extLst>
      <p:ext uri="{BB962C8B-B14F-4D97-AF65-F5344CB8AC3E}">
        <p14:creationId xmlns:p14="http://schemas.microsoft.com/office/powerpoint/2010/main" val="269862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err="1" smtClean="0"/>
              <a:t>Conservation</a:t>
            </a:r>
            <a:r>
              <a:rPr lang="es-US" baseline="0" dirty="0" smtClean="0"/>
              <a:t> </a:t>
            </a:r>
            <a:r>
              <a:rPr lang="es-US" baseline="0" dirty="0" err="1" smtClean="0"/>
              <a:t>seems</a:t>
            </a:r>
            <a:r>
              <a:rPr lang="es-US" baseline="0" dirty="0" smtClean="0"/>
              <a:t> </a:t>
            </a:r>
            <a:r>
              <a:rPr lang="es-US" baseline="0" dirty="0" err="1" smtClean="0"/>
              <a:t>to</a:t>
            </a:r>
            <a:r>
              <a:rPr lang="es-US" baseline="0" dirty="0" smtClean="0"/>
              <a:t> </a:t>
            </a:r>
            <a:r>
              <a:rPr lang="es-US" baseline="0" dirty="0" err="1" smtClean="0"/>
              <a:t>encompass</a:t>
            </a:r>
            <a:r>
              <a:rPr lang="es-US" baseline="0" dirty="0" smtClean="0"/>
              <a:t> </a:t>
            </a:r>
            <a:r>
              <a:rPr lang="es-US" baseline="0" dirty="0" err="1" smtClean="0"/>
              <a:t>most</a:t>
            </a:r>
            <a:r>
              <a:rPr lang="es-US" baseline="0" dirty="0" smtClean="0"/>
              <a:t> of </a:t>
            </a:r>
            <a:r>
              <a:rPr lang="es-US" baseline="0" dirty="0" err="1" smtClean="0"/>
              <a:t>the</a:t>
            </a:r>
            <a:r>
              <a:rPr lang="es-US" baseline="0" dirty="0" smtClean="0"/>
              <a:t> </a:t>
            </a:r>
            <a:r>
              <a:rPr lang="es-US" baseline="0" dirty="0" err="1" smtClean="0"/>
              <a:t>main</a:t>
            </a:r>
            <a:r>
              <a:rPr lang="es-US" baseline="0" dirty="0" smtClean="0"/>
              <a:t> </a:t>
            </a:r>
            <a:r>
              <a:rPr lang="es-US" baseline="0" dirty="0" err="1" smtClean="0"/>
              <a:t>motivations</a:t>
            </a:r>
            <a:r>
              <a:rPr lang="es-US" baseline="0" dirty="0" smtClean="0"/>
              <a:t>…. On average, </a:t>
            </a:r>
            <a:r>
              <a:rPr lang="es-US" baseline="0" dirty="0" smtClean="0"/>
              <a:t>initiatives </a:t>
            </a:r>
            <a:r>
              <a:rPr lang="es-US" baseline="0" dirty="0" smtClean="0"/>
              <a:t>reported at least </a:t>
            </a:r>
            <a:r>
              <a:rPr lang="es-US" baseline="0" dirty="0" smtClean="0"/>
              <a:t>9 issues that were important for the formation of the initiative</a:t>
            </a:r>
            <a:endParaRPr lang="es-US" baseline="0" dirty="0" smtClean="0"/>
          </a:p>
        </p:txBody>
      </p:sp>
      <p:sp>
        <p:nvSpPr>
          <p:cNvPr id="4" name="Slide Number Placeholder 3"/>
          <p:cNvSpPr>
            <a:spLocks noGrp="1"/>
          </p:cNvSpPr>
          <p:nvPr>
            <p:ph type="sldNum" sz="quarter" idx="10"/>
          </p:nvPr>
        </p:nvSpPr>
        <p:spPr/>
        <p:txBody>
          <a:bodyPr/>
          <a:lstStyle/>
          <a:p>
            <a:fld id="{FA84FD7E-DD4A-498D-83C3-9D8C2E8E5734}" type="slidenum">
              <a:rPr lang="en-US" smtClean="0"/>
              <a:pPr/>
              <a:t>10</a:t>
            </a:fld>
            <a:endParaRPr lang="en-US"/>
          </a:p>
        </p:txBody>
      </p:sp>
    </p:spTree>
    <p:extLst>
      <p:ext uri="{BB962C8B-B14F-4D97-AF65-F5344CB8AC3E}">
        <p14:creationId xmlns:p14="http://schemas.microsoft.com/office/powerpoint/2010/main" val="408741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err="1" smtClean="0"/>
              <a:t>Conservation</a:t>
            </a:r>
            <a:r>
              <a:rPr lang="es-US" baseline="0" dirty="0" smtClean="0"/>
              <a:t> </a:t>
            </a:r>
            <a:r>
              <a:rPr lang="es-US" baseline="0" dirty="0" err="1" smtClean="0"/>
              <a:t>seems</a:t>
            </a:r>
            <a:r>
              <a:rPr lang="es-US" baseline="0" dirty="0" smtClean="0"/>
              <a:t> </a:t>
            </a:r>
            <a:r>
              <a:rPr lang="es-US" baseline="0" dirty="0" err="1" smtClean="0"/>
              <a:t>to</a:t>
            </a:r>
            <a:r>
              <a:rPr lang="es-US" baseline="0" dirty="0" smtClean="0"/>
              <a:t> </a:t>
            </a:r>
            <a:r>
              <a:rPr lang="es-US" baseline="0" dirty="0" err="1" smtClean="0"/>
              <a:t>encompass</a:t>
            </a:r>
            <a:r>
              <a:rPr lang="es-US" baseline="0" dirty="0" smtClean="0"/>
              <a:t> </a:t>
            </a:r>
            <a:r>
              <a:rPr lang="es-US" baseline="0" dirty="0" err="1" smtClean="0"/>
              <a:t>most</a:t>
            </a:r>
            <a:r>
              <a:rPr lang="es-US" baseline="0" dirty="0" smtClean="0"/>
              <a:t> of </a:t>
            </a:r>
            <a:r>
              <a:rPr lang="es-US" baseline="0" dirty="0" err="1" smtClean="0"/>
              <a:t>the</a:t>
            </a:r>
            <a:r>
              <a:rPr lang="es-US" baseline="0" dirty="0" smtClean="0"/>
              <a:t> </a:t>
            </a:r>
            <a:r>
              <a:rPr lang="es-US" baseline="0" dirty="0" err="1" smtClean="0"/>
              <a:t>main</a:t>
            </a:r>
            <a:r>
              <a:rPr lang="es-US" baseline="0" dirty="0" smtClean="0"/>
              <a:t> </a:t>
            </a:r>
            <a:r>
              <a:rPr lang="es-US" baseline="0" dirty="0" err="1" smtClean="0"/>
              <a:t>motivations</a:t>
            </a:r>
            <a:r>
              <a:rPr lang="es-US" baseline="0" dirty="0" smtClean="0"/>
              <a:t>…. On average, </a:t>
            </a:r>
            <a:r>
              <a:rPr lang="es-US" baseline="0" dirty="0" smtClean="0"/>
              <a:t>initiatives </a:t>
            </a:r>
            <a:r>
              <a:rPr lang="es-US" baseline="0" dirty="0" smtClean="0"/>
              <a:t>reported at least </a:t>
            </a:r>
            <a:r>
              <a:rPr lang="es-US" baseline="0" dirty="0" smtClean="0"/>
              <a:t>9 issues that were important for the formation of the initiative</a:t>
            </a:r>
            <a:endParaRPr lang="es-US" baseline="0" dirty="0" smtClean="0"/>
          </a:p>
        </p:txBody>
      </p:sp>
      <p:sp>
        <p:nvSpPr>
          <p:cNvPr id="4" name="Slide Number Placeholder 3"/>
          <p:cNvSpPr>
            <a:spLocks noGrp="1"/>
          </p:cNvSpPr>
          <p:nvPr>
            <p:ph type="sldNum" sz="quarter" idx="10"/>
          </p:nvPr>
        </p:nvSpPr>
        <p:spPr/>
        <p:txBody>
          <a:bodyPr/>
          <a:lstStyle/>
          <a:p>
            <a:fld id="{FA84FD7E-DD4A-498D-83C3-9D8C2E8E5734}" type="slidenum">
              <a:rPr lang="en-US" smtClean="0"/>
              <a:pPr/>
              <a:t>11</a:t>
            </a:fld>
            <a:endParaRPr lang="en-US"/>
          </a:p>
        </p:txBody>
      </p:sp>
    </p:spTree>
    <p:extLst>
      <p:ext uri="{BB962C8B-B14F-4D97-AF65-F5344CB8AC3E}">
        <p14:creationId xmlns:p14="http://schemas.microsoft.com/office/powerpoint/2010/main" val="408741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frica.jpg"/>
          <p:cNvPicPr>
            <a:picLocks noChangeAspect="1"/>
          </p:cNvPicPr>
          <p:nvPr userDrawn="1"/>
        </p:nvPicPr>
        <p:blipFill>
          <a:blip r:embed="rId2"/>
          <a:stretch>
            <a:fillRect/>
          </a:stretch>
        </p:blipFill>
        <p:spPr>
          <a:xfrm>
            <a:off x="0" y="0"/>
            <a:ext cx="9144000" cy="6855236"/>
          </a:xfrm>
          <a:prstGeom prst="rect">
            <a:avLst/>
          </a:prstGeom>
        </p:spPr>
      </p:pic>
      <p:sp>
        <p:nvSpPr>
          <p:cNvPr id="2" name="Title 1"/>
          <p:cNvSpPr>
            <a:spLocks noGrp="1"/>
          </p:cNvSpPr>
          <p:nvPr>
            <p:ph type="ctrTitle"/>
          </p:nvPr>
        </p:nvSpPr>
        <p:spPr>
          <a:xfrm>
            <a:off x="381000" y="228601"/>
            <a:ext cx="7772400" cy="762000"/>
          </a:xfrm>
        </p:spPr>
        <p:txBody>
          <a:bodyPr anchor="t">
            <a:normAutofit/>
          </a:bodyPr>
          <a:lstStyle>
            <a:lvl1pPr algn="l">
              <a:defRPr sz="4100"/>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990601"/>
            <a:ext cx="6400800" cy="968375"/>
          </a:xfrm>
        </p:spPr>
        <p:txBody>
          <a:bodyPr/>
          <a:lstStyle>
            <a:lvl1pPr marL="0" indent="0" algn="l">
              <a:buNone/>
              <a:defRPr>
                <a:solidFill>
                  <a:srgbClr val="6767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0" y="6400800"/>
            <a:ext cx="762000" cy="365125"/>
          </a:xfrm>
        </p:spPr>
        <p:txBody>
          <a:bodyPr/>
          <a:lstStyle/>
          <a:p>
            <a:fld id="{6D984BFF-3B07-4548-B5FB-279C5B871C5B}" type="datetimeFigureOut">
              <a:rPr lang="en-US" smtClean="0"/>
              <a:pPr/>
              <a:t>2/16/14</a:t>
            </a:fld>
            <a:endParaRPr lang="en-US" dirty="0"/>
          </a:p>
        </p:txBody>
      </p:sp>
      <p:sp>
        <p:nvSpPr>
          <p:cNvPr id="5" name="Footer Placeholder 4"/>
          <p:cNvSpPr>
            <a:spLocks noGrp="1"/>
          </p:cNvSpPr>
          <p:nvPr>
            <p:ph type="ftr" sz="quarter" idx="11"/>
          </p:nvPr>
        </p:nvSpPr>
        <p:spPr>
          <a:xfrm>
            <a:off x="4114800" y="6400800"/>
            <a:ext cx="4267200" cy="365125"/>
          </a:xfr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984BFF-3B07-4548-B5FB-279C5B871C5B}" type="datetimeFigureOut">
              <a:rPr lang="en-US" smtClean="0"/>
              <a:pPr/>
              <a:t>2/16/14</a:t>
            </a:fld>
            <a:endParaRPr lang="en-US"/>
          </a:p>
        </p:txBody>
      </p:sp>
      <p:sp>
        <p:nvSpPr>
          <p:cNvPr id="3" name="Footer Placeholder 2"/>
          <p:cNvSpPr>
            <a:spLocks noGrp="1"/>
          </p:cNvSpPr>
          <p:nvPr>
            <p:ph type="ftr" sz="quarter" idx="11"/>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984BFF-3B07-4548-B5FB-279C5B871C5B}" type="datetimeFigureOut">
              <a:rPr lang="en-US" smtClean="0"/>
              <a:pPr/>
              <a:t>2/16/14</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984BFF-3B07-4548-B5FB-279C5B871C5B}" type="datetimeFigureOut">
              <a:rPr lang="en-US" smtClean="0"/>
              <a:pPr/>
              <a:t>2/16/14</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84BFF-3B07-4548-B5FB-279C5B871C5B}" type="datetimeFigureOut">
              <a:rPr lang="en-US" smtClean="0"/>
              <a:pPr/>
              <a:t>2/16/14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84BFF-3B07-4548-B5FB-279C5B871C5B}" type="datetimeFigureOut">
              <a:rPr lang="en-US" smtClean="0"/>
              <a:pPr/>
              <a:t>2/16/14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sia.jpg"/>
          <p:cNvPicPr>
            <a:picLocks noChangeAspect="1"/>
          </p:cNvPicPr>
          <p:nvPr userDrawn="1"/>
        </p:nvPicPr>
        <p:blipFill>
          <a:blip r:embed="rId2"/>
          <a:stretch>
            <a:fillRect/>
          </a:stretch>
        </p:blipFill>
        <p:spPr>
          <a:xfrm>
            <a:off x="0" y="1382"/>
            <a:ext cx="9144000" cy="6855236"/>
          </a:xfrm>
          <a:prstGeom prst="rect">
            <a:avLst/>
          </a:prstGeom>
        </p:spPr>
      </p:pic>
      <p:sp>
        <p:nvSpPr>
          <p:cNvPr id="2" name="Title 1"/>
          <p:cNvSpPr>
            <a:spLocks noGrp="1"/>
          </p:cNvSpPr>
          <p:nvPr>
            <p:ph type="ctrTitle"/>
          </p:nvPr>
        </p:nvSpPr>
        <p:spPr>
          <a:xfrm>
            <a:off x="381000" y="228601"/>
            <a:ext cx="7772400" cy="762000"/>
          </a:xfrm>
        </p:spPr>
        <p:txBody>
          <a:bodyPr anchor="t">
            <a:normAutofit/>
          </a:bodyPr>
          <a:lstStyle>
            <a:lvl1pPr algn="l">
              <a:defRPr sz="4100"/>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990601"/>
            <a:ext cx="6400800" cy="968375"/>
          </a:xfrm>
        </p:spPr>
        <p:txBody>
          <a:bodyPr/>
          <a:lstStyle>
            <a:lvl1pPr marL="0" indent="0" algn="l">
              <a:buNone/>
              <a:defRPr>
                <a:solidFill>
                  <a:srgbClr val="6767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0" y="6400800"/>
            <a:ext cx="762000" cy="365125"/>
          </a:xfrm>
        </p:spPr>
        <p:txBody>
          <a:bodyPr/>
          <a:lstStyle/>
          <a:p>
            <a:fld id="{6D984BFF-3B07-4548-B5FB-279C5B871C5B}" type="datetimeFigureOut">
              <a:rPr lang="en-US" smtClean="0"/>
              <a:pPr/>
              <a:t>2/16/14</a:t>
            </a:fld>
            <a:endParaRPr lang="en-US" dirty="0"/>
          </a:p>
        </p:txBody>
      </p:sp>
      <p:sp>
        <p:nvSpPr>
          <p:cNvPr id="5" name="Footer Placeholder 4"/>
          <p:cNvSpPr>
            <a:spLocks noGrp="1"/>
          </p:cNvSpPr>
          <p:nvPr>
            <p:ph type="ftr" sz="quarter" idx="11"/>
          </p:nvPr>
        </p:nvSpPr>
        <p:spPr>
          <a:xfrm>
            <a:off x="4114800" y="6400800"/>
            <a:ext cx="4267200" cy="365125"/>
          </a:xfrm>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latin.jpg"/>
          <p:cNvPicPr>
            <a:picLocks noChangeAspect="1"/>
          </p:cNvPicPr>
          <p:nvPr userDrawn="1"/>
        </p:nvPicPr>
        <p:blipFill>
          <a:blip r:embed="rId2"/>
          <a:stretch>
            <a:fillRect/>
          </a:stretch>
        </p:blipFill>
        <p:spPr>
          <a:xfrm>
            <a:off x="0" y="1382"/>
            <a:ext cx="9144000" cy="6855236"/>
          </a:xfrm>
          <a:prstGeom prst="rect">
            <a:avLst/>
          </a:prstGeom>
        </p:spPr>
      </p:pic>
      <p:sp>
        <p:nvSpPr>
          <p:cNvPr id="2" name="Title 1"/>
          <p:cNvSpPr>
            <a:spLocks noGrp="1"/>
          </p:cNvSpPr>
          <p:nvPr>
            <p:ph type="ctrTitle"/>
          </p:nvPr>
        </p:nvSpPr>
        <p:spPr>
          <a:xfrm>
            <a:off x="381000" y="228601"/>
            <a:ext cx="7772400" cy="762000"/>
          </a:xfrm>
        </p:spPr>
        <p:txBody>
          <a:bodyPr anchor="t">
            <a:normAutofit/>
          </a:bodyPr>
          <a:lstStyle>
            <a:lvl1pPr algn="l">
              <a:defRPr sz="4100"/>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990601"/>
            <a:ext cx="6400800" cy="968375"/>
          </a:xfrm>
        </p:spPr>
        <p:txBody>
          <a:bodyPr/>
          <a:lstStyle>
            <a:lvl1pPr marL="0" indent="0" algn="l">
              <a:buNone/>
              <a:defRPr>
                <a:solidFill>
                  <a:srgbClr val="6767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0" y="6400800"/>
            <a:ext cx="762000" cy="365125"/>
          </a:xfrm>
        </p:spPr>
        <p:txBody>
          <a:bodyPr/>
          <a:lstStyle/>
          <a:p>
            <a:fld id="{6D984BFF-3B07-4548-B5FB-279C5B871C5B}" type="datetimeFigureOut">
              <a:rPr lang="en-US" smtClean="0"/>
              <a:pPr/>
              <a:t>2/16/14</a:t>
            </a:fld>
            <a:endParaRPr lang="en-US" dirty="0"/>
          </a:p>
        </p:txBody>
      </p:sp>
      <p:sp>
        <p:nvSpPr>
          <p:cNvPr id="5" name="Footer Placeholder 4"/>
          <p:cNvSpPr>
            <a:spLocks noGrp="1"/>
          </p:cNvSpPr>
          <p:nvPr>
            <p:ph type="ftr" sz="quarter" idx="11"/>
          </p:nvPr>
        </p:nvSpPr>
        <p:spPr>
          <a:xfrm>
            <a:off x="4114800" y="6400800"/>
            <a:ext cx="4267200" cy="365125"/>
          </a:xfrm>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descr="covernormal.jpg"/>
          <p:cNvPicPr>
            <a:picLocks noChangeAspect="1"/>
          </p:cNvPicPr>
          <p:nvPr userDrawn="1"/>
        </p:nvPicPr>
        <p:blipFill>
          <a:blip r:embed="rId2"/>
          <a:stretch>
            <a:fillRect/>
          </a:stretch>
        </p:blipFill>
        <p:spPr>
          <a:xfrm>
            <a:off x="0" y="0"/>
            <a:ext cx="9144000" cy="6855236"/>
          </a:xfrm>
          <a:prstGeom prst="rect">
            <a:avLst/>
          </a:prstGeom>
        </p:spPr>
      </p:pic>
      <p:sp>
        <p:nvSpPr>
          <p:cNvPr id="2" name="Title 1"/>
          <p:cNvSpPr>
            <a:spLocks noGrp="1"/>
          </p:cNvSpPr>
          <p:nvPr>
            <p:ph type="ctrTitle"/>
          </p:nvPr>
        </p:nvSpPr>
        <p:spPr>
          <a:xfrm>
            <a:off x="381000" y="228601"/>
            <a:ext cx="7772400" cy="762000"/>
          </a:xfrm>
        </p:spPr>
        <p:txBody>
          <a:bodyPr anchor="t">
            <a:normAutofit/>
          </a:bodyPr>
          <a:lstStyle>
            <a:lvl1pPr algn="l">
              <a:defRPr sz="4100"/>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990601"/>
            <a:ext cx="6400800" cy="968375"/>
          </a:xfrm>
        </p:spPr>
        <p:txBody>
          <a:bodyPr/>
          <a:lstStyle>
            <a:lvl1pPr marL="0" indent="0" algn="l">
              <a:buNone/>
              <a:defRPr>
                <a:solidFill>
                  <a:srgbClr val="6767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0" y="6400800"/>
            <a:ext cx="762000" cy="365125"/>
          </a:xfrm>
        </p:spPr>
        <p:txBody>
          <a:bodyPr/>
          <a:lstStyle/>
          <a:p>
            <a:fld id="{6D984BFF-3B07-4548-B5FB-279C5B871C5B}" type="datetimeFigureOut">
              <a:rPr lang="en-US" smtClean="0"/>
              <a:pPr/>
              <a:t>2/16/14</a:t>
            </a:fld>
            <a:endParaRPr lang="en-US" dirty="0"/>
          </a:p>
        </p:txBody>
      </p:sp>
      <p:sp>
        <p:nvSpPr>
          <p:cNvPr id="5" name="Footer Placeholder 4"/>
          <p:cNvSpPr>
            <a:spLocks noGrp="1"/>
          </p:cNvSpPr>
          <p:nvPr>
            <p:ph type="ftr" sz="quarter" idx="11"/>
          </p:nvPr>
        </p:nvSpPr>
        <p:spPr>
          <a:xfrm>
            <a:off x="4114800" y="6400800"/>
            <a:ext cx="4267200" cy="365125"/>
          </a:xfr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984BFF-3B07-4548-B5FB-279C5B871C5B}" type="datetimeFigureOut">
              <a:rPr lang="en-US" smtClean="0"/>
              <a:pPr/>
              <a:t>2/16/14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fin.jpg"/>
          <p:cNvPicPr>
            <a:picLocks noChangeAspect="1"/>
          </p:cNvPicPr>
          <p:nvPr userDrawn="1"/>
        </p:nvPicPr>
        <p:blipFill>
          <a:blip r:embed="rId2"/>
          <a:stretch>
            <a:fillRect/>
          </a:stretch>
        </p:blipFill>
        <p:spPr>
          <a:xfrm>
            <a:off x="0" y="0"/>
            <a:ext cx="9144000" cy="6855236"/>
          </a:xfrm>
          <a:prstGeom prst="rect">
            <a:avLst/>
          </a:prstGeom>
        </p:spPr>
      </p:pic>
      <p:sp>
        <p:nvSpPr>
          <p:cNvPr id="2" name="Title 1"/>
          <p:cNvSpPr>
            <a:spLocks noGrp="1"/>
          </p:cNvSpPr>
          <p:nvPr>
            <p:ph type="title"/>
          </p:nvPr>
        </p:nvSpPr>
        <p:spPr>
          <a:xfrm>
            <a:off x="722313" y="34051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905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D984BFF-3B07-4548-B5FB-279C5B871C5B}" type="datetimeFigureOut">
              <a:rPr lang="en-US" smtClean="0"/>
              <a:pPr/>
              <a:t>2/16/14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984BFF-3B07-4548-B5FB-279C5B871C5B}" type="datetimeFigureOut">
              <a:rPr lang="en-US" smtClean="0"/>
              <a:pPr/>
              <a:t>2/16/14</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984BFF-3B07-4548-B5FB-279C5B871C5B}" type="datetimeFigureOut">
              <a:rPr lang="en-US" smtClean="0"/>
              <a:pPr/>
              <a:t>2/16/14</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984BFF-3B07-4548-B5FB-279C5B871C5B}" type="datetimeFigureOut">
              <a:rPr lang="en-US" smtClean="0"/>
              <a:pPr/>
              <a:t>2/16/14</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ormal.jpg"/>
          <p:cNvPicPr>
            <a:picLocks noChangeAspect="1"/>
          </p:cNvPicPr>
          <p:nvPr userDrawn="1"/>
        </p:nvPicPr>
        <p:blipFill>
          <a:blip r:embed="rId16"/>
          <a:stretch>
            <a:fillRect/>
          </a:stretch>
        </p:blipFill>
        <p:spPr>
          <a:xfrm>
            <a:off x="0" y="1382"/>
            <a:ext cx="9144000" cy="6855236"/>
          </a:xfrm>
          <a:prstGeom prst="rect">
            <a:avLst/>
          </a:prstGeom>
        </p:spPr>
      </p:pic>
      <p:sp>
        <p:nvSpPr>
          <p:cNvPr id="2" name="Title Placeholder 1"/>
          <p:cNvSpPr>
            <a:spLocks noGrp="1"/>
          </p:cNvSpPr>
          <p:nvPr>
            <p:ph type="title"/>
          </p:nvPr>
        </p:nvSpPr>
        <p:spPr>
          <a:xfrm>
            <a:off x="381000" y="274638"/>
            <a:ext cx="8229600" cy="9445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219200"/>
            <a:ext cx="8229600" cy="381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0" y="6400800"/>
            <a:ext cx="762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84BFF-3B07-4548-B5FB-279C5B871C5B}" type="datetimeFigureOut">
              <a:rPr lang="en-US" smtClean="0"/>
              <a:pPr/>
              <a:t>2/16/14</a:t>
            </a:fld>
            <a:endParaRPr lang="en-US" dirty="0"/>
          </a:p>
        </p:txBody>
      </p:sp>
      <p:sp>
        <p:nvSpPr>
          <p:cNvPr id="5" name="Footer Placeholder 4"/>
          <p:cNvSpPr>
            <a:spLocks noGrp="1"/>
          </p:cNvSpPr>
          <p:nvPr>
            <p:ph type="ftr" sz="quarter" idx="3"/>
          </p:nvPr>
        </p:nvSpPr>
        <p:spPr>
          <a:xfrm>
            <a:off x="4114800" y="6400800"/>
            <a:ext cx="4267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457200" rtl="0" eaLnBrk="1" latinLnBrk="0" hangingPunct="1">
        <a:spcBef>
          <a:spcPct val="0"/>
        </a:spcBef>
        <a:buNone/>
        <a:defRPr sz="3600" b="1" kern="1200">
          <a:solidFill>
            <a:srgbClr val="4F6B11"/>
          </a:solidFill>
          <a:effectLst>
            <a:outerShdw blurRad="50800" dist="38100" dir="2700000">
              <a:srgbClr val="000000">
                <a:alpha val="21000"/>
              </a:srgbClr>
            </a:outerShdw>
          </a:effectLst>
          <a:latin typeface="Corbel"/>
          <a:ea typeface="+mj-ea"/>
          <a:cs typeface="Corbel"/>
        </a:defRPr>
      </a:lvl1pPr>
    </p:titleStyle>
    <p:bodyStyle>
      <a:lvl1pPr marL="284163" indent="-284163" algn="l" defTabSz="457200" rtl="0" eaLnBrk="1" latinLnBrk="0" hangingPunct="1">
        <a:spcBef>
          <a:spcPct val="20000"/>
        </a:spcBef>
        <a:buClr>
          <a:srgbClr val="597812"/>
        </a:buClr>
        <a:buFont typeface="Georgia"/>
        <a:buChar char="●"/>
        <a:defRPr sz="2800" kern="1200">
          <a:solidFill>
            <a:srgbClr val="676766"/>
          </a:solidFill>
          <a:latin typeface="Corbel"/>
          <a:ea typeface="+mn-ea"/>
          <a:cs typeface="Corbel"/>
        </a:defRPr>
      </a:lvl1pPr>
      <a:lvl2pPr marL="569913" indent="-285750" algn="l" defTabSz="457200" rtl="0" eaLnBrk="1" latinLnBrk="0" hangingPunct="1">
        <a:spcBef>
          <a:spcPct val="20000"/>
        </a:spcBef>
        <a:buClr>
          <a:srgbClr val="597812"/>
        </a:buClr>
        <a:buFont typeface="Georgia"/>
        <a:buChar char="●"/>
        <a:defRPr sz="2500" kern="1200">
          <a:solidFill>
            <a:srgbClr val="676766"/>
          </a:solidFill>
          <a:latin typeface="Corbel"/>
          <a:ea typeface="+mn-ea"/>
          <a:cs typeface="Corbel"/>
        </a:defRPr>
      </a:lvl2pPr>
      <a:lvl3pPr marL="914400" indent="-285750" algn="l" defTabSz="457200" rtl="0" eaLnBrk="1" latinLnBrk="0" hangingPunct="1">
        <a:spcBef>
          <a:spcPct val="20000"/>
        </a:spcBef>
        <a:buClr>
          <a:srgbClr val="597812"/>
        </a:buClr>
        <a:buFont typeface="Georgia"/>
        <a:buChar char="●"/>
        <a:defRPr sz="2200" kern="1200">
          <a:solidFill>
            <a:srgbClr val="676766"/>
          </a:solidFill>
          <a:latin typeface="Corbel"/>
          <a:ea typeface="+mn-ea"/>
          <a:cs typeface="Corbel"/>
        </a:defRPr>
      </a:lvl3pPr>
      <a:lvl4pPr marL="1139825" indent="-225425" algn="l" defTabSz="457200" rtl="0" eaLnBrk="1" latinLnBrk="0" hangingPunct="1">
        <a:spcBef>
          <a:spcPct val="20000"/>
        </a:spcBef>
        <a:buClr>
          <a:srgbClr val="597812"/>
        </a:buClr>
        <a:buFont typeface="Georgia"/>
        <a:buChar char="●"/>
        <a:defRPr sz="2000" kern="1200">
          <a:solidFill>
            <a:srgbClr val="676766"/>
          </a:solidFill>
          <a:latin typeface="Corbel"/>
          <a:ea typeface="+mn-ea"/>
          <a:cs typeface="Corbel"/>
        </a:defRPr>
      </a:lvl4pPr>
      <a:lvl5pPr marL="1376363" indent="-236538" algn="l" defTabSz="457200" rtl="0" eaLnBrk="1" latinLnBrk="0" hangingPunct="1">
        <a:spcBef>
          <a:spcPct val="20000"/>
        </a:spcBef>
        <a:buClr>
          <a:srgbClr val="597812"/>
        </a:buClr>
        <a:buFont typeface="Georgia"/>
        <a:buChar char="●"/>
        <a:defRPr sz="1800" kern="1200">
          <a:solidFill>
            <a:srgbClr val="676766"/>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20" Type="http://schemas.openxmlformats.org/officeDocument/2006/relationships/image" Target="../media/image28.jpg"/><Relationship Id="rId10" Type="http://schemas.openxmlformats.org/officeDocument/2006/relationships/image" Target="../media/image18.png"/><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jpeg"/><Relationship Id="rId16" Type="http://schemas.openxmlformats.org/officeDocument/2006/relationships/image" Target="../media/image24.jpg"/><Relationship Id="rId17" Type="http://schemas.openxmlformats.org/officeDocument/2006/relationships/image" Target="../media/image25.jpg"/><Relationship Id="rId18" Type="http://schemas.openxmlformats.org/officeDocument/2006/relationships/image" Target="../media/image26.jpg"/><Relationship Id="rId19" Type="http://schemas.openxmlformats.org/officeDocument/2006/relationships/image" Target="../media/image27.jpg"/><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g"/><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mapsengine.google.com/map/edit?mid=zNfW1TNgZ8uI.kThRrJOI88sY" TargetMode="External"/><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s://mapsengine.google.com/map/edit?mid=zNfW1TNgZ8uI.kdx9PSAawzlk" TargetMode="External"/><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8601"/>
            <a:ext cx="8382000" cy="762000"/>
          </a:xfrm>
        </p:spPr>
        <p:txBody>
          <a:bodyPr>
            <a:noAutofit/>
          </a:bodyPr>
          <a:lstStyle/>
          <a:p>
            <a:r>
              <a:rPr lang="en-US" sz="3200" dirty="0" smtClean="0"/>
              <a:t>Linking Research, Learning and Action to Strengthen </a:t>
            </a:r>
            <a:r>
              <a:rPr lang="en-US" sz="3200" dirty="0"/>
              <a:t>I</a:t>
            </a:r>
            <a:r>
              <a:rPr lang="en-US" sz="3200" dirty="0" smtClean="0"/>
              <a:t>ntegrated Landscape Initiatives</a:t>
            </a:r>
            <a:endParaRPr lang="en-US" sz="3200" dirty="0"/>
          </a:p>
        </p:txBody>
      </p:sp>
      <p:sp>
        <p:nvSpPr>
          <p:cNvPr id="5" name="Subtitle 4"/>
          <p:cNvSpPr>
            <a:spLocks noGrp="1"/>
          </p:cNvSpPr>
          <p:nvPr>
            <p:ph type="subTitle" idx="1"/>
          </p:nvPr>
        </p:nvSpPr>
        <p:spPr>
          <a:xfrm>
            <a:off x="400050" y="1752600"/>
            <a:ext cx="6400800" cy="708025"/>
          </a:xfrm>
        </p:spPr>
        <p:txBody>
          <a:bodyPr>
            <a:normAutofit fontScale="92500" lnSpcReduction="20000"/>
          </a:bodyPr>
          <a:lstStyle/>
          <a:p>
            <a:r>
              <a:rPr lang="en-US" dirty="0" smtClean="0"/>
              <a:t>Abigail Hart</a:t>
            </a:r>
          </a:p>
          <a:p>
            <a:r>
              <a:rPr lang="en-US" sz="2000" dirty="0" smtClean="0"/>
              <a:t>EcoAgriculture Partners and Cornell University</a:t>
            </a:r>
            <a:endParaRPr lang="en-US" sz="2000" dirty="0"/>
          </a:p>
        </p:txBody>
      </p:sp>
      <p:sp>
        <p:nvSpPr>
          <p:cNvPr id="6" name="Subtitle 4"/>
          <p:cNvSpPr txBox="1">
            <a:spLocks/>
          </p:cNvSpPr>
          <p:nvPr/>
        </p:nvSpPr>
        <p:spPr>
          <a:xfrm>
            <a:off x="2667000" y="5715000"/>
            <a:ext cx="6400800" cy="990600"/>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597812"/>
              </a:buClr>
              <a:buFont typeface="Georgia"/>
              <a:buNone/>
              <a:defRPr sz="2800" kern="1200">
                <a:solidFill>
                  <a:srgbClr val="676766"/>
                </a:solidFill>
                <a:latin typeface="Corbel"/>
                <a:ea typeface="+mn-ea"/>
                <a:cs typeface="Corbel"/>
              </a:defRPr>
            </a:lvl1pPr>
            <a:lvl2pPr marL="457200" indent="0" algn="ctr" defTabSz="457200" rtl="0" eaLnBrk="1" latinLnBrk="0" hangingPunct="1">
              <a:spcBef>
                <a:spcPct val="20000"/>
              </a:spcBef>
              <a:buClr>
                <a:srgbClr val="597812"/>
              </a:buClr>
              <a:buFont typeface="Georgia"/>
              <a:buNone/>
              <a:defRPr sz="2500" kern="1200">
                <a:solidFill>
                  <a:schemeClr val="tx1">
                    <a:tint val="75000"/>
                  </a:schemeClr>
                </a:solidFill>
                <a:latin typeface="Corbel"/>
                <a:ea typeface="+mn-ea"/>
                <a:cs typeface="Corbel"/>
              </a:defRPr>
            </a:lvl2pPr>
            <a:lvl3pPr marL="914400" indent="0" algn="ctr" defTabSz="457200" rtl="0" eaLnBrk="1" latinLnBrk="0" hangingPunct="1">
              <a:spcBef>
                <a:spcPct val="20000"/>
              </a:spcBef>
              <a:buClr>
                <a:srgbClr val="597812"/>
              </a:buClr>
              <a:buFont typeface="Georgia"/>
              <a:buNone/>
              <a:defRPr sz="2200" kern="1200">
                <a:solidFill>
                  <a:schemeClr val="tx1">
                    <a:tint val="75000"/>
                  </a:schemeClr>
                </a:solidFill>
                <a:latin typeface="Corbel"/>
                <a:ea typeface="+mn-ea"/>
                <a:cs typeface="Corbel"/>
              </a:defRPr>
            </a:lvl3pPr>
            <a:lvl4pPr marL="1371600" indent="0" algn="ctr" defTabSz="457200" rtl="0" eaLnBrk="1" latinLnBrk="0" hangingPunct="1">
              <a:spcBef>
                <a:spcPct val="20000"/>
              </a:spcBef>
              <a:buClr>
                <a:srgbClr val="597812"/>
              </a:buClr>
              <a:buFont typeface="Georgia"/>
              <a:buNone/>
              <a:defRPr sz="2000" kern="1200">
                <a:solidFill>
                  <a:schemeClr val="tx1">
                    <a:tint val="75000"/>
                  </a:schemeClr>
                </a:solidFill>
                <a:latin typeface="Corbel"/>
                <a:ea typeface="+mn-ea"/>
                <a:cs typeface="Corbel"/>
              </a:defRPr>
            </a:lvl4pPr>
            <a:lvl5pPr marL="1828800" indent="0" algn="ctr" defTabSz="457200" rtl="0" eaLnBrk="1" latinLnBrk="0" hangingPunct="1">
              <a:spcBef>
                <a:spcPct val="20000"/>
              </a:spcBef>
              <a:buClr>
                <a:srgbClr val="597812"/>
              </a:buClr>
              <a:buFont typeface="Georgia"/>
              <a:buNone/>
              <a:defRPr sz="1800" kern="1200">
                <a:solidFill>
                  <a:schemeClr val="tx1">
                    <a:tint val="75000"/>
                  </a:schemeClr>
                </a:solidFill>
                <a:latin typeface="Corbel"/>
                <a:ea typeface="+mn-ea"/>
                <a:cs typeface="Corbe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400" dirty="0"/>
              <a:t>International Forum on</a:t>
            </a:r>
          </a:p>
          <a:p>
            <a:pPr algn="r"/>
            <a:r>
              <a:rPr lang="en-US" sz="1400" dirty="0"/>
              <a:t>Landscape restoration, governance and climate change</a:t>
            </a:r>
          </a:p>
          <a:p>
            <a:pPr algn="r"/>
            <a:r>
              <a:rPr lang="en-US" sz="1400" dirty="0"/>
              <a:t>San Salvador, El Salvador</a:t>
            </a:r>
          </a:p>
          <a:p>
            <a:pPr algn="r"/>
            <a:r>
              <a:rPr lang="en-US" sz="1400" dirty="0"/>
              <a:t>February 17-18, 2014</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152400"/>
            <a:ext cx="8229600" cy="944562"/>
          </a:xfrm>
        </p:spPr>
        <p:txBody>
          <a:bodyPr>
            <a:normAutofit fontScale="90000"/>
          </a:bodyPr>
          <a:lstStyle/>
          <a:p>
            <a:r>
              <a:rPr lang="en-US" sz="2700" b="0" i="1" dirty="0"/>
              <a:t>Integrated Landscape Initiatives in LAC</a:t>
            </a:r>
            <a:r>
              <a:rPr lang="en-US" dirty="0" smtClean="0"/>
              <a:t/>
            </a:r>
            <a:br>
              <a:rPr lang="en-US" dirty="0" smtClean="0"/>
            </a:br>
            <a:r>
              <a:rPr lang="en-US" sz="3100" dirty="0" smtClean="0"/>
              <a:t>What challenges and issues are motivating ILIs?</a:t>
            </a:r>
            <a:endParaRPr lang="en-US" sz="3100" dirty="0"/>
          </a:p>
        </p:txBody>
      </p:sp>
      <p:pic>
        <p:nvPicPr>
          <p:cNvPr id="1026" name="Picture 2" descr="http://kedlap.cebem.org/var/ezflow_site/storage/images/zona-interactiva/blogs-de-cooperantes-y-miembros-de-kedlap/conociendo-el-bosque-modelo-chiquitano/paisajes2/7451-1-esl-ES/paisajes_imagelarge.j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784" y="1600200"/>
            <a:ext cx="3189816" cy="239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7892" y="4057252"/>
            <a:ext cx="2895600" cy="307777"/>
          </a:xfrm>
          <a:prstGeom prst="rect">
            <a:avLst/>
          </a:prstGeom>
          <a:noFill/>
        </p:spPr>
        <p:txBody>
          <a:bodyPr wrap="square" rtlCol="0">
            <a:spAutoFit/>
          </a:bodyPr>
          <a:lstStyle/>
          <a:p>
            <a:pPr algn="ctr"/>
            <a:r>
              <a:rPr lang="en-US" sz="1400" dirty="0" err="1" smtClean="0">
                <a:solidFill>
                  <a:schemeClr val="tx1">
                    <a:lumMod val="50000"/>
                  </a:schemeClr>
                </a:solidFill>
                <a:latin typeface="Corbel" panose="020B0503020204020204" pitchFamily="34" charset="0"/>
              </a:rPr>
              <a:t>Chiquitano</a:t>
            </a:r>
            <a:r>
              <a:rPr lang="en-US" sz="1400" dirty="0" smtClean="0">
                <a:solidFill>
                  <a:schemeClr val="tx1">
                    <a:lumMod val="50000"/>
                  </a:schemeClr>
                </a:solidFill>
                <a:latin typeface="Corbel" panose="020B0503020204020204" pitchFamily="34" charset="0"/>
              </a:rPr>
              <a:t> Model Forest, Bolivia</a:t>
            </a:r>
            <a:endParaRPr lang="en-US" sz="1400" dirty="0">
              <a:solidFill>
                <a:schemeClr val="tx1">
                  <a:lumMod val="50000"/>
                </a:schemeClr>
              </a:solidFill>
              <a:latin typeface="Corbel" panose="020B0503020204020204" pitchFamily="34" charset="0"/>
            </a:endParaRPr>
          </a:p>
        </p:txBody>
      </p:sp>
      <p:pic>
        <p:nvPicPr>
          <p:cNvPr id="9" name="Picture 3" descr="Figure 3"/>
          <p:cNvPicPr>
            <a:picLocks noChangeAspect="1" noChangeArrowheads="1"/>
          </p:cNvPicPr>
          <p:nvPr/>
        </p:nvPicPr>
        <p:blipFill rotWithShape="1">
          <a:blip r:embed="rId4" cstate="print">
            <a:clrChange>
              <a:clrFrom>
                <a:srgbClr val="FFFFFF"/>
              </a:clrFrom>
              <a:clrTo>
                <a:srgbClr val="FFFFFF">
                  <a:alpha val="0"/>
                </a:srgbClr>
              </a:clrTo>
            </a:clrChange>
          </a:blip>
          <a:srcRect l="2646" r="39851" b="23027"/>
          <a:stretch/>
        </p:blipFill>
        <p:spPr bwMode="auto">
          <a:xfrm>
            <a:off x="371475" y="1096962"/>
            <a:ext cx="4648200" cy="3703638"/>
          </a:xfrm>
          <a:prstGeom prst="rect">
            <a:avLst/>
          </a:prstGeom>
          <a:noFill/>
          <a:ln w="9525" algn="in">
            <a:noFill/>
            <a:miter lim="800000"/>
            <a:headEnd/>
            <a:tailEnd/>
          </a:ln>
          <a:effectLst/>
        </p:spPr>
      </p:pic>
      <p:pic>
        <p:nvPicPr>
          <p:cNvPr id="10" name="Picture 3" descr="Figure 3"/>
          <p:cNvPicPr>
            <a:picLocks noChangeAspect="1" noChangeArrowheads="1"/>
          </p:cNvPicPr>
          <p:nvPr/>
        </p:nvPicPr>
        <p:blipFill rotWithShape="1">
          <a:blip r:embed="rId4" cstate="print">
            <a:clrChange>
              <a:clrFrom>
                <a:srgbClr val="FFFFFF"/>
              </a:clrFrom>
              <a:clrTo>
                <a:srgbClr val="FFFFFF">
                  <a:alpha val="0"/>
                </a:srgbClr>
              </a:clrTo>
            </a:clrChange>
          </a:blip>
          <a:srcRect l="35758" t="75389" r="19937" b="8148"/>
          <a:stretch/>
        </p:blipFill>
        <p:spPr bwMode="auto">
          <a:xfrm>
            <a:off x="3048000" y="4724400"/>
            <a:ext cx="3581399" cy="792162"/>
          </a:xfrm>
          <a:prstGeom prst="rect">
            <a:avLst/>
          </a:prstGeom>
          <a:noFill/>
          <a:ln w="9525" algn="in">
            <a:noFill/>
            <a:miter lim="800000"/>
            <a:headEnd/>
            <a:tailEnd/>
          </a:ln>
          <a:effectLst/>
        </p:spPr>
      </p:pic>
      <p:sp>
        <p:nvSpPr>
          <p:cNvPr id="7" name="TextBox 6"/>
          <p:cNvSpPr txBox="1"/>
          <p:nvPr/>
        </p:nvSpPr>
        <p:spPr>
          <a:xfrm>
            <a:off x="8610600" y="0"/>
            <a:ext cx="533400" cy="461665"/>
          </a:xfrm>
          <a:prstGeom prst="rect">
            <a:avLst/>
          </a:prstGeom>
          <a:noFill/>
        </p:spPr>
        <p:txBody>
          <a:bodyPr wrap="square" rtlCol="0">
            <a:spAutoFit/>
          </a:bodyPr>
          <a:lstStyle/>
          <a:p>
            <a:r>
              <a:rPr lang="en-US" sz="2400" b="1" dirty="0" smtClean="0">
                <a:latin typeface="Corbel" pitchFamily="34" charset="0"/>
              </a:rPr>
              <a:t>5</a:t>
            </a:r>
            <a:endParaRPr lang="en-US" sz="2400" b="1" dirty="0">
              <a:latin typeface="Corbel" pitchFamily="34" charset="0"/>
            </a:endParaRPr>
          </a:p>
        </p:txBody>
      </p:sp>
      <p:sp>
        <p:nvSpPr>
          <p:cNvPr id="2" name="Oval 1"/>
          <p:cNvSpPr/>
          <p:nvPr/>
        </p:nvSpPr>
        <p:spPr>
          <a:xfrm>
            <a:off x="152400" y="3352800"/>
            <a:ext cx="5029200" cy="53340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urved Down Arrow 3"/>
          <p:cNvSpPr/>
          <p:nvPr/>
        </p:nvSpPr>
        <p:spPr>
          <a:xfrm rot="16200000">
            <a:off x="-52126" y="2805710"/>
            <a:ext cx="972745" cy="542925"/>
          </a:xfrm>
          <a:prstGeom prst="curvedDownArrow">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3689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152400"/>
            <a:ext cx="8229600" cy="944562"/>
          </a:xfrm>
        </p:spPr>
        <p:txBody>
          <a:bodyPr>
            <a:normAutofit fontScale="90000"/>
          </a:bodyPr>
          <a:lstStyle/>
          <a:p>
            <a:r>
              <a:rPr lang="en-US" sz="2700" b="0" i="1" dirty="0"/>
              <a:t>Integrated Landscape Initiatives in LAC</a:t>
            </a:r>
            <a:r>
              <a:rPr lang="en-US" dirty="0" smtClean="0"/>
              <a:t/>
            </a:r>
            <a:br>
              <a:rPr lang="en-US" dirty="0" smtClean="0"/>
            </a:br>
            <a:r>
              <a:rPr lang="en-US" sz="3100" dirty="0" smtClean="0"/>
              <a:t>Who is designing and implementing in ILIs?</a:t>
            </a:r>
            <a:endParaRPr lang="en-US" sz="3100" dirty="0"/>
          </a:p>
        </p:txBody>
      </p:sp>
      <p:sp>
        <p:nvSpPr>
          <p:cNvPr id="7" name="TextBox 6"/>
          <p:cNvSpPr txBox="1"/>
          <p:nvPr/>
        </p:nvSpPr>
        <p:spPr>
          <a:xfrm>
            <a:off x="8610600" y="0"/>
            <a:ext cx="533400" cy="461665"/>
          </a:xfrm>
          <a:prstGeom prst="rect">
            <a:avLst/>
          </a:prstGeom>
          <a:noFill/>
        </p:spPr>
        <p:txBody>
          <a:bodyPr wrap="square" rtlCol="0">
            <a:spAutoFit/>
          </a:bodyPr>
          <a:lstStyle/>
          <a:p>
            <a:r>
              <a:rPr lang="en-US" sz="2400" b="1" dirty="0" smtClean="0">
                <a:latin typeface="Corbel" pitchFamily="34" charset="0"/>
              </a:rPr>
              <a:t>5</a:t>
            </a:r>
            <a:endParaRPr lang="en-US" sz="2400" b="1" dirty="0">
              <a:latin typeface="Corbel" pitchFamily="34" charset="0"/>
            </a:endParaRPr>
          </a:p>
        </p:txBody>
      </p:sp>
      <p:sp>
        <p:nvSpPr>
          <p:cNvPr id="11" name="Content Placeholder 2"/>
          <p:cNvSpPr>
            <a:spLocks noGrp="1"/>
          </p:cNvSpPr>
          <p:nvPr>
            <p:ph idx="1"/>
          </p:nvPr>
        </p:nvSpPr>
        <p:spPr>
          <a:xfrm>
            <a:off x="228599" y="1143000"/>
            <a:ext cx="8686707" cy="4648200"/>
          </a:xfrm>
        </p:spPr>
        <p:txBody>
          <a:bodyPr>
            <a:normAutofit/>
          </a:bodyPr>
          <a:lstStyle/>
          <a:p>
            <a:pPr marL="0" indent="0">
              <a:buNone/>
            </a:pPr>
            <a:r>
              <a:rPr lang="en-US" sz="2400" b="1" dirty="0" smtClean="0"/>
              <a:t>Most frequently involved </a:t>
            </a:r>
            <a:r>
              <a:rPr lang="en-US" sz="2400" dirty="0" smtClean="0"/>
              <a:t>– </a:t>
            </a:r>
            <a:r>
              <a:rPr lang="en-US" sz="2400" dirty="0" smtClean="0">
                <a:solidFill>
                  <a:srgbClr val="0000FF"/>
                </a:solidFill>
              </a:rPr>
              <a:t>Central America </a:t>
            </a:r>
            <a:r>
              <a:rPr lang="en-US" sz="2400" dirty="0" smtClean="0"/>
              <a:t>/ </a:t>
            </a:r>
            <a:r>
              <a:rPr lang="en-US" sz="2400" dirty="0" smtClean="0">
                <a:solidFill>
                  <a:schemeClr val="accent3">
                    <a:lumMod val="75000"/>
                  </a:schemeClr>
                </a:solidFill>
              </a:rPr>
              <a:t>the rest of LAC</a:t>
            </a:r>
          </a:p>
          <a:p>
            <a:r>
              <a:rPr lang="en-US" sz="2400" dirty="0" smtClean="0"/>
              <a:t>Farmers associations – </a:t>
            </a:r>
            <a:r>
              <a:rPr lang="en-US" sz="2400" dirty="0" smtClean="0">
                <a:solidFill>
                  <a:srgbClr val="0000FF"/>
                </a:solidFill>
              </a:rPr>
              <a:t>89% </a:t>
            </a:r>
            <a:r>
              <a:rPr lang="en-US" sz="2400" dirty="0" smtClean="0"/>
              <a:t>/ </a:t>
            </a:r>
            <a:r>
              <a:rPr lang="en-US" sz="2400" dirty="0" smtClean="0">
                <a:solidFill>
                  <a:srgbClr val="BC881F"/>
                </a:solidFill>
              </a:rPr>
              <a:t>84%</a:t>
            </a:r>
          </a:p>
          <a:p>
            <a:r>
              <a:rPr lang="en-US" sz="2400" dirty="0" smtClean="0"/>
              <a:t>Local government leaders – </a:t>
            </a:r>
            <a:r>
              <a:rPr lang="en-US" sz="2400" dirty="0" smtClean="0">
                <a:solidFill>
                  <a:srgbClr val="0000FF"/>
                </a:solidFill>
              </a:rPr>
              <a:t>86% </a:t>
            </a:r>
            <a:r>
              <a:rPr lang="en-US" sz="2400" dirty="0" smtClean="0"/>
              <a:t>/ </a:t>
            </a:r>
            <a:r>
              <a:rPr lang="en-US" sz="2400" dirty="0" smtClean="0">
                <a:solidFill>
                  <a:srgbClr val="BC881F"/>
                </a:solidFill>
              </a:rPr>
              <a:t>80%</a:t>
            </a:r>
          </a:p>
          <a:p>
            <a:r>
              <a:rPr lang="en-US" sz="2400" dirty="0" smtClean="0"/>
              <a:t>Local NGOs – </a:t>
            </a:r>
            <a:r>
              <a:rPr lang="en-US" sz="2400" dirty="0" smtClean="0">
                <a:solidFill>
                  <a:srgbClr val="0000FF"/>
                </a:solidFill>
              </a:rPr>
              <a:t>83% </a:t>
            </a:r>
            <a:r>
              <a:rPr lang="en-US" sz="2400" dirty="0" smtClean="0"/>
              <a:t>/ </a:t>
            </a:r>
            <a:r>
              <a:rPr lang="en-US" sz="2400" dirty="0" smtClean="0">
                <a:solidFill>
                  <a:srgbClr val="BC881F"/>
                </a:solidFill>
              </a:rPr>
              <a:t>75%</a:t>
            </a:r>
          </a:p>
          <a:p>
            <a:endParaRPr lang="en-US" sz="2400" dirty="0"/>
          </a:p>
          <a:p>
            <a:pPr marL="0" indent="0">
              <a:buNone/>
            </a:pPr>
            <a:r>
              <a:rPr lang="en-US" sz="2400" b="1" dirty="0" smtClean="0"/>
              <a:t>Least frequently involved</a:t>
            </a:r>
          </a:p>
          <a:p>
            <a:r>
              <a:rPr lang="en-US" sz="2400" dirty="0" smtClean="0"/>
              <a:t>Mining, oil and gas –</a:t>
            </a:r>
            <a:r>
              <a:rPr lang="en-US" sz="2400" dirty="0" smtClean="0">
                <a:solidFill>
                  <a:srgbClr val="0000FF"/>
                </a:solidFill>
              </a:rPr>
              <a:t> 0% </a:t>
            </a:r>
            <a:r>
              <a:rPr lang="en-US" sz="2400" dirty="0" smtClean="0"/>
              <a:t>/ </a:t>
            </a:r>
            <a:r>
              <a:rPr lang="en-US" sz="2400" dirty="0" smtClean="0">
                <a:solidFill>
                  <a:srgbClr val="BC881F"/>
                </a:solidFill>
              </a:rPr>
              <a:t>10%</a:t>
            </a:r>
          </a:p>
          <a:p>
            <a:r>
              <a:rPr lang="en-US" sz="2400" dirty="0" smtClean="0"/>
              <a:t>Foreign agribusiness – </a:t>
            </a:r>
            <a:r>
              <a:rPr lang="en-US" sz="2400" dirty="0" smtClean="0">
                <a:solidFill>
                  <a:srgbClr val="0000FF"/>
                </a:solidFill>
              </a:rPr>
              <a:t>0% </a:t>
            </a:r>
            <a:r>
              <a:rPr lang="en-US" sz="2400" dirty="0" smtClean="0"/>
              <a:t>/ </a:t>
            </a:r>
            <a:r>
              <a:rPr lang="en-US" sz="2400" dirty="0" smtClean="0">
                <a:solidFill>
                  <a:srgbClr val="BC881F"/>
                </a:solidFill>
              </a:rPr>
              <a:t>10%</a:t>
            </a:r>
          </a:p>
          <a:p>
            <a:r>
              <a:rPr lang="en-US" sz="2400" dirty="0" smtClean="0"/>
              <a:t>Logging / forest products – </a:t>
            </a:r>
            <a:r>
              <a:rPr lang="en-US" sz="2400" dirty="0" smtClean="0">
                <a:solidFill>
                  <a:srgbClr val="0000FF"/>
                </a:solidFill>
              </a:rPr>
              <a:t>11% </a:t>
            </a:r>
            <a:r>
              <a:rPr lang="en-US" sz="2400" dirty="0" smtClean="0"/>
              <a:t>/ </a:t>
            </a:r>
            <a:r>
              <a:rPr lang="en-US" sz="2400" dirty="0" smtClean="0">
                <a:solidFill>
                  <a:srgbClr val="BC881F"/>
                </a:solidFill>
              </a:rPr>
              <a:t>25%</a:t>
            </a:r>
          </a:p>
          <a:p>
            <a:r>
              <a:rPr lang="en-US" sz="2400" dirty="0" smtClean="0"/>
              <a:t>Local or national agribusiness – </a:t>
            </a:r>
            <a:r>
              <a:rPr lang="en-US" sz="2400" dirty="0" smtClean="0">
                <a:solidFill>
                  <a:srgbClr val="0000FF"/>
                </a:solidFill>
              </a:rPr>
              <a:t>17% </a:t>
            </a:r>
            <a:r>
              <a:rPr lang="en-US" sz="2400" dirty="0" smtClean="0"/>
              <a:t>/ </a:t>
            </a:r>
            <a:r>
              <a:rPr lang="en-US" sz="2400" dirty="0" smtClean="0">
                <a:solidFill>
                  <a:srgbClr val="BC881F"/>
                </a:solidFill>
              </a:rPr>
              <a:t>25%</a:t>
            </a:r>
          </a:p>
          <a:p>
            <a:endParaRPr lang="en-US" sz="2400" dirty="0" smtClean="0"/>
          </a:p>
        </p:txBody>
      </p:sp>
    </p:spTree>
    <p:extLst>
      <p:ext uri="{BB962C8B-B14F-4D97-AF65-F5344CB8AC3E}">
        <p14:creationId xmlns:p14="http://schemas.microsoft.com/office/powerpoint/2010/main" val="22790379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152400"/>
            <a:ext cx="8229600" cy="944562"/>
          </a:xfrm>
        </p:spPr>
        <p:txBody>
          <a:bodyPr>
            <a:normAutofit fontScale="90000"/>
          </a:bodyPr>
          <a:lstStyle/>
          <a:p>
            <a:r>
              <a:rPr lang="en-US" sz="2700" b="0" i="1" dirty="0"/>
              <a:t>Integrated Landscape Initiatives in LAC</a:t>
            </a:r>
            <a:r>
              <a:rPr lang="en-US" dirty="0" smtClean="0"/>
              <a:t/>
            </a:r>
            <a:br>
              <a:rPr lang="en-US" dirty="0" smtClean="0"/>
            </a:br>
            <a:r>
              <a:rPr lang="en-US" sz="3100" dirty="0" smtClean="0"/>
              <a:t>Key Findings</a:t>
            </a:r>
            <a:endParaRPr lang="en-US" sz="3100" dirty="0"/>
          </a:p>
        </p:txBody>
      </p:sp>
      <p:sp>
        <p:nvSpPr>
          <p:cNvPr id="7" name="TextBox 6"/>
          <p:cNvSpPr txBox="1"/>
          <p:nvPr/>
        </p:nvSpPr>
        <p:spPr>
          <a:xfrm>
            <a:off x="8610600" y="0"/>
            <a:ext cx="533400" cy="461665"/>
          </a:xfrm>
          <a:prstGeom prst="rect">
            <a:avLst/>
          </a:prstGeom>
          <a:noFill/>
        </p:spPr>
        <p:txBody>
          <a:bodyPr wrap="square" rtlCol="0">
            <a:spAutoFit/>
          </a:bodyPr>
          <a:lstStyle/>
          <a:p>
            <a:r>
              <a:rPr lang="en-US" sz="2400" b="1" dirty="0" smtClean="0">
                <a:latin typeface="Corbel" pitchFamily="34" charset="0"/>
              </a:rPr>
              <a:t>5</a:t>
            </a:r>
            <a:endParaRPr lang="en-US" sz="2400" b="1" dirty="0">
              <a:latin typeface="Corbel" pitchFamily="34" charset="0"/>
            </a:endParaRPr>
          </a:p>
        </p:txBody>
      </p:sp>
      <p:sp>
        <p:nvSpPr>
          <p:cNvPr id="11" name="Content Placeholder 2"/>
          <p:cNvSpPr>
            <a:spLocks noGrp="1"/>
          </p:cNvSpPr>
          <p:nvPr>
            <p:ph idx="1"/>
          </p:nvPr>
        </p:nvSpPr>
        <p:spPr>
          <a:xfrm>
            <a:off x="228599" y="1143000"/>
            <a:ext cx="8686707" cy="4648200"/>
          </a:xfrm>
        </p:spPr>
        <p:txBody>
          <a:bodyPr>
            <a:normAutofit/>
          </a:bodyPr>
          <a:lstStyle/>
          <a:p>
            <a:r>
              <a:rPr lang="en-US" dirty="0"/>
              <a:t>More ILIs, more years of experience, greater variety of mechanisms than ILIs surveyed in </a:t>
            </a:r>
            <a:r>
              <a:rPr lang="en-US" dirty="0" smtClean="0"/>
              <a:t>Africa</a:t>
            </a:r>
          </a:p>
          <a:p>
            <a:pPr marL="0" indent="0">
              <a:buNone/>
            </a:pPr>
            <a:endParaRPr lang="en-US" dirty="0"/>
          </a:p>
          <a:p>
            <a:r>
              <a:rPr lang="en-US" dirty="0"/>
              <a:t>ILIs in Central America more frequently report </a:t>
            </a:r>
            <a:r>
              <a:rPr lang="en-US" b="1" i="1" dirty="0"/>
              <a:t>outcomes for coordination</a:t>
            </a:r>
            <a:r>
              <a:rPr lang="en-US" dirty="0"/>
              <a:t> than ILIs elsewhere in </a:t>
            </a:r>
            <a:r>
              <a:rPr lang="en-US" dirty="0" smtClean="0"/>
              <a:t>LAC</a:t>
            </a:r>
            <a:endParaRPr lang="en-US" dirty="0"/>
          </a:p>
          <a:p>
            <a:pPr lvl="1">
              <a:buFont typeface="Wingdings" charset="2"/>
              <a:buChar char="ü"/>
            </a:pPr>
            <a:r>
              <a:rPr lang="en-US" dirty="0" smtClean="0"/>
              <a:t>Improved </a:t>
            </a:r>
            <a:r>
              <a:rPr lang="en-US" dirty="0"/>
              <a:t>coordination among stakeholders – </a:t>
            </a:r>
            <a:r>
              <a:rPr lang="en-US" dirty="0">
                <a:solidFill>
                  <a:srgbClr val="0000FF"/>
                </a:solidFill>
              </a:rPr>
              <a:t>89% </a:t>
            </a:r>
            <a:r>
              <a:rPr lang="en-US" dirty="0"/>
              <a:t>/ </a:t>
            </a:r>
            <a:r>
              <a:rPr lang="en-US" dirty="0">
                <a:solidFill>
                  <a:schemeClr val="accent3">
                    <a:lumMod val="75000"/>
                  </a:schemeClr>
                </a:solidFill>
              </a:rPr>
              <a:t>75%</a:t>
            </a:r>
          </a:p>
          <a:p>
            <a:pPr lvl="1">
              <a:buFont typeface="Wingdings" charset="2"/>
              <a:buChar char="ü"/>
            </a:pPr>
            <a:r>
              <a:rPr lang="en-US" dirty="0"/>
              <a:t>Increased local capacity for sustainable management of agriculture and natural resources – </a:t>
            </a:r>
            <a:r>
              <a:rPr lang="en-US" dirty="0">
                <a:solidFill>
                  <a:srgbClr val="0000FF"/>
                </a:solidFill>
              </a:rPr>
              <a:t>80% </a:t>
            </a:r>
            <a:r>
              <a:rPr lang="en-US" dirty="0"/>
              <a:t>/ </a:t>
            </a:r>
            <a:r>
              <a:rPr lang="en-US" dirty="0">
                <a:solidFill>
                  <a:srgbClr val="BC881F"/>
                </a:solidFill>
              </a:rPr>
              <a:t>68%</a:t>
            </a:r>
          </a:p>
          <a:p>
            <a:pPr lvl="1">
              <a:buFont typeface="Wingdings" charset="2"/>
              <a:buChar char="ü"/>
            </a:pPr>
            <a:r>
              <a:rPr lang="en-US" dirty="0"/>
              <a:t>Improved cooperation between sectors – </a:t>
            </a:r>
            <a:r>
              <a:rPr lang="en-US" dirty="0">
                <a:solidFill>
                  <a:srgbClr val="0000FF"/>
                </a:solidFill>
              </a:rPr>
              <a:t>69% </a:t>
            </a:r>
            <a:r>
              <a:rPr lang="en-US" dirty="0"/>
              <a:t>/ </a:t>
            </a:r>
            <a:r>
              <a:rPr lang="en-US" dirty="0">
                <a:solidFill>
                  <a:srgbClr val="BC881F"/>
                </a:solidFill>
              </a:rPr>
              <a:t>48%</a:t>
            </a:r>
          </a:p>
          <a:p>
            <a:endParaRPr lang="en-US" sz="2400" dirty="0" smtClean="0"/>
          </a:p>
        </p:txBody>
      </p:sp>
    </p:spTree>
    <p:extLst>
      <p:ext uri="{BB962C8B-B14F-4D97-AF65-F5344CB8AC3E}">
        <p14:creationId xmlns:p14="http://schemas.microsoft.com/office/powerpoint/2010/main" val="6234174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944562"/>
          </a:xfrm>
        </p:spPr>
        <p:txBody>
          <a:bodyPr>
            <a:noAutofit/>
          </a:bodyPr>
          <a:lstStyle/>
          <a:p>
            <a:r>
              <a:rPr lang="en-US" sz="2400" b="0" i="1" dirty="0"/>
              <a:t>Integrated Landscape Initiatives in LAC</a:t>
            </a:r>
            <a:r>
              <a:rPr lang="en-US" sz="2400" dirty="0"/>
              <a:t/>
            </a:r>
            <a:br>
              <a:rPr lang="en-US" sz="2400" dirty="0"/>
            </a:br>
            <a:r>
              <a:rPr lang="en-US" sz="2800" dirty="0" smtClean="0"/>
              <a:t>Most successful aspects</a:t>
            </a:r>
            <a:endParaRPr lang="en-US" sz="2800" i="1" dirty="0"/>
          </a:p>
        </p:txBody>
      </p:sp>
      <p:pic>
        <p:nvPicPr>
          <p:cNvPr id="5" name="Picture 2" descr="http://www.serraniagua.org.co/site/images/Asociados-serraniagu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24000"/>
            <a:ext cx="3886107" cy="291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81000" y="1447800"/>
            <a:ext cx="4419600" cy="4267200"/>
          </a:xfrm>
          <a:prstGeom prst="rect">
            <a:avLst/>
          </a:prstGeom>
        </p:spPr>
        <p:txBody>
          <a:bodyPr vert="horz" lIns="91440" tIns="45720" rIns="91440" bIns="45720" rtlCol="0">
            <a:normAutofit/>
          </a:bodyPr>
          <a:lstStyle>
            <a:lvl1pPr marL="284163" indent="-284163" algn="l" defTabSz="457200" rtl="0" eaLnBrk="1" latinLnBrk="0" hangingPunct="1">
              <a:spcBef>
                <a:spcPct val="20000"/>
              </a:spcBef>
              <a:buClr>
                <a:srgbClr val="597812"/>
              </a:buClr>
              <a:buFont typeface="Georgia"/>
              <a:buChar char="●"/>
              <a:defRPr sz="2800" kern="1200">
                <a:solidFill>
                  <a:srgbClr val="676766"/>
                </a:solidFill>
                <a:latin typeface="Corbel"/>
                <a:ea typeface="+mn-ea"/>
                <a:cs typeface="Corbel"/>
              </a:defRPr>
            </a:lvl1pPr>
            <a:lvl2pPr marL="569913" indent="-285750" algn="l" defTabSz="457200" rtl="0" eaLnBrk="1" latinLnBrk="0" hangingPunct="1">
              <a:spcBef>
                <a:spcPct val="20000"/>
              </a:spcBef>
              <a:buClr>
                <a:srgbClr val="597812"/>
              </a:buClr>
              <a:buFont typeface="Georgia"/>
              <a:buChar char="●"/>
              <a:defRPr sz="2500" kern="1200">
                <a:solidFill>
                  <a:srgbClr val="676766"/>
                </a:solidFill>
                <a:latin typeface="Corbel"/>
                <a:ea typeface="+mn-ea"/>
                <a:cs typeface="Corbel"/>
              </a:defRPr>
            </a:lvl2pPr>
            <a:lvl3pPr marL="914400" indent="-285750" algn="l" defTabSz="457200" rtl="0" eaLnBrk="1" latinLnBrk="0" hangingPunct="1">
              <a:spcBef>
                <a:spcPct val="20000"/>
              </a:spcBef>
              <a:buClr>
                <a:srgbClr val="597812"/>
              </a:buClr>
              <a:buFont typeface="Georgia"/>
              <a:buChar char="●"/>
              <a:defRPr sz="2200" kern="1200">
                <a:solidFill>
                  <a:srgbClr val="676766"/>
                </a:solidFill>
                <a:latin typeface="Corbel"/>
                <a:ea typeface="+mn-ea"/>
                <a:cs typeface="Corbel"/>
              </a:defRPr>
            </a:lvl3pPr>
            <a:lvl4pPr marL="1139825" indent="-225425" algn="l" defTabSz="457200" rtl="0" eaLnBrk="1" latinLnBrk="0" hangingPunct="1">
              <a:spcBef>
                <a:spcPct val="20000"/>
              </a:spcBef>
              <a:buClr>
                <a:srgbClr val="597812"/>
              </a:buClr>
              <a:buFont typeface="Georgia"/>
              <a:buChar char="●"/>
              <a:defRPr sz="2000" kern="1200">
                <a:solidFill>
                  <a:srgbClr val="676766"/>
                </a:solidFill>
                <a:latin typeface="Corbel"/>
                <a:ea typeface="+mn-ea"/>
                <a:cs typeface="Corbel"/>
              </a:defRPr>
            </a:lvl4pPr>
            <a:lvl5pPr marL="1376363" indent="-236538" algn="l" defTabSz="457200" rtl="0" eaLnBrk="1" latinLnBrk="0" hangingPunct="1">
              <a:spcBef>
                <a:spcPct val="20000"/>
              </a:spcBef>
              <a:buClr>
                <a:srgbClr val="597812"/>
              </a:buClr>
              <a:buFont typeface="Georgia"/>
              <a:buChar char="●"/>
              <a:defRPr sz="1800" kern="1200">
                <a:solidFill>
                  <a:srgbClr val="676766"/>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1363" lvl="1" indent="-457200">
              <a:buFont typeface="+mj-lt"/>
              <a:buAutoNum type="arabicPeriod"/>
            </a:pPr>
            <a:r>
              <a:rPr lang="en-US" dirty="0" smtClean="0"/>
              <a:t>Increased capacity for ILM</a:t>
            </a:r>
          </a:p>
          <a:p>
            <a:pPr marL="741363" lvl="1" indent="-457200">
              <a:buFont typeface="+mj-lt"/>
              <a:buAutoNum type="arabicPeriod"/>
            </a:pPr>
            <a:r>
              <a:rPr lang="en-US" dirty="0" smtClean="0"/>
              <a:t>Improved resource management</a:t>
            </a:r>
          </a:p>
          <a:p>
            <a:pPr marL="741363" lvl="1" indent="-457200">
              <a:buFont typeface="+mj-lt"/>
              <a:buAutoNum type="arabicPeriod"/>
            </a:pPr>
            <a:r>
              <a:rPr lang="en-US" dirty="0" smtClean="0"/>
              <a:t>Strong stakeholder engagement</a:t>
            </a:r>
          </a:p>
          <a:p>
            <a:pPr marL="741363" lvl="1" indent="-457200">
              <a:buFont typeface="+mj-lt"/>
              <a:buAutoNum type="arabicPeriod"/>
            </a:pPr>
            <a:r>
              <a:rPr lang="en-US" dirty="0" smtClean="0"/>
              <a:t>Empowerment and self-organization</a:t>
            </a:r>
            <a:endParaRPr lang="en-US" dirty="0" smtClean="0"/>
          </a:p>
        </p:txBody>
      </p:sp>
      <p:sp>
        <p:nvSpPr>
          <p:cNvPr id="8" name="TextBox 7"/>
          <p:cNvSpPr txBox="1"/>
          <p:nvPr/>
        </p:nvSpPr>
        <p:spPr>
          <a:xfrm>
            <a:off x="5345244" y="4457489"/>
            <a:ext cx="2895600" cy="307777"/>
          </a:xfrm>
          <a:prstGeom prst="rect">
            <a:avLst/>
          </a:prstGeom>
          <a:noFill/>
        </p:spPr>
        <p:txBody>
          <a:bodyPr wrap="square" rtlCol="0">
            <a:spAutoFit/>
          </a:bodyPr>
          <a:lstStyle/>
          <a:p>
            <a:pPr algn="ctr"/>
            <a:r>
              <a:rPr lang="en-US" sz="1400" dirty="0" err="1" smtClean="0">
                <a:solidFill>
                  <a:schemeClr val="tx1">
                    <a:lumMod val="50000"/>
                  </a:schemeClr>
                </a:solidFill>
                <a:latin typeface="Corbel" panose="020B0503020204020204" pitchFamily="34" charset="0"/>
              </a:rPr>
              <a:t>Corporaci</a:t>
            </a:r>
            <a:r>
              <a:rPr lang="en-US" sz="1400" dirty="0" err="1" smtClean="0">
                <a:solidFill>
                  <a:schemeClr val="tx1">
                    <a:lumMod val="50000"/>
                  </a:schemeClr>
                </a:solidFill>
                <a:latin typeface="Corbel" panose="020B0503020204020204" pitchFamily="34" charset="0"/>
              </a:rPr>
              <a:t>ón</a:t>
            </a:r>
            <a:r>
              <a:rPr lang="en-US" sz="1400" dirty="0" smtClean="0">
                <a:solidFill>
                  <a:schemeClr val="tx1">
                    <a:lumMod val="50000"/>
                  </a:schemeClr>
                </a:solidFill>
                <a:latin typeface="Corbel" panose="020B0503020204020204" pitchFamily="34" charset="0"/>
              </a:rPr>
              <a:t> </a:t>
            </a:r>
            <a:r>
              <a:rPr lang="en-US" sz="1400" dirty="0" err="1" smtClean="0">
                <a:solidFill>
                  <a:schemeClr val="tx1">
                    <a:lumMod val="50000"/>
                  </a:schemeClr>
                </a:solidFill>
                <a:latin typeface="Corbel" panose="020B0503020204020204" pitchFamily="34" charset="0"/>
              </a:rPr>
              <a:t>Serraniagua</a:t>
            </a:r>
            <a:r>
              <a:rPr lang="en-US" sz="1400" dirty="0" smtClean="0">
                <a:solidFill>
                  <a:schemeClr val="tx1">
                    <a:lumMod val="50000"/>
                  </a:schemeClr>
                </a:solidFill>
                <a:latin typeface="Corbel" panose="020B0503020204020204" pitchFamily="34" charset="0"/>
              </a:rPr>
              <a:t>, Colombia</a:t>
            </a:r>
            <a:endParaRPr lang="en-US" sz="1400" dirty="0">
              <a:solidFill>
                <a:schemeClr val="tx1">
                  <a:lumMod val="50000"/>
                </a:schemeClr>
              </a:solidFill>
              <a:latin typeface="Corbel" panose="020B0503020204020204" pitchFamily="34" charset="0"/>
            </a:endParaRPr>
          </a:p>
        </p:txBody>
      </p:sp>
    </p:spTree>
    <p:extLst>
      <p:ext uri="{BB962C8B-B14F-4D97-AF65-F5344CB8AC3E}">
        <p14:creationId xmlns:p14="http://schemas.microsoft.com/office/powerpoint/2010/main" val="7031964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944562"/>
          </a:xfrm>
        </p:spPr>
        <p:txBody>
          <a:bodyPr>
            <a:normAutofit fontScale="90000"/>
          </a:bodyPr>
          <a:lstStyle/>
          <a:p>
            <a:r>
              <a:rPr lang="en-US" sz="2700" b="0" i="1" dirty="0"/>
              <a:t>Integrated Landscape Initiatives in LAC</a:t>
            </a:r>
            <a:r>
              <a:rPr lang="en-US" sz="2700" dirty="0"/>
              <a:t/>
            </a:r>
            <a:br>
              <a:rPr lang="en-US" sz="2700" dirty="0"/>
            </a:br>
            <a:r>
              <a:rPr lang="en-US" sz="3100" dirty="0" smtClean="0"/>
              <a:t>Primary challenges</a:t>
            </a:r>
            <a:endParaRPr lang="en-US" sz="3100" i="1" dirty="0"/>
          </a:p>
        </p:txBody>
      </p:sp>
      <p:sp>
        <p:nvSpPr>
          <p:cNvPr id="3" name="Content Placeholder 2"/>
          <p:cNvSpPr>
            <a:spLocks noGrp="1"/>
          </p:cNvSpPr>
          <p:nvPr>
            <p:ph idx="1"/>
          </p:nvPr>
        </p:nvSpPr>
        <p:spPr>
          <a:xfrm>
            <a:off x="228600" y="1295400"/>
            <a:ext cx="8610600" cy="4267200"/>
          </a:xfrm>
        </p:spPr>
        <p:txBody>
          <a:bodyPr>
            <a:normAutofit/>
          </a:bodyPr>
          <a:lstStyle/>
          <a:p>
            <a:pPr marL="800100" lvl="1" indent="-514350">
              <a:buFont typeface="+mj-lt"/>
              <a:buAutoNum type="arabicPeriod"/>
            </a:pPr>
            <a:r>
              <a:rPr lang="en-US" dirty="0" smtClean="0"/>
              <a:t>Lack of sufficient and sustainable funding</a:t>
            </a:r>
          </a:p>
          <a:p>
            <a:pPr marL="800100" lvl="1" indent="-514350">
              <a:buFont typeface="+mj-lt"/>
              <a:buAutoNum type="arabicPeriod"/>
            </a:pPr>
            <a:r>
              <a:rPr lang="en-US" dirty="0" smtClean="0"/>
              <a:t>Laws and policies at cross purposes to ILM goals</a:t>
            </a:r>
          </a:p>
          <a:p>
            <a:pPr marL="800100" lvl="1" indent="-514350">
              <a:buFont typeface="+mj-lt"/>
              <a:buAutoNum type="arabicPeriod"/>
            </a:pPr>
            <a:r>
              <a:rPr lang="en-US" dirty="0" smtClean="0"/>
              <a:t>Key stakeholders missing from negotiation and management process</a:t>
            </a:r>
          </a:p>
        </p:txBody>
      </p:sp>
      <p:sp>
        <p:nvSpPr>
          <p:cNvPr id="6" name="TextBox 5"/>
          <p:cNvSpPr txBox="1"/>
          <p:nvPr/>
        </p:nvSpPr>
        <p:spPr>
          <a:xfrm>
            <a:off x="3119982" y="5407223"/>
            <a:ext cx="2895600" cy="307777"/>
          </a:xfrm>
          <a:prstGeom prst="rect">
            <a:avLst/>
          </a:prstGeom>
          <a:noFill/>
        </p:spPr>
        <p:txBody>
          <a:bodyPr wrap="square" rtlCol="0">
            <a:spAutoFit/>
          </a:bodyPr>
          <a:lstStyle/>
          <a:p>
            <a:pPr algn="ctr"/>
            <a:r>
              <a:rPr lang="en-US" sz="1400" dirty="0" err="1" smtClean="0">
                <a:solidFill>
                  <a:schemeClr val="tx1">
                    <a:lumMod val="50000"/>
                  </a:schemeClr>
                </a:solidFill>
                <a:latin typeface="Corbel" panose="020B0503020204020204" pitchFamily="34" charset="0"/>
              </a:rPr>
              <a:t>Proyecto</a:t>
            </a:r>
            <a:r>
              <a:rPr lang="en-US" sz="1400" dirty="0" smtClean="0">
                <a:solidFill>
                  <a:schemeClr val="tx1">
                    <a:lumMod val="50000"/>
                  </a:schemeClr>
                </a:solidFill>
                <a:latin typeface="Corbel" panose="020B0503020204020204" pitchFamily="34" charset="0"/>
              </a:rPr>
              <a:t> </a:t>
            </a:r>
            <a:r>
              <a:rPr lang="en-US" sz="1400" dirty="0" err="1" smtClean="0">
                <a:solidFill>
                  <a:schemeClr val="tx1">
                    <a:lumMod val="50000"/>
                  </a:schemeClr>
                </a:solidFill>
                <a:latin typeface="Corbel" panose="020B0503020204020204" pitchFamily="34" charset="0"/>
              </a:rPr>
              <a:t>Tacan</a:t>
            </a:r>
            <a:r>
              <a:rPr lang="es-US" sz="1400" dirty="0">
                <a:solidFill>
                  <a:schemeClr val="tx1">
                    <a:lumMod val="50000"/>
                  </a:schemeClr>
                </a:solidFill>
                <a:latin typeface="Corbel" panose="020B0503020204020204" pitchFamily="34" charset="0"/>
              </a:rPr>
              <a:t>á</a:t>
            </a:r>
            <a:r>
              <a:rPr lang="en-US" sz="1400" dirty="0" smtClean="0">
                <a:solidFill>
                  <a:schemeClr val="tx1">
                    <a:lumMod val="50000"/>
                  </a:schemeClr>
                </a:solidFill>
                <a:latin typeface="Corbel" panose="020B0503020204020204" pitchFamily="34" charset="0"/>
              </a:rPr>
              <a:t>, Guatemala</a:t>
            </a:r>
            <a:endParaRPr lang="en-US" sz="1400" dirty="0">
              <a:solidFill>
                <a:schemeClr val="tx1">
                  <a:lumMod val="50000"/>
                </a:schemeClr>
              </a:solidFill>
              <a:latin typeface="Corbel" panose="020B0503020204020204" pitchFamily="34" charset="0"/>
            </a:endParaRPr>
          </a:p>
        </p:txBody>
      </p:sp>
      <p:pic>
        <p:nvPicPr>
          <p:cNvPr id="7" name="Picture 4" descr="http://www.traildino.com/img/upload/Central_America/Guatemala/General/Guatemala-01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66"/>
          <a:stretch/>
        </p:blipFill>
        <p:spPr bwMode="auto">
          <a:xfrm>
            <a:off x="4570135" y="3351312"/>
            <a:ext cx="2878401"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http://4.bp.blogspot.com/_22xIfZ3bn8w/TCpgs4-IFLI/AAAAAAAAAJk/hCjnZYJFlcU/s1600/Photo_A02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3352711"/>
            <a:ext cx="2741335" cy="205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8656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944562"/>
          </a:xfrm>
        </p:spPr>
        <p:txBody>
          <a:bodyPr>
            <a:normAutofit/>
          </a:bodyPr>
          <a:lstStyle/>
          <a:p>
            <a:r>
              <a:rPr lang="en-US" sz="2400" b="0" i="1" dirty="0" smtClean="0"/>
              <a:t>Linking Policy-Makers and Landscape Leaders</a:t>
            </a:r>
            <a:br>
              <a:rPr lang="en-US" sz="2400" b="0" i="1" dirty="0" smtClean="0"/>
            </a:br>
            <a:r>
              <a:rPr lang="en-US" sz="3100" dirty="0" smtClean="0"/>
              <a:t>Landscape Policy </a:t>
            </a:r>
            <a:r>
              <a:rPr lang="en-US" sz="3100" dirty="0" smtClean="0"/>
              <a:t>Dialogues</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4931699"/>
              </p:ext>
            </p:extLst>
          </p:nvPr>
        </p:nvGraphicFramePr>
        <p:xfrm>
          <a:off x="838200" y="914400"/>
          <a:ext cx="8001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5448300" y="4648200"/>
            <a:ext cx="2781300" cy="944562"/>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b="1" kern="1200">
                <a:solidFill>
                  <a:srgbClr val="4F6B11"/>
                </a:solidFill>
                <a:effectLst>
                  <a:outerShdw blurRad="50800" dist="38100" dir="2700000">
                    <a:srgbClr val="000000">
                      <a:alpha val="21000"/>
                    </a:srgbClr>
                  </a:outerShdw>
                </a:effectLst>
                <a:latin typeface="Corbel"/>
                <a:ea typeface="+mj-ea"/>
                <a:cs typeface="Corbel"/>
              </a:defRPr>
            </a:lvl1pPr>
          </a:lstStyle>
          <a:p>
            <a:pPr algn="r"/>
            <a:r>
              <a:rPr lang="en-US" sz="2800" dirty="0" smtClean="0">
                <a:solidFill>
                  <a:schemeClr val="tx1">
                    <a:lumMod val="75000"/>
                  </a:schemeClr>
                </a:solidFill>
              </a:rPr>
              <a:t>Landscape </a:t>
            </a:r>
          </a:p>
          <a:p>
            <a:pPr algn="r"/>
            <a:r>
              <a:rPr lang="en-US" sz="2800" dirty="0" smtClean="0">
                <a:solidFill>
                  <a:schemeClr val="tx1">
                    <a:lumMod val="75000"/>
                  </a:schemeClr>
                </a:solidFill>
              </a:rPr>
              <a:t>actor scoping</a:t>
            </a:r>
            <a:endParaRPr lang="en-US" sz="2400" dirty="0">
              <a:solidFill>
                <a:schemeClr val="tx1">
                  <a:lumMod val="75000"/>
                </a:schemeClr>
              </a:solidFill>
            </a:endParaRPr>
          </a:p>
        </p:txBody>
      </p:sp>
      <p:sp>
        <p:nvSpPr>
          <p:cNvPr id="6" name="Title 1"/>
          <p:cNvSpPr txBox="1">
            <a:spLocks/>
          </p:cNvSpPr>
          <p:nvPr/>
        </p:nvSpPr>
        <p:spPr>
          <a:xfrm>
            <a:off x="990600" y="1738314"/>
            <a:ext cx="2590800" cy="944562"/>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b="1" kern="1200">
                <a:solidFill>
                  <a:srgbClr val="4F6B11"/>
                </a:solidFill>
                <a:effectLst>
                  <a:outerShdw blurRad="50800" dist="38100" dir="2700000">
                    <a:srgbClr val="000000">
                      <a:alpha val="21000"/>
                    </a:srgbClr>
                  </a:outerShdw>
                </a:effectLst>
                <a:latin typeface="Corbel"/>
                <a:ea typeface="+mj-ea"/>
                <a:cs typeface="Corbel"/>
              </a:defRPr>
            </a:lvl1pPr>
          </a:lstStyle>
          <a:p>
            <a:r>
              <a:rPr lang="en-US" sz="2800" dirty="0" smtClean="0">
                <a:solidFill>
                  <a:schemeClr val="tx1">
                    <a:lumMod val="75000"/>
                  </a:schemeClr>
                </a:solidFill>
              </a:rPr>
              <a:t>Policy scoping</a:t>
            </a:r>
            <a:endParaRPr lang="en-US" sz="2400" dirty="0">
              <a:solidFill>
                <a:schemeClr val="tx1">
                  <a:lumMod val="75000"/>
                </a:schemeClr>
              </a:solidFill>
            </a:endParaRPr>
          </a:p>
        </p:txBody>
      </p:sp>
      <p:sp>
        <p:nvSpPr>
          <p:cNvPr id="7" name="Title 1"/>
          <p:cNvSpPr txBox="1">
            <a:spLocks/>
          </p:cNvSpPr>
          <p:nvPr/>
        </p:nvSpPr>
        <p:spPr>
          <a:xfrm>
            <a:off x="412750" y="4724400"/>
            <a:ext cx="2781300" cy="944562"/>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b="1" kern="1200">
                <a:solidFill>
                  <a:srgbClr val="4F6B11"/>
                </a:solidFill>
                <a:effectLst>
                  <a:outerShdw blurRad="50800" dist="38100" dir="2700000">
                    <a:srgbClr val="000000">
                      <a:alpha val="21000"/>
                    </a:srgbClr>
                  </a:outerShdw>
                </a:effectLst>
                <a:latin typeface="Corbel"/>
                <a:ea typeface="+mj-ea"/>
                <a:cs typeface="Corbel"/>
              </a:defRPr>
            </a:lvl1pPr>
          </a:lstStyle>
          <a:p>
            <a:r>
              <a:rPr lang="en-US" sz="2800" dirty="0" smtClean="0">
                <a:solidFill>
                  <a:schemeClr val="tx1">
                    <a:lumMod val="75000"/>
                  </a:schemeClr>
                </a:solidFill>
              </a:rPr>
              <a:t>Dialogue</a:t>
            </a:r>
            <a:endParaRPr lang="en-US" sz="2400" dirty="0">
              <a:solidFill>
                <a:schemeClr val="tx1">
                  <a:lumMod val="75000"/>
                </a:schemeClr>
              </a:solidFill>
            </a:endParaRPr>
          </a:p>
        </p:txBody>
      </p:sp>
    </p:spTree>
    <p:extLst>
      <p:ext uri="{BB962C8B-B14F-4D97-AF65-F5344CB8AC3E}">
        <p14:creationId xmlns:p14="http://schemas.microsoft.com/office/powerpoint/2010/main" val="10719255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7226300" y="3738142"/>
            <a:ext cx="1676400" cy="985004"/>
          </a:xfrm>
          <a:prstGeom prst="ellipse">
            <a:avLst/>
          </a:prstGeom>
          <a:gradFill>
            <a:gsLst>
              <a:gs pos="0">
                <a:srgbClr val="FF0000">
                  <a:alpha val="80000"/>
                </a:srgbClr>
              </a:gs>
              <a:gs pos="100000">
                <a:srgbClr val="FFAFAF">
                  <a:alpha val="60000"/>
                </a:srgb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410200" y="3707250"/>
            <a:ext cx="1676400" cy="1446784"/>
          </a:xfrm>
          <a:prstGeom prst="ellipse">
            <a:avLst/>
          </a:prstGeom>
          <a:gradFill>
            <a:gsLst>
              <a:gs pos="0">
                <a:srgbClr val="7030A0">
                  <a:alpha val="80000"/>
                </a:srgbClr>
              </a:gs>
              <a:gs pos="100000">
                <a:srgbClr val="C9A4E4">
                  <a:alpha val="60000"/>
                </a:srgb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416300" y="3707249"/>
            <a:ext cx="1816100" cy="1626751"/>
          </a:xfrm>
          <a:prstGeom prst="ellipse">
            <a:avLst/>
          </a:prstGeom>
          <a:gradFill>
            <a:gsLst>
              <a:gs pos="0">
                <a:srgbClr val="00B050">
                  <a:alpha val="80000"/>
                </a:srgbClr>
              </a:gs>
              <a:gs pos="100000">
                <a:srgbClr val="92D050">
                  <a:alpha val="60000"/>
                </a:srgbClr>
              </a:gs>
            </a:gsLst>
          </a:gra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663700" y="3686259"/>
            <a:ext cx="1689100" cy="1550551"/>
          </a:xfrm>
          <a:prstGeom prst="ellipse">
            <a:avLst/>
          </a:prstGeom>
          <a:gradFill>
            <a:gsLst>
              <a:gs pos="0">
                <a:srgbClr val="FEAA12">
                  <a:alpha val="80000"/>
                </a:srgbClr>
              </a:gs>
              <a:gs pos="99000">
                <a:srgbClr val="FFD385">
                  <a:alpha val="80000"/>
                </a:srgbClr>
              </a:gs>
            </a:gsLst>
          </a:gradFill>
          <a:ln>
            <a:solidFill>
              <a:srgbClr val="FEAA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500" y="3707249"/>
            <a:ext cx="1524000" cy="1169551"/>
          </a:xfrm>
          <a:prstGeom prst="ellipse">
            <a:avLst/>
          </a:prstGeom>
          <a:gradFill>
            <a:gsLst>
              <a:gs pos="0">
                <a:srgbClr val="0070C0">
                  <a:alpha val="60000"/>
                </a:srgbClr>
              </a:gs>
              <a:gs pos="100000">
                <a:srgbClr val="00B0F0">
                  <a:alpha val="12000"/>
                </a:srgbClr>
              </a:gs>
            </a:gsLst>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74638"/>
            <a:ext cx="8458200" cy="944562"/>
          </a:xfrm>
        </p:spPr>
        <p:txBody>
          <a:bodyPr>
            <a:normAutofit/>
          </a:bodyPr>
          <a:lstStyle/>
          <a:p>
            <a:r>
              <a:rPr lang="en-US" sz="2400" b="0" i="1" dirty="0" smtClean="0"/>
              <a:t>Strengthening landscapes and their leaders</a:t>
            </a:r>
            <a:r>
              <a:rPr lang="en-US" sz="4400" b="0" i="1" dirty="0"/>
              <a:t/>
            </a:r>
            <a:br>
              <a:rPr lang="en-US" sz="4400" b="0" i="1" dirty="0"/>
            </a:br>
            <a:r>
              <a:rPr lang="en-US" sz="3100" dirty="0" smtClean="0"/>
              <a:t>The Learning Landscape Network</a:t>
            </a:r>
            <a:endParaRPr lang="en-US" sz="2200" dirty="0"/>
          </a:p>
        </p:txBody>
      </p:sp>
      <p:sp>
        <p:nvSpPr>
          <p:cNvPr id="8" name="TextBox 7"/>
          <p:cNvSpPr txBox="1"/>
          <p:nvPr/>
        </p:nvSpPr>
        <p:spPr>
          <a:xfrm>
            <a:off x="1219200" y="1353234"/>
            <a:ext cx="2362200" cy="646331"/>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solidFill>
                  <a:schemeClr val="tx1">
                    <a:lumMod val="50000"/>
                  </a:schemeClr>
                </a:solidFill>
              </a:rPr>
              <a:t>On-the-ground Knowledge Sharing</a:t>
            </a:r>
            <a:endParaRPr lang="en-US" dirty="0">
              <a:solidFill>
                <a:schemeClr val="tx1">
                  <a:lumMod val="50000"/>
                </a:schemeClr>
              </a:solidFill>
            </a:endParaRPr>
          </a:p>
        </p:txBody>
      </p:sp>
      <p:sp>
        <p:nvSpPr>
          <p:cNvPr id="9" name="TextBox 8"/>
          <p:cNvSpPr txBox="1"/>
          <p:nvPr/>
        </p:nvSpPr>
        <p:spPr>
          <a:xfrm>
            <a:off x="5867400" y="1353233"/>
            <a:ext cx="2362200" cy="646331"/>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solidFill>
                  <a:schemeClr val="tx1">
                    <a:lumMod val="50000"/>
                  </a:schemeClr>
                </a:solidFill>
              </a:rPr>
              <a:t>Online Knowledge Sharing</a:t>
            </a:r>
            <a:endParaRPr lang="en-US" dirty="0">
              <a:solidFill>
                <a:schemeClr val="tx1">
                  <a:lumMod val="50000"/>
                </a:schemeClr>
              </a:solidFill>
            </a:endParaRPr>
          </a:p>
        </p:txBody>
      </p:sp>
      <p:sp>
        <p:nvSpPr>
          <p:cNvPr id="10" name="TextBox 9"/>
          <p:cNvSpPr txBox="1"/>
          <p:nvPr/>
        </p:nvSpPr>
        <p:spPr>
          <a:xfrm>
            <a:off x="381000" y="2410695"/>
            <a:ext cx="13716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solidFill>
                  <a:schemeClr val="tx1">
                    <a:lumMod val="50000"/>
                  </a:schemeClr>
                </a:solidFill>
              </a:rPr>
              <a:t>Cross-Landscape Visits &amp; Exchanges</a:t>
            </a:r>
            <a:endParaRPr lang="en-US" sz="1400" dirty="0">
              <a:solidFill>
                <a:schemeClr val="tx1">
                  <a:lumMod val="50000"/>
                </a:schemeClr>
              </a:solidFill>
            </a:endParaRPr>
          </a:p>
        </p:txBody>
      </p:sp>
      <p:sp>
        <p:nvSpPr>
          <p:cNvPr id="11" name="TextBox 10"/>
          <p:cNvSpPr txBox="1"/>
          <p:nvPr/>
        </p:nvSpPr>
        <p:spPr>
          <a:xfrm>
            <a:off x="1930400" y="2408390"/>
            <a:ext cx="11303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solidFill>
                  <a:schemeClr val="tx1">
                    <a:lumMod val="50000"/>
                  </a:schemeClr>
                </a:solidFill>
              </a:rPr>
              <a:t>Leadership</a:t>
            </a:r>
            <a:r>
              <a:rPr lang="en-US" sz="1400" dirty="0">
                <a:solidFill>
                  <a:schemeClr val="tx1">
                    <a:lumMod val="50000"/>
                  </a:schemeClr>
                </a:solidFill>
              </a:rPr>
              <a:t> </a:t>
            </a:r>
            <a:r>
              <a:rPr lang="en-US" sz="1400" dirty="0" smtClean="0">
                <a:solidFill>
                  <a:schemeClr val="tx1">
                    <a:lumMod val="50000"/>
                  </a:schemeClr>
                </a:solidFill>
              </a:rPr>
              <a:t>Courses</a:t>
            </a:r>
          </a:p>
        </p:txBody>
      </p:sp>
      <p:sp>
        <p:nvSpPr>
          <p:cNvPr id="12" name="TextBox 11"/>
          <p:cNvSpPr txBox="1"/>
          <p:nvPr/>
        </p:nvSpPr>
        <p:spPr>
          <a:xfrm>
            <a:off x="3238500" y="2416480"/>
            <a:ext cx="16637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solidFill>
                  <a:schemeClr val="tx1">
                    <a:lumMod val="50000"/>
                  </a:schemeClr>
                </a:solidFill>
              </a:rPr>
              <a:t>National &amp; Regional Knowledge Sharing Events</a:t>
            </a:r>
            <a:endParaRPr lang="en-US" sz="1400" dirty="0">
              <a:solidFill>
                <a:schemeClr val="tx1">
                  <a:lumMod val="50000"/>
                </a:schemeClr>
              </a:solidFill>
            </a:endParaRPr>
          </a:p>
        </p:txBody>
      </p:sp>
      <p:sp>
        <p:nvSpPr>
          <p:cNvPr id="13" name="TextBox 12"/>
          <p:cNvSpPr txBox="1"/>
          <p:nvPr/>
        </p:nvSpPr>
        <p:spPr>
          <a:xfrm>
            <a:off x="5511800" y="2403780"/>
            <a:ext cx="15367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solidFill>
                  <a:schemeClr val="tx1">
                    <a:lumMod val="50000"/>
                  </a:schemeClr>
                </a:solidFill>
              </a:rPr>
              <a:t>Knowledge Sharing Website</a:t>
            </a:r>
            <a:endParaRPr lang="en-US" sz="1400" dirty="0">
              <a:solidFill>
                <a:schemeClr val="tx1">
                  <a:lumMod val="50000"/>
                </a:schemeClr>
              </a:solidFill>
            </a:endParaRPr>
          </a:p>
        </p:txBody>
      </p:sp>
      <p:sp>
        <p:nvSpPr>
          <p:cNvPr id="14" name="TextBox 13"/>
          <p:cNvSpPr txBox="1"/>
          <p:nvPr/>
        </p:nvSpPr>
        <p:spPr>
          <a:xfrm>
            <a:off x="7251700" y="2406085"/>
            <a:ext cx="15875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smtClean="0">
                <a:solidFill>
                  <a:schemeClr val="tx1">
                    <a:lumMod val="50000"/>
                  </a:schemeClr>
                </a:solidFill>
              </a:rPr>
              <a:t>Online Learning Events</a:t>
            </a:r>
            <a:endParaRPr lang="en-US" sz="1400" dirty="0">
              <a:solidFill>
                <a:schemeClr val="tx1">
                  <a:lumMod val="50000"/>
                </a:schemeClr>
              </a:solidFill>
            </a:endParaRPr>
          </a:p>
        </p:txBody>
      </p:sp>
      <p:sp>
        <p:nvSpPr>
          <p:cNvPr id="15" name="TextBox 14"/>
          <p:cNvSpPr txBox="1"/>
          <p:nvPr/>
        </p:nvSpPr>
        <p:spPr>
          <a:xfrm>
            <a:off x="0" y="3984482"/>
            <a:ext cx="1676400" cy="73866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smtClean="0">
                <a:solidFill>
                  <a:schemeClr val="tx1">
                    <a:lumMod val="50000"/>
                  </a:schemeClr>
                </a:solidFill>
              </a:rPr>
              <a:t>Collaborating on LPFN Knowledge Products</a:t>
            </a:r>
            <a:endParaRPr lang="en-US" sz="1400" b="1" dirty="0">
              <a:solidFill>
                <a:schemeClr val="tx1">
                  <a:lumMod val="50000"/>
                </a:schemeClr>
              </a:solidFill>
            </a:endParaRPr>
          </a:p>
        </p:txBody>
      </p:sp>
      <p:sp>
        <p:nvSpPr>
          <p:cNvPr id="16" name="TextBox 15"/>
          <p:cNvSpPr txBox="1"/>
          <p:nvPr/>
        </p:nvSpPr>
        <p:spPr>
          <a:xfrm>
            <a:off x="1676400" y="3984482"/>
            <a:ext cx="1676400" cy="954107"/>
          </a:xfrm>
          <a:prstGeom prst="rect">
            <a:avLst/>
          </a:prstGeom>
          <a:noFill/>
        </p:spPr>
        <p:txBody>
          <a:bodyPr wrap="square" rtlCol="0">
            <a:spAutoFit/>
          </a:bodyPr>
          <a:lstStyle/>
          <a:p>
            <a:pPr algn="ctr"/>
            <a:r>
              <a:rPr lang="en-US" sz="1400" b="1" dirty="0" smtClean="0">
                <a:solidFill>
                  <a:schemeClr val="tx1">
                    <a:lumMod val="50000"/>
                  </a:schemeClr>
                </a:solidFill>
              </a:rPr>
              <a:t>Strengthening the leadership capacities of landscape leaders</a:t>
            </a:r>
            <a:endParaRPr lang="en-US" sz="1400" b="1" dirty="0">
              <a:solidFill>
                <a:schemeClr val="tx1">
                  <a:lumMod val="50000"/>
                </a:schemeClr>
              </a:solidFill>
            </a:endParaRPr>
          </a:p>
        </p:txBody>
      </p:sp>
      <p:sp>
        <p:nvSpPr>
          <p:cNvPr id="17" name="TextBox 16"/>
          <p:cNvSpPr txBox="1"/>
          <p:nvPr/>
        </p:nvSpPr>
        <p:spPr>
          <a:xfrm>
            <a:off x="3505200" y="3984482"/>
            <a:ext cx="1676400" cy="1169551"/>
          </a:xfrm>
          <a:prstGeom prst="rect">
            <a:avLst/>
          </a:prstGeom>
          <a:noFill/>
        </p:spPr>
        <p:txBody>
          <a:bodyPr wrap="square" rtlCol="0">
            <a:spAutoFit/>
          </a:bodyPr>
          <a:lstStyle/>
          <a:p>
            <a:pPr algn="ctr"/>
            <a:r>
              <a:rPr lang="en-US" sz="1400" b="1" dirty="0" smtClean="0">
                <a:solidFill>
                  <a:schemeClr val="tx1">
                    <a:lumMod val="50000"/>
                  </a:schemeClr>
                </a:solidFill>
              </a:rPr>
              <a:t>Building national, regional and international networks of landscape leaders</a:t>
            </a:r>
            <a:endParaRPr lang="en-US" sz="1400" b="1" dirty="0">
              <a:solidFill>
                <a:schemeClr val="tx1">
                  <a:lumMod val="50000"/>
                </a:schemeClr>
              </a:solidFill>
            </a:endParaRPr>
          </a:p>
        </p:txBody>
      </p:sp>
      <p:sp>
        <p:nvSpPr>
          <p:cNvPr id="18" name="TextBox 17"/>
          <p:cNvSpPr txBox="1"/>
          <p:nvPr/>
        </p:nvSpPr>
        <p:spPr>
          <a:xfrm>
            <a:off x="5410200" y="3990546"/>
            <a:ext cx="1676400" cy="954107"/>
          </a:xfrm>
          <a:prstGeom prst="rect">
            <a:avLst/>
          </a:prstGeom>
          <a:noFill/>
        </p:spPr>
        <p:txBody>
          <a:bodyPr wrap="square" rtlCol="0">
            <a:spAutoFit/>
          </a:bodyPr>
          <a:lstStyle/>
          <a:p>
            <a:pPr algn="ctr"/>
            <a:r>
              <a:rPr lang="en-US" sz="1400" b="1" dirty="0" smtClean="0">
                <a:solidFill>
                  <a:schemeClr val="tx1">
                    <a:lumMod val="50000"/>
                  </a:schemeClr>
                </a:solidFill>
              </a:rPr>
              <a:t>Linking landscape leaders to one another and online resources</a:t>
            </a:r>
            <a:endParaRPr lang="en-US" sz="1400" b="1" dirty="0">
              <a:solidFill>
                <a:schemeClr val="tx1">
                  <a:lumMod val="50000"/>
                </a:schemeClr>
              </a:solidFill>
            </a:endParaRPr>
          </a:p>
        </p:txBody>
      </p:sp>
      <p:sp>
        <p:nvSpPr>
          <p:cNvPr id="19" name="TextBox 18"/>
          <p:cNvSpPr txBox="1"/>
          <p:nvPr/>
        </p:nvSpPr>
        <p:spPr>
          <a:xfrm>
            <a:off x="7251700" y="3990546"/>
            <a:ext cx="1676400" cy="523220"/>
          </a:xfrm>
          <a:prstGeom prst="rect">
            <a:avLst/>
          </a:prstGeom>
          <a:noFill/>
        </p:spPr>
        <p:txBody>
          <a:bodyPr wrap="square" rtlCol="0">
            <a:spAutoFit/>
          </a:bodyPr>
          <a:lstStyle/>
          <a:p>
            <a:pPr algn="ctr"/>
            <a:r>
              <a:rPr lang="en-US" sz="1400" b="1" dirty="0" smtClean="0">
                <a:solidFill>
                  <a:schemeClr val="tx1">
                    <a:lumMod val="50000"/>
                  </a:schemeClr>
                </a:solidFill>
              </a:rPr>
              <a:t>Documenting the experiences of ILIs</a:t>
            </a:r>
            <a:endParaRPr lang="en-US" sz="1400" b="1" dirty="0">
              <a:solidFill>
                <a:schemeClr val="tx1">
                  <a:lumMod val="50000"/>
                </a:schemeClr>
              </a:solidFill>
            </a:endParaRPr>
          </a:p>
        </p:txBody>
      </p:sp>
      <p:cxnSp>
        <p:nvCxnSpPr>
          <p:cNvPr id="26" name="Elbow Connector 25"/>
          <p:cNvCxnSpPr>
            <a:stCxn id="8" idx="2"/>
            <a:endCxn id="12" idx="0"/>
          </p:cNvCxnSpPr>
          <p:nvPr/>
        </p:nvCxnSpPr>
        <p:spPr>
          <a:xfrm rot="16200000" flipH="1">
            <a:off x="3026868" y="1372997"/>
            <a:ext cx="416915" cy="1670050"/>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8" name="Elbow Connector 27"/>
          <p:cNvCxnSpPr>
            <a:stCxn id="8" idx="2"/>
            <a:endCxn id="10" idx="0"/>
          </p:cNvCxnSpPr>
          <p:nvPr/>
        </p:nvCxnSpPr>
        <p:spPr>
          <a:xfrm rot="5400000">
            <a:off x="1527985" y="1538380"/>
            <a:ext cx="411130" cy="1333500"/>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1" name="Elbow Connector 30"/>
          <p:cNvCxnSpPr>
            <a:stCxn id="8" idx="2"/>
            <a:endCxn id="11" idx="0"/>
          </p:cNvCxnSpPr>
          <p:nvPr/>
        </p:nvCxnSpPr>
        <p:spPr>
          <a:xfrm rot="16200000" flipH="1">
            <a:off x="2243513" y="2156352"/>
            <a:ext cx="408825" cy="95250"/>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4" name="Elbow Connector 33"/>
          <p:cNvCxnSpPr>
            <a:stCxn id="9" idx="2"/>
            <a:endCxn id="13" idx="0"/>
          </p:cNvCxnSpPr>
          <p:nvPr/>
        </p:nvCxnSpPr>
        <p:spPr>
          <a:xfrm rot="5400000">
            <a:off x="6462217" y="1817497"/>
            <a:ext cx="404216" cy="768350"/>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7" name="Elbow Connector 36"/>
          <p:cNvCxnSpPr>
            <a:stCxn id="9" idx="2"/>
            <a:endCxn id="14" idx="0"/>
          </p:cNvCxnSpPr>
          <p:nvPr/>
        </p:nvCxnSpPr>
        <p:spPr>
          <a:xfrm rot="16200000" flipH="1">
            <a:off x="7343715" y="1704349"/>
            <a:ext cx="406521" cy="996950"/>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1" name="Elbow Connector 40"/>
          <p:cNvCxnSpPr>
            <a:stCxn id="10" idx="2"/>
            <a:endCxn id="20" idx="0"/>
          </p:cNvCxnSpPr>
          <p:nvPr/>
        </p:nvCxnSpPr>
        <p:spPr>
          <a:xfrm rot="5400000">
            <a:off x="667205" y="3307654"/>
            <a:ext cx="557890" cy="241300"/>
          </a:xfrm>
          <a:prstGeom prst="bentConnector3">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13" idx="2"/>
            <a:endCxn id="20" idx="7"/>
          </p:cNvCxnSpPr>
          <p:nvPr/>
        </p:nvCxnSpPr>
        <p:spPr>
          <a:xfrm rot="5400000">
            <a:off x="3346470" y="944846"/>
            <a:ext cx="951526" cy="4915835"/>
          </a:xfrm>
          <a:prstGeom prst="bentConnector3">
            <a:avLst>
              <a:gd name="adj1" fmla="val 50000"/>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22" idx="1"/>
          </p:cNvCxnSpPr>
          <p:nvPr/>
        </p:nvCxnSpPr>
        <p:spPr>
          <a:xfrm rot="16200000" flipH="1">
            <a:off x="1976470" y="2239689"/>
            <a:ext cx="796122" cy="2615462"/>
          </a:xfrm>
          <a:prstGeom prst="bentConnector3">
            <a:avLst>
              <a:gd name="adj1" fmla="val 1969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21" idx="0"/>
          </p:cNvCxnSpPr>
          <p:nvPr/>
        </p:nvCxnSpPr>
        <p:spPr>
          <a:xfrm rot="16200000" flipV="1">
            <a:off x="2130926" y="3308935"/>
            <a:ext cx="741949" cy="12700"/>
          </a:xfrm>
          <a:prstGeom prst="bentConnector3">
            <a:avLst>
              <a:gd name="adj1" fmla="val 50000"/>
            </a:avLst>
          </a:prstGeom>
          <a:ln>
            <a:solidFill>
              <a:srgbClr val="FEAA1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Elbow Connector 60"/>
          <p:cNvCxnSpPr>
            <a:stCxn id="12" idx="2"/>
            <a:endCxn id="22" idx="0"/>
          </p:cNvCxnSpPr>
          <p:nvPr/>
        </p:nvCxnSpPr>
        <p:spPr>
          <a:xfrm rot="16200000" flipH="1">
            <a:off x="3921298" y="3304196"/>
            <a:ext cx="552105" cy="254000"/>
          </a:xfrm>
          <a:prstGeom prst="bentConnector3">
            <a:avLst>
              <a:gd name="adj1" fmla="val 29298"/>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12" idx="2"/>
            <a:endCxn id="24" idx="1"/>
          </p:cNvCxnSpPr>
          <p:nvPr/>
        </p:nvCxnSpPr>
        <p:spPr>
          <a:xfrm rot="16200000" flipH="1">
            <a:off x="5407452" y="1818041"/>
            <a:ext cx="727248" cy="3401453"/>
          </a:xfrm>
          <a:prstGeom prst="bentConnector3">
            <a:avLst>
              <a:gd name="adj1" fmla="val 1507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13" idx="2"/>
            <a:endCxn id="23" idx="0"/>
          </p:cNvCxnSpPr>
          <p:nvPr/>
        </p:nvCxnSpPr>
        <p:spPr>
          <a:xfrm rot="5400000">
            <a:off x="5874150" y="3301250"/>
            <a:ext cx="780250" cy="31750"/>
          </a:xfrm>
          <a:prstGeom prst="bentConnector3">
            <a:avLst>
              <a:gd name="adj1" fmla="val 50000"/>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3" name="Elbow Connector 72"/>
          <p:cNvCxnSpPr>
            <a:stCxn id="13" idx="2"/>
            <a:endCxn id="24" idx="0"/>
          </p:cNvCxnSpPr>
          <p:nvPr/>
        </p:nvCxnSpPr>
        <p:spPr>
          <a:xfrm rot="16200000" flipH="1">
            <a:off x="6766754" y="2440396"/>
            <a:ext cx="811142" cy="1784350"/>
          </a:xfrm>
          <a:prstGeom prst="bentConnector3">
            <a:avLst>
              <a:gd name="adj1" fmla="val 3121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14" idx="2"/>
            <a:endCxn id="24" idx="7"/>
          </p:cNvCxnSpPr>
          <p:nvPr/>
        </p:nvCxnSpPr>
        <p:spPr>
          <a:xfrm rot="16200000" flipH="1">
            <a:off x="7874780" y="3099974"/>
            <a:ext cx="953087" cy="611747"/>
          </a:xfrm>
          <a:prstGeom prst="bentConnector3">
            <a:avLst>
              <a:gd name="adj1" fmla="val 1935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1161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944562"/>
          </a:xfrm>
        </p:spPr>
        <p:txBody>
          <a:bodyPr>
            <a:normAutofit fontScale="90000"/>
          </a:bodyPr>
          <a:lstStyle/>
          <a:p>
            <a:r>
              <a:rPr lang="en-US" sz="3100" dirty="0" smtClean="0"/>
              <a:t>Building on LPFN Collaborations in Central </a:t>
            </a:r>
            <a:r>
              <a:rPr lang="en-US" sz="3100" dirty="0"/>
              <a:t>A</a:t>
            </a:r>
            <a:r>
              <a:rPr lang="en-US" sz="3100" dirty="0" smtClean="0"/>
              <a:t>merica</a:t>
            </a:r>
            <a:endParaRPr lang="en-US" sz="2200" dirty="0"/>
          </a:p>
        </p:txBody>
      </p:sp>
      <p:sp>
        <p:nvSpPr>
          <p:cNvPr id="3" name="Content Placeholder 2"/>
          <p:cNvSpPr>
            <a:spLocks noGrp="1"/>
          </p:cNvSpPr>
          <p:nvPr>
            <p:ph idx="1"/>
          </p:nvPr>
        </p:nvSpPr>
        <p:spPr>
          <a:xfrm>
            <a:off x="381000" y="1419720"/>
            <a:ext cx="8077200" cy="3810000"/>
          </a:xfrm>
        </p:spPr>
        <p:txBody>
          <a:bodyPr>
            <a:normAutofit/>
          </a:bodyPr>
          <a:lstStyle/>
          <a:p>
            <a:pPr>
              <a:spcAft>
                <a:spcPts val="600"/>
              </a:spcAft>
            </a:pPr>
            <a:r>
              <a:rPr lang="en-US" dirty="0" smtClean="0"/>
              <a:t>Support </a:t>
            </a:r>
            <a:r>
              <a:rPr lang="en-US" dirty="0" smtClean="0"/>
              <a:t>a regional or national co-learning </a:t>
            </a:r>
            <a:r>
              <a:rPr lang="en-US" dirty="0" smtClean="0"/>
              <a:t>platform</a:t>
            </a:r>
          </a:p>
          <a:p>
            <a:pPr>
              <a:spcAft>
                <a:spcPts val="600"/>
              </a:spcAft>
            </a:pPr>
            <a:r>
              <a:rPr lang="en-US" dirty="0" smtClean="0"/>
              <a:t>Contribute to </a:t>
            </a:r>
            <a:r>
              <a:rPr lang="en-US" dirty="0"/>
              <a:t>the LPFN working </a:t>
            </a:r>
            <a:r>
              <a:rPr lang="en-US" dirty="0" smtClean="0"/>
              <a:t>groups</a:t>
            </a:r>
            <a:endParaRPr lang="en-US" dirty="0" smtClean="0"/>
          </a:p>
          <a:p>
            <a:pPr>
              <a:spcAft>
                <a:spcPts val="600"/>
              </a:spcAft>
            </a:pPr>
            <a:r>
              <a:rPr lang="en-US" dirty="0" smtClean="0"/>
              <a:t>Participate </a:t>
            </a:r>
            <a:r>
              <a:rPr lang="en-US" dirty="0" smtClean="0"/>
              <a:t>in or lead </a:t>
            </a:r>
            <a:r>
              <a:rPr lang="en-US" dirty="0" smtClean="0"/>
              <a:t>online </a:t>
            </a:r>
            <a:r>
              <a:rPr lang="en-US" dirty="0" smtClean="0"/>
              <a:t>learning events</a:t>
            </a:r>
          </a:p>
          <a:p>
            <a:pPr>
              <a:spcAft>
                <a:spcPts val="600"/>
              </a:spcAft>
            </a:pPr>
            <a:r>
              <a:rPr lang="en-US" dirty="0" smtClean="0"/>
              <a:t>Capacity building and policy advocacy for ILM</a:t>
            </a:r>
          </a:p>
          <a:p>
            <a:pPr>
              <a:spcAft>
                <a:spcPts val="600"/>
              </a:spcAft>
            </a:pPr>
            <a:r>
              <a:rPr lang="en-US" dirty="0" smtClean="0"/>
              <a:t>Profile your work </a:t>
            </a:r>
            <a:r>
              <a:rPr lang="en-US" dirty="0" smtClean="0"/>
              <a:t>and landscapes </a:t>
            </a:r>
            <a:r>
              <a:rPr lang="en-US" dirty="0" smtClean="0"/>
              <a:t>in Central America through </a:t>
            </a:r>
            <a:r>
              <a:rPr lang="en-US" dirty="0" smtClean="0"/>
              <a:t>the LPFN</a:t>
            </a:r>
            <a:endParaRPr lang="en-US" dirty="0"/>
          </a:p>
          <a:p>
            <a:pPr>
              <a:spcAft>
                <a:spcPts val="600"/>
              </a:spcAft>
            </a:pPr>
            <a:endParaRPr lang="en-US" dirty="0"/>
          </a:p>
        </p:txBody>
      </p:sp>
    </p:spTree>
    <p:extLst>
      <p:ext uri="{BB962C8B-B14F-4D97-AF65-F5344CB8AC3E}">
        <p14:creationId xmlns:p14="http://schemas.microsoft.com/office/powerpoint/2010/main" val="20547494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sp>
        <p:nvSpPr>
          <p:cNvPr id="7" name="Text Placeholder 6"/>
          <p:cNvSpPr>
            <a:spLocks noGrp="1"/>
          </p:cNvSpPr>
          <p:nvPr>
            <p:ph type="body" idx="1"/>
          </p:nvPr>
        </p:nvSpPr>
        <p:spPr/>
        <p:txBody>
          <a:bodyPr/>
          <a:lstStyle/>
          <a:p>
            <a:r>
              <a:rPr lang="en-US" dirty="0" smtClean="0">
                <a:solidFill>
                  <a:schemeClr val="tx1">
                    <a:lumMod val="50000"/>
                  </a:schemeClr>
                </a:solidFill>
              </a:rPr>
              <a:t>Contact: Abigail Hart (ahart@ecoagriculture.org)</a:t>
            </a:r>
            <a:endParaRPr lang="en-US" dirty="0">
              <a:solidFill>
                <a:schemeClr val="tx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2277" t="1088"/>
          <a:stretch/>
        </p:blipFill>
        <p:spPr>
          <a:xfrm>
            <a:off x="0" y="0"/>
            <a:ext cx="9220200" cy="6934200"/>
          </a:xfrm>
          <a:prstGeom prst="rect">
            <a:avLst/>
          </a:prstGeom>
        </p:spPr>
      </p:pic>
      <p:pic>
        <p:nvPicPr>
          <p:cNvPr id="10" name="Picture 9"/>
          <p:cNvPicPr>
            <a:picLocks noChangeAspect="1"/>
          </p:cNvPicPr>
          <p:nvPr/>
        </p:nvPicPr>
        <p:blipFill rotWithShape="1">
          <a:blip r:embed="rId4"/>
          <a:srcRect l="5681" r="6758"/>
          <a:stretch/>
        </p:blipFill>
        <p:spPr>
          <a:xfrm>
            <a:off x="0" y="0"/>
            <a:ext cx="9144000" cy="6965437"/>
          </a:xfrm>
          <a:prstGeom prst="rect">
            <a:avLst/>
          </a:prstGeom>
        </p:spPr>
      </p:pic>
      <p:sp>
        <p:nvSpPr>
          <p:cNvPr id="2" name="Title 1"/>
          <p:cNvSpPr>
            <a:spLocks noGrp="1"/>
          </p:cNvSpPr>
          <p:nvPr>
            <p:ph type="title"/>
          </p:nvPr>
        </p:nvSpPr>
        <p:spPr>
          <a:xfrm>
            <a:off x="228600" y="122238"/>
            <a:ext cx="8610600" cy="944562"/>
          </a:xfrm>
        </p:spPr>
        <p:txBody>
          <a:bodyPr>
            <a:normAutofit fontScale="90000"/>
          </a:bodyPr>
          <a:lstStyle/>
          <a:p>
            <a:r>
              <a:rPr lang="en-US" dirty="0" smtClean="0"/>
              <a:t>‘Take-</a:t>
            </a:r>
            <a:r>
              <a:rPr lang="en-US" dirty="0" err="1" smtClean="0"/>
              <a:t>aways</a:t>
            </a:r>
            <a:r>
              <a:rPr lang="en-US" dirty="0" smtClean="0"/>
              <a:t>’ from </a:t>
            </a:r>
            <a:r>
              <a:rPr lang="en-US" dirty="0" smtClean="0"/>
              <a:t>the </a:t>
            </a:r>
            <a:r>
              <a:rPr lang="en-US" dirty="0" smtClean="0"/>
              <a:t>Global Landscapes Forum</a:t>
            </a:r>
            <a:endParaRPr lang="en-US" b="0" dirty="0"/>
          </a:p>
        </p:txBody>
      </p:sp>
      <p:sp>
        <p:nvSpPr>
          <p:cNvPr id="11" name="Content Placeholder 10"/>
          <p:cNvSpPr>
            <a:spLocks noGrp="1"/>
          </p:cNvSpPr>
          <p:nvPr>
            <p:ph idx="1"/>
          </p:nvPr>
        </p:nvSpPr>
        <p:spPr/>
        <p:txBody>
          <a:bodyPr/>
          <a:lstStyle/>
          <a:p>
            <a:endParaRPr lang="en-US"/>
          </a:p>
        </p:txBody>
      </p:sp>
    </p:spTree>
    <p:extLst>
      <p:ext uri="{BB962C8B-B14F-4D97-AF65-F5344CB8AC3E}">
        <p14:creationId xmlns:p14="http://schemas.microsoft.com/office/powerpoint/2010/main" val="11180792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a:t>
            </a:r>
            <a:r>
              <a:rPr lang="en-US" dirty="0" smtClean="0"/>
              <a:t> </a:t>
            </a:r>
            <a:r>
              <a:rPr lang="en-US" dirty="0" smtClean="0"/>
              <a:t>LPFN: </a:t>
            </a:r>
            <a:r>
              <a:rPr lang="en-US" dirty="0" smtClean="0"/>
              <a:t>Exploring </a:t>
            </a:r>
            <a:r>
              <a:rPr lang="en-US" i="1" dirty="0" smtClean="0"/>
              <a:t>how </a:t>
            </a:r>
            <a:r>
              <a:rPr lang="en-US" dirty="0" smtClean="0"/>
              <a:t>to </a:t>
            </a:r>
            <a:r>
              <a:rPr lang="en-US" dirty="0" smtClean="0"/>
              <a:t>make landscapes work for people, food and nature</a:t>
            </a:r>
            <a:endParaRPr lang="en-US" dirty="0"/>
          </a:p>
        </p:txBody>
      </p:sp>
      <p:sp>
        <p:nvSpPr>
          <p:cNvPr id="3" name="Content Placeholder 2"/>
          <p:cNvSpPr>
            <a:spLocks noGrp="1"/>
          </p:cNvSpPr>
          <p:nvPr>
            <p:ph idx="1"/>
          </p:nvPr>
        </p:nvSpPr>
        <p:spPr>
          <a:xfrm>
            <a:off x="381000" y="1447800"/>
            <a:ext cx="8229600" cy="3429000"/>
          </a:xfrm>
        </p:spPr>
        <p:txBody>
          <a:bodyPr>
            <a:normAutofit/>
          </a:bodyPr>
          <a:lstStyle/>
          <a:p>
            <a:pPr lvl="0"/>
            <a:r>
              <a:rPr lang="en-US" sz="2400" dirty="0" smtClean="0"/>
              <a:t>Foster </a:t>
            </a:r>
            <a:r>
              <a:rPr lang="en-US" sz="2400" dirty="0"/>
              <a:t>dialogue and action among diverse </a:t>
            </a:r>
            <a:r>
              <a:rPr lang="en-US" sz="2400" dirty="0" smtClean="0"/>
              <a:t>groups </a:t>
            </a:r>
          </a:p>
          <a:p>
            <a:pPr lvl="1"/>
            <a:r>
              <a:rPr lang="en-US" sz="2400" dirty="0"/>
              <a:t>non-ideological, non-confrontational platform </a:t>
            </a:r>
            <a:endParaRPr lang="en-US" sz="2400" dirty="0" smtClean="0"/>
          </a:p>
          <a:p>
            <a:pPr lvl="1"/>
            <a:r>
              <a:rPr lang="en-US" sz="2400" dirty="0" smtClean="0"/>
              <a:t>pool </a:t>
            </a:r>
            <a:r>
              <a:rPr lang="en-US" sz="2400" dirty="0"/>
              <a:t>resources for advocacy and outreach</a:t>
            </a:r>
          </a:p>
          <a:p>
            <a:pPr lvl="1"/>
            <a:r>
              <a:rPr lang="en-US" sz="2400" dirty="0" smtClean="0"/>
              <a:t>link </a:t>
            </a:r>
            <a:r>
              <a:rPr lang="en-US" sz="2400" dirty="0"/>
              <a:t>high-level policy initiatives and landscape </a:t>
            </a:r>
            <a:r>
              <a:rPr lang="en-US" sz="2400" dirty="0" smtClean="0"/>
              <a:t>actors</a:t>
            </a:r>
            <a:endParaRPr lang="en-US" sz="2400" dirty="0"/>
          </a:p>
          <a:p>
            <a:pPr marL="284163" lvl="1" indent="0">
              <a:buNone/>
            </a:pPr>
            <a:endParaRPr lang="en-US" sz="2400" dirty="0" smtClean="0"/>
          </a:p>
        </p:txBody>
      </p:sp>
      <p:sp>
        <p:nvSpPr>
          <p:cNvPr id="7" name="Content Placeholder 2"/>
          <p:cNvSpPr txBox="1">
            <a:spLocks/>
          </p:cNvSpPr>
          <p:nvPr/>
        </p:nvSpPr>
        <p:spPr>
          <a:xfrm>
            <a:off x="381001" y="3200400"/>
            <a:ext cx="4495800" cy="3886200"/>
          </a:xfrm>
          <a:prstGeom prst="rect">
            <a:avLst/>
          </a:prstGeom>
        </p:spPr>
        <p:txBody>
          <a:bodyPr vert="horz" lIns="91440" tIns="45720" rIns="91440" bIns="45720" rtlCol="0">
            <a:normAutofit/>
          </a:bodyPr>
          <a:lstStyle>
            <a:lvl1pPr marL="284163" indent="-284163" algn="l" defTabSz="457200" rtl="0" eaLnBrk="1" latinLnBrk="0" hangingPunct="1">
              <a:spcBef>
                <a:spcPct val="20000"/>
              </a:spcBef>
              <a:buClr>
                <a:srgbClr val="597812"/>
              </a:buClr>
              <a:buFont typeface="Georgia"/>
              <a:buChar char="●"/>
              <a:defRPr sz="2800" kern="1200">
                <a:solidFill>
                  <a:srgbClr val="676766"/>
                </a:solidFill>
                <a:latin typeface="Corbel"/>
                <a:ea typeface="+mn-ea"/>
                <a:cs typeface="Corbel"/>
              </a:defRPr>
            </a:lvl1pPr>
            <a:lvl2pPr marL="569913" indent="-285750" algn="l" defTabSz="457200" rtl="0" eaLnBrk="1" latinLnBrk="0" hangingPunct="1">
              <a:spcBef>
                <a:spcPct val="20000"/>
              </a:spcBef>
              <a:buClr>
                <a:srgbClr val="597812"/>
              </a:buClr>
              <a:buFont typeface="Georgia"/>
              <a:buChar char="●"/>
              <a:defRPr sz="2500" kern="1200">
                <a:solidFill>
                  <a:srgbClr val="676766"/>
                </a:solidFill>
                <a:latin typeface="Corbel"/>
                <a:ea typeface="+mn-ea"/>
                <a:cs typeface="Corbel"/>
              </a:defRPr>
            </a:lvl2pPr>
            <a:lvl3pPr marL="914400" indent="-285750" algn="l" defTabSz="457200" rtl="0" eaLnBrk="1" latinLnBrk="0" hangingPunct="1">
              <a:spcBef>
                <a:spcPct val="20000"/>
              </a:spcBef>
              <a:buClr>
                <a:srgbClr val="597812"/>
              </a:buClr>
              <a:buFont typeface="Georgia"/>
              <a:buChar char="●"/>
              <a:defRPr sz="2200" kern="1200">
                <a:solidFill>
                  <a:srgbClr val="676766"/>
                </a:solidFill>
                <a:latin typeface="Corbel"/>
                <a:ea typeface="+mn-ea"/>
                <a:cs typeface="Corbel"/>
              </a:defRPr>
            </a:lvl3pPr>
            <a:lvl4pPr marL="1139825" indent="-225425" algn="l" defTabSz="457200" rtl="0" eaLnBrk="1" latinLnBrk="0" hangingPunct="1">
              <a:spcBef>
                <a:spcPct val="20000"/>
              </a:spcBef>
              <a:buClr>
                <a:srgbClr val="597812"/>
              </a:buClr>
              <a:buFont typeface="Georgia"/>
              <a:buChar char="●"/>
              <a:defRPr sz="2000" kern="1200">
                <a:solidFill>
                  <a:srgbClr val="676766"/>
                </a:solidFill>
                <a:latin typeface="Corbel"/>
                <a:ea typeface="+mn-ea"/>
                <a:cs typeface="Corbel"/>
              </a:defRPr>
            </a:lvl4pPr>
            <a:lvl5pPr marL="1376363" indent="-236538" algn="l" defTabSz="457200" rtl="0" eaLnBrk="1" latinLnBrk="0" hangingPunct="1">
              <a:spcBef>
                <a:spcPct val="20000"/>
              </a:spcBef>
              <a:buClr>
                <a:srgbClr val="597812"/>
              </a:buClr>
              <a:buFont typeface="Georgia"/>
              <a:buChar char="●"/>
              <a:defRPr sz="1800" kern="1200">
                <a:solidFill>
                  <a:srgbClr val="676766"/>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Promote learning and document experience across communities of practice</a:t>
            </a:r>
          </a:p>
          <a:p>
            <a:r>
              <a:rPr lang="en-US" sz="2400" dirty="0" smtClean="0"/>
              <a:t>Synthesize diverse knowledge sets</a:t>
            </a:r>
          </a:p>
          <a:p>
            <a:endParaRPr lang="en-US" sz="2400" dirty="0"/>
          </a:p>
        </p:txBody>
      </p:sp>
      <p:pic>
        <p:nvPicPr>
          <p:cNvPr id="8" name="Picture 2" descr="http://blog.ecoagriculture.org/wp-content/uploads/2013/09/Serraniagua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730" y="3226473"/>
            <a:ext cx="3581400" cy="2469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00" y="5867400"/>
            <a:ext cx="3276599" cy="824243"/>
          </a:xfrm>
          <a:prstGeom prst="rect">
            <a:avLst/>
          </a:prstGeom>
        </p:spPr>
      </p:pic>
    </p:spTree>
    <p:extLst>
      <p:ext uri="{BB962C8B-B14F-4D97-AF65-F5344CB8AC3E}">
        <p14:creationId xmlns:p14="http://schemas.microsoft.com/office/powerpoint/2010/main" val="32447700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700852" cy="615553"/>
          </a:xfrm>
          <a:prstGeom prst="rect">
            <a:avLst/>
          </a:prstGeom>
        </p:spPr>
        <p:txBody>
          <a:bodyPr wrap="square">
            <a:spAutoFit/>
          </a:bodyPr>
          <a:lstStyle/>
          <a:p>
            <a:r>
              <a:rPr lang="en-US" sz="3400" b="1" dirty="0" smtClean="0">
                <a:solidFill>
                  <a:srgbClr val="4F6B11"/>
                </a:solidFill>
                <a:effectLst>
                  <a:outerShdw blurRad="38100" dist="38100" dir="2700000" algn="tl">
                    <a:srgbClr val="000000">
                      <a:alpha val="43137"/>
                    </a:srgbClr>
                  </a:outerShdw>
                </a:effectLst>
                <a:latin typeface="Corbel" pitchFamily="34" charset="0"/>
              </a:rPr>
              <a:t>LPFN partners in Central America and abroad</a:t>
            </a:r>
            <a:endParaRPr lang="en-US" sz="3400" b="1" dirty="0">
              <a:solidFill>
                <a:srgbClr val="4F6B11"/>
              </a:solidFill>
              <a:effectLst>
                <a:outerShdw blurRad="38100" dist="38100" dir="2700000" algn="tl">
                  <a:srgbClr val="000000">
                    <a:alpha val="43137"/>
                  </a:srgbClr>
                </a:outerShdw>
              </a:effectLst>
              <a:latin typeface="Corbel" pitchFamily="34" charset="0"/>
            </a:endParaRPr>
          </a:p>
        </p:txBody>
      </p:sp>
      <p:pic>
        <p:nvPicPr>
          <p:cNvPr id="25602" name="Picture 2" descr="https://encrypted-tbn3.gstatic.com/images?q=tbn:ANd9GcTYvyQAUmjWu9XTzBgXc6v6qhUQsWWZVm3UCssSDNxQu4xR0lvJ"/>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9600" y="1269587"/>
            <a:ext cx="942967" cy="1101640"/>
          </a:xfrm>
          <a:prstGeom prst="rect">
            <a:avLst/>
          </a:prstGeom>
          <a:noFill/>
        </p:spPr>
      </p:pic>
      <p:pic>
        <p:nvPicPr>
          <p:cNvPr id="25604" name="Picture 4" descr="https://encrypted-tbn0.gstatic.com/images?q=tbn:ANd9GcRAXBGgMip7SmJZftrDLr7VNZx41SuP6LeoDMzviMM7Wg7VMLb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167860" y="1625600"/>
            <a:ext cx="2649744" cy="681875"/>
          </a:xfrm>
          <a:prstGeom prst="rect">
            <a:avLst/>
          </a:prstGeom>
          <a:noFill/>
        </p:spPr>
      </p:pic>
      <p:pic>
        <p:nvPicPr>
          <p:cNvPr id="25608" name="Picture 8" descr="https://encrypted-tbn3.gstatic.com/images?q=tbn:ANd9GcSn_pYxZIgOYsMU5wEkU1TRPJyHsrBTaCLUu0uw9ijUCU449iqu"/>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376137" y="4362129"/>
            <a:ext cx="2019300" cy="950986"/>
          </a:xfrm>
          <a:prstGeom prst="rect">
            <a:avLst/>
          </a:prstGeom>
          <a:noFill/>
        </p:spPr>
      </p:pic>
      <p:pic>
        <p:nvPicPr>
          <p:cNvPr id="25610" name="Picture 10" descr="https://encrypted-tbn1.gstatic.com/images?q=tbn:ANd9GcT027HtRNgRvXQeMMGOXBDucftW7LSw0OCch-tSaFjPRY9X3HCE"/>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823202" y="3523977"/>
            <a:ext cx="1106250" cy="954014"/>
          </a:xfrm>
          <a:prstGeom prst="rect">
            <a:avLst/>
          </a:prstGeom>
          <a:noFill/>
        </p:spPr>
      </p:pic>
      <p:pic>
        <p:nvPicPr>
          <p:cNvPr id="25612" name="Picture 12" descr="https://encrypted-tbn0.gstatic.com/images?q=tbn:ANd9GcS9u7xyt0lQMFXs-rBS_O2PEJ_k9Hx5We2mG6p2534FgEC8e5IEfw"/>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28600" y="4341093"/>
            <a:ext cx="1962150" cy="750235"/>
          </a:xfrm>
          <a:prstGeom prst="rect">
            <a:avLst/>
          </a:prstGeom>
          <a:noFill/>
        </p:spPr>
      </p:pic>
      <p:pic>
        <p:nvPicPr>
          <p:cNvPr id="25616" name="Picture 16" descr="https://encrypted-tbn3.gstatic.com/images?q=tbn:ANd9GcQkMMUaAPznJ3kLmXWx2DPV5zS8PlJp_KvaW6ZhlUE-4FMIa6-S"/>
          <p:cNvPicPr>
            <a:picLocks noChangeAspect="1" noChangeArrowheads="1"/>
          </p:cNvPicPr>
          <p:nvPr/>
        </p:nvPicPr>
        <p:blipFill>
          <a:blip r:embed="rId8">
            <a:clrChange>
              <a:clrFrom>
                <a:srgbClr val="FFFEFD"/>
              </a:clrFrom>
              <a:clrTo>
                <a:srgbClr val="FFFEFD">
                  <a:alpha val="0"/>
                </a:srgbClr>
              </a:clrTo>
            </a:clrChange>
          </a:blip>
          <a:srcRect/>
          <a:stretch>
            <a:fillRect/>
          </a:stretch>
        </p:blipFill>
        <p:spPr bwMode="auto">
          <a:xfrm>
            <a:off x="5638800" y="2481691"/>
            <a:ext cx="2132560" cy="504228"/>
          </a:xfrm>
          <a:prstGeom prst="rect">
            <a:avLst/>
          </a:prstGeom>
          <a:noFill/>
        </p:spPr>
      </p:pic>
      <p:pic>
        <p:nvPicPr>
          <p:cNvPr id="15" name="Picture 35" descr="C:\Users\sthompson\Dropbox\Landscapes for People, Food and Nature\Communication\Logos\Strategic Partner Logos\SFL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2299" y="4622783"/>
            <a:ext cx="13680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0" descr="C:\Users\sthompson\Dropbox\Landscapes for People, Food and Nature\Communication\Logos\Strategic Partner Logos\IUCN_Logo.png"/>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1433" r="19605"/>
          <a:stretch/>
        </p:blipFill>
        <p:spPr bwMode="auto">
          <a:xfrm>
            <a:off x="317358" y="2584177"/>
            <a:ext cx="107830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2" descr="C:\Users\sthompson\Dropbox\Landscapes for People, Food and Nature\Communication\Logos\Strategic Partner Logos\EverGreenAgriculture_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2682" y="247676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4" descr="C:\Users\sthompson\Dropbox\Landscapes for People, Food and Nature\Communication\Logos\Strategic Partner Logos\ICROFS_logo.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065" y="3671719"/>
            <a:ext cx="1606504" cy="5584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8" descr="C:\Users\sthompson\Dropbox\Landscapes for People, Food and Nature\Communication\Logos\Strategic Partner Logos\CATIE_Logo.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5484" y="2523845"/>
            <a:ext cx="3182376" cy="1232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C:\Users\sthompson\Dropbox\Landscapes for People, Food and Nature\Communication\Logos\Strategic Partner Logos\CGIAR-WLE_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1177" y="4720137"/>
            <a:ext cx="19240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5" descr="C:\Users\sthompson\Dropbox\Landscapes for People, Food and Nature\Communication\Logos\Strategic Partner Logos\EcologicDF_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8426" y="1079500"/>
            <a:ext cx="1090087" cy="1067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del Forests.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8480" y="3185022"/>
            <a:ext cx="1254464" cy="1268025"/>
          </a:xfrm>
          <a:prstGeom prst="rect">
            <a:avLst/>
          </a:prstGeom>
        </p:spPr>
      </p:pic>
      <p:pic>
        <p:nvPicPr>
          <p:cNvPr id="5" name="Picture 4" descr="ECADERT.jpg"/>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00" y="1066800"/>
            <a:ext cx="1325077" cy="1459830"/>
          </a:xfrm>
          <a:prstGeom prst="rect">
            <a:avLst/>
          </a:prstGeom>
        </p:spPr>
      </p:pic>
      <p:pic>
        <p:nvPicPr>
          <p:cNvPr id="6" name="Picture 5" descr="Solidaridad.jpg"/>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41045" y="3852822"/>
            <a:ext cx="2189330" cy="525439"/>
          </a:xfrm>
          <a:prstGeom prst="rect">
            <a:avLst/>
          </a:prstGeom>
        </p:spPr>
      </p:pic>
      <p:pic>
        <p:nvPicPr>
          <p:cNvPr id="7" name="Picture 6" descr="UN CBD.jpg"/>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t="11029" b="21236"/>
          <a:stretch/>
        </p:blipFill>
        <p:spPr>
          <a:xfrm>
            <a:off x="3161365" y="1705343"/>
            <a:ext cx="2028101" cy="915819"/>
          </a:xfrm>
          <a:prstGeom prst="rect">
            <a:avLst/>
          </a:prstGeom>
        </p:spPr>
      </p:pic>
      <p:pic>
        <p:nvPicPr>
          <p:cNvPr id="8" name="Picture 7" descr="Earth Institute.jpg"/>
          <p:cNvPicPr>
            <a:picLocks noChangeAspect="1"/>
          </p:cNvPicPr>
          <p:nvPr/>
        </p:nvPicPr>
        <p:blipFill>
          <a:blip r:embed="rId20">
            <a:clrChange>
              <a:clrFrom>
                <a:srgbClr val="FCFFFF"/>
              </a:clrFrom>
              <a:clrTo>
                <a:srgbClr val="FCFFFF">
                  <a:alpha val="0"/>
                </a:srgbClr>
              </a:clrTo>
            </a:clrChange>
            <a:extLst>
              <a:ext uri="{28A0092B-C50C-407E-A947-70E740481C1C}">
                <a14:useLocalDpi xmlns:a14="http://schemas.microsoft.com/office/drawing/2010/main" val="0"/>
              </a:ext>
            </a:extLst>
          </a:blip>
          <a:stretch>
            <a:fillRect/>
          </a:stretch>
        </p:blipFill>
        <p:spPr>
          <a:xfrm>
            <a:off x="3657600" y="1079500"/>
            <a:ext cx="2463800" cy="546100"/>
          </a:xfrm>
          <a:prstGeom prst="rect">
            <a:avLst/>
          </a:prstGeom>
        </p:spPr>
      </p:pic>
    </p:spTree>
    <p:extLst>
      <p:ext uri="{BB962C8B-B14F-4D97-AF65-F5344CB8AC3E}">
        <p14:creationId xmlns:p14="http://schemas.microsoft.com/office/powerpoint/2010/main" val="19149972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95870"/>
            <a:ext cx="6096000" cy="615553"/>
          </a:xfrm>
          <a:prstGeom prst="rect">
            <a:avLst/>
          </a:prstGeom>
        </p:spPr>
        <p:txBody>
          <a:bodyPr wrap="square">
            <a:spAutoFit/>
          </a:bodyPr>
          <a:lstStyle/>
          <a:p>
            <a:r>
              <a:rPr lang="en-US" sz="3400" b="1" dirty="0" smtClean="0">
                <a:solidFill>
                  <a:srgbClr val="4F6B11"/>
                </a:solidFill>
                <a:effectLst>
                  <a:outerShdw blurRad="38100" dist="38100" dir="2700000" algn="tl">
                    <a:srgbClr val="000000">
                      <a:alpha val="43137"/>
                    </a:srgbClr>
                  </a:outerShdw>
                </a:effectLst>
                <a:latin typeface="Corbel" pitchFamily="34" charset="0"/>
              </a:rPr>
              <a:t> The LPFN Working Groups</a:t>
            </a:r>
            <a:endParaRPr lang="en-US" sz="3400" b="1" dirty="0">
              <a:solidFill>
                <a:srgbClr val="4F6B11"/>
              </a:solidFill>
              <a:effectLst>
                <a:outerShdw blurRad="38100" dist="38100" dir="2700000" algn="tl">
                  <a:srgbClr val="000000">
                    <a:alpha val="43137"/>
                  </a:srgbClr>
                </a:outerShdw>
              </a:effectLst>
              <a:latin typeface="Corbel" pitchFamily="34" charset="0"/>
            </a:endParaRPr>
          </a:p>
        </p:txBody>
      </p:sp>
      <p:sp>
        <p:nvSpPr>
          <p:cNvPr id="25" name="Content Placeholder 3"/>
          <p:cNvSpPr>
            <a:spLocks noGrp="1"/>
          </p:cNvSpPr>
          <p:nvPr>
            <p:ph idx="1"/>
          </p:nvPr>
        </p:nvSpPr>
        <p:spPr>
          <a:xfrm>
            <a:off x="381000" y="1219200"/>
            <a:ext cx="4114800" cy="4648200"/>
          </a:xfrm>
        </p:spPr>
        <p:txBody>
          <a:bodyPr>
            <a:normAutofit fontScale="77500" lnSpcReduction="20000"/>
          </a:bodyPr>
          <a:lstStyle/>
          <a:p>
            <a:pPr marL="0" indent="-548640" defTabSz="274320">
              <a:spcAft>
                <a:spcPts val="600"/>
              </a:spcAft>
              <a:buNone/>
            </a:pPr>
            <a:r>
              <a:rPr lang="en-US" dirty="0" smtClean="0">
                <a:solidFill>
                  <a:schemeClr val="tx2">
                    <a:lumMod val="90000"/>
                    <a:lumOff val="10000"/>
                  </a:schemeClr>
                </a:solidFill>
              </a:rPr>
              <a:t>WG1.	</a:t>
            </a:r>
            <a:r>
              <a:rPr lang="en-US" dirty="0" smtClean="0"/>
              <a:t>Strengthening Landscape 		Initiatives</a:t>
            </a:r>
          </a:p>
          <a:p>
            <a:pPr marL="0" indent="-548640" defTabSz="274320">
              <a:spcAft>
                <a:spcPts val="600"/>
              </a:spcAft>
              <a:buNone/>
            </a:pPr>
            <a:r>
              <a:rPr lang="en-US" dirty="0" smtClean="0">
                <a:solidFill>
                  <a:schemeClr val="tx2">
                    <a:lumMod val="90000"/>
                    <a:lumOff val="10000"/>
                  </a:schemeClr>
                </a:solidFill>
              </a:rPr>
              <a:t>WG2.	</a:t>
            </a:r>
            <a:r>
              <a:rPr lang="en-US" dirty="0" smtClean="0"/>
              <a:t>Policy Support for 					Integrated Landscapes</a:t>
            </a:r>
          </a:p>
          <a:p>
            <a:pPr marL="0" indent="-548640" defTabSz="274320">
              <a:spcAft>
                <a:spcPts val="600"/>
              </a:spcAft>
              <a:buNone/>
            </a:pPr>
            <a:r>
              <a:rPr lang="en-US" dirty="0" smtClean="0">
                <a:solidFill>
                  <a:schemeClr val="tx2">
                    <a:lumMod val="90000"/>
                    <a:lumOff val="10000"/>
                  </a:schemeClr>
                </a:solidFill>
              </a:rPr>
              <a:t>WG3.	</a:t>
            </a:r>
            <a:r>
              <a:rPr lang="en-US" dirty="0" smtClean="0"/>
              <a:t>Incorporating Integrated 		Landscape Approaches 					into Business Models</a:t>
            </a:r>
          </a:p>
          <a:p>
            <a:pPr marL="0" indent="-548640" defTabSz="274320">
              <a:spcAft>
                <a:spcPts val="600"/>
              </a:spcAft>
              <a:buNone/>
            </a:pPr>
            <a:r>
              <a:rPr lang="en-US" dirty="0" smtClean="0">
                <a:solidFill>
                  <a:schemeClr val="tx2">
                    <a:lumMod val="90000"/>
                    <a:lumOff val="10000"/>
                  </a:schemeClr>
                </a:solidFill>
              </a:rPr>
              <a:t>WG4.</a:t>
            </a:r>
            <a:r>
              <a:rPr lang="en-US" dirty="0">
                <a:solidFill>
                  <a:schemeClr val="tx2">
                    <a:lumMod val="90000"/>
                    <a:lumOff val="10000"/>
                  </a:schemeClr>
                </a:solidFill>
              </a:rPr>
              <a:t>	</a:t>
            </a:r>
            <a:r>
              <a:rPr lang="en-US" dirty="0" smtClean="0"/>
              <a:t>Mobilizing Finance and 			Investment for ILM</a:t>
            </a:r>
          </a:p>
          <a:p>
            <a:pPr marL="0" indent="-548640" defTabSz="274320">
              <a:spcAft>
                <a:spcPts val="600"/>
              </a:spcAft>
              <a:buNone/>
            </a:pPr>
            <a:r>
              <a:rPr lang="en-US" dirty="0" smtClean="0">
                <a:solidFill>
                  <a:schemeClr val="tx2">
                    <a:lumMod val="90000"/>
                    <a:lumOff val="10000"/>
                  </a:schemeClr>
                </a:solidFill>
              </a:rPr>
              <a:t>WG5.</a:t>
            </a:r>
            <a:r>
              <a:rPr lang="en-US" dirty="0">
                <a:solidFill>
                  <a:schemeClr val="tx2">
                    <a:lumMod val="90000"/>
                    <a:lumOff val="10000"/>
                  </a:schemeClr>
                </a:solidFill>
              </a:rPr>
              <a:t>	</a:t>
            </a:r>
            <a:r>
              <a:rPr lang="en-US" dirty="0" smtClean="0"/>
              <a:t>Science and Knowledge to 	Support ILM</a:t>
            </a:r>
          </a:p>
          <a:p>
            <a:pPr marL="0" indent="-548640" defTabSz="274320">
              <a:spcAft>
                <a:spcPts val="600"/>
              </a:spcAft>
              <a:buNone/>
            </a:pPr>
            <a:r>
              <a:rPr lang="en-US" dirty="0" smtClean="0">
                <a:solidFill>
                  <a:schemeClr val="tx2">
                    <a:lumMod val="90000"/>
                    <a:lumOff val="10000"/>
                  </a:schemeClr>
                </a:solidFill>
              </a:rPr>
              <a:t>WG6.</a:t>
            </a:r>
            <a:r>
              <a:rPr lang="en-US" dirty="0">
                <a:solidFill>
                  <a:schemeClr val="tx2">
                    <a:lumMod val="90000"/>
                    <a:lumOff val="10000"/>
                  </a:schemeClr>
                </a:solidFill>
              </a:rPr>
              <a:t>	</a:t>
            </a:r>
            <a:r>
              <a:rPr lang="en-US" dirty="0" smtClean="0"/>
              <a:t>Outreach to Key 					Stakeholders on ILM Benefits</a:t>
            </a:r>
          </a:p>
          <a:p>
            <a:pPr marL="741363" lvl="1" indent="-457200">
              <a:buFont typeface="+mj-lt"/>
              <a:buAutoNum type="arabicPeriod"/>
            </a:pPr>
            <a:endParaRPr lang="en-US" dirty="0" smtClean="0"/>
          </a:p>
        </p:txBody>
      </p:sp>
      <p:sp>
        <p:nvSpPr>
          <p:cNvPr id="26" name="Oval 25"/>
          <p:cNvSpPr/>
          <p:nvPr/>
        </p:nvSpPr>
        <p:spPr>
          <a:xfrm>
            <a:off x="6019800" y="457200"/>
            <a:ext cx="2895600" cy="2590800"/>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400800" y="911423"/>
            <a:ext cx="2133600" cy="461665"/>
          </a:xfrm>
          <a:prstGeom prst="rect">
            <a:avLst/>
          </a:prstGeom>
          <a:noFill/>
        </p:spPr>
        <p:txBody>
          <a:bodyPr wrap="square" rtlCol="0">
            <a:spAutoFit/>
          </a:bodyPr>
          <a:lstStyle/>
          <a:p>
            <a:pPr algn="ctr"/>
            <a:r>
              <a:rPr lang="en-US" sz="2400" b="1" dirty="0" smtClean="0">
                <a:solidFill>
                  <a:srgbClr val="000000"/>
                </a:solidFill>
                <a:latin typeface="Corbel" pitchFamily="34" charset="0"/>
              </a:rPr>
              <a:t>Co-Organizers</a:t>
            </a:r>
            <a:endParaRPr lang="en-US" sz="2400" b="1" dirty="0">
              <a:solidFill>
                <a:srgbClr val="000000"/>
              </a:solidFill>
              <a:latin typeface="Corbel" pitchFamily="34" charset="0"/>
            </a:endParaRPr>
          </a:p>
        </p:txBody>
      </p:sp>
      <p:sp>
        <p:nvSpPr>
          <p:cNvPr id="29" name="Oval 28"/>
          <p:cNvSpPr/>
          <p:nvPr/>
        </p:nvSpPr>
        <p:spPr>
          <a:xfrm>
            <a:off x="4495800" y="2438400"/>
            <a:ext cx="1752600" cy="16764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TextBox 29"/>
          <p:cNvSpPr txBox="1"/>
          <p:nvPr/>
        </p:nvSpPr>
        <p:spPr>
          <a:xfrm>
            <a:off x="4724400" y="2895600"/>
            <a:ext cx="2209800" cy="830997"/>
          </a:xfrm>
          <a:prstGeom prst="rect">
            <a:avLst/>
          </a:prstGeom>
          <a:noFill/>
        </p:spPr>
        <p:txBody>
          <a:bodyPr wrap="square" rtlCol="0">
            <a:spAutoFit/>
          </a:bodyPr>
          <a:lstStyle/>
          <a:p>
            <a:r>
              <a:rPr lang="en-US" sz="2400" b="1" dirty="0" smtClean="0">
                <a:solidFill>
                  <a:srgbClr val="000000"/>
                </a:solidFill>
                <a:latin typeface="Corbel" pitchFamily="34" charset="0"/>
              </a:rPr>
              <a:t>Strategic  Partners</a:t>
            </a:r>
            <a:endParaRPr lang="en-US" sz="2400" b="1" dirty="0">
              <a:solidFill>
                <a:srgbClr val="000000"/>
              </a:solidFill>
              <a:latin typeface="Corbel" pitchFamily="34" charset="0"/>
            </a:endParaRPr>
          </a:p>
        </p:txBody>
      </p:sp>
      <p:sp>
        <p:nvSpPr>
          <p:cNvPr id="37" name="Oval 36"/>
          <p:cNvSpPr/>
          <p:nvPr/>
        </p:nvSpPr>
        <p:spPr>
          <a:xfrm>
            <a:off x="6400800" y="1600200"/>
            <a:ext cx="2171700" cy="685800"/>
          </a:xfrm>
          <a:prstGeom prst="ellips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8" name="TextBox 37"/>
          <p:cNvSpPr txBox="1"/>
          <p:nvPr/>
        </p:nvSpPr>
        <p:spPr>
          <a:xfrm>
            <a:off x="6629400" y="1712267"/>
            <a:ext cx="1828800" cy="461665"/>
          </a:xfrm>
          <a:prstGeom prst="rect">
            <a:avLst/>
          </a:prstGeom>
          <a:noFill/>
        </p:spPr>
        <p:txBody>
          <a:bodyPr wrap="square" rtlCol="0">
            <a:spAutoFit/>
          </a:bodyPr>
          <a:lstStyle/>
          <a:p>
            <a:r>
              <a:rPr lang="en-US" sz="2400" b="1" dirty="0" smtClean="0">
                <a:solidFill>
                  <a:srgbClr val="000000"/>
                </a:solidFill>
                <a:latin typeface="Corbel" pitchFamily="34" charset="0"/>
              </a:rPr>
              <a:t>Secretariat</a:t>
            </a:r>
            <a:endParaRPr lang="en-US" sz="2400" b="1" dirty="0">
              <a:solidFill>
                <a:srgbClr val="000000"/>
              </a:solidFill>
              <a:latin typeface="Corbel" pitchFamily="34" charset="0"/>
            </a:endParaRPr>
          </a:p>
        </p:txBody>
      </p:sp>
      <p:cxnSp>
        <p:nvCxnSpPr>
          <p:cNvPr id="44" name="Straight Arrow Connector 43"/>
          <p:cNvCxnSpPr/>
          <p:nvPr/>
        </p:nvCxnSpPr>
        <p:spPr>
          <a:xfrm>
            <a:off x="6038850" y="3788114"/>
            <a:ext cx="342900" cy="167083"/>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46" name="Straight Arrow Connector 45"/>
          <p:cNvCxnSpPr>
            <a:stCxn id="26" idx="4"/>
          </p:cNvCxnSpPr>
          <p:nvPr/>
        </p:nvCxnSpPr>
        <p:spPr>
          <a:xfrm>
            <a:off x="7467600" y="3048000"/>
            <a:ext cx="0" cy="49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6400800" y="3606800"/>
            <a:ext cx="2171700" cy="2171700"/>
            <a:chOff x="6610350" y="3695700"/>
            <a:chExt cx="2171700" cy="2171700"/>
          </a:xfrm>
        </p:grpSpPr>
        <p:sp>
          <p:nvSpPr>
            <p:cNvPr id="2" name="Oval 1"/>
            <p:cNvSpPr/>
            <p:nvPr/>
          </p:nvSpPr>
          <p:spPr>
            <a:xfrm>
              <a:off x="6610350" y="4027674"/>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Oval 14"/>
            <p:cNvSpPr/>
            <p:nvPr/>
          </p:nvSpPr>
          <p:spPr>
            <a:xfrm>
              <a:off x="6610350" y="4800600"/>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Oval 15"/>
            <p:cNvSpPr/>
            <p:nvPr/>
          </p:nvSpPr>
          <p:spPr>
            <a:xfrm>
              <a:off x="7353300" y="5181600"/>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Oval 16"/>
            <p:cNvSpPr/>
            <p:nvPr/>
          </p:nvSpPr>
          <p:spPr>
            <a:xfrm>
              <a:off x="8096250" y="4794929"/>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Oval 17"/>
            <p:cNvSpPr/>
            <p:nvPr/>
          </p:nvSpPr>
          <p:spPr>
            <a:xfrm>
              <a:off x="8096250" y="4044097"/>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Oval 18"/>
            <p:cNvSpPr/>
            <p:nvPr/>
          </p:nvSpPr>
          <p:spPr>
            <a:xfrm>
              <a:off x="7353300" y="3695700"/>
              <a:ext cx="685800" cy="685800"/>
            </a:xfrm>
            <a:prstGeom prst="ellipse">
              <a:avLst/>
            </a:prstGeom>
            <a:gradFill>
              <a:gsLst>
                <a:gs pos="0">
                  <a:srgbClr val="FBD985"/>
                </a:gs>
                <a:gs pos="100000">
                  <a:srgbClr val="FFFAB3"/>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32" name="TextBox 31"/>
          <p:cNvSpPr txBox="1"/>
          <p:nvPr/>
        </p:nvSpPr>
        <p:spPr>
          <a:xfrm>
            <a:off x="6610350" y="4261530"/>
            <a:ext cx="1752600" cy="954107"/>
          </a:xfrm>
          <a:prstGeom prst="rect">
            <a:avLst/>
          </a:prstGeom>
          <a:noFill/>
        </p:spPr>
        <p:txBody>
          <a:bodyPr wrap="square" rtlCol="0">
            <a:spAutoFit/>
          </a:bodyPr>
          <a:lstStyle/>
          <a:p>
            <a:pPr algn="ctr"/>
            <a:r>
              <a:rPr lang="en-US" sz="2800" b="1" dirty="0" smtClean="0">
                <a:solidFill>
                  <a:srgbClr val="000000"/>
                </a:solidFill>
                <a:latin typeface="Corbel" pitchFamily="34" charset="0"/>
              </a:rPr>
              <a:t>Working Groups</a:t>
            </a:r>
            <a:endParaRPr lang="en-US" sz="2800" b="1" dirty="0">
              <a:solidFill>
                <a:srgbClr val="000000"/>
              </a:solidFill>
              <a:latin typeface="Corbel" pitchFamily="34" charset="0"/>
            </a:endParaRPr>
          </a:p>
        </p:txBody>
      </p:sp>
    </p:spTree>
    <p:extLst>
      <p:ext uri="{BB962C8B-B14F-4D97-AF65-F5344CB8AC3E}">
        <p14:creationId xmlns:p14="http://schemas.microsoft.com/office/powerpoint/2010/main" val="40630979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344"/>
          <a:stretch/>
        </p:blipFill>
        <p:spPr>
          <a:xfrm>
            <a:off x="0" y="0"/>
            <a:ext cx="9144000" cy="6630182"/>
          </a:xfrm>
          <a:prstGeom prst="rect">
            <a:avLst/>
          </a:prstGeom>
        </p:spPr>
      </p:pic>
      <p:pic>
        <p:nvPicPr>
          <p:cNvPr id="8" name="Picture 7" descr="fotos grandes.png"/>
          <p:cNvPicPr>
            <a:picLocks noChangeAspect="1"/>
          </p:cNvPicPr>
          <p:nvPr/>
        </p:nvPicPr>
        <p:blipFill>
          <a:blip r:embed="rId3"/>
          <a:stretch>
            <a:fillRect/>
          </a:stretch>
        </p:blipFill>
        <p:spPr>
          <a:xfrm>
            <a:off x="0" y="2764"/>
            <a:ext cx="9144000" cy="6855236"/>
          </a:xfrm>
          <a:prstGeom prst="rect">
            <a:avLst/>
          </a:prstGeom>
        </p:spPr>
      </p:pic>
      <p:sp>
        <p:nvSpPr>
          <p:cNvPr id="3" name="Oval 2"/>
          <p:cNvSpPr/>
          <p:nvPr/>
        </p:nvSpPr>
        <p:spPr>
          <a:xfrm>
            <a:off x="-457200" y="-76200"/>
            <a:ext cx="10575471" cy="6189950"/>
          </a:xfrm>
          <a:prstGeom prst="ellipse">
            <a:avLst/>
          </a:prstGeom>
          <a:gradFill flip="none" rotWithShape="1">
            <a:gsLst>
              <a:gs pos="0">
                <a:schemeClr val="accent6">
                  <a:lumMod val="50000"/>
                  <a:alpha val="70000"/>
                </a:schemeClr>
              </a:gs>
              <a:gs pos="58000">
                <a:schemeClr val="accent6">
                  <a:lumMod val="50000"/>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4"/>
          <p:cNvSpPr>
            <a:spLocks noGrp="1"/>
          </p:cNvSpPr>
          <p:nvPr>
            <p:ph idx="1"/>
          </p:nvPr>
        </p:nvSpPr>
        <p:spPr>
          <a:xfrm>
            <a:off x="609600" y="2015319"/>
            <a:ext cx="7924800" cy="2667000"/>
          </a:xfrm>
        </p:spPr>
        <p:txBody>
          <a:bodyPr>
            <a:normAutofit/>
          </a:bodyPr>
          <a:lstStyle/>
          <a:p>
            <a:pPr marL="0" indent="0" algn="ctr">
              <a:buClr>
                <a:schemeClr val="bg1"/>
              </a:buClr>
              <a:buNone/>
            </a:pPr>
            <a:r>
              <a:rPr lang="en-US" sz="4000" b="1" dirty="0" smtClean="0">
                <a:solidFill>
                  <a:schemeClr val="bg1"/>
                </a:solidFill>
              </a:rPr>
              <a:t>Key findings, lessons learned and activities on the </a:t>
            </a:r>
            <a:r>
              <a:rPr lang="en-US" sz="4000" b="1" dirty="0" smtClean="0">
                <a:solidFill>
                  <a:schemeClr val="bg1"/>
                </a:solidFill>
              </a:rPr>
              <a:t>horizon for the LPFN </a:t>
            </a:r>
            <a:endParaRPr lang="en-US" sz="40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229600" cy="3962400"/>
          </a:xfrm>
        </p:spPr>
        <p:txBody>
          <a:bodyPr>
            <a:noAutofit/>
          </a:bodyPr>
          <a:lstStyle/>
          <a:p>
            <a:pPr>
              <a:spcAft>
                <a:spcPts val="600"/>
              </a:spcAft>
            </a:pPr>
            <a:r>
              <a:rPr lang="en-US" sz="1900" b="1" i="1" dirty="0" smtClean="0"/>
              <a:t>Foster </a:t>
            </a:r>
            <a:r>
              <a:rPr lang="en-US" sz="1900" b="1" i="1" dirty="0"/>
              <a:t>complementary roles </a:t>
            </a:r>
            <a:r>
              <a:rPr lang="en-US" sz="1900" dirty="0"/>
              <a:t>among state and non-state actors in identifying needs and </a:t>
            </a:r>
            <a:r>
              <a:rPr lang="en-US" sz="1900" dirty="0" smtClean="0"/>
              <a:t>opportunities </a:t>
            </a:r>
            <a:r>
              <a:rPr lang="en-US" sz="1900" dirty="0"/>
              <a:t>for collaborative decision-making, ensuring key roles for local </a:t>
            </a:r>
            <a:r>
              <a:rPr lang="en-US" sz="1900" dirty="0" smtClean="0"/>
              <a:t>governments</a:t>
            </a:r>
            <a:r>
              <a:rPr lang="en-US" sz="1900" dirty="0"/>
              <a:t>, </a:t>
            </a:r>
          </a:p>
          <a:p>
            <a:pPr>
              <a:spcAft>
                <a:spcPts val="600"/>
              </a:spcAft>
            </a:pPr>
            <a:r>
              <a:rPr lang="en-US" sz="1900" b="1" i="1" dirty="0" smtClean="0"/>
              <a:t>Tailor </a:t>
            </a:r>
            <a:r>
              <a:rPr lang="en-US" sz="1900" b="1" i="1" dirty="0"/>
              <a:t>interaction across levels </a:t>
            </a:r>
            <a:r>
              <a:rPr lang="en-US" sz="1900" dirty="0"/>
              <a:t>to specific needs and opportunities in the landscape that </a:t>
            </a:r>
            <a:r>
              <a:rPr lang="en-US" sz="1900" dirty="0" smtClean="0"/>
              <a:t>will </a:t>
            </a:r>
            <a:r>
              <a:rPr lang="en-US" sz="1900" dirty="0"/>
              <a:t>result in early success to build upon, </a:t>
            </a:r>
          </a:p>
          <a:p>
            <a:pPr>
              <a:spcAft>
                <a:spcPts val="600"/>
              </a:spcAft>
            </a:pPr>
            <a:r>
              <a:rPr lang="en-US" sz="1900" b="1" i="1" dirty="0" smtClean="0"/>
              <a:t>Distribute </a:t>
            </a:r>
            <a:r>
              <a:rPr lang="en-US" sz="1900" b="1" i="1" dirty="0"/>
              <a:t>responsibilities, rights, and authority </a:t>
            </a:r>
            <a:r>
              <a:rPr lang="en-US" sz="1900" dirty="0"/>
              <a:t>in transparent ways that address issues </a:t>
            </a:r>
            <a:r>
              <a:rPr lang="en-US" sz="1900" dirty="0" smtClean="0"/>
              <a:t>of </a:t>
            </a:r>
            <a:r>
              <a:rPr lang="en-US" sz="1900" dirty="0"/>
              <a:t>accountability and legitimacy, </a:t>
            </a:r>
          </a:p>
          <a:p>
            <a:pPr>
              <a:spcAft>
                <a:spcPts val="600"/>
              </a:spcAft>
            </a:pPr>
            <a:r>
              <a:rPr lang="en-US" sz="1900" dirty="0" smtClean="0"/>
              <a:t>Use </a:t>
            </a:r>
            <a:r>
              <a:rPr lang="en-US" sz="1900" dirty="0"/>
              <a:t>the broad spectrum of </a:t>
            </a:r>
            <a:r>
              <a:rPr lang="en-US" sz="1900" b="1" i="1" dirty="0"/>
              <a:t>collaborative learning tools </a:t>
            </a:r>
            <a:r>
              <a:rPr lang="en-US" sz="1900" dirty="0" smtClean="0"/>
              <a:t>to </a:t>
            </a:r>
            <a:r>
              <a:rPr lang="en-US" sz="1900" dirty="0"/>
              <a:t>build familiarity and confidence </a:t>
            </a:r>
            <a:r>
              <a:rPr lang="en-US" sz="1900" dirty="0" smtClean="0"/>
              <a:t>among decision</a:t>
            </a:r>
            <a:r>
              <a:rPr lang="en-US" sz="1900" dirty="0"/>
              <a:t>-makers in multi-stakeholder platform processes, </a:t>
            </a:r>
          </a:p>
          <a:p>
            <a:pPr>
              <a:spcAft>
                <a:spcPts val="600"/>
              </a:spcAft>
            </a:pPr>
            <a:r>
              <a:rPr lang="en-US" sz="1900" b="1" i="1" dirty="0" smtClean="0"/>
              <a:t>Deliberate </a:t>
            </a:r>
            <a:r>
              <a:rPr lang="en-US" sz="1900" b="1" i="1" dirty="0"/>
              <a:t>measures to overcome power </a:t>
            </a:r>
            <a:r>
              <a:rPr lang="en-US" sz="1900" b="1" i="1" dirty="0" smtClean="0"/>
              <a:t>inequities </a:t>
            </a:r>
            <a:r>
              <a:rPr lang="en-US" sz="1900" dirty="0" smtClean="0"/>
              <a:t>especially among non-state actors</a:t>
            </a:r>
            <a:endParaRPr lang="en-US" sz="1900" b="1" i="1" dirty="0"/>
          </a:p>
        </p:txBody>
      </p:sp>
      <p:sp>
        <p:nvSpPr>
          <p:cNvPr id="2" name="Title 1"/>
          <p:cNvSpPr>
            <a:spLocks noGrp="1"/>
          </p:cNvSpPr>
          <p:nvPr>
            <p:ph type="title"/>
          </p:nvPr>
        </p:nvSpPr>
        <p:spPr>
          <a:xfrm>
            <a:off x="381000" y="274638"/>
            <a:ext cx="8458200" cy="944562"/>
          </a:xfrm>
        </p:spPr>
        <p:txBody>
          <a:bodyPr>
            <a:normAutofit/>
          </a:bodyPr>
          <a:lstStyle/>
          <a:p>
            <a:r>
              <a:rPr lang="en-US" sz="2400" b="0" i="1" dirty="0" smtClean="0"/>
              <a:t>The </a:t>
            </a:r>
            <a:r>
              <a:rPr lang="en-US" sz="2400" b="0" i="1" dirty="0" smtClean="0"/>
              <a:t>Building Blocks for Viable Landscape Governance</a:t>
            </a:r>
            <a:br>
              <a:rPr lang="en-US" sz="2400" b="0" i="1" dirty="0" smtClean="0"/>
            </a:br>
            <a:r>
              <a:rPr lang="en-US" sz="3100" dirty="0" smtClean="0"/>
              <a:t>Landscape </a:t>
            </a:r>
            <a:r>
              <a:rPr lang="en-US" sz="3100" dirty="0" smtClean="0"/>
              <a:t>Governance Review</a:t>
            </a:r>
            <a:endParaRPr lang="en-US" sz="2200" dirty="0"/>
          </a:p>
        </p:txBody>
      </p:sp>
    </p:spTree>
    <p:extLst>
      <p:ext uri="{BB962C8B-B14F-4D97-AF65-F5344CB8AC3E}">
        <p14:creationId xmlns:p14="http://schemas.microsoft.com/office/powerpoint/2010/main" val="1050672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a:gsLst>
              <a:gs pos="0">
                <a:schemeClr val="bg1">
                  <a:lumMod val="95000"/>
                </a:schemeClr>
              </a:gs>
              <a:gs pos="53000">
                <a:schemeClr val="bg1"/>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US"/>
          </a:p>
        </p:txBody>
      </p:sp>
      <p:sp>
        <p:nvSpPr>
          <p:cNvPr id="2" name="Title 1"/>
          <p:cNvSpPr>
            <a:spLocks noGrp="1"/>
          </p:cNvSpPr>
          <p:nvPr>
            <p:ph type="title"/>
          </p:nvPr>
        </p:nvSpPr>
        <p:spPr>
          <a:xfrm>
            <a:off x="381000" y="152400"/>
            <a:ext cx="8458200" cy="944562"/>
          </a:xfrm>
        </p:spPr>
        <p:txBody>
          <a:bodyPr>
            <a:normAutofit fontScale="90000"/>
          </a:bodyPr>
          <a:lstStyle/>
          <a:p>
            <a:pPr fontAlgn="auto">
              <a:spcAft>
                <a:spcPts val="0"/>
              </a:spcAft>
              <a:defRPr/>
            </a:pPr>
            <a:r>
              <a:rPr lang="en-US" sz="2400" b="0" i="1" dirty="0"/>
              <a:t>Integrated Landscape Initiatives in </a:t>
            </a:r>
            <a:r>
              <a:rPr lang="en-US" sz="2400" b="0" i="1" dirty="0" smtClean="0"/>
              <a:t>Latin America and the Caribbean (LAC)</a:t>
            </a:r>
            <a:r>
              <a:rPr lang="en-US" sz="3200" b="0" i="1" dirty="0" smtClean="0"/>
              <a:t/>
            </a:r>
            <a:br>
              <a:rPr lang="en-US" sz="3200" b="0" i="1" dirty="0" smtClean="0"/>
            </a:br>
            <a:r>
              <a:rPr lang="en-US" sz="3100" dirty="0" smtClean="0">
                <a:ea typeface="+mj-ea"/>
              </a:rPr>
              <a:t>Geographic distribution of surveyed ILIs in LAC</a:t>
            </a:r>
            <a:endParaRPr lang="en-US" sz="3200" dirty="0">
              <a:ea typeface="+mj-ea"/>
            </a:endParaRPr>
          </a:p>
        </p:txBody>
      </p:sp>
      <p:sp>
        <p:nvSpPr>
          <p:cNvPr id="4" name="65 CuadroTexto"/>
          <p:cNvSpPr txBox="1"/>
          <p:nvPr/>
        </p:nvSpPr>
        <p:spPr>
          <a:xfrm>
            <a:off x="6973740" y="1219200"/>
            <a:ext cx="2170259" cy="2215991"/>
          </a:xfrm>
          <a:prstGeom prst="rect">
            <a:avLst/>
          </a:prstGeom>
          <a:noFill/>
        </p:spPr>
        <p:txBody>
          <a:bodyPr wrap="square">
            <a:spAutoFit/>
          </a:bodyPr>
          <a:lstStyle/>
          <a:p>
            <a:pPr algn="ctr" fontAlgn="auto">
              <a:spcBef>
                <a:spcPts val="0"/>
              </a:spcBef>
              <a:spcAft>
                <a:spcPts val="0"/>
              </a:spcAft>
              <a:defRPr/>
            </a:pPr>
            <a:r>
              <a:rPr lang="en-US" sz="2300" dirty="0">
                <a:solidFill>
                  <a:schemeClr val="accent2">
                    <a:lumMod val="75000"/>
                  </a:schemeClr>
                </a:solidFill>
                <a:latin typeface="Corbel" pitchFamily="34" charset="0"/>
                <a:cs typeface="+mn-cs"/>
              </a:rPr>
              <a:t>Complete documentation from </a:t>
            </a:r>
            <a:r>
              <a:rPr lang="en-US" sz="2300" dirty="0" smtClean="0">
                <a:solidFill>
                  <a:schemeClr val="accent2">
                    <a:lumMod val="75000"/>
                  </a:schemeClr>
                </a:solidFill>
                <a:latin typeface="Corbel" pitchFamily="34" charset="0"/>
                <a:cs typeface="+mn-cs"/>
              </a:rPr>
              <a:t>104 </a:t>
            </a:r>
            <a:r>
              <a:rPr lang="en-US" sz="2300" dirty="0">
                <a:solidFill>
                  <a:schemeClr val="accent2">
                    <a:lumMod val="75000"/>
                  </a:schemeClr>
                </a:solidFill>
                <a:latin typeface="Corbel" pitchFamily="34" charset="0"/>
                <a:cs typeface="+mn-cs"/>
              </a:rPr>
              <a:t>landscape initiatives in </a:t>
            </a:r>
            <a:r>
              <a:rPr lang="en-US" sz="2300" dirty="0" smtClean="0">
                <a:solidFill>
                  <a:schemeClr val="accent2">
                    <a:lumMod val="75000"/>
                  </a:schemeClr>
                </a:solidFill>
                <a:latin typeface="Corbel" pitchFamily="34" charset="0"/>
                <a:cs typeface="+mn-cs"/>
              </a:rPr>
              <a:t>21 </a:t>
            </a:r>
            <a:r>
              <a:rPr lang="en-US" sz="2300" dirty="0">
                <a:solidFill>
                  <a:schemeClr val="accent2">
                    <a:lumMod val="75000"/>
                  </a:schemeClr>
                </a:solidFill>
                <a:latin typeface="Corbel" pitchFamily="34" charset="0"/>
                <a:cs typeface="+mn-cs"/>
              </a:rPr>
              <a:t>countries</a:t>
            </a:r>
          </a:p>
        </p:txBody>
      </p:sp>
      <p:pic>
        <p:nvPicPr>
          <p:cNvPr id="6" name="Picture 5" descr="Figure 1.png"/>
          <p:cNvPicPr>
            <a:picLocks noChangeAspect="1"/>
          </p:cNvPicPr>
          <p:nvPr/>
        </p:nvPicPr>
        <p:blipFill>
          <a:blip r:embed="rId3" cstate="print"/>
          <a:stretch>
            <a:fillRect/>
          </a:stretch>
        </p:blipFill>
        <p:spPr>
          <a:xfrm>
            <a:off x="-1" y="1096963"/>
            <a:ext cx="7113811" cy="5761038"/>
          </a:xfrm>
          <a:prstGeom prst="rect">
            <a:avLst/>
          </a:prstGeom>
          <a:ln>
            <a:solidFill>
              <a:schemeClr val="tx1">
                <a:lumMod val="40000"/>
                <a:lumOff val="60000"/>
              </a:schemeClr>
            </a:solidFill>
          </a:ln>
        </p:spPr>
      </p:pic>
      <p:sp>
        <p:nvSpPr>
          <p:cNvPr id="9" name="TextBox 8">
            <a:hlinkClick r:id="rId4" tooltip="Click here=)"/>
          </p:cNvPr>
          <p:cNvSpPr txBox="1"/>
          <p:nvPr/>
        </p:nvSpPr>
        <p:spPr>
          <a:xfrm>
            <a:off x="7238661" y="5410200"/>
            <a:ext cx="1905338" cy="1200329"/>
          </a:xfrm>
          <a:prstGeom prst="rect">
            <a:avLst/>
          </a:prstGeom>
          <a:solidFill>
            <a:schemeClr val="bg1"/>
          </a:solidFill>
        </p:spPr>
        <p:txBody>
          <a:bodyPr wrap="square" rtlCol="0">
            <a:spAutoFit/>
          </a:bodyPr>
          <a:lstStyle/>
          <a:p>
            <a:endParaRPr lang="en-US" b="1" dirty="0" smtClean="0">
              <a:solidFill>
                <a:schemeClr val="accent3">
                  <a:lumMod val="75000"/>
                </a:schemeClr>
              </a:solidFill>
              <a:latin typeface="Corbel" pitchFamily="34" charset="0"/>
            </a:endParaRPr>
          </a:p>
          <a:p>
            <a:r>
              <a:rPr lang="en-US" b="1" dirty="0" smtClean="0">
                <a:solidFill>
                  <a:schemeClr val="accent3">
                    <a:lumMod val="75000"/>
                  </a:schemeClr>
                </a:solidFill>
                <a:latin typeface="Corbel" pitchFamily="34" charset="0"/>
              </a:rPr>
              <a:t>Click here for an online version</a:t>
            </a:r>
          </a:p>
          <a:p>
            <a:endParaRPr lang="en-US" dirty="0">
              <a:solidFill>
                <a:schemeClr val="accent3">
                  <a:lumMod val="75000"/>
                </a:schemeClr>
              </a:solidFill>
              <a:latin typeface="Corbel" pitchFamily="34" charset="0"/>
            </a:endParaRPr>
          </a:p>
        </p:txBody>
      </p:sp>
    </p:spTree>
    <p:extLst>
      <p:ext uri="{BB962C8B-B14F-4D97-AF65-F5344CB8AC3E}">
        <p14:creationId xmlns:p14="http://schemas.microsoft.com/office/powerpoint/2010/main" val="2341825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944562"/>
          </a:xfrm>
        </p:spPr>
        <p:txBody>
          <a:bodyPr>
            <a:normAutofit fontScale="90000"/>
          </a:bodyPr>
          <a:lstStyle/>
          <a:p>
            <a:pPr fontAlgn="auto">
              <a:spcAft>
                <a:spcPts val="0"/>
              </a:spcAft>
              <a:defRPr/>
            </a:pPr>
            <a:r>
              <a:rPr lang="en-US" sz="2400" b="0" i="1" dirty="0"/>
              <a:t>Integrated Landscape Initiatives in Latin America and the Caribbean (LAC)</a:t>
            </a:r>
            <a:r>
              <a:rPr lang="en-US" sz="3200" b="0" i="1" dirty="0" smtClean="0"/>
              <a:t/>
            </a:r>
            <a:br>
              <a:rPr lang="en-US" sz="3200" b="0" i="1" dirty="0" smtClean="0"/>
            </a:br>
            <a:r>
              <a:rPr lang="en-US" sz="3100" dirty="0" smtClean="0">
                <a:ea typeface="+mj-ea"/>
              </a:rPr>
              <a:t>Geographic distribution of interviewed ILIs in LAC</a:t>
            </a:r>
            <a:endParaRPr lang="en-US" sz="3200" dirty="0">
              <a:ea typeface="+mj-ea"/>
            </a:endParaRPr>
          </a:p>
        </p:txBody>
      </p:sp>
      <p:sp>
        <p:nvSpPr>
          <p:cNvPr id="4" name="65 CuadroTexto"/>
          <p:cNvSpPr txBox="1"/>
          <p:nvPr/>
        </p:nvSpPr>
        <p:spPr>
          <a:xfrm>
            <a:off x="7238662" y="1219200"/>
            <a:ext cx="1905337" cy="2215991"/>
          </a:xfrm>
          <a:prstGeom prst="rect">
            <a:avLst/>
          </a:prstGeom>
          <a:noFill/>
        </p:spPr>
        <p:txBody>
          <a:bodyPr wrap="square">
            <a:spAutoFit/>
          </a:bodyPr>
          <a:lstStyle/>
          <a:p>
            <a:pPr algn="ctr" fontAlgn="auto">
              <a:spcBef>
                <a:spcPts val="0"/>
              </a:spcBef>
              <a:spcAft>
                <a:spcPts val="0"/>
              </a:spcAft>
              <a:defRPr/>
            </a:pPr>
            <a:r>
              <a:rPr lang="en-US" sz="2300" dirty="0" smtClean="0">
                <a:solidFill>
                  <a:schemeClr val="accent2">
                    <a:lumMod val="75000"/>
                  </a:schemeClr>
                </a:solidFill>
                <a:latin typeface="Corbel" pitchFamily="34" charset="0"/>
                <a:cs typeface="+mn-cs"/>
              </a:rPr>
              <a:t>Interviewed 75 </a:t>
            </a:r>
            <a:r>
              <a:rPr lang="en-US" sz="2300" dirty="0">
                <a:solidFill>
                  <a:schemeClr val="accent2">
                    <a:lumMod val="75000"/>
                  </a:schemeClr>
                </a:solidFill>
                <a:latin typeface="Corbel" pitchFamily="34" charset="0"/>
                <a:cs typeface="+mn-cs"/>
              </a:rPr>
              <a:t>landscape </a:t>
            </a:r>
            <a:r>
              <a:rPr lang="en-US" sz="2300" dirty="0" smtClean="0">
                <a:solidFill>
                  <a:schemeClr val="accent2">
                    <a:lumMod val="75000"/>
                  </a:schemeClr>
                </a:solidFill>
                <a:latin typeface="Corbel" pitchFamily="34" charset="0"/>
                <a:cs typeface="+mn-cs"/>
              </a:rPr>
              <a:t>stakeholders in 23 ILIs located in </a:t>
            </a:r>
          </a:p>
          <a:p>
            <a:pPr algn="ctr" fontAlgn="auto">
              <a:spcBef>
                <a:spcPts val="0"/>
              </a:spcBef>
              <a:spcAft>
                <a:spcPts val="0"/>
              </a:spcAft>
              <a:defRPr/>
            </a:pPr>
            <a:r>
              <a:rPr lang="en-US" sz="2300" dirty="0" smtClean="0">
                <a:solidFill>
                  <a:schemeClr val="accent2">
                    <a:lumMod val="75000"/>
                  </a:schemeClr>
                </a:solidFill>
                <a:latin typeface="Corbel" pitchFamily="34" charset="0"/>
                <a:cs typeface="+mn-cs"/>
              </a:rPr>
              <a:t> 13 </a:t>
            </a:r>
            <a:r>
              <a:rPr lang="en-US" sz="2300" dirty="0">
                <a:solidFill>
                  <a:schemeClr val="accent2">
                    <a:lumMod val="75000"/>
                  </a:schemeClr>
                </a:solidFill>
                <a:latin typeface="Corbel" pitchFamily="34" charset="0"/>
                <a:cs typeface="+mn-cs"/>
              </a:rPr>
              <a:t>countries</a:t>
            </a:r>
          </a:p>
        </p:txBody>
      </p:sp>
      <p:pic>
        <p:nvPicPr>
          <p:cNvPr id="9" name="Picture 8" descr="Tier2.jpg"/>
          <p:cNvPicPr>
            <a:picLocks noChangeAspect="1"/>
          </p:cNvPicPr>
          <p:nvPr/>
        </p:nvPicPr>
        <p:blipFill>
          <a:blip r:embed="rId3" cstate="print"/>
          <a:stretch>
            <a:fillRect/>
          </a:stretch>
        </p:blipFill>
        <p:spPr>
          <a:xfrm>
            <a:off x="0" y="997469"/>
            <a:ext cx="7238662" cy="5860532"/>
          </a:xfrm>
          <a:prstGeom prst="rect">
            <a:avLst/>
          </a:prstGeom>
          <a:noFill/>
          <a:ln>
            <a:noFill/>
          </a:ln>
        </p:spPr>
      </p:pic>
      <p:sp>
        <p:nvSpPr>
          <p:cNvPr id="11" name="TextBox 10">
            <a:hlinkClick r:id="rId4" tooltip="Click here=)"/>
          </p:cNvPr>
          <p:cNvSpPr txBox="1"/>
          <p:nvPr/>
        </p:nvSpPr>
        <p:spPr>
          <a:xfrm>
            <a:off x="7238661" y="5410200"/>
            <a:ext cx="1905338" cy="1200329"/>
          </a:xfrm>
          <a:prstGeom prst="rect">
            <a:avLst/>
          </a:prstGeom>
          <a:solidFill>
            <a:schemeClr val="bg1"/>
          </a:solidFill>
        </p:spPr>
        <p:txBody>
          <a:bodyPr wrap="square" rtlCol="0">
            <a:spAutoFit/>
          </a:bodyPr>
          <a:lstStyle/>
          <a:p>
            <a:endParaRPr lang="en-US" b="1" dirty="0" smtClean="0">
              <a:solidFill>
                <a:schemeClr val="accent3">
                  <a:lumMod val="75000"/>
                </a:schemeClr>
              </a:solidFill>
              <a:latin typeface="Corbel" pitchFamily="34" charset="0"/>
            </a:endParaRPr>
          </a:p>
          <a:p>
            <a:r>
              <a:rPr lang="en-US" b="1" dirty="0" smtClean="0">
                <a:solidFill>
                  <a:schemeClr val="accent3">
                    <a:lumMod val="75000"/>
                  </a:schemeClr>
                </a:solidFill>
                <a:latin typeface="Corbel" pitchFamily="34" charset="0"/>
              </a:rPr>
              <a:t>Click here for an online version</a:t>
            </a:r>
          </a:p>
          <a:p>
            <a:endParaRPr lang="en-US" dirty="0">
              <a:solidFill>
                <a:schemeClr val="accent3">
                  <a:lumMod val="75000"/>
                </a:schemeClr>
              </a:solidFill>
              <a:latin typeface="Corbel" pitchFamily="34" charset="0"/>
            </a:endParaRPr>
          </a:p>
        </p:txBody>
      </p:sp>
    </p:spTree>
    <p:extLst>
      <p:ext uri="{BB962C8B-B14F-4D97-AF65-F5344CB8AC3E}">
        <p14:creationId xmlns:p14="http://schemas.microsoft.com/office/powerpoint/2010/main" val="3521608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Ecoagriculture Theme 1">
      <a:dk1>
        <a:srgbClr val="989B97"/>
      </a:dk1>
      <a:lt1>
        <a:srgbClr val="FFFFFF"/>
      </a:lt1>
      <a:dk2>
        <a:srgbClr val="465C00"/>
      </a:dk2>
      <a:lt2>
        <a:srgbClr val="D5DDBD"/>
      </a:lt2>
      <a:accent1>
        <a:srgbClr val="739600"/>
      </a:accent1>
      <a:accent2>
        <a:srgbClr val="465C00"/>
      </a:accent2>
      <a:accent3>
        <a:srgbClr val="E0AC44"/>
      </a:accent3>
      <a:accent4>
        <a:srgbClr val="755401"/>
      </a:accent4>
      <a:accent5>
        <a:srgbClr val="989B97"/>
      </a:accent5>
      <a:accent6>
        <a:srgbClr val="6D6F64"/>
      </a:accent6>
      <a:hlink>
        <a:srgbClr val="739600"/>
      </a:hlink>
      <a:folHlink>
        <a:srgbClr val="6D6F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EP Report</Template>
  <TotalTime>2826</TotalTime>
  <Words>1734</Words>
  <Application>Microsoft Macintosh PowerPoint</Application>
  <PresentationFormat>On-screen Show (4:3)</PresentationFormat>
  <Paragraphs>184</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Linking Research, Learning and Action to Strengthen Integrated Landscape Initiatives</vt:lpstr>
      <vt:lpstr>‘Take-aways’ from the Global Landscapes Forum</vt:lpstr>
      <vt:lpstr>The LPFN: Exploring how to make landscapes work for people, food and nature</vt:lpstr>
      <vt:lpstr>PowerPoint Presentation</vt:lpstr>
      <vt:lpstr>PowerPoint Presentation</vt:lpstr>
      <vt:lpstr>PowerPoint Presentation</vt:lpstr>
      <vt:lpstr>The Building Blocks for Viable Landscape Governance Landscape Governance Review</vt:lpstr>
      <vt:lpstr>Integrated Landscape Initiatives in Latin America and the Caribbean (LAC) Geographic distribution of surveyed ILIs in LAC</vt:lpstr>
      <vt:lpstr>Integrated Landscape Initiatives in Latin America and the Caribbean (LAC) Geographic distribution of interviewed ILIs in LAC</vt:lpstr>
      <vt:lpstr>Integrated Landscape Initiatives in LAC What challenges and issues are motivating ILIs?</vt:lpstr>
      <vt:lpstr>Integrated Landscape Initiatives in LAC Who is designing and implementing in ILIs?</vt:lpstr>
      <vt:lpstr>Integrated Landscape Initiatives in LAC Key Findings</vt:lpstr>
      <vt:lpstr>Integrated Landscape Initiatives in LAC Most successful aspects</vt:lpstr>
      <vt:lpstr>Integrated Landscape Initiatives in LAC Primary challenges</vt:lpstr>
      <vt:lpstr>Linking Policy-Makers and Landscape Leaders Landscape Policy Dialogues</vt:lpstr>
      <vt:lpstr>Strengthening landscapes and their leaders The Learning Landscape Network</vt:lpstr>
      <vt:lpstr>Building on LPFN Collaborations in Central America</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Wenceslao Almazan</dc:creator>
  <cp:lastModifiedBy>Abigail Hart</cp:lastModifiedBy>
  <cp:revision>88</cp:revision>
  <dcterms:created xsi:type="dcterms:W3CDTF">2011-03-08T14:48:06Z</dcterms:created>
  <dcterms:modified xsi:type="dcterms:W3CDTF">2014-02-18T05:42:12Z</dcterms:modified>
</cp:coreProperties>
</file>