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585" r:id="rId3"/>
    <p:sldId id="586" r:id="rId4"/>
    <p:sldId id="649" r:id="rId5"/>
    <p:sldId id="584" r:id="rId6"/>
    <p:sldId id="647" r:id="rId7"/>
    <p:sldId id="650" r:id="rId8"/>
    <p:sldId id="660" r:id="rId9"/>
    <p:sldId id="651" r:id="rId10"/>
    <p:sldId id="652" r:id="rId11"/>
    <p:sldId id="656" r:id="rId12"/>
    <p:sldId id="654" r:id="rId13"/>
    <p:sldId id="583" r:id="rId14"/>
    <p:sldId id="546" r:id="rId15"/>
    <p:sldId id="655" r:id="rId16"/>
    <p:sldId id="571" r:id="rId17"/>
    <p:sldId id="661" r:id="rId18"/>
    <p:sldId id="573" r:id="rId19"/>
    <p:sldId id="588" r:id="rId20"/>
    <p:sldId id="620" r:id="rId21"/>
    <p:sldId id="664" r:id="rId22"/>
    <p:sldId id="657" r:id="rId23"/>
    <p:sldId id="662" r:id="rId24"/>
    <p:sldId id="663" r:id="rId25"/>
  </p:sldIdLst>
  <p:sldSz cx="9144000" cy="6858000" type="screen4x3"/>
  <p:notesSz cx="9144000" cy="6858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i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i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i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i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99"/>
    <a:srgbClr val="009900"/>
    <a:srgbClr val="FF505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69" autoAdjust="0"/>
    <p:restoredTop sz="94955" autoAdjust="0"/>
  </p:normalViewPr>
  <p:slideViewPr>
    <p:cSldViewPr>
      <p:cViewPr varScale="1">
        <p:scale>
          <a:sx n="36" d="100"/>
          <a:sy n="36" d="100"/>
        </p:scale>
        <p:origin x="131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10C46BD5-C3DE-4AF4-AA67-2A03364DB2F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i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19F57BEC-E718-496B-87F8-504A352652CA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8676" name="Rectangle 4">
            <a:extLst>
              <a:ext uri="{FF2B5EF4-FFF2-40B4-BE49-F238E27FC236}">
                <a16:creationId xmlns:a16="http://schemas.microsoft.com/office/drawing/2014/main" id="{44BD39A4-E8D8-47FA-93B2-DC16907B4325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C187C68F-F17B-4BD8-8CB5-E665C4029A8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CD7F8571-433F-4789-8C25-CF8FF5910D3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i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83947B8D-E4E9-4FE6-B229-387EE66AB75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i="0"/>
            </a:lvl1pPr>
          </a:lstStyle>
          <a:p>
            <a:fld id="{C6B81817-B38B-4260-AA83-3869BD2C017F}" type="slidenum">
              <a:rPr lang="es-ES" altLang="es-SV"/>
              <a:pPr/>
              <a:t>‹Nº›</a:t>
            </a:fld>
            <a:endParaRPr lang="es-ES" altLang="es-S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A771E5C3-8AB5-4E4C-83B2-DEB36F7D15E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CEF9F7B-E3EB-4372-9DE2-8D62ED70F126}" type="slidenum">
              <a:rPr lang="es-ES" altLang="es-SV" i="0"/>
              <a:pPr eaLnBrk="1" hangingPunct="1"/>
              <a:t>1</a:t>
            </a:fld>
            <a:endParaRPr lang="es-ES" altLang="es-SV" i="0"/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016B96DB-6BF1-4D8C-8D83-446A61430A3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ED34D765-1007-421D-B204-6EEB311C17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SV" altLang="es-SV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 lang="es-SV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873DA25-F440-46A0-8B55-E0A0560C037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B3A2931-792A-4718-8122-38EF99B48D7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CE930F7-6741-4D37-81C0-95C17FC572A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B7CA0D-57FC-4CF7-BC0A-E1AB8FE73EB6}" type="slidenum">
              <a:rPr lang="es-ES" altLang="es-SV"/>
              <a:pPr/>
              <a:t>‹Nº›</a:t>
            </a:fld>
            <a:endParaRPr lang="es-ES" altLang="es-SV"/>
          </a:p>
        </p:txBody>
      </p:sp>
    </p:spTree>
    <p:extLst>
      <p:ext uri="{BB962C8B-B14F-4D97-AF65-F5344CB8AC3E}">
        <p14:creationId xmlns:p14="http://schemas.microsoft.com/office/powerpoint/2010/main" val="1158358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49DAD83-646C-4A91-95DB-E289A305869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3F6B739-F986-4E82-B7C8-1C1829C001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FC6B79D-58F3-4718-9BCB-E009DDCEE2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FED0AF-34AC-42C0-A51C-CD6B51332D76}" type="slidenum">
              <a:rPr lang="es-ES" altLang="es-SV"/>
              <a:pPr/>
              <a:t>‹Nº›</a:t>
            </a:fld>
            <a:endParaRPr lang="es-ES" altLang="es-SV"/>
          </a:p>
        </p:txBody>
      </p:sp>
    </p:spTree>
    <p:extLst>
      <p:ext uri="{BB962C8B-B14F-4D97-AF65-F5344CB8AC3E}">
        <p14:creationId xmlns:p14="http://schemas.microsoft.com/office/powerpoint/2010/main" val="184279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22E0516-BCC2-4771-B13B-95C40E6427E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FA02D03-CA96-40AA-A53E-96695D6ABC9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24CFC82-C95E-4D35-8A0E-FE04E2DEEDD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0F9282-CCE2-406E-9C34-398545422115}" type="slidenum">
              <a:rPr lang="es-ES" altLang="es-SV"/>
              <a:pPr/>
              <a:t>‹Nº›</a:t>
            </a:fld>
            <a:endParaRPr lang="es-ES" altLang="es-SV"/>
          </a:p>
        </p:txBody>
      </p:sp>
    </p:spTree>
    <p:extLst>
      <p:ext uri="{BB962C8B-B14F-4D97-AF65-F5344CB8AC3E}">
        <p14:creationId xmlns:p14="http://schemas.microsoft.com/office/powerpoint/2010/main" val="25964506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917A0D8-1D75-4764-993B-D6E7D536E98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4E4F360-B817-4909-8773-E3D63773434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1E96BFF-1D42-4BAA-93E2-6A24C4FF170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EF8D8C-034A-4F9E-B273-35B153E2BBDE}" type="slidenum">
              <a:rPr lang="es-ES" altLang="es-SV"/>
              <a:pPr/>
              <a:t>‹Nº›</a:t>
            </a:fld>
            <a:endParaRPr lang="es-ES" altLang="es-SV"/>
          </a:p>
        </p:txBody>
      </p:sp>
    </p:spTree>
    <p:extLst>
      <p:ext uri="{BB962C8B-B14F-4D97-AF65-F5344CB8AC3E}">
        <p14:creationId xmlns:p14="http://schemas.microsoft.com/office/powerpoint/2010/main" val="36716804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ítulo, tex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A52BAB0C-00E1-44B8-B2BC-4CEDA67581D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A26FC4B1-5B42-4C5E-B6BD-501146B096B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03DFA9EB-3BC2-450D-B0B6-9496270C0F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C2DD4A-2A13-45A2-834A-3F6BD9D20E8A}" type="slidenum">
              <a:rPr lang="es-SV" altLang="es-SV"/>
              <a:pPr/>
              <a:t>‹Nº›</a:t>
            </a:fld>
            <a:endParaRPr lang="es-SV" altLang="es-SV"/>
          </a:p>
        </p:txBody>
      </p:sp>
    </p:spTree>
    <p:extLst>
      <p:ext uri="{BB962C8B-B14F-4D97-AF65-F5344CB8AC3E}">
        <p14:creationId xmlns:p14="http://schemas.microsoft.com/office/powerpoint/2010/main" val="18869601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6 Rectángulo">
            <a:extLst>
              <a:ext uri="{FF2B5EF4-FFF2-40B4-BE49-F238E27FC236}">
                <a16:creationId xmlns:a16="http://schemas.microsoft.com/office/drawing/2014/main" id="{B177F961-6A6A-43E1-BB25-CFFA18DE7E80}"/>
              </a:ext>
            </a:extLst>
          </p:cNvPr>
          <p:cNvGrpSpPr>
            <a:grpSpLocks/>
          </p:cNvGrpSpPr>
          <p:nvPr/>
        </p:nvGrpSpPr>
        <p:grpSpPr bwMode="auto">
          <a:xfrm>
            <a:off x="19050" y="4632325"/>
            <a:ext cx="9423400" cy="506413"/>
            <a:chOff x="12" y="2918"/>
            <a:chExt cx="5936" cy="319"/>
          </a:xfrm>
        </p:grpSpPr>
        <p:pic>
          <p:nvPicPr>
            <p:cNvPr id="6" name="6 Rectángulo">
              <a:extLst>
                <a:ext uri="{FF2B5EF4-FFF2-40B4-BE49-F238E27FC236}">
                  <a16:creationId xmlns:a16="http://schemas.microsoft.com/office/drawing/2014/main" id="{107A76A6-D4E8-4A94-8FFC-FF2E5BE0D65D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" y="2918"/>
              <a:ext cx="5936" cy="3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 Box 3">
              <a:extLst>
                <a:ext uri="{FF2B5EF4-FFF2-40B4-BE49-F238E27FC236}">
                  <a16:creationId xmlns:a16="http://schemas.microsoft.com/office/drawing/2014/main" id="{797366CA-B752-4088-8FC5-82741A307F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0800000">
              <a:off x="43" y="2950"/>
              <a:ext cx="5674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s-SV">
                <a:solidFill>
                  <a:srgbClr val="FFFFFF"/>
                </a:solidFill>
              </a:endParaRPr>
            </a:p>
          </p:txBody>
        </p:sp>
      </p:grpSp>
      <p:grpSp>
        <p:nvGrpSpPr>
          <p:cNvPr id="8" name="7 Rectángulo">
            <a:extLst>
              <a:ext uri="{FF2B5EF4-FFF2-40B4-BE49-F238E27FC236}">
                <a16:creationId xmlns:a16="http://schemas.microsoft.com/office/drawing/2014/main" id="{626074DB-FBD2-4BED-B1DE-D783B0B246C6}"/>
              </a:ext>
            </a:extLst>
          </p:cNvPr>
          <p:cNvGrpSpPr>
            <a:grpSpLocks/>
          </p:cNvGrpSpPr>
          <p:nvPr/>
        </p:nvGrpSpPr>
        <p:grpSpPr bwMode="auto">
          <a:xfrm>
            <a:off x="19050" y="4724400"/>
            <a:ext cx="9423400" cy="463550"/>
            <a:chOff x="12" y="2976"/>
            <a:chExt cx="5936" cy="292"/>
          </a:xfrm>
        </p:grpSpPr>
        <p:pic>
          <p:nvPicPr>
            <p:cNvPr id="9" name="7 Rectángulo">
              <a:extLst>
                <a:ext uri="{FF2B5EF4-FFF2-40B4-BE49-F238E27FC236}">
                  <a16:creationId xmlns:a16="http://schemas.microsoft.com/office/drawing/2014/main" id="{10DB8CE7-7331-4C4D-A098-7DAACC4B0572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" y="2976"/>
              <a:ext cx="5936" cy="2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 Box 6">
              <a:extLst>
                <a:ext uri="{FF2B5EF4-FFF2-40B4-BE49-F238E27FC236}">
                  <a16:creationId xmlns:a16="http://schemas.microsoft.com/office/drawing/2014/main" id="{8C6A3DF2-7483-4802-8B85-E2C4AB8CDC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" y="3007"/>
              <a:ext cx="5674" cy="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s-SV">
                <a:solidFill>
                  <a:srgbClr val="FFFFFF"/>
                </a:solidFill>
              </a:endParaRPr>
            </a:p>
          </p:txBody>
        </p:sp>
      </p:grpSp>
      <p:pic>
        <p:nvPicPr>
          <p:cNvPr id="11" name="8 Imagen" descr="garza en lirio.JPG">
            <a:extLst>
              <a:ext uri="{FF2B5EF4-FFF2-40B4-BE49-F238E27FC236}">
                <a16:creationId xmlns:a16="http://schemas.microsoft.com/office/drawing/2014/main" id="{EAD0818D-759D-4F28-B0BB-460DB548F2D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929188"/>
            <a:ext cx="2209800" cy="1619250"/>
          </a:xfrm>
          <a:prstGeom prst="rect">
            <a:avLst/>
          </a:prstGeom>
          <a:noFill/>
          <a:ln w="9525">
            <a:solidFill>
              <a:srgbClr val="6B6BCF"/>
            </a:solidFill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9 Imagen" descr="DSC00006.JPG">
            <a:extLst>
              <a:ext uri="{FF2B5EF4-FFF2-40B4-BE49-F238E27FC236}">
                <a16:creationId xmlns:a16="http://schemas.microsoft.com/office/drawing/2014/main" id="{010F34B0-3782-4A4D-9F86-A542057E4F6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4929188"/>
            <a:ext cx="2160587" cy="1619250"/>
          </a:xfrm>
          <a:prstGeom prst="rect">
            <a:avLst/>
          </a:prstGeom>
          <a:noFill/>
          <a:ln w="9525">
            <a:solidFill>
              <a:srgbClr val="6B6BCF"/>
            </a:solidFill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10 Imagen" descr="DSC00044.JPG">
            <a:extLst>
              <a:ext uri="{FF2B5EF4-FFF2-40B4-BE49-F238E27FC236}">
                <a16:creationId xmlns:a16="http://schemas.microsoft.com/office/drawing/2014/main" id="{9B84C4D1-24D5-4A57-8CE6-4FC0E53B8E5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225" y="4929188"/>
            <a:ext cx="2160588" cy="1619250"/>
          </a:xfrm>
          <a:prstGeom prst="rect">
            <a:avLst/>
          </a:prstGeom>
          <a:noFill/>
          <a:ln w="9525">
            <a:solidFill>
              <a:srgbClr val="6B6BCF"/>
            </a:solidFill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C:\Documents and Settings\jberganza\Mis documentos\Mis imágenes\PACAP CON LOS DEMAS LOGOS 05-09-09.JPG">
            <a:extLst>
              <a:ext uri="{FF2B5EF4-FFF2-40B4-BE49-F238E27FC236}">
                <a16:creationId xmlns:a16="http://schemas.microsoft.com/office/drawing/2014/main" id="{6084A062-D3E6-4DB0-A161-5D3F5A3B60A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3000375"/>
            <a:ext cx="2000250" cy="120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5" name="4 Marcador de fecha">
            <a:extLst>
              <a:ext uri="{FF2B5EF4-FFF2-40B4-BE49-F238E27FC236}">
                <a16:creationId xmlns:a16="http://schemas.microsoft.com/office/drawing/2014/main" id="{45A92CF9-FD59-4087-BC71-68F2AB38E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6" name="5 Marcador de pie de página">
            <a:extLst>
              <a:ext uri="{FF2B5EF4-FFF2-40B4-BE49-F238E27FC236}">
                <a16:creationId xmlns:a16="http://schemas.microsoft.com/office/drawing/2014/main" id="{20DD8A82-5F96-48BE-BA15-2621D6F78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7" name="6 Marcador de número de diapositiva">
            <a:extLst>
              <a:ext uri="{FF2B5EF4-FFF2-40B4-BE49-F238E27FC236}">
                <a16:creationId xmlns:a16="http://schemas.microsoft.com/office/drawing/2014/main" id="{EFCF3E6F-D949-4598-A2F2-B0A4FA765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fld id="{84BD5972-70C7-4B39-AC77-29BBC73B8AAB}" type="slidenum">
              <a:rPr lang="es-ES" altLang="es-SV"/>
              <a:pPr/>
              <a:t>‹Nº›</a:t>
            </a:fld>
            <a:endParaRPr lang="es-ES" altLang="es-SV"/>
          </a:p>
        </p:txBody>
      </p:sp>
    </p:spTree>
    <p:extLst>
      <p:ext uri="{BB962C8B-B14F-4D97-AF65-F5344CB8AC3E}">
        <p14:creationId xmlns:p14="http://schemas.microsoft.com/office/powerpoint/2010/main" val="2336066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4ACE79C-92D6-41D8-8F50-99F0B65C14F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3542551-25A0-4E06-BF48-935AC8F386C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E1F2D6D-35E1-495D-A6E0-AA4EA0A93A9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80E2FB-335C-4F01-BF6E-3832F6B98F2A}" type="slidenum">
              <a:rPr lang="es-ES" altLang="es-SV"/>
              <a:pPr/>
              <a:t>‹Nº›</a:t>
            </a:fld>
            <a:endParaRPr lang="es-ES" altLang="es-SV"/>
          </a:p>
        </p:txBody>
      </p:sp>
    </p:spTree>
    <p:extLst>
      <p:ext uri="{BB962C8B-B14F-4D97-AF65-F5344CB8AC3E}">
        <p14:creationId xmlns:p14="http://schemas.microsoft.com/office/powerpoint/2010/main" val="2894576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65B3553-DD54-4335-804D-B27FBB0923C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8FE280A-2EEC-4385-ACD3-5C4CEA3A358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0F2D54D-2830-4FBF-A5FB-6BC4AEABEA7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E43235-B411-43C8-8FDC-8FFB39266FED}" type="slidenum">
              <a:rPr lang="es-ES" altLang="es-SV"/>
              <a:pPr/>
              <a:t>‹Nº›</a:t>
            </a:fld>
            <a:endParaRPr lang="es-ES" altLang="es-SV"/>
          </a:p>
        </p:txBody>
      </p:sp>
    </p:spTree>
    <p:extLst>
      <p:ext uri="{BB962C8B-B14F-4D97-AF65-F5344CB8AC3E}">
        <p14:creationId xmlns:p14="http://schemas.microsoft.com/office/powerpoint/2010/main" val="2925423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64ECCB8-0677-4B68-8695-2F4456836F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2BABC60-6C9E-46C4-A0DB-30E7C93051E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820EAE3-0430-42B3-996C-67753301021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B3F6CF-94BD-4F40-8A53-95DB07579EFE}" type="slidenum">
              <a:rPr lang="es-ES" altLang="es-SV"/>
              <a:pPr/>
              <a:t>‹Nº›</a:t>
            </a:fld>
            <a:endParaRPr lang="es-ES" altLang="es-SV"/>
          </a:p>
        </p:txBody>
      </p:sp>
    </p:spTree>
    <p:extLst>
      <p:ext uri="{BB962C8B-B14F-4D97-AF65-F5344CB8AC3E}">
        <p14:creationId xmlns:p14="http://schemas.microsoft.com/office/powerpoint/2010/main" val="3551718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6DAC9EE-9D7D-4380-AF80-19F751978D6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E816FAE-2527-496E-AE4A-A4F68F0069B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123B196B-29BF-4F29-A618-0542284629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4AD42A-7C84-4C44-A4DA-FCD505021B0F}" type="slidenum">
              <a:rPr lang="es-ES" altLang="es-SV"/>
              <a:pPr/>
              <a:t>‹Nº›</a:t>
            </a:fld>
            <a:endParaRPr lang="es-ES" altLang="es-SV"/>
          </a:p>
        </p:txBody>
      </p:sp>
    </p:spTree>
    <p:extLst>
      <p:ext uri="{BB962C8B-B14F-4D97-AF65-F5344CB8AC3E}">
        <p14:creationId xmlns:p14="http://schemas.microsoft.com/office/powerpoint/2010/main" val="315551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FE60F8C-AE71-49F8-9D8E-FBBAC6626B1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9DA8F18-F034-48A5-ABED-7DE605DFE83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2E96D0B-B1FB-4862-A0BD-38D8C0AFE85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2078D1-A4D8-417F-80DC-CF5B64BBC210}" type="slidenum">
              <a:rPr lang="es-ES" altLang="es-SV"/>
              <a:pPr/>
              <a:t>‹Nº›</a:t>
            </a:fld>
            <a:endParaRPr lang="es-ES" altLang="es-SV"/>
          </a:p>
        </p:txBody>
      </p:sp>
    </p:spTree>
    <p:extLst>
      <p:ext uri="{BB962C8B-B14F-4D97-AF65-F5344CB8AC3E}">
        <p14:creationId xmlns:p14="http://schemas.microsoft.com/office/powerpoint/2010/main" val="3068460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863975E-68F8-4F93-8785-885757A177A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22A23D43-F5F5-42CA-A5A2-675FC5BC9FA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3FC83DE-D686-4E8F-9D0A-9E0F633261C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D9E504-3436-4E96-9706-017FE24A0DB3}" type="slidenum">
              <a:rPr lang="es-ES" altLang="es-SV"/>
              <a:pPr/>
              <a:t>‹Nº›</a:t>
            </a:fld>
            <a:endParaRPr lang="es-ES" altLang="es-SV"/>
          </a:p>
        </p:txBody>
      </p:sp>
    </p:spTree>
    <p:extLst>
      <p:ext uri="{BB962C8B-B14F-4D97-AF65-F5344CB8AC3E}">
        <p14:creationId xmlns:p14="http://schemas.microsoft.com/office/powerpoint/2010/main" val="903619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843892A-715E-46EF-8FB3-68B037D42A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92D116F-B4DF-4C1A-89CE-AF70BE5142B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5EE530-3D3E-4D33-9B78-9112A17E249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DAF514-9124-4BC2-8023-9698B41C5D13}" type="slidenum">
              <a:rPr lang="es-ES" altLang="es-SV"/>
              <a:pPr/>
              <a:t>‹Nº›</a:t>
            </a:fld>
            <a:endParaRPr lang="es-ES" altLang="es-SV"/>
          </a:p>
        </p:txBody>
      </p:sp>
    </p:spTree>
    <p:extLst>
      <p:ext uri="{BB962C8B-B14F-4D97-AF65-F5344CB8AC3E}">
        <p14:creationId xmlns:p14="http://schemas.microsoft.com/office/powerpoint/2010/main" val="2501273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SV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201DF2D-26A0-42D6-A185-712E2015749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E2154D9-0EDF-47DB-86AA-C3609EE068F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E819D2E-EED4-447A-BD32-4148A145C07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2E177C-E6AE-47EE-9765-9BC163D10D2C}" type="slidenum">
              <a:rPr lang="es-ES" altLang="es-SV"/>
              <a:pPr/>
              <a:t>‹Nº›</a:t>
            </a:fld>
            <a:endParaRPr lang="es-ES" altLang="es-SV"/>
          </a:p>
        </p:txBody>
      </p:sp>
    </p:spTree>
    <p:extLst>
      <p:ext uri="{BB962C8B-B14F-4D97-AF65-F5344CB8AC3E}">
        <p14:creationId xmlns:p14="http://schemas.microsoft.com/office/powerpoint/2010/main" val="2762811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BCC74558-0DE7-4336-8D46-90A5B2A99B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SV"/>
              <a:t>Haga clic para cambiar el estilo de título	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A30C88AA-0602-4DF0-BC46-A1C30A02FB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SV"/>
              <a:t>Haga clic para modificar el estilo de texto del patrón</a:t>
            </a:r>
          </a:p>
          <a:p>
            <a:pPr lvl="1"/>
            <a:r>
              <a:rPr lang="es-ES" altLang="es-SV"/>
              <a:t>Segundo nivel</a:t>
            </a:r>
          </a:p>
          <a:p>
            <a:pPr lvl="2"/>
            <a:r>
              <a:rPr lang="es-ES" altLang="es-SV"/>
              <a:t>Tercer nivel</a:t>
            </a:r>
          </a:p>
          <a:p>
            <a:pPr lvl="3"/>
            <a:r>
              <a:rPr lang="es-ES" altLang="es-SV"/>
              <a:t>Cuarto nivel</a:t>
            </a:r>
          </a:p>
          <a:p>
            <a:pPr lvl="4"/>
            <a:r>
              <a:rPr lang="es-ES" altLang="es-SV"/>
              <a:t>Quinto nivel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5EC1EF27-84E0-4BB9-9804-AC68A1EF3C4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3B8EFCE5-EE3F-4118-A0EE-8B182B4518B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C43CB177-91B1-43D9-8690-98694710200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/>
            </a:lvl1pPr>
          </a:lstStyle>
          <a:p>
            <a:fld id="{47EDB31E-A65C-4014-A66E-96283E963F02}" type="slidenum">
              <a:rPr lang="es-ES" altLang="es-SV"/>
              <a:pPr/>
              <a:t>‹Nº›</a:t>
            </a:fld>
            <a:endParaRPr lang="es-ES" altLang="es-S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8" r:id="rId1"/>
    <p:sldLayoutId id="2147483949" r:id="rId2"/>
    <p:sldLayoutId id="2147483950" r:id="rId3"/>
    <p:sldLayoutId id="2147483951" r:id="rId4"/>
    <p:sldLayoutId id="2147483952" r:id="rId5"/>
    <p:sldLayoutId id="2147483953" r:id="rId6"/>
    <p:sldLayoutId id="2147483954" r:id="rId7"/>
    <p:sldLayoutId id="2147483955" r:id="rId8"/>
    <p:sldLayoutId id="2147483956" r:id="rId9"/>
    <p:sldLayoutId id="2147483957" r:id="rId10"/>
    <p:sldLayoutId id="2147483958" r:id="rId11"/>
    <p:sldLayoutId id="2147483959" r:id="rId12"/>
    <p:sldLayoutId id="2147483960" r:id="rId13"/>
    <p:sldLayoutId id="2147483961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S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hyperlink" Target="http://upload.wikimedia.org/wikipedia/commons/2/20/Bahia_jiquilisco.jpg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FF99"/>
            </a:gs>
            <a:gs pos="100000">
              <a:srgbClr val="0099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val 4">
            <a:extLst>
              <a:ext uri="{FF2B5EF4-FFF2-40B4-BE49-F238E27FC236}">
                <a16:creationId xmlns:a16="http://schemas.microsoft.com/office/drawing/2014/main" id="{9EE59E49-7C88-455B-8F6C-B20E6D0E5988}"/>
              </a:ext>
            </a:extLst>
          </p:cNvPr>
          <p:cNvSpPr>
            <a:spLocks noChangeArrowheads="1"/>
          </p:cNvSpPr>
          <p:nvPr/>
        </p:nvSpPr>
        <p:spPr bwMode="auto">
          <a:xfrm rot="-1119038">
            <a:off x="-5221288" y="-2979738"/>
            <a:ext cx="14733588" cy="9334501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s-SV" altLang="es-SV"/>
          </a:p>
        </p:txBody>
      </p:sp>
      <p:sp>
        <p:nvSpPr>
          <p:cNvPr id="6147" name="Rectangle 5">
            <a:extLst>
              <a:ext uri="{FF2B5EF4-FFF2-40B4-BE49-F238E27FC236}">
                <a16:creationId xmlns:a16="http://schemas.microsoft.com/office/drawing/2014/main" id="{EF268705-E99F-4785-8EBE-6F4742F166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9050" y="-19050"/>
            <a:ext cx="9163050" cy="6877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s-SV" altLang="es-SV"/>
          </a:p>
        </p:txBody>
      </p:sp>
      <p:sp>
        <p:nvSpPr>
          <p:cNvPr id="6148" name="Line 11">
            <a:extLst>
              <a:ext uri="{FF2B5EF4-FFF2-40B4-BE49-F238E27FC236}">
                <a16:creationId xmlns:a16="http://schemas.microsoft.com/office/drawing/2014/main" id="{2BAD308A-1DE6-474E-BFC3-FEF06051635E}"/>
              </a:ext>
            </a:extLst>
          </p:cNvPr>
          <p:cNvSpPr>
            <a:spLocks noChangeShapeType="1"/>
          </p:cNvSpPr>
          <p:nvPr/>
        </p:nvSpPr>
        <p:spPr bwMode="auto">
          <a:xfrm>
            <a:off x="2339975" y="476250"/>
            <a:ext cx="0" cy="547370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SV"/>
          </a:p>
        </p:txBody>
      </p:sp>
      <p:sp>
        <p:nvSpPr>
          <p:cNvPr id="6149" name="AutoShape 17">
            <a:extLst>
              <a:ext uri="{FF2B5EF4-FFF2-40B4-BE49-F238E27FC236}">
                <a16:creationId xmlns:a16="http://schemas.microsoft.com/office/drawing/2014/main" id="{BEC7E5A7-6AD9-4491-9497-0DC291E042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0313" y="714375"/>
            <a:ext cx="6357937" cy="2357438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s-MX" altLang="es-SV" sz="2000" b="1">
              <a:solidFill>
                <a:schemeClr val="tx2"/>
              </a:solidFill>
            </a:endParaRPr>
          </a:p>
          <a:p>
            <a:pPr algn="ctr" eaLnBrk="1" hangingPunct="1"/>
            <a:r>
              <a:rPr lang="es-MX" altLang="es-SV" sz="2000" b="1">
                <a:solidFill>
                  <a:schemeClr val="tx2"/>
                </a:solidFill>
              </a:rPr>
              <a:t> ACCION COLECTIVA BAHIA DE JIQUILISCO</a:t>
            </a:r>
          </a:p>
          <a:p>
            <a:pPr algn="ctr" eaLnBrk="1" hangingPunct="1"/>
            <a:br>
              <a:rPr lang="es-MX" altLang="es-SV" b="1">
                <a:solidFill>
                  <a:schemeClr val="tx2"/>
                </a:solidFill>
              </a:rPr>
            </a:br>
            <a:endParaRPr lang="es-ES" altLang="es-SV" b="1">
              <a:solidFill>
                <a:schemeClr val="tx2"/>
              </a:solidFill>
            </a:endParaRPr>
          </a:p>
        </p:txBody>
      </p:sp>
      <p:pic>
        <p:nvPicPr>
          <p:cNvPr id="6150" name="Picture 4" descr="C:\Users\omolina.AMBIENTE\Desktop\fotos firma de carta entendimiento\IMG_0323.JPG">
            <a:extLst>
              <a:ext uri="{FF2B5EF4-FFF2-40B4-BE49-F238E27FC236}">
                <a16:creationId xmlns:a16="http://schemas.microsoft.com/office/drawing/2014/main" id="{328F884C-97EB-4B61-93E5-79ACD68B2A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8625"/>
            <a:ext cx="2286000" cy="190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" name="8 Rectángulo">
            <a:extLst>
              <a:ext uri="{FF2B5EF4-FFF2-40B4-BE49-F238E27FC236}">
                <a16:creationId xmlns:a16="http://schemas.microsoft.com/office/drawing/2014/main" id="{E4708110-4E3E-4730-B9AD-C077E94B70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500313"/>
            <a:ext cx="2214563" cy="714375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SV" altLang="es-SV"/>
              <a:t>Norma voluntaria “controlín”</a:t>
            </a:r>
          </a:p>
        </p:txBody>
      </p:sp>
      <p:sp>
        <p:nvSpPr>
          <p:cNvPr id="6152" name="9 Rectángulo">
            <a:extLst>
              <a:ext uri="{FF2B5EF4-FFF2-40B4-BE49-F238E27FC236}">
                <a16:creationId xmlns:a16="http://schemas.microsoft.com/office/drawing/2014/main" id="{77AC8790-DAF5-4C94-8102-0262BFDE50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0375" y="3214688"/>
            <a:ext cx="5429250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SV" altLang="es-SV" sz="2000"/>
              <a:t>Raul Lizama, MITUR</a:t>
            </a:r>
          </a:p>
          <a:p>
            <a:pPr eaLnBrk="1" hangingPunct="1"/>
            <a:r>
              <a:rPr lang="es-SV" altLang="es-SV" sz="2000"/>
              <a:t>Walter Rojas, MARN</a:t>
            </a:r>
          </a:p>
          <a:p>
            <a:pPr eaLnBrk="1" hangingPunct="1"/>
            <a:r>
              <a:rPr lang="es-SV" altLang="es-SV" sz="2000"/>
              <a:t>Maritza Erazo, MARN</a:t>
            </a:r>
          </a:p>
          <a:p>
            <a:pPr eaLnBrk="1" hangingPunct="1"/>
            <a:r>
              <a:rPr lang="es-SV" altLang="es-SV" sz="2000"/>
              <a:t>Oscar Molina, MARN/PACAP</a:t>
            </a:r>
          </a:p>
          <a:p>
            <a:pPr eaLnBrk="1" hangingPunct="1"/>
            <a:r>
              <a:rPr lang="es-SV" altLang="es-SV" sz="2000"/>
              <a:t>Isabela Vides, MARN</a:t>
            </a:r>
          </a:p>
          <a:p>
            <a:pPr eaLnBrk="1" hangingPunct="1"/>
            <a:r>
              <a:rPr lang="es-SV" altLang="es-SV" sz="2000"/>
              <a:t>Juan Ángel Landaverde, ANSP</a:t>
            </a:r>
          </a:p>
          <a:p>
            <a:pPr eaLnBrk="1" hangingPunct="1"/>
            <a:r>
              <a:rPr lang="es-SV" altLang="es-SV" sz="2000"/>
              <a:t>Francisco Javier Palacios, CENTA, Jiquilisco</a:t>
            </a:r>
          </a:p>
        </p:txBody>
      </p:sp>
      <p:pic>
        <p:nvPicPr>
          <p:cNvPr id="6153" name="Imagen 1" descr="Archivo:Bahia jiquilisco.jpg">
            <a:hlinkClick r:id="rId4"/>
            <a:extLst>
              <a:ext uri="{FF2B5EF4-FFF2-40B4-BE49-F238E27FC236}">
                <a16:creationId xmlns:a16="http://schemas.microsoft.com/office/drawing/2014/main" id="{1CA4791B-5BE8-4767-92AE-79810BCB2C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71875"/>
            <a:ext cx="2286000" cy="238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1 Título">
            <a:extLst>
              <a:ext uri="{FF2B5EF4-FFF2-40B4-BE49-F238E27FC236}">
                <a16:creationId xmlns:a16="http://schemas.microsoft.com/office/drawing/2014/main" id="{9479510E-958E-4C92-88A6-07674A8CA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accent2"/>
          </a:solidFill>
        </p:spPr>
        <p:txBody>
          <a:bodyPr/>
          <a:lstStyle/>
          <a:p>
            <a:r>
              <a:rPr lang="es-SV" altLang="es-SV" b="1">
                <a:solidFill>
                  <a:schemeClr val="bg1"/>
                </a:solidFill>
              </a:rPr>
              <a:t>Pesca con bomba:</a:t>
            </a:r>
            <a:endParaRPr lang="es-SV" altLang="es-SV">
              <a:solidFill>
                <a:schemeClr val="bg1"/>
              </a:solidFill>
            </a:endParaRPr>
          </a:p>
        </p:txBody>
      </p:sp>
      <p:sp>
        <p:nvSpPr>
          <p:cNvPr id="13315" name="2 Marcador de texto">
            <a:extLst>
              <a:ext uri="{FF2B5EF4-FFF2-40B4-BE49-F238E27FC236}">
                <a16:creationId xmlns:a16="http://schemas.microsoft.com/office/drawing/2014/main" id="{9EABE52A-0E4E-4460-84E2-3015CA77C9D6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s-SV" altLang="es-SV"/>
          </a:p>
        </p:txBody>
      </p:sp>
      <p:sp>
        <p:nvSpPr>
          <p:cNvPr id="13316" name="4 Marcador de contenido">
            <a:extLst>
              <a:ext uri="{FF2B5EF4-FFF2-40B4-BE49-F238E27FC236}">
                <a16:creationId xmlns:a16="http://schemas.microsoft.com/office/drawing/2014/main" id="{5E9EE53C-6E69-4CB7-BE58-E63EF1820797}"/>
              </a:ext>
            </a:extLst>
          </p:cNvPr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es-SV" altLang="es-SV"/>
          </a:p>
        </p:txBody>
      </p:sp>
      <p:pic>
        <p:nvPicPr>
          <p:cNvPr id="13317" name="Picture 5" descr="C:\Users\omolina.AMBIENTE\Desktop\IMPORTANCIA DEL MANGLAR\Fotos\IMG_2375.jpg">
            <a:extLst>
              <a:ext uri="{FF2B5EF4-FFF2-40B4-BE49-F238E27FC236}">
                <a16:creationId xmlns:a16="http://schemas.microsoft.com/office/drawing/2014/main" id="{CF70C93E-3C98-4E68-973D-D279980469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1563"/>
            <a:ext cx="4714875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Imagen 13" descr="100_1275">
            <a:extLst>
              <a:ext uri="{FF2B5EF4-FFF2-40B4-BE49-F238E27FC236}">
                <a16:creationId xmlns:a16="http://schemas.microsoft.com/office/drawing/2014/main" id="{43DA4B16-7C87-4D32-8B2A-6372C0310386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14875" y="1071563"/>
            <a:ext cx="4429125" cy="5786437"/>
          </a:xfrm>
          <a:noFill/>
        </p:spPr>
      </p:pic>
      <p:pic>
        <p:nvPicPr>
          <p:cNvPr id="13319" name="Picture 5" descr="C:\Users\omolina.AMBIENTE\Desktop\IMPORTANCIA DEL MANGLAR\Fotos\38.jpg">
            <a:extLst>
              <a:ext uri="{FF2B5EF4-FFF2-40B4-BE49-F238E27FC236}">
                <a16:creationId xmlns:a16="http://schemas.microsoft.com/office/drawing/2014/main" id="{E78E881C-352B-4CEF-9D4E-D8B3D45B2F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57625"/>
            <a:ext cx="4714875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1 Título">
            <a:extLst>
              <a:ext uri="{FF2B5EF4-FFF2-40B4-BE49-F238E27FC236}">
                <a16:creationId xmlns:a16="http://schemas.microsoft.com/office/drawing/2014/main" id="{2739E19F-83AF-4CF0-A8D6-DC00388CC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pPr>
              <a:defRPr/>
            </a:pPr>
            <a:r>
              <a:rPr lang="es-SV" sz="2000" dirty="0"/>
              <a:t>UNA BOYA POR ARBOL PARA CUATRO MESES. EN 10 BOYAS, SON 120 ARBOLES POR AÑO “AGREGACIONES DE PECES”</a:t>
            </a:r>
          </a:p>
        </p:txBody>
      </p:sp>
      <p:pic>
        <p:nvPicPr>
          <p:cNvPr id="14339" name="Picture 3" descr="C:\Users\omolina.AMBIENTE\Desktop\FOTOS PARA MONITOREO JIQUILISCO\FOTOS MAYO JUNIO\PICT0049.JPG">
            <a:extLst>
              <a:ext uri="{FF2B5EF4-FFF2-40B4-BE49-F238E27FC236}">
                <a16:creationId xmlns:a16="http://schemas.microsoft.com/office/drawing/2014/main" id="{5A790EAD-D281-4794-BD9C-BE5C18F82D5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143000"/>
            <a:ext cx="4714875" cy="5715000"/>
          </a:xfrm>
          <a:noFill/>
        </p:spPr>
      </p:pic>
      <p:pic>
        <p:nvPicPr>
          <p:cNvPr id="14340" name="Picture 2" descr="C:\Users\omolina\Desktop\PACAP OSCAR\FOTOS PACAP\DESARROLLO MOTOR DIA2\IMG_0505.JPG">
            <a:extLst>
              <a:ext uri="{FF2B5EF4-FFF2-40B4-BE49-F238E27FC236}">
                <a16:creationId xmlns:a16="http://schemas.microsoft.com/office/drawing/2014/main" id="{614997C0-C7B0-41C4-B6B3-A1DEDC1476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1071563"/>
            <a:ext cx="4429125" cy="578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1" name="Picture 2" descr="G:\LOS CEDRONES\Cedrones01.jpg">
            <a:extLst>
              <a:ext uri="{FF2B5EF4-FFF2-40B4-BE49-F238E27FC236}">
                <a16:creationId xmlns:a16="http://schemas.microsoft.com/office/drawing/2014/main" id="{7BA13A7E-1EB1-44F6-8773-966A64BA4D7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967538"/>
          </a:xfrm>
          <a:solidFill>
            <a:srgbClr val="3C8C93"/>
          </a:solidFill>
        </p:spPr>
      </p:pic>
      <p:sp>
        <p:nvSpPr>
          <p:cNvPr id="15363" name="3 Rectángulo">
            <a:extLst>
              <a:ext uri="{FF2B5EF4-FFF2-40B4-BE49-F238E27FC236}">
                <a16:creationId xmlns:a16="http://schemas.microsoft.com/office/drawing/2014/main" id="{8F8DBAD4-AB64-4DED-8ECB-237BD770F110}"/>
              </a:ext>
            </a:extLst>
          </p:cNvPr>
          <p:cNvSpPr>
            <a:spLocks noChangeArrowheads="1"/>
          </p:cNvSpPr>
          <p:nvPr/>
        </p:nvSpPr>
        <p:spPr bwMode="auto">
          <a:xfrm rot="-3060172">
            <a:off x="5784057" y="1440656"/>
            <a:ext cx="2071688" cy="42862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SV" altLang="es-SV">
                <a:solidFill>
                  <a:srgbClr val="FF0000"/>
                </a:solidFill>
              </a:rPr>
              <a:t>No negociable</a:t>
            </a:r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1EFA1875-E455-4CF3-BE31-8FBAFE36271F}"/>
              </a:ext>
            </a:extLst>
          </p:cNvPr>
          <p:cNvSpPr txBox="1">
            <a:spLocks/>
          </p:cNvSpPr>
          <p:nvPr/>
        </p:nvSpPr>
        <p:spPr bwMode="auto">
          <a:xfrm>
            <a:off x="357188" y="142875"/>
            <a:ext cx="8229600" cy="439738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s-SV" sz="2800" i="0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CAMBIO DE USO DEL SUELO</a:t>
            </a:r>
          </a:p>
        </p:txBody>
      </p:sp>
      <p:sp>
        <p:nvSpPr>
          <p:cNvPr id="15365" name="7 Rectángulo">
            <a:extLst>
              <a:ext uri="{FF2B5EF4-FFF2-40B4-BE49-F238E27FC236}">
                <a16:creationId xmlns:a16="http://schemas.microsoft.com/office/drawing/2014/main" id="{6379F5B3-4B22-423F-881B-87BA053105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229350"/>
            <a:ext cx="9144000" cy="628650"/>
          </a:xfrm>
          <a:prstGeom prst="rect">
            <a:avLst/>
          </a:prstGeom>
          <a:solidFill>
            <a:schemeClr val="accent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SV" altLang="es-SV" sz="1200">
                <a:solidFill>
                  <a:schemeClr val="bg1"/>
                </a:solidFill>
              </a:rPr>
              <a:t>NECESIDAD: 2,000 HA DE RESTAURACION DEL MANGLAR (ZONA NUCLEO). 1 HA DE MANGLAR ES EQUIVALENTE A UN MINIMO DE US $ 35,000/HA/AÑO.</a:t>
            </a:r>
          </a:p>
          <a:p>
            <a:pPr algn="ctr" eaLnBrk="1" hangingPunct="1"/>
            <a:r>
              <a:rPr lang="es-SV" altLang="es-SV" sz="1200">
                <a:solidFill>
                  <a:schemeClr val="bg1"/>
                </a:solidFill>
              </a:rPr>
              <a:t>ACCIONES CULTURALES:  “SI YO NO LO HAGO OTRO LO HARÁ” </a:t>
            </a:r>
          </a:p>
        </p:txBody>
      </p:sp>
      <p:pic>
        <p:nvPicPr>
          <p:cNvPr id="15366" name="Picture 3" descr="C:\Users\omolina.AMBIENTE\Desktop\WALTER OPERATIVOS PUERTO PARADA\LOS CEDRONES\PICT0127.JPG">
            <a:extLst>
              <a:ext uri="{FF2B5EF4-FFF2-40B4-BE49-F238E27FC236}">
                <a16:creationId xmlns:a16="http://schemas.microsoft.com/office/drawing/2014/main" id="{171D8B50-BFF6-4BB0-82B5-FCC23DE937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1143000"/>
            <a:ext cx="1500188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>
            <a:extLst>
              <a:ext uri="{FF2B5EF4-FFF2-40B4-BE49-F238E27FC236}">
                <a16:creationId xmlns:a16="http://schemas.microsoft.com/office/drawing/2014/main" id="{26E03D3F-784E-4C34-A73D-2A618203D4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428625"/>
            <a:ext cx="8816975" cy="614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2 Rectángulo">
            <a:extLst>
              <a:ext uri="{FF2B5EF4-FFF2-40B4-BE49-F238E27FC236}">
                <a16:creationId xmlns:a16="http://schemas.microsoft.com/office/drawing/2014/main" id="{A442A008-0059-4FB5-9E68-985D6D011D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8688" y="785813"/>
            <a:ext cx="58578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11163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"/>
            </a:pPr>
            <a:r>
              <a:rPr lang="es-SV" altLang="es-SV">
                <a:solidFill>
                  <a:srgbClr val="FF0000"/>
                </a:solidFill>
              </a:rPr>
              <a:t>189 CONCESIONARIOS ENTRE COOPERATIVAS Y PARTICULARES DEDICADOS A LA PRODUCCIÓN DE SAL Y CAMARON</a:t>
            </a:r>
          </a:p>
        </p:txBody>
      </p:sp>
      <p:sp>
        <p:nvSpPr>
          <p:cNvPr id="4" name="3 Rectángulo">
            <a:extLst>
              <a:ext uri="{FF2B5EF4-FFF2-40B4-BE49-F238E27FC236}">
                <a16:creationId xmlns:a16="http://schemas.microsoft.com/office/drawing/2014/main" id="{1D5D0A52-8F10-4260-A48C-90DFE3D720D9}"/>
              </a:ext>
            </a:extLst>
          </p:cNvPr>
          <p:cNvSpPr/>
          <p:nvPr/>
        </p:nvSpPr>
        <p:spPr>
          <a:xfrm>
            <a:off x="785813" y="4572000"/>
            <a:ext cx="6500812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s-SV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 una población aproximada de 115,545 habitantes que representan el 34% de la población total del departamento de Usulután</a:t>
            </a:r>
          </a:p>
        </p:txBody>
      </p:sp>
      <p:sp>
        <p:nvSpPr>
          <p:cNvPr id="16389" name="4 Rectángulo">
            <a:extLst>
              <a:ext uri="{FF2B5EF4-FFF2-40B4-BE49-F238E27FC236}">
                <a16:creationId xmlns:a16="http://schemas.microsoft.com/office/drawing/2014/main" id="{7320C95E-64C1-4748-8AA8-5FAEEE833F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063" y="5572125"/>
            <a:ext cx="69294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SV" altLang="es-SV"/>
              <a:t>7000 PESCADORES  ARTESANALES (95% HOMBRES Y 5% MUJERES).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2 Título">
            <a:extLst>
              <a:ext uri="{FF2B5EF4-FFF2-40B4-BE49-F238E27FC236}">
                <a16:creationId xmlns:a16="http://schemas.microsoft.com/office/drawing/2014/main" id="{A2EC7FE1-1D2A-4D57-A779-0A9FE75EE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00" y="0"/>
            <a:ext cx="6286500" cy="4154488"/>
          </a:xfrm>
          <a:solidFill>
            <a:srgbClr val="FFFF00"/>
          </a:solidFill>
        </p:spPr>
        <p:txBody>
          <a:bodyPr>
            <a:spAutoFit/>
          </a:bodyPr>
          <a:lstStyle/>
          <a:p>
            <a:pPr marL="342900" indent="-342900"/>
            <a:r>
              <a:rPr lang="es-SV" altLang="es-SV" sz="2000"/>
              <a:t>CONFLICTOS MAS FRECUENTES</a:t>
            </a:r>
            <a:br>
              <a:rPr lang="es-SV" altLang="es-SV" sz="2000"/>
            </a:br>
            <a:r>
              <a:rPr lang="es-SV" altLang="es-SV" sz="2400"/>
              <a:t>Brechado de manglar</a:t>
            </a:r>
            <a:br>
              <a:rPr lang="es-SV" altLang="es-SV" sz="2400"/>
            </a:br>
            <a:r>
              <a:rPr lang="es-SV" altLang="es-SV" sz="2400"/>
              <a:t>Salinera/camaronera en abandono o hipotecadas</a:t>
            </a:r>
            <a:br>
              <a:rPr lang="es-SV" altLang="es-SV" sz="2400"/>
            </a:br>
            <a:r>
              <a:rPr lang="es-SV" altLang="es-SV" sz="2400"/>
              <a:t>Propiedad </a:t>
            </a:r>
            <a:r>
              <a:rPr lang="es-SV" altLang="es-SV" sz="2000"/>
              <a:t>catastrada</a:t>
            </a:r>
            <a:r>
              <a:rPr lang="es-SV" altLang="es-SV" sz="2400"/>
              <a:t> en medio del manglar</a:t>
            </a:r>
            <a:br>
              <a:rPr lang="es-SV" altLang="es-SV" sz="2400"/>
            </a:br>
            <a:r>
              <a:rPr lang="es-SV" altLang="es-SV" sz="2400"/>
              <a:t>Mangle raleado clandestinamente</a:t>
            </a:r>
            <a:br>
              <a:rPr lang="es-SV" altLang="es-SV" sz="2400"/>
            </a:br>
            <a:r>
              <a:rPr lang="es-SV" altLang="es-SV" sz="2400"/>
              <a:t>Remediciones</a:t>
            </a:r>
            <a:br>
              <a:rPr lang="es-SV" altLang="es-SV" sz="2400"/>
            </a:br>
            <a:r>
              <a:rPr lang="es-SV" altLang="es-SV" sz="2400"/>
              <a:t>Concesiones con cobertura de manglar</a:t>
            </a:r>
            <a:br>
              <a:rPr lang="es-SV" altLang="es-SV" sz="2400"/>
            </a:br>
            <a:r>
              <a:rPr lang="es-SV" altLang="es-SV" sz="2400"/>
              <a:t>Artes de pesca inadecuadas: bombeo, redes finas</a:t>
            </a:r>
            <a:br>
              <a:rPr lang="es-SV" altLang="es-SV" sz="2400"/>
            </a:br>
            <a:r>
              <a:rPr lang="es-SV" altLang="es-SV">
                <a:solidFill>
                  <a:srgbClr val="FF0000"/>
                </a:solidFill>
              </a:rPr>
              <a:t>1 ha de manglar: US $ 35,000/año</a:t>
            </a:r>
            <a:endParaRPr lang="es-SV" altLang="es-SV" sz="2400">
              <a:solidFill>
                <a:srgbClr val="FF0000"/>
              </a:solidFill>
            </a:endParaRPr>
          </a:p>
        </p:txBody>
      </p:sp>
      <p:pic>
        <p:nvPicPr>
          <p:cNvPr id="17411" name="Picture 3" descr="C:\Users\omolina.AMBIENTE\Desktop\WALTER OPERATIVOS PUERTO PARADA\Vuelta El Gallo\PICT0100.JPG">
            <a:extLst>
              <a:ext uri="{FF2B5EF4-FFF2-40B4-BE49-F238E27FC236}">
                <a16:creationId xmlns:a16="http://schemas.microsoft.com/office/drawing/2014/main" id="{6F480730-D030-4F30-8B51-8C0F53FC79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57500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2" descr="C:\Users\omolina.AMBIENTE\Desktop\INFORME WALTER CHAVEZ\WalterChavez.jpg">
            <a:extLst>
              <a:ext uri="{FF2B5EF4-FFF2-40B4-BE49-F238E27FC236}">
                <a16:creationId xmlns:a16="http://schemas.microsoft.com/office/drawing/2014/main" id="{A384464D-006E-4CA7-8BBA-0845F84FAD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3" y="4500563"/>
            <a:ext cx="3786187" cy="235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2" descr="C:\Users\OMOLIN~1.AMB\AppData\Local\Temp\Rar$DI02.203\ParcelaCatastrada.jpg">
            <a:extLst>
              <a:ext uri="{FF2B5EF4-FFF2-40B4-BE49-F238E27FC236}">
                <a16:creationId xmlns:a16="http://schemas.microsoft.com/office/drawing/2014/main" id="{A05704E5-CFB3-4CF8-8A87-246FF726C9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5" y="4429125"/>
            <a:ext cx="3000375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5" descr="C:\Users\omolina.AMBIENTE\Desktop\IMPORTANCIA DEL MANGLAR\Fotos\IMG_2375.jpg">
            <a:extLst>
              <a:ext uri="{FF2B5EF4-FFF2-40B4-BE49-F238E27FC236}">
                <a16:creationId xmlns:a16="http://schemas.microsoft.com/office/drawing/2014/main" id="{943F2C97-D9C4-414A-8BF0-E70D072F20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00563"/>
            <a:ext cx="3357563" cy="235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1 Título">
            <a:extLst>
              <a:ext uri="{FF2B5EF4-FFF2-40B4-BE49-F238E27FC236}">
                <a16:creationId xmlns:a16="http://schemas.microsoft.com/office/drawing/2014/main" id="{078F3C51-67DF-4926-9E97-D95A0A5F5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14500"/>
          </a:xfrm>
          <a:solidFill>
            <a:schemeClr val="accent2"/>
          </a:solidFill>
        </p:spPr>
        <p:txBody>
          <a:bodyPr/>
          <a:lstStyle/>
          <a:p>
            <a:r>
              <a:rPr lang="es-SV" altLang="es-SV" sz="2800">
                <a:solidFill>
                  <a:schemeClr val="bg1"/>
                </a:solidFill>
              </a:rPr>
              <a:t>Identificar los diferentes actores que tiene interés y que influyen sobre este recurso ( intereses , relaciones y condiciones socioeconómicas)</a:t>
            </a:r>
            <a:br>
              <a:rPr lang="es-SV" altLang="es-SV" sz="2800">
                <a:solidFill>
                  <a:schemeClr val="bg1"/>
                </a:solidFill>
              </a:rPr>
            </a:br>
            <a:endParaRPr lang="es-SV" altLang="es-SV" sz="2800">
              <a:solidFill>
                <a:schemeClr val="bg1"/>
              </a:solidFill>
            </a:endParaRPr>
          </a:p>
        </p:txBody>
      </p:sp>
      <p:sp>
        <p:nvSpPr>
          <p:cNvPr id="18435" name="2 Marcador de texto">
            <a:extLst>
              <a:ext uri="{FF2B5EF4-FFF2-40B4-BE49-F238E27FC236}">
                <a16:creationId xmlns:a16="http://schemas.microsoft.com/office/drawing/2014/main" id="{021CA4CB-516E-4650-8635-680A140EA024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s-SV" altLang="es-SV"/>
          </a:p>
        </p:txBody>
      </p:sp>
      <p:sp>
        <p:nvSpPr>
          <p:cNvPr id="18436" name="3 Marcador de contenido">
            <a:extLst>
              <a:ext uri="{FF2B5EF4-FFF2-40B4-BE49-F238E27FC236}">
                <a16:creationId xmlns:a16="http://schemas.microsoft.com/office/drawing/2014/main" id="{6A07E4AE-D7D0-4381-8F8A-3BC395A3A16D}"/>
              </a:ext>
            </a:extLst>
          </p:cNvPr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s-SV" altLang="es-SV"/>
          </a:p>
        </p:txBody>
      </p:sp>
      <p:sp>
        <p:nvSpPr>
          <p:cNvPr id="18437" name="4 Marcador de contenido">
            <a:extLst>
              <a:ext uri="{FF2B5EF4-FFF2-40B4-BE49-F238E27FC236}">
                <a16:creationId xmlns:a16="http://schemas.microsoft.com/office/drawing/2014/main" id="{AD415A83-E474-468E-82FB-E472F0350637}"/>
              </a:ext>
            </a:extLst>
          </p:cNvPr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es-SV" altLang="es-SV"/>
          </a:p>
        </p:txBody>
      </p:sp>
      <p:pic>
        <p:nvPicPr>
          <p:cNvPr id="18438" name="Picture 4" descr="C:\Users\omolina.AMBIENTE\Desktop\fotos firma de carta entendimiento\IMG_0323.JPG">
            <a:extLst>
              <a:ext uri="{FF2B5EF4-FFF2-40B4-BE49-F238E27FC236}">
                <a16:creationId xmlns:a16="http://schemas.microsoft.com/office/drawing/2014/main" id="{B05B41D3-3B71-482B-B218-05ED9A89D7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43063"/>
            <a:ext cx="9144000" cy="521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1 Título">
            <a:extLst>
              <a:ext uri="{FF2B5EF4-FFF2-40B4-BE49-F238E27FC236}">
                <a16:creationId xmlns:a16="http://schemas.microsoft.com/office/drawing/2014/main" id="{AD4F30F0-33EC-49EB-8448-384395323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75"/>
          </a:xfrm>
          <a:solidFill>
            <a:schemeClr val="accent2"/>
          </a:solidFill>
        </p:spPr>
        <p:txBody>
          <a:bodyPr/>
          <a:lstStyle/>
          <a:p>
            <a:r>
              <a:rPr lang="es-SV" altLang="es-SV" sz="2400">
                <a:solidFill>
                  <a:srgbClr val="FF0000"/>
                </a:solidFill>
              </a:rPr>
              <a:t>ACCIONES COLECTIVAS BAHIA DE JIQUILISCO</a:t>
            </a:r>
          </a:p>
        </p:txBody>
      </p:sp>
      <p:sp>
        <p:nvSpPr>
          <p:cNvPr id="19459" name="2 Marcador de texto">
            <a:extLst>
              <a:ext uri="{FF2B5EF4-FFF2-40B4-BE49-F238E27FC236}">
                <a16:creationId xmlns:a16="http://schemas.microsoft.com/office/drawing/2014/main" id="{5F6C8DCE-63B1-4EBF-A5E4-A2EAE36D653C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s-SV" altLang="es-SV"/>
          </a:p>
        </p:txBody>
      </p:sp>
      <p:sp>
        <p:nvSpPr>
          <p:cNvPr id="19460" name="3 Marcador de contenido">
            <a:extLst>
              <a:ext uri="{FF2B5EF4-FFF2-40B4-BE49-F238E27FC236}">
                <a16:creationId xmlns:a16="http://schemas.microsoft.com/office/drawing/2014/main" id="{3D3F621D-4BF6-4D42-8409-B2724A837399}"/>
              </a:ext>
            </a:extLst>
          </p:cNvPr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s-SV" altLang="es-SV"/>
          </a:p>
        </p:txBody>
      </p:sp>
      <p:sp>
        <p:nvSpPr>
          <p:cNvPr id="19461" name="4 Marcador de contenido">
            <a:extLst>
              <a:ext uri="{FF2B5EF4-FFF2-40B4-BE49-F238E27FC236}">
                <a16:creationId xmlns:a16="http://schemas.microsoft.com/office/drawing/2014/main" id="{70733FA4-A7F3-4232-820A-4DFF40A7800F}"/>
              </a:ext>
            </a:extLst>
          </p:cNvPr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es-SV" altLang="es-SV"/>
          </a:p>
        </p:txBody>
      </p:sp>
      <p:sp>
        <p:nvSpPr>
          <p:cNvPr id="19462" name="Rectangle 38">
            <a:extLst>
              <a:ext uri="{FF2B5EF4-FFF2-40B4-BE49-F238E27FC236}">
                <a16:creationId xmlns:a16="http://schemas.microsoft.com/office/drawing/2014/main" id="{958B1FBB-19F8-48B7-AD2E-B6900D560E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s-SV" altLang="es-SV"/>
          </a:p>
        </p:txBody>
      </p:sp>
      <p:grpSp>
        <p:nvGrpSpPr>
          <p:cNvPr id="19463" name="Group 1">
            <a:extLst>
              <a:ext uri="{FF2B5EF4-FFF2-40B4-BE49-F238E27FC236}">
                <a16:creationId xmlns:a16="http://schemas.microsoft.com/office/drawing/2014/main" id="{2D12869A-FF45-4611-A28C-F1B317AA850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0" y="642938"/>
            <a:ext cx="9144000" cy="6215062"/>
            <a:chOff x="4679" y="1767"/>
            <a:chExt cx="7200" cy="4243"/>
          </a:xfrm>
        </p:grpSpPr>
        <p:sp>
          <p:nvSpPr>
            <p:cNvPr id="19468" name="AutoShape 37">
              <a:extLst>
                <a:ext uri="{FF2B5EF4-FFF2-40B4-BE49-F238E27FC236}">
                  <a16:creationId xmlns:a16="http://schemas.microsoft.com/office/drawing/2014/main" id="{B270EE51-8A41-4A33-AB82-5678E764CEE4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679" y="1767"/>
              <a:ext cx="7200" cy="4243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0033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SV"/>
            </a:p>
          </p:txBody>
        </p:sp>
        <p:sp>
          <p:nvSpPr>
            <p:cNvPr id="19469" name="Oval 36">
              <a:extLst>
                <a:ext uri="{FF2B5EF4-FFF2-40B4-BE49-F238E27FC236}">
                  <a16:creationId xmlns:a16="http://schemas.microsoft.com/office/drawing/2014/main" id="{ED45CC62-9C02-4F42-AB95-5FD34EC7EE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46" y="1767"/>
              <a:ext cx="666" cy="645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s-SV" altLang="es-SV"/>
            </a:p>
          </p:txBody>
        </p:sp>
        <p:sp>
          <p:nvSpPr>
            <p:cNvPr id="19470" name="Text Box 35">
              <a:extLst>
                <a:ext uri="{FF2B5EF4-FFF2-40B4-BE49-F238E27FC236}">
                  <a16:creationId xmlns:a16="http://schemas.microsoft.com/office/drawing/2014/main" id="{2E7F65BB-8390-4CBB-AC91-72E3077CD3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79" y="1859"/>
              <a:ext cx="401" cy="369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s-ES" altLang="es-SV" sz="900">
                  <a:cs typeface="Times New Roman" panose="02020603050405020304" pitchFamily="18" charset="0"/>
                </a:rPr>
                <a:t>ONGs</a:t>
              </a:r>
              <a:endParaRPr lang="es-ES" altLang="es-SV"/>
            </a:p>
          </p:txBody>
        </p:sp>
        <p:sp>
          <p:nvSpPr>
            <p:cNvPr id="19471" name="Text Box 34">
              <a:extLst>
                <a:ext uri="{FF2B5EF4-FFF2-40B4-BE49-F238E27FC236}">
                  <a16:creationId xmlns:a16="http://schemas.microsoft.com/office/drawing/2014/main" id="{70FDF0D1-E01E-4FD0-B82E-0020F26864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79" y="2688"/>
              <a:ext cx="1065" cy="1176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s-ES" altLang="es-SV" sz="800" b="1">
                  <a:cs typeface="Times New Roman" panose="02020603050405020304" pitchFamily="18" charset="0"/>
                </a:rPr>
                <a:t>-SACDEL</a:t>
              </a:r>
              <a:endParaRPr lang="es-ES" altLang="es-SV" sz="1100"/>
            </a:p>
            <a:p>
              <a:r>
                <a:rPr lang="es-ES" altLang="es-SV" sz="800" b="1">
                  <a:cs typeface="Times New Roman" panose="02020603050405020304" pitchFamily="18" charset="0"/>
                </a:rPr>
                <a:t>-FUNDAMUNI</a:t>
              </a:r>
              <a:endParaRPr lang="es-ES" altLang="es-SV" sz="1100"/>
            </a:p>
            <a:p>
              <a:r>
                <a:rPr lang="es-ES" altLang="es-SV" sz="800" b="1">
                  <a:cs typeface="Times New Roman" panose="02020603050405020304" pitchFamily="18" charset="0"/>
                </a:rPr>
                <a:t>-OIKOS SOLIDARIDAD</a:t>
              </a:r>
              <a:endParaRPr lang="es-ES" altLang="es-SV" sz="1100"/>
            </a:p>
            <a:p>
              <a:r>
                <a:rPr lang="es-ES" altLang="es-SV" sz="800" b="1">
                  <a:cs typeface="Times New Roman" panose="02020603050405020304" pitchFamily="18" charset="0"/>
                </a:rPr>
                <a:t>-CARITAS</a:t>
              </a:r>
              <a:endParaRPr lang="es-ES" altLang="es-SV" sz="1100"/>
            </a:p>
            <a:p>
              <a:r>
                <a:rPr lang="es-ES" altLang="es-SV" sz="800" b="1">
                  <a:cs typeface="Times New Roman" panose="02020603050405020304" pitchFamily="18" charset="0"/>
                </a:rPr>
                <a:t>-AYUDA EN ACCIÓN</a:t>
              </a:r>
              <a:endParaRPr lang="es-ES" altLang="es-SV" sz="1100"/>
            </a:p>
            <a:p>
              <a:r>
                <a:rPr lang="es-ES" altLang="es-SV" sz="800" b="1">
                  <a:cs typeface="Times New Roman" panose="02020603050405020304" pitchFamily="18" charset="0"/>
                </a:rPr>
                <a:t>-CARE</a:t>
              </a:r>
              <a:endParaRPr lang="es-ES" altLang="es-SV" sz="1100"/>
            </a:p>
            <a:p>
              <a:r>
                <a:rPr lang="es-ES" altLang="es-SV" sz="800" b="1">
                  <a:cs typeface="Times New Roman" panose="02020603050405020304" pitchFamily="18" charset="0"/>
                </a:rPr>
                <a:t>-AMIGOS DE LA TIERRA</a:t>
              </a:r>
              <a:endParaRPr lang="es-ES" altLang="es-SV" sz="1100"/>
            </a:p>
            <a:p>
              <a:r>
                <a:rPr lang="es-ES" altLang="es-SV" sz="800" b="1">
                  <a:cs typeface="Times New Roman" panose="02020603050405020304" pitchFamily="18" charset="0"/>
                </a:rPr>
                <a:t>-GEOLOGOS DEL MUNDO</a:t>
              </a:r>
            </a:p>
            <a:p>
              <a:r>
                <a:rPr lang="es-ES" altLang="es-SV" sz="800" b="1"/>
                <a:t>- ACUDESBAL</a:t>
              </a:r>
              <a:endParaRPr lang="es-ES" altLang="es-SV" sz="1100"/>
            </a:p>
            <a:p>
              <a:endParaRPr lang="es-ES" altLang="es-SV"/>
            </a:p>
          </p:txBody>
        </p:sp>
        <p:sp>
          <p:nvSpPr>
            <p:cNvPr id="19472" name="Oval 33">
              <a:extLst>
                <a:ext uri="{FF2B5EF4-FFF2-40B4-BE49-F238E27FC236}">
                  <a16:creationId xmlns:a16="http://schemas.microsoft.com/office/drawing/2014/main" id="{72B76475-9651-4097-BF6E-B7C7222C78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12" y="4531"/>
              <a:ext cx="668" cy="626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s-SV" altLang="es-SV"/>
            </a:p>
          </p:txBody>
        </p:sp>
        <p:sp>
          <p:nvSpPr>
            <p:cNvPr id="19473" name="Oval 32">
              <a:extLst>
                <a:ext uri="{FF2B5EF4-FFF2-40B4-BE49-F238E27FC236}">
                  <a16:creationId xmlns:a16="http://schemas.microsoft.com/office/drawing/2014/main" id="{9478C7F6-FE8C-4E80-9607-40216D69F1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45" y="4596"/>
              <a:ext cx="1462" cy="811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s-SV" altLang="es-SV"/>
            </a:p>
          </p:txBody>
        </p:sp>
        <p:sp>
          <p:nvSpPr>
            <p:cNvPr id="19474" name="Oval 31">
              <a:extLst>
                <a:ext uri="{FF2B5EF4-FFF2-40B4-BE49-F238E27FC236}">
                  <a16:creationId xmlns:a16="http://schemas.microsoft.com/office/drawing/2014/main" id="{32D20542-0AAB-4A09-A374-5D583C87DF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46" y="1767"/>
              <a:ext cx="931" cy="829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s-SV" altLang="es-SV"/>
            </a:p>
          </p:txBody>
        </p:sp>
        <p:sp>
          <p:nvSpPr>
            <p:cNvPr id="19475" name="Oval 30">
              <a:extLst>
                <a:ext uri="{FF2B5EF4-FFF2-40B4-BE49-F238E27FC236}">
                  <a16:creationId xmlns:a16="http://schemas.microsoft.com/office/drawing/2014/main" id="{5489B22D-9D5D-44D2-B871-BD4861BCE9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17" y="3425"/>
              <a:ext cx="666" cy="48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s-SV" altLang="es-SV"/>
            </a:p>
          </p:txBody>
        </p:sp>
        <p:sp>
          <p:nvSpPr>
            <p:cNvPr id="19476" name="Text Box 29">
              <a:extLst>
                <a:ext uri="{FF2B5EF4-FFF2-40B4-BE49-F238E27FC236}">
                  <a16:creationId xmlns:a16="http://schemas.microsoft.com/office/drawing/2014/main" id="{AFDA944C-82FE-472D-AC0B-814619B344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45" y="4157"/>
              <a:ext cx="1131" cy="1853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s-ES" altLang="es-SV" sz="800" b="1">
                  <a:cs typeface="Times New Roman" panose="02020603050405020304" pitchFamily="18" charset="0"/>
                </a:rPr>
                <a:t>-MARN</a:t>
              </a:r>
              <a:endParaRPr lang="es-ES" altLang="es-SV" sz="1100"/>
            </a:p>
            <a:p>
              <a:r>
                <a:rPr lang="es-ES" altLang="es-SV" sz="800" b="1">
                  <a:cs typeface="Times New Roman" panose="02020603050405020304" pitchFamily="18" charset="0"/>
                </a:rPr>
                <a:t>-MAG </a:t>
              </a:r>
            </a:p>
            <a:p>
              <a:pPr>
                <a:buFontTx/>
                <a:buChar char="-"/>
              </a:pPr>
              <a:r>
                <a:rPr lang="es-ES" altLang="es-SV" sz="800" b="1"/>
                <a:t>PROCURADURIA GR</a:t>
              </a:r>
            </a:p>
            <a:p>
              <a:pPr>
                <a:buFontTx/>
                <a:buChar char="-"/>
              </a:pPr>
              <a:r>
                <a:rPr lang="es-ES" altLang="es-SV" sz="800" b="1"/>
                <a:t> PROCURADURIA DE LOS DERECHOS HUMANOS</a:t>
              </a:r>
              <a:endParaRPr lang="es-ES" altLang="es-SV" sz="1100"/>
            </a:p>
            <a:p>
              <a:r>
                <a:rPr lang="es-ES" altLang="es-SV" sz="800" b="1">
                  <a:cs typeface="Times New Roman" panose="02020603050405020304" pitchFamily="18" charset="0"/>
                </a:rPr>
                <a:t>-FISCALÍA GR</a:t>
              </a:r>
              <a:endParaRPr lang="es-ES" altLang="es-SV" sz="1100"/>
            </a:p>
            <a:p>
              <a:r>
                <a:rPr lang="es-ES" altLang="es-SV" sz="800" b="1">
                  <a:cs typeface="Times New Roman" panose="02020603050405020304" pitchFamily="18" charset="0"/>
                </a:rPr>
                <a:t>-JUZGADOS</a:t>
              </a:r>
              <a:endParaRPr lang="es-ES" altLang="es-SV" sz="1100"/>
            </a:p>
            <a:p>
              <a:r>
                <a:rPr lang="es-ES" altLang="es-SV" sz="800" b="1">
                  <a:cs typeface="Times New Roman" panose="02020603050405020304" pitchFamily="18" charset="0"/>
                </a:rPr>
                <a:t>-COMURES</a:t>
              </a:r>
              <a:endParaRPr lang="es-ES" altLang="es-SV" sz="1100"/>
            </a:p>
            <a:p>
              <a:r>
                <a:rPr lang="es-ES" altLang="es-SV" sz="800" b="1">
                  <a:cs typeface="Times New Roman" panose="02020603050405020304" pitchFamily="18" charset="0"/>
                </a:rPr>
                <a:t>-ISTA</a:t>
              </a:r>
              <a:endParaRPr lang="es-ES" altLang="es-SV" sz="1100"/>
            </a:p>
            <a:p>
              <a:r>
                <a:rPr lang="es-ES" altLang="es-SV" sz="800" b="1">
                  <a:cs typeface="Times New Roman" panose="02020603050405020304" pitchFamily="18" charset="0"/>
                </a:rPr>
                <a:t>-CNR</a:t>
              </a:r>
              <a:endParaRPr lang="es-ES" altLang="es-SV" sz="1100"/>
            </a:p>
            <a:p>
              <a:r>
                <a:rPr lang="es-ES" altLang="es-SV" sz="800" b="1">
                  <a:cs typeface="Times New Roman" panose="02020603050405020304" pitchFamily="18" charset="0"/>
                </a:rPr>
                <a:t>-FUERZA NAVAL</a:t>
              </a:r>
              <a:endParaRPr lang="es-ES" altLang="es-SV" sz="1100"/>
            </a:p>
            <a:p>
              <a:r>
                <a:rPr lang="es-ES" altLang="es-SV" sz="800" b="1">
                  <a:cs typeface="Times New Roman" panose="02020603050405020304" pitchFamily="18" charset="0"/>
                </a:rPr>
                <a:t>-PNC UN. M. AMBIENTE</a:t>
              </a:r>
              <a:endParaRPr lang="es-ES" altLang="es-SV" sz="1100"/>
            </a:p>
            <a:p>
              <a:r>
                <a:rPr lang="pt-PT" altLang="es-SV" sz="800" b="1">
                  <a:cs typeface="Times New Roman" panose="02020603050405020304" pitchFamily="18" charset="0"/>
                </a:rPr>
                <a:t>-PNC RURAL</a:t>
              </a:r>
              <a:endParaRPr lang="es-ES" altLang="es-SV" sz="1100"/>
            </a:p>
            <a:p>
              <a:r>
                <a:rPr lang="pt-PT" altLang="es-SV" sz="800" b="1">
                  <a:cs typeface="Times New Roman" panose="02020603050405020304" pitchFamily="18" charset="0"/>
                </a:rPr>
                <a:t>-FIAES</a:t>
              </a:r>
              <a:endParaRPr lang="es-ES" altLang="es-SV" sz="1100"/>
            </a:p>
            <a:p>
              <a:r>
                <a:rPr lang="pt-PT" altLang="es-SV" sz="800" b="1">
                  <a:cs typeface="Times New Roman" panose="02020603050405020304" pitchFamily="18" charset="0"/>
                </a:rPr>
                <a:t>-FONAES</a:t>
              </a:r>
              <a:endParaRPr lang="es-ES" altLang="es-SV" sz="1100"/>
            </a:p>
            <a:p>
              <a:r>
                <a:rPr lang="pt-PT" altLang="es-SV" sz="800" b="1">
                  <a:cs typeface="Times New Roman" panose="02020603050405020304" pitchFamily="18" charset="0"/>
                </a:rPr>
                <a:t>-MINED</a:t>
              </a:r>
            </a:p>
            <a:p>
              <a:r>
                <a:rPr lang="pt-PT" altLang="es-SV" sz="800" b="1">
                  <a:cs typeface="Times New Roman" panose="02020603050405020304" pitchFamily="18" charset="0"/>
                </a:rPr>
                <a:t>- MITUR</a:t>
              </a:r>
            </a:p>
            <a:p>
              <a:r>
                <a:rPr lang="pt-PT" altLang="es-SV" sz="800" b="1"/>
                <a:t>- </a:t>
              </a:r>
              <a:r>
                <a:rPr lang="pt-PT" altLang="es-SV" sz="800" b="1">
                  <a:cs typeface="Times New Roman" panose="02020603050405020304" pitchFamily="18" charset="0"/>
                </a:rPr>
                <a:t>MINISTERIO DE </a:t>
              </a:r>
              <a:endParaRPr lang="es-ES" altLang="es-SV" sz="1100"/>
            </a:p>
            <a:p>
              <a:r>
                <a:rPr lang="es-ES" altLang="es-SV" sz="800" b="1">
                  <a:cs typeface="Times New Roman" panose="02020603050405020304" pitchFamily="18" charset="0"/>
                </a:rPr>
                <a:t>GOBERNACIÓN</a:t>
              </a:r>
            </a:p>
            <a:p>
              <a:pPr>
                <a:buFontTx/>
                <a:buChar char="-"/>
              </a:pPr>
              <a:r>
                <a:rPr lang="es-ES" altLang="es-SV" sz="800" b="1">
                  <a:cs typeface="Times New Roman" panose="02020603050405020304" pitchFamily="18" charset="0"/>
                </a:rPr>
                <a:t>MSPAS</a:t>
              </a:r>
            </a:p>
            <a:p>
              <a:pPr>
                <a:buFontTx/>
                <a:buChar char="-"/>
              </a:pPr>
              <a:r>
                <a:rPr lang="es-ES" altLang="es-SV" sz="800" b="1">
                  <a:cs typeface="Times New Roman" panose="02020603050405020304" pitchFamily="18" charset="0"/>
                </a:rPr>
                <a:t>- SEXTA BRIGADA</a:t>
              </a:r>
            </a:p>
            <a:p>
              <a:endParaRPr lang="es-ES" altLang="es-SV" sz="1100"/>
            </a:p>
            <a:p>
              <a:endParaRPr lang="es-ES" altLang="es-SV"/>
            </a:p>
          </p:txBody>
        </p:sp>
        <p:sp>
          <p:nvSpPr>
            <p:cNvPr id="19477" name="Text Box 28">
              <a:extLst>
                <a:ext uri="{FF2B5EF4-FFF2-40B4-BE49-F238E27FC236}">
                  <a16:creationId xmlns:a16="http://schemas.microsoft.com/office/drawing/2014/main" id="{C4594F55-261C-46FC-8B39-9264065B63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12" y="2780"/>
              <a:ext cx="972" cy="698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pt-PT" altLang="es-SV" sz="800" b="1">
                  <a:cs typeface="Times New Roman" panose="02020603050405020304" pitchFamily="18" charset="0"/>
                </a:rPr>
                <a:t>-AECID</a:t>
              </a:r>
              <a:endParaRPr lang="es-ES" altLang="es-SV" sz="1100"/>
            </a:p>
            <a:p>
              <a:r>
                <a:rPr lang="pt-PT" altLang="es-SV" sz="800" b="1">
                  <a:cs typeface="Times New Roman" panose="02020603050405020304" pitchFamily="18" charset="0"/>
                </a:rPr>
                <a:t>-JICA</a:t>
              </a:r>
              <a:endParaRPr lang="es-ES" altLang="es-SV" sz="1100"/>
            </a:p>
            <a:p>
              <a:r>
                <a:rPr lang="pt-PT" altLang="es-SV" sz="800" b="1">
                  <a:cs typeface="Times New Roman" panose="02020603050405020304" pitchFamily="18" charset="0"/>
                </a:rPr>
                <a:t>- DANIDA</a:t>
              </a:r>
              <a:endParaRPr lang="es-ES" altLang="es-SV" sz="1100"/>
            </a:p>
            <a:p>
              <a:r>
                <a:rPr lang="pt-PT" altLang="es-SV" sz="800" b="1">
                  <a:cs typeface="Times New Roman" panose="02020603050405020304" pitchFamily="18" charset="0"/>
                </a:rPr>
                <a:t>-DUCADO DE</a:t>
              </a:r>
              <a:endParaRPr lang="es-ES" altLang="es-SV" sz="1100"/>
            </a:p>
            <a:p>
              <a:r>
                <a:rPr lang="pt-PT" altLang="es-SV" sz="800" b="1">
                  <a:cs typeface="Times New Roman" panose="02020603050405020304" pitchFamily="18" charset="0"/>
                </a:rPr>
                <a:t> LUXEMBURGO</a:t>
              </a:r>
              <a:endParaRPr lang="es-ES" altLang="es-SV" sz="1100"/>
            </a:p>
            <a:p>
              <a:r>
                <a:rPr lang="pt-PT" altLang="es-SV" sz="800" b="1">
                  <a:cs typeface="Times New Roman" panose="02020603050405020304" pitchFamily="18" charset="0"/>
                </a:rPr>
                <a:t>-PNUD/PPD</a:t>
              </a:r>
            </a:p>
            <a:p>
              <a:r>
                <a:rPr lang="pt-PT" altLang="es-SV" sz="800" b="1"/>
                <a:t>- UNION EUROPEA</a:t>
              </a:r>
              <a:endParaRPr lang="es-ES" altLang="es-SV" sz="1100"/>
            </a:p>
            <a:p>
              <a:endParaRPr lang="es-ES" altLang="es-SV"/>
            </a:p>
          </p:txBody>
        </p:sp>
        <p:sp>
          <p:nvSpPr>
            <p:cNvPr id="19478" name="Text Box 27">
              <a:extLst>
                <a:ext uri="{FF2B5EF4-FFF2-40B4-BE49-F238E27FC236}">
                  <a16:creationId xmlns:a16="http://schemas.microsoft.com/office/drawing/2014/main" id="{4108DF63-3464-41AE-AC92-A909ED3D9D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12" y="4807"/>
              <a:ext cx="1000" cy="1198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s-ES" altLang="es-SV" sz="1200">
                  <a:cs typeface="Times New Roman" panose="02020603050405020304" pitchFamily="18" charset="0"/>
                </a:rPr>
                <a:t>-</a:t>
              </a:r>
              <a:r>
                <a:rPr lang="es-ES" altLang="es-SV" sz="800" b="1">
                  <a:cs typeface="Times New Roman" panose="02020603050405020304" pitchFamily="18" charset="0"/>
                </a:rPr>
                <a:t>ACOPUERTO</a:t>
              </a:r>
              <a:endParaRPr lang="es-ES" altLang="es-SV" sz="1100"/>
            </a:p>
            <a:p>
              <a:r>
                <a:rPr lang="es-ES" altLang="es-SV" sz="800" b="1">
                  <a:cs typeface="Times New Roman" panose="02020603050405020304" pitchFamily="18" charset="0"/>
                </a:rPr>
                <a:t>-REPAMAR</a:t>
              </a:r>
              <a:endParaRPr lang="es-ES" altLang="es-SV" sz="1100"/>
            </a:p>
            <a:p>
              <a:r>
                <a:rPr lang="es-ES" altLang="es-SV" sz="800" b="1">
                  <a:cs typeface="Times New Roman" panose="02020603050405020304" pitchFamily="18" charset="0"/>
                </a:rPr>
                <a:t>-ATARRAYA</a:t>
              </a:r>
              <a:endParaRPr lang="es-ES" altLang="es-SV" sz="1100"/>
            </a:p>
            <a:p>
              <a:r>
                <a:rPr lang="es-ES" altLang="es-SV" sz="800" b="1">
                  <a:cs typeface="Times New Roman" panose="02020603050405020304" pitchFamily="18" charset="0"/>
                </a:rPr>
                <a:t>-CASSA</a:t>
              </a:r>
              <a:endParaRPr lang="es-ES" altLang="es-SV" sz="1100"/>
            </a:p>
            <a:p>
              <a:r>
                <a:rPr lang="es-ES" altLang="es-SV" sz="800" b="1">
                  <a:cs typeface="Times New Roman" panose="02020603050405020304" pitchFamily="18" charset="0"/>
                </a:rPr>
                <a:t>-EMPRESA</a:t>
              </a:r>
              <a:endParaRPr lang="es-ES" altLang="es-SV" sz="1100"/>
            </a:p>
            <a:p>
              <a:r>
                <a:rPr lang="es-ES" altLang="es-SV" sz="800" b="1">
                  <a:cs typeface="Times New Roman" panose="02020603050405020304" pitchFamily="18" charset="0"/>
                </a:rPr>
                <a:t>ALGODONERA</a:t>
              </a:r>
              <a:endParaRPr lang="es-ES" altLang="es-SV" sz="1100"/>
            </a:p>
            <a:p>
              <a:r>
                <a:rPr lang="es-ES" altLang="es-SV" sz="800" b="1">
                  <a:cs typeface="Times New Roman" panose="02020603050405020304" pitchFamily="18" charset="0"/>
                </a:rPr>
                <a:t>-SALINERAS</a:t>
              </a:r>
              <a:endParaRPr lang="es-ES" altLang="es-SV" sz="1100"/>
            </a:p>
            <a:p>
              <a:r>
                <a:rPr lang="es-ES" altLang="es-SV" sz="800" b="1">
                  <a:cs typeface="Times New Roman" panose="02020603050405020304" pitchFamily="18" charset="0"/>
                </a:rPr>
                <a:t>-CAMARONERAS</a:t>
              </a:r>
              <a:endParaRPr lang="es-ES" altLang="es-SV" sz="1100"/>
            </a:p>
            <a:p>
              <a:r>
                <a:rPr lang="es-ES" altLang="es-SV" sz="800" b="1">
                  <a:cs typeface="Times New Roman" panose="02020603050405020304" pitchFamily="18" charset="0"/>
                </a:rPr>
                <a:t>-AGRICULTORES</a:t>
              </a:r>
              <a:endParaRPr lang="es-ES" altLang="es-SV" sz="1100"/>
            </a:p>
            <a:p>
              <a:r>
                <a:rPr lang="es-ES" altLang="es-SV" sz="800" b="1">
                  <a:cs typeface="Times New Roman" panose="02020603050405020304" pitchFamily="18" charset="0"/>
                </a:rPr>
                <a:t>-CAÑEROS</a:t>
              </a:r>
            </a:p>
            <a:p>
              <a:pPr>
                <a:buFontTx/>
                <a:buChar char="-"/>
              </a:pPr>
              <a:r>
                <a:rPr lang="es-ES" altLang="es-SV" sz="800" b="1"/>
                <a:t>ACOIMPES</a:t>
              </a:r>
            </a:p>
            <a:p>
              <a:pPr>
                <a:buFontTx/>
                <a:buChar char="-"/>
              </a:pPr>
              <a:r>
                <a:rPr lang="es-ES" altLang="es-SV" sz="800" b="1"/>
                <a:t>- ACOOPARADA</a:t>
              </a:r>
              <a:endParaRPr lang="es-ES" altLang="es-SV" sz="1100"/>
            </a:p>
            <a:p>
              <a:endParaRPr lang="es-ES" altLang="es-SV"/>
            </a:p>
          </p:txBody>
        </p:sp>
        <p:sp>
          <p:nvSpPr>
            <p:cNvPr id="19479" name="Text Box 26">
              <a:extLst>
                <a:ext uri="{FF2B5EF4-FFF2-40B4-BE49-F238E27FC236}">
                  <a16:creationId xmlns:a16="http://schemas.microsoft.com/office/drawing/2014/main" id="{2533CFF8-EBF8-42DF-BAF0-2EFA6CFCCB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25" y="2840"/>
              <a:ext cx="1163" cy="596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s-ES" altLang="es-SV" sz="1200">
                  <a:cs typeface="Times New Roman" panose="02020603050405020304" pitchFamily="18" charset="0"/>
                </a:rPr>
                <a:t>-</a:t>
              </a:r>
              <a:r>
                <a:rPr lang="es-ES" altLang="es-SV" sz="800" b="1">
                  <a:cs typeface="Times New Roman" panose="02020603050405020304" pitchFamily="18" charset="0"/>
                </a:rPr>
                <a:t>JIQUILISCO</a:t>
              </a:r>
              <a:endParaRPr lang="es-ES" altLang="es-SV" sz="1100"/>
            </a:p>
            <a:p>
              <a:r>
                <a:rPr lang="es-ES" altLang="es-SV" sz="800" b="1">
                  <a:cs typeface="Times New Roman" panose="02020603050405020304" pitchFamily="18" charset="0"/>
                </a:rPr>
                <a:t>-PTO. EL TRIUNFO</a:t>
              </a:r>
              <a:endParaRPr lang="es-ES" altLang="es-SV" sz="1100"/>
            </a:p>
            <a:p>
              <a:r>
                <a:rPr lang="es-ES" altLang="es-SV" sz="800" b="1">
                  <a:cs typeface="Times New Roman" panose="02020603050405020304" pitchFamily="18" charset="0"/>
                </a:rPr>
                <a:t>-USULUTÁN</a:t>
              </a:r>
              <a:endParaRPr lang="es-ES" altLang="es-SV" sz="1100"/>
            </a:p>
            <a:p>
              <a:r>
                <a:rPr lang="es-ES" altLang="es-SV" sz="800" b="1">
                  <a:cs typeface="Times New Roman" panose="02020603050405020304" pitchFamily="18" charset="0"/>
                </a:rPr>
                <a:t>-SAN DIONISIO</a:t>
              </a:r>
              <a:endParaRPr lang="es-ES" altLang="es-SV" sz="1100"/>
            </a:p>
            <a:p>
              <a:r>
                <a:rPr lang="es-ES" altLang="es-SV" sz="800" b="1">
                  <a:cs typeface="Times New Roman" panose="02020603050405020304" pitchFamily="18" charset="0"/>
                </a:rPr>
                <a:t>-CONCEPCIÓN    BATRES</a:t>
              </a:r>
              <a:endParaRPr lang="es-ES" altLang="es-SV" sz="1100"/>
            </a:p>
            <a:p>
              <a:r>
                <a:rPr lang="es-ES" altLang="es-SV" sz="800" b="1">
                  <a:cs typeface="Times New Roman" panose="02020603050405020304" pitchFamily="18" charset="0"/>
                </a:rPr>
                <a:t>-JUCUARÁN</a:t>
              </a:r>
              <a:endParaRPr lang="es-ES" altLang="es-SV" sz="1100"/>
            </a:p>
            <a:p>
              <a:endParaRPr lang="es-ES" altLang="es-SV"/>
            </a:p>
          </p:txBody>
        </p:sp>
        <p:sp>
          <p:nvSpPr>
            <p:cNvPr id="19480" name="Text Box 25">
              <a:extLst>
                <a:ext uri="{FF2B5EF4-FFF2-40B4-BE49-F238E27FC236}">
                  <a16:creationId xmlns:a16="http://schemas.microsoft.com/office/drawing/2014/main" id="{8C22B547-6136-4D06-A85E-CFB1E978EB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75" y="4742"/>
              <a:ext cx="1099" cy="461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s-ES" altLang="es-SV" sz="900">
                  <a:cs typeface="Times New Roman" panose="02020603050405020304" pitchFamily="18" charset="0"/>
                </a:rPr>
                <a:t>ORGANISMOS CREADOS, FUNCIONANDO Y ACOMPAÑADOS POR MARN</a:t>
              </a:r>
              <a:endParaRPr lang="es-ES" altLang="es-SV"/>
            </a:p>
          </p:txBody>
        </p:sp>
        <p:sp>
          <p:nvSpPr>
            <p:cNvPr id="19481" name="Text Box 24">
              <a:extLst>
                <a:ext uri="{FF2B5EF4-FFF2-40B4-BE49-F238E27FC236}">
                  <a16:creationId xmlns:a16="http://schemas.microsoft.com/office/drawing/2014/main" id="{63689D0B-6C9A-48FE-B735-B10ED7916E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12" y="2043"/>
              <a:ext cx="933" cy="369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s-ES" altLang="es-SV" sz="800">
                  <a:cs typeface="Times New Roman" panose="02020603050405020304" pitchFamily="18" charset="0"/>
                </a:rPr>
                <a:t>GOBIERNOS LOCALES CON SUS U. AMB.IENT</a:t>
              </a:r>
              <a:endParaRPr lang="es-ES" altLang="es-SV"/>
            </a:p>
          </p:txBody>
        </p:sp>
        <p:sp>
          <p:nvSpPr>
            <p:cNvPr id="19482" name="Text Box 23">
              <a:extLst>
                <a:ext uri="{FF2B5EF4-FFF2-40B4-BE49-F238E27FC236}">
                  <a16:creationId xmlns:a16="http://schemas.microsoft.com/office/drawing/2014/main" id="{B0010CEB-3A62-43DB-AED2-E20F965AB0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832" y="3572"/>
              <a:ext cx="400" cy="276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s-ES" altLang="es-SV" sz="900">
                  <a:cs typeface="Times New Roman" panose="02020603050405020304" pitchFamily="18" charset="0"/>
                </a:rPr>
                <a:t>OGs</a:t>
              </a:r>
              <a:endParaRPr lang="es-ES" altLang="es-SV"/>
            </a:p>
          </p:txBody>
        </p:sp>
        <p:sp>
          <p:nvSpPr>
            <p:cNvPr id="19483" name="Text Box 22">
              <a:extLst>
                <a:ext uri="{FF2B5EF4-FFF2-40B4-BE49-F238E27FC236}">
                  <a16:creationId xmlns:a16="http://schemas.microsoft.com/office/drawing/2014/main" id="{719B2773-99E7-4993-ACBD-210938D39E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41" y="4715"/>
              <a:ext cx="619" cy="173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s-ES" altLang="es-SV" sz="800">
                  <a:cs typeface="Times New Roman" panose="02020603050405020304" pitchFamily="18" charset="0"/>
                </a:rPr>
                <a:t>Asociaciones</a:t>
              </a:r>
              <a:endParaRPr lang="es-ES" altLang="es-SV" sz="2000"/>
            </a:p>
          </p:txBody>
        </p:sp>
        <p:sp>
          <p:nvSpPr>
            <p:cNvPr id="19484" name="Oval 21">
              <a:extLst>
                <a:ext uri="{FF2B5EF4-FFF2-40B4-BE49-F238E27FC236}">
                  <a16:creationId xmlns:a16="http://schemas.microsoft.com/office/drawing/2014/main" id="{D9CC3FEA-7FE0-4085-B6CA-350B0AA91C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79" y="1767"/>
              <a:ext cx="1067" cy="829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s-SV" altLang="es-SV"/>
            </a:p>
          </p:txBody>
        </p:sp>
        <p:sp>
          <p:nvSpPr>
            <p:cNvPr id="19485" name="Text Box 20">
              <a:extLst>
                <a:ext uri="{FF2B5EF4-FFF2-40B4-BE49-F238E27FC236}">
                  <a16:creationId xmlns:a16="http://schemas.microsoft.com/office/drawing/2014/main" id="{5DAB93D5-D2CB-42A6-992A-47F63AA4B3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46" y="2043"/>
              <a:ext cx="933" cy="369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s-ES" altLang="es-SV" sz="800">
                  <a:cs typeface="Times New Roman" panose="02020603050405020304" pitchFamily="18" charset="0"/>
                </a:rPr>
                <a:t>COOPERACIÓN INTERNACIONAL</a:t>
              </a:r>
              <a:endParaRPr lang="es-ES" altLang="es-SV"/>
            </a:p>
          </p:txBody>
        </p:sp>
        <p:sp>
          <p:nvSpPr>
            <p:cNvPr id="19486" name="Oval 19">
              <a:extLst>
                <a:ext uri="{FF2B5EF4-FFF2-40B4-BE49-F238E27FC236}">
                  <a16:creationId xmlns:a16="http://schemas.microsoft.com/office/drawing/2014/main" id="{D806C18E-06AD-496C-8610-9A8FD89EAD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73" y="3133"/>
              <a:ext cx="1600" cy="1365"/>
            </a:xfrm>
            <a:prstGeom prst="ellipse">
              <a:avLst/>
            </a:prstGeom>
            <a:solidFill>
              <a:srgbClr val="C6D9F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s-SV" altLang="es-SV"/>
            </a:p>
          </p:txBody>
        </p:sp>
        <p:sp>
          <p:nvSpPr>
            <p:cNvPr id="19487" name="Text Box 18">
              <a:extLst>
                <a:ext uri="{FF2B5EF4-FFF2-40B4-BE49-F238E27FC236}">
                  <a16:creationId xmlns:a16="http://schemas.microsoft.com/office/drawing/2014/main" id="{DC2A6882-A697-46AA-9DEA-5F71950B6D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85" y="3523"/>
              <a:ext cx="1334" cy="5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s-ES" altLang="es-SV" sz="1600" b="1">
                  <a:solidFill>
                    <a:srgbClr val="0F243E"/>
                  </a:solidFill>
                  <a:cs typeface="Times New Roman" panose="02020603050405020304" pitchFamily="18" charset="0"/>
                </a:rPr>
                <a:t>ACTORES</a:t>
              </a:r>
              <a:endParaRPr lang="es-ES" altLang="es-SV" sz="1100"/>
            </a:p>
            <a:p>
              <a:pPr algn="ctr"/>
              <a:r>
                <a:rPr lang="es-ES" altLang="es-SV" sz="1600" b="1">
                  <a:solidFill>
                    <a:srgbClr val="0F243E"/>
                  </a:solidFill>
                  <a:cs typeface="Times New Roman" panose="02020603050405020304" pitchFamily="18" charset="0"/>
                </a:rPr>
                <a:t>AC BAHÍA DE JIQUILISCO</a:t>
              </a:r>
              <a:endParaRPr lang="es-ES" altLang="es-SV"/>
            </a:p>
          </p:txBody>
        </p:sp>
        <p:sp>
          <p:nvSpPr>
            <p:cNvPr id="19488" name="Oval 17">
              <a:extLst>
                <a:ext uri="{FF2B5EF4-FFF2-40B4-BE49-F238E27FC236}">
                  <a16:creationId xmlns:a16="http://schemas.microsoft.com/office/drawing/2014/main" id="{93A3110A-159F-4428-8F3B-138279DCA3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12" y="3794"/>
              <a:ext cx="870" cy="737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s-SV" altLang="es-SV"/>
            </a:p>
          </p:txBody>
        </p:sp>
        <p:sp>
          <p:nvSpPr>
            <p:cNvPr id="19489" name="Text Box 16">
              <a:extLst>
                <a:ext uri="{FF2B5EF4-FFF2-40B4-BE49-F238E27FC236}">
                  <a16:creationId xmlns:a16="http://schemas.microsoft.com/office/drawing/2014/main" id="{695BFF1A-7246-4634-BDBF-D634D135E8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79" y="3978"/>
              <a:ext cx="667" cy="366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s-ES" altLang="es-SV" sz="700">
                  <a:cs typeface="Times New Roman" panose="02020603050405020304" pitchFamily="18" charset="0"/>
                </a:rPr>
                <a:t>SECTOR EMPRESARIAL</a:t>
              </a:r>
              <a:endParaRPr lang="es-ES" altLang="es-SV"/>
            </a:p>
          </p:txBody>
        </p:sp>
        <p:sp>
          <p:nvSpPr>
            <p:cNvPr id="19490" name="Freeform 15">
              <a:extLst>
                <a:ext uri="{FF2B5EF4-FFF2-40B4-BE49-F238E27FC236}">
                  <a16:creationId xmlns:a16="http://schemas.microsoft.com/office/drawing/2014/main" id="{FA908D31-85ED-4318-9A1F-48251E857531}"/>
                </a:ext>
              </a:extLst>
            </p:cNvPr>
            <p:cNvSpPr>
              <a:spLocks/>
            </p:cNvSpPr>
            <p:nvPr/>
          </p:nvSpPr>
          <p:spPr bwMode="auto">
            <a:xfrm>
              <a:off x="5812" y="2228"/>
              <a:ext cx="1867" cy="1535"/>
            </a:xfrm>
            <a:custGeom>
              <a:avLst/>
              <a:gdLst>
                <a:gd name="T0" fmla="*/ 0 w 3360"/>
                <a:gd name="T1" fmla="*/ 0 h 2717"/>
                <a:gd name="T2" fmla="*/ 11 w 3360"/>
                <a:gd name="T3" fmla="*/ 24 h 2717"/>
                <a:gd name="T4" fmla="*/ 31 w 3360"/>
                <a:gd name="T5" fmla="*/ 27 h 2717"/>
                <a:gd name="T6" fmla="*/ 0 60000 65536"/>
                <a:gd name="T7" fmla="*/ 0 60000 65536"/>
                <a:gd name="T8" fmla="*/ 0 60000 65536"/>
                <a:gd name="T9" fmla="*/ 0 w 3360"/>
                <a:gd name="T10" fmla="*/ 0 h 2717"/>
                <a:gd name="T11" fmla="*/ 3360 w 3360"/>
                <a:gd name="T12" fmla="*/ 2717 h 27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60" h="2717">
                  <a:moveTo>
                    <a:pt x="0" y="0"/>
                  </a:moveTo>
                  <a:cubicBezTo>
                    <a:pt x="320" y="923"/>
                    <a:pt x="640" y="1847"/>
                    <a:pt x="1200" y="2282"/>
                  </a:cubicBezTo>
                  <a:cubicBezTo>
                    <a:pt x="1760" y="2717"/>
                    <a:pt x="3000" y="2554"/>
                    <a:pt x="3360" y="2608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SV"/>
            </a:p>
          </p:txBody>
        </p:sp>
        <p:sp>
          <p:nvSpPr>
            <p:cNvPr id="19491" name="Freeform 14">
              <a:extLst>
                <a:ext uri="{FF2B5EF4-FFF2-40B4-BE49-F238E27FC236}">
                  <a16:creationId xmlns:a16="http://schemas.microsoft.com/office/drawing/2014/main" id="{C907DCF1-1E32-45D7-8BF3-1CF6142862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812" y="3732"/>
              <a:ext cx="1867" cy="891"/>
            </a:xfrm>
            <a:custGeom>
              <a:avLst/>
              <a:gdLst>
                <a:gd name="T0" fmla="*/ 0 w 3360"/>
                <a:gd name="T1" fmla="*/ 8 h 1739"/>
                <a:gd name="T2" fmla="*/ 13 w 3360"/>
                <a:gd name="T3" fmla="*/ 2 h 1739"/>
                <a:gd name="T4" fmla="*/ 31 w 3360"/>
                <a:gd name="T5" fmla="*/ 1 h 1739"/>
                <a:gd name="T6" fmla="*/ 0 60000 65536"/>
                <a:gd name="T7" fmla="*/ 0 60000 65536"/>
                <a:gd name="T8" fmla="*/ 0 60000 65536"/>
                <a:gd name="T9" fmla="*/ 0 w 3360"/>
                <a:gd name="T10" fmla="*/ 0 h 1739"/>
                <a:gd name="T11" fmla="*/ 3360 w 3360"/>
                <a:gd name="T12" fmla="*/ 1739 h 173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60" h="1739">
                  <a:moveTo>
                    <a:pt x="0" y="1739"/>
                  </a:moveTo>
                  <a:cubicBezTo>
                    <a:pt x="440" y="1141"/>
                    <a:pt x="880" y="544"/>
                    <a:pt x="1440" y="272"/>
                  </a:cubicBezTo>
                  <a:cubicBezTo>
                    <a:pt x="2000" y="0"/>
                    <a:pt x="3040" y="136"/>
                    <a:pt x="3360" y="109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SV"/>
            </a:p>
          </p:txBody>
        </p:sp>
        <p:sp>
          <p:nvSpPr>
            <p:cNvPr id="19492" name="Freeform 13">
              <a:extLst>
                <a:ext uri="{FF2B5EF4-FFF2-40B4-BE49-F238E27FC236}">
                  <a16:creationId xmlns:a16="http://schemas.microsoft.com/office/drawing/2014/main" id="{20FA7966-CF42-460A-85E8-A9387C52BB3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2" y="4162"/>
              <a:ext cx="667" cy="461"/>
            </a:xfrm>
            <a:custGeom>
              <a:avLst/>
              <a:gdLst>
                <a:gd name="T0" fmla="*/ 0 w 1200"/>
                <a:gd name="T1" fmla="*/ 8 h 815"/>
                <a:gd name="T2" fmla="*/ 11 w 1200"/>
                <a:gd name="T3" fmla="*/ 0 h 815"/>
                <a:gd name="T4" fmla="*/ 0 60000 65536"/>
                <a:gd name="T5" fmla="*/ 0 60000 65536"/>
                <a:gd name="T6" fmla="*/ 0 w 1200"/>
                <a:gd name="T7" fmla="*/ 0 h 815"/>
                <a:gd name="T8" fmla="*/ 1200 w 1200"/>
                <a:gd name="T9" fmla="*/ 815 h 81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200" h="815">
                  <a:moveTo>
                    <a:pt x="0" y="815"/>
                  </a:moveTo>
                  <a:cubicBezTo>
                    <a:pt x="500" y="475"/>
                    <a:pt x="1000" y="136"/>
                    <a:pt x="1200" y="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SV"/>
            </a:p>
          </p:txBody>
        </p:sp>
        <p:sp>
          <p:nvSpPr>
            <p:cNvPr id="19493" name="Freeform 12">
              <a:extLst>
                <a:ext uri="{FF2B5EF4-FFF2-40B4-BE49-F238E27FC236}">
                  <a16:creationId xmlns:a16="http://schemas.microsoft.com/office/drawing/2014/main" id="{7799C07E-D578-46DA-9955-09CE2E1DD9C4}"/>
                </a:ext>
              </a:extLst>
            </p:cNvPr>
            <p:cNvSpPr>
              <a:spLocks/>
            </p:cNvSpPr>
            <p:nvPr/>
          </p:nvSpPr>
          <p:spPr bwMode="auto">
            <a:xfrm>
              <a:off x="8946" y="4347"/>
              <a:ext cx="161" cy="249"/>
            </a:xfrm>
            <a:custGeom>
              <a:avLst/>
              <a:gdLst>
                <a:gd name="T0" fmla="*/ 0 w 720"/>
                <a:gd name="T1" fmla="*/ 0 h 1467"/>
                <a:gd name="T2" fmla="*/ 0 w 720"/>
                <a:gd name="T3" fmla="*/ 0 h 1467"/>
                <a:gd name="T4" fmla="*/ 0 60000 65536"/>
                <a:gd name="T5" fmla="*/ 0 60000 65536"/>
                <a:gd name="T6" fmla="*/ 0 w 720"/>
                <a:gd name="T7" fmla="*/ 0 h 1467"/>
                <a:gd name="T8" fmla="*/ 720 w 720"/>
                <a:gd name="T9" fmla="*/ 1467 h 146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20" h="1467">
                  <a:moveTo>
                    <a:pt x="720" y="1467"/>
                  </a:moveTo>
                  <a:cubicBezTo>
                    <a:pt x="420" y="856"/>
                    <a:pt x="120" y="245"/>
                    <a:pt x="0" y="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SV"/>
            </a:p>
          </p:txBody>
        </p:sp>
        <p:sp>
          <p:nvSpPr>
            <p:cNvPr id="19494" name="Freeform 11">
              <a:extLst>
                <a:ext uri="{FF2B5EF4-FFF2-40B4-BE49-F238E27FC236}">
                  <a16:creationId xmlns:a16="http://schemas.microsoft.com/office/drawing/2014/main" id="{D04B5D4D-D855-4310-AD1F-945ACAA6C101}"/>
                </a:ext>
              </a:extLst>
            </p:cNvPr>
            <p:cNvSpPr>
              <a:spLocks/>
            </p:cNvSpPr>
            <p:nvPr/>
          </p:nvSpPr>
          <p:spPr bwMode="auto">
            <a:xfrm>
              <a:off x="9346" y="3702"/>
              <a:ext cx="1314" cy="162"/>
            </a:xfrm>
            <a:custGeom>
              <a:avLst/>
              <a:gdLst>
                <a:gd name="T0" fmla="*/ 7 w 2760"/>
                <a:gd name="T1" fmla="*/ 1 h 326"/>
                <a:gd name="T2" fmla="*/ 0 w 2760"/>
                <a:gd name="T3" fmla="*/ 0 h 326"/>
                <a:gd name="T4" fmla="*/ 0 60000 65536"/>
                <a:gd name="T5" fmla="*/ 0 60000 65536"/>
                <a:gd name="T6" fmla="*/ 0 w 2760"/>
                <a:gd name="T7" fmla="*/ 0 h 326"/>
                <a:gd name="T8" fmla="*/ 2760 w 2760"/>
                <a:gd name="T9" fmla="*/ 326 h 32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760" h="326">
                  <a:moveTo>
                    <a:pt x="2760" y="326"/>
                  </a:moveTo>
                  <a:cubicBezTo>
                    <a:pt x="1610" y="190"/>
                    <a:pt x="460" y="54"/>
                    <a:pt x="0" y="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SV"/>
            </a:p>
          </p:txBody>
        </p:sp>
        <p:sp>
          <p:nvSpPr>
            <p:cNvPr id="19495" name="Line 10">
              <a:extLst>
                <a:ext uri="{FF2B5EF4-FFF2-40B4-BE49-F238E27FC236}">
                  <a16:creationId xmlns:a16="http://schemas.microsoft.com/office/drawing/2014/main" id="{FAC8EC31-99D7-4A51-AEED-04CE9D07452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079" y="2504"/>
              <a:ext cx="600" cy="64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SV"/>
            </a:p>
          </p:txBody>
        </p:sp>
        <p:sp>
          <p:nvSpPr>
            <p:cNvPr id="19496" name="Line 9">
              <a:extLst>
                <a:ext uri="{FF2B5EF4-FFF2-40B4-BE49-F238E27FC236}">
                  <a16:creationId xmlns:a16="http://schemas.microsoft.com/office/drawing/2014/main" id="{70AB8FF8-D328-4EBD-81CD-1C01B7E0EE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46" y="2320"/>
              <a:ext cx="400" cy="82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SV"/>
            </a:p>
          </p:txBody>
        </p:sp>
        <p:sp>
          <p:nvSpPr>
            <p:cNvPr id="19497" name="AutoShape 8">
              <a:extLst>
                <a:ext uri="{FF2B5EF4-FFF2-40B4-BE49-F238E27FC236}">
                  <a16:creationId xmlns:a16="http://schemas.microsoft.com/office/drawing/2014/main" id="{7488FF35-E866-4D6F-88A8-122B2625F0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9" y="5176"/>
              <a:ext cx="200" cy="184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s-SV" altLang="es-SV"/>
            </a:p>
          </p:txBody>
        </p:sp>
        <p:sp>
          <p:nvSpPr>
            <p:cNvPr id="19498" name="AutoShape 7">
              <a:extLst>
                <a:ext uri="{FF2B5EF4-FFF2-40B4-BE49-F238E27FC236}">
                  <a16:creationId xmlns:a16="http://schemas.microsoft.com/office/drawing/2014/main" id="{E02DB120-6251-4C3B-93DA-E68DFFA139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46" y="2596"/>
              <a:ext cx="200" cy="186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s-SV" altLang="es-SV"/>
            </a:p>
          </p:txBody>
        </p:sp>
        <p:sp>
          <p:nvSpPr>
            <p:cNvPr id="19499" name="AutoShape 6">
              <a:extLst>
                <a:ext uri="{FF2B5EF4-FFF2-40B4-BE49-F238E27FC236}">
                  <a16:creationId xmlns:a16="http://schemas.microsoft.com/office/drawing/2014/main" id="{436F2766-4415-4E37-B3E6-278F648F88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6" y="4531"/>
              <a:ext cx="200" cy="184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s-SV" altLang="es-SV"/>
            </a:p>
          </p:txBody>
        </p:sp>
        <p:sp>
          <p:nvSpPr>
            <p:cNvPr id="19500" name="AutoShape 5">
              <a:extLst>
                <a:ext uri="{FF2B5EF4-FFF2-40B4-BE49-F238E27FC236}">
                  <a16:creationId xmlns:a16="http://schemas.microsoft.com/office/drawing/2014/main" id="{3BFDAE58-4B47-42B7-8187-0D68C94C77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05" y="3962"/>
              <a:ext cx="200" cy="186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s-SV" altLang="es-SV"/>
            </a:p>
          </p:txBody>
        </p:sp>
        <p:sp>
          <p:nvSpPr>
            <p:cNvPr id="19501" name="AutoShape 4">
              <a:extLst>
                <a:ext uri="{FF2B5EF4-FFF2-40B4-BE49-F238E27FC236}">
                  <a16:creationId xmlns:a16="http://schemas.microsoft.com/office/drawing/2014/main" id="{CE6D1F38-0399-464C-B2EF-320F2C9A12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46" y="2596"/>
              <a:ext cx="200" cy="184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s-SV" altLang="es-SV"/>
            </a:p>
          </p:txBody>
        </p:sp>
        <p:sp>
          <p:nvSpPr>
            <p:cNvPr id="19502" name="AutoShape 3">
              <a:extLst>
                <a:ext uri="{FF2B5EF4-FFF2-40B4-BE49-F238E27FC236}">
                  <a16:creationId xmlns:a16="http://schemas.microsoft.com/office/drawing/2014/main" id="{FA6B9D19-AAF1-4C07-B28D-25EA0C82BC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79" y="2412"/>
              <a:ext cx="200" cy="184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s-SV" altLang="es-SV"/>
            </a:p>
          </p:txBody>
        </p:sp>
        <p:sp>
          <p:nvSpPr>
            <p:cNvPr id="19503" name="Text Box 2">
              <a:extLst>
                <a:ext uri="{FF2B5EF4-FFF2-40B4-BE49-F238E27FC236}">
                  <a16:creationId xmlns:a16="http://schemas.microsoft.com/office/drawing/2014/main" id="{539ABDBC-45C3-45CD-B813-1FE0F8B0AC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48" y="5351"/>
              <a:ext cx="1406" cy="464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s-ES" altLang="es-SV" sz="1000" b="1">
                  <a:cs typeface="Times New Roman" panose="02020603050405020304" pitchFamily="18" charset="0"/>
                </a:rPr>
                <a:t>348 ADESCOS</a:t>
              </a:r>
            </a:p>
            <a:p>
              <a:r>
                <a:rPr lang="es-ES" altLang="es-SV" sz="1000" b="1"/>
                <a:t>- Al menos 50 asociaciones agropecuarias pesqueras</a:t>
              </a:r>
              <a:endParaRPr lang="es-ES" altLang="es-SV" sz="2400"/>
            </a:p>
          </p:txBody>
        </p:sp>
      </p:grpSp>
      <p:sp>
        <p:nvSpPr>
          <p:cNvPr id="19464" name="Oval 21">
            <a:extLst>
              <a:ext uri="{FF2B5EF4-FFF2-40B4-BE49-F238E27FC236}">
                <a16:creationId xmlns:a16="http://schemas.microsoft.com/office/drawing/2014/main" id="{D9BFB74B-CEBB-4C85-A2B8-EAF9638F3E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7688" y="714375"/>
            <a:ext cx="1182687" cy="714375"/>
          </a:xfrm>
          <a:prstGeom prst="ellipse">
            <a:avLst/>
          </a:prstGeom>
          <a:solidFill>
            <a:srgbClr val="C0C0C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s-SV" altLang="es-SV"/>
          </a:p>
        </p:txBody>
      </p:sp>
      <p:sp>
        <p:nvSpPr>
          <p:cNvPr id="19465" name="Text Box 20">
            <a:extLst>
              <a:ext uri="{FF2B5EF4-FFF2-40B4-BE49-F238E27FC236}">
                <a16:creationId xmlns:a16="http://schemas.microsoft.com/office/drawing/2014/main" id="{2B304A0A-5C09-4E72-83E0-DD5CCA0029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9125" y="928688"/>
            <a:ext cx="1071563" cy="142875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S" altLang="es-SV" sz="800">
                <a:cs typeface="Times New Roman" panose="02020603050405020304" pitchFamily="18" charset="0"/>
              </a:rPr>
              <a:t>COMANEJADORA</a:t>
            </a:r>
            <a:endParaRPr lang="es-ES" altLang="es-SV"/>
          </a:p>
        </p:txBody>
      </p:sp>
      <p:sp>
        <p:nvSpPr>
          <p:cNvPr id="19466" name="Text Box 28">
            <a:extLst>
              <a:ext uri="{FF2B5EF4-FFF2-40B4-BE49-F238E27FC236}">
                <a16:creationId xmlns:a16="http://schemas.microsoft.com/office/drawing/2014/main" id="{8428584E-D3EA-42D1-9995-EEA1573F6B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7688" y="1500188"/>
            <a:ext cx="1208087" cy="1022350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t-PT" altLang="es-SV" sz="800" b="1">
                <a:cs typeface="Times New Roman" panose="02020603050405020304" pitchFamily="18" charset="0"/>
              </a:rPr>
              <a:t>-</a:t>
            </a:r>
            <a:r>
              <a:rPr lang="es-SV" altLang="es-SV" sz="800" b="1">
                <a:cs typeface="Times New Roman" panose="02020603050405020304" pitchFamily="18" charset="0"/>
              </a:rPr>
              <a:t>ADESCOBN</a:t>
            </a:r>
          </a:p>
          <a:p>
            <a:pPr>
              <a:buFontTx/>
              <a:buChar char="-"/>
            </a:pPr>
            <a:r>
              <a:rPr lang="es-SV" altLang="es-SV" sz="800" b="1"/>
              <a:t>CENCITA</a:t>
            </a:r>
          </a:p>
          <a:p>
            <a:pPr>
              <a:buFontTx/>
              <a:buChar char="-"/>
            </a:pPr>
            <a:r>
              <a:rPr lang="es-SV" altLang="es-SV" sz="800" b="1"/>
              <a:t>-  CODEPA</a:t>
            </a:r>
          </a:p>
          <a:p>
            <a:pPr>
              <a:buFontTx/>
              <a:buChar char="-"/>
            </a:pPr>
            <a:r>
              <a:rPr lang="es-SV" altLang="es-SV" sz="800" b="1"/>
              <a:t>-  CONAMUS</a:t>
            </a:r>
          </a:p>
          <a:p>
            <a:pPr>
              <a:buFontTx/>
              <a:buChar char="-"/>
            </a:pPr>
            <a:r>
              <a:rPr lang="es-SV" altLang="es-SV" sz="800" b="1"/>
              <a:t>- ASOCIACION MANGLE</a:t>
            </a:r>
          </a:p>
          <a:p>
            <a:pPr>
              <a:buFontTx/>
              <a:buChar char="-"/>
            </a:pPr>
            <a:r>
              <a:rPr lang="es-SV" altLang="es-SV" sz="800" b="1"/>
              <a:t> MSM</a:t>
            </a:r>
            <a:endParaRPr lang="es-ES" altLang="es-SV" sz="1100"/>
          </a:p>
          <a:p>
            <a:endParaRPr lang="es-ES" altLang="es-SV"/>
          </a:p>
        </p:txBody>
      </p:sp>
      <p:sp>
        <p:nvSpPr>
          <p:cNvPr id="19467" name="Text Box 27">
            <a:extLst>
              <a:ext uri="{FF2B5EF4-FFF2-40B4-BE49-F238E27FC236}">
                <a16:creationId xmlns:a16="http://schemas.microsoft.com/office/drawing/2014/main" id="{D636C213-778B-4168-883E-30E3A4CDDF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6000750"/>
            <a:ext cx="2214563" cy="857250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Tx/>
              <a:buChar char="-"/>
            </a:pPr>
            <a:r>
              <a:rPr lang="es-ES" altLang="es-SV" sz="800"/>
              <a:t>COALES (9)</a:t>
            </a:r>
          </a:p>
          <a:p>
            <a:pPr>
              <a:buFontTx/>
              <a:buChar char="-"/>
            </a:pPr>
            <a:r>
              <a:rPr lang="es-ES" altLang="es-SV" sz="800"/>
              <a:t>- Mesas de resolución de Conflictos (9)</a:t>
            </a:r>
          </a:p>
          <a:p>
            <a:pPr>
              <a:buFontTx/>
              <a:buChar char="-"/>
            </a:pPr>
            <a:r>
              <a:rPr lang="es-ES" altLang="es-SV" sz="800"/>
              <a:t>-  Organismo de Cuencas (1)</a:t>
            </a:r>
          </a:p>
          <a:p>
            <a:pPr>
              <a:buFontTx/>
              <a:buChar char="-"/>
            </a:pPr>
            <a:r>
              <a:rPr lang="es-ES" altLang="es-SV" sz="800"/>
              <a:t>- CL Reserva Biosfera (1)</a:t>
            </a:r>
          </a:p>
          <a:p>
            <a:pPr>
              <a:buFontTx/>
              <a:buChar char="-"/>
            </a:pPr>
            <a:r>
              <a:rPr lang="es-ES" altLang="es-SV" sz="800"/>
              <a:t>-  Grupos ecológicos municipales y escolares (10)</a:t>
            </a:r>
          </a:p>
          <a:p>
            <a:pPr>
              <a:buFontTx/>
              <a:buChar char="-"/>
            </a:pPr>
            <a:r>
              <a:rPr lang="es-ES" altLang="es-SV" sz="800"/>
              <a:t>- 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oup 2">
            <a:extLst>
              <a:ext uri="{FF2B5EF4-FFF2-40B4-BE49-F238E27FC236}">
                <a16:creationId xmlns:a16="http://schemas.microsoft.com/office/drawing/2014/main" id="{9EE223C8-0A54-4AF8-9157-C1BFFE085CB0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63" y="280988"/>
            <a:ext cx="8669337" cy="6583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3" name="25 CuadroTexto">
            <a:extLst>
              <a:ext uri="{FF2B5EF4-FFF2-40B4-BE49-F238E27FC236}">
                <a16:creationId xmlns:a16="http://schemas.microsoft.com/office/drawing/2014/main" id="{EBF51EE1-CA2B-45AB-8583-BB4E837857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" y="142875"/>
            <a:ext cx="4546600" cy="307975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SV" altLang="es-SV" sz="1400">
                <a:solidFill>
                  <a:srgbClr val="FFFF00"/>
                </a:solidFill>
              </a:rPr>
              <a:t>AFINAR EL MECANISMO DE  ACCION COLECTIVA</a:t>
            </a:r>
          </a:p>
        </p:txBody>
      </p:sp>
      <p:sp>
        <p:nvSpPr>
          <p:cNvPr id="20484" name="Text Box 11">
            <a:extLst>
              <a:ext uri="{FF2B5EF4-FFF2-40B4-BE49-F238E27FC236}">
                <a16:creationId xmlns:a16="http://schemas.microsoft.com/office/drawing/2014/main" id="{EE936487-F9E9-4183-90AB-F87B6472DA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750" y="2286000"/>
            <a:ext cx="1212850" cy="512763"/>
          </a:xfrm>
          <a:prstGeom prst="rect">
            <a:avLst/>
          </a:prstGeom>
          <a:solidFill>
            <a:srgbClr val="66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1000"/>
              </a:spcAft>
            </a:pPr>
            <a:r>
              <a:rPr lang="es-SV" altLang="es-SV" sz="1100">
                <a:solidFill>
                  <a:srgbClr val="002060"/>
                </a:solidFill>
                <a:latin typeface="Calibri" panose="020F0502020204030204" pitchFamily="34" charset="0"/>
              </a:rPr>
              <a:t>Gestión ambiental pública</a:t>
            </a:r>
            <a:endParaRPr lang="es-SV" altLang="es-SV" sz="2800">
              <a:solidFill>
                <a:srgbClr val="002060"/>
              </a:solidFill>
            </a:endParaRPr>
          </a:p>
        </p:txBody>
      </p:sp>
      <p:sp>
        <p:nvSpPr>
          <p:cNvPr id="25" name="Line 25">
            <a:extLst>
              <a:ext uri="{FF2B5EF4-FFF2-40B4-BE49-F238E27FC236}">
                <a16:creationId xmlns:a16="http://schemas.microsoft.com/office/drawing/2014/main" id="{6BB7A2A4-6FD6-4487-8DE1-049B6B1CA07C}"/>
              </a:ext>
            </a:extLst>
          </p:cNvPr>
          <p:cNvSpPr>
            <a:spLocks noChangeShapeType="1"/>
          </p:cNvSpPr>
          <p:nvPr/>
        </p:nvSpPr>
        <p:spPr bwMode="auto">
          <a:xfrm>
            <a:off x="4643438" y="3357563"/>
            <a:ext cx="71437" cy="428625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SV"/>
          </a:p>
        </p:txBody>
      </p:sp>
      <p:sp>
        <p:nvSpPr>
          <p:cNvPr id="20486" name="Text Box 10">
            <a:extLst>
              <a:ext uri="{FF2B5EF4-FFF2-40B4-BE49-F238E27FC236}">
                <a16:creationId xmlns:a16="http://schemas.microsoft.com/office/drawing/2014/main" id="{1D84FA8A-BCAD-47AB-AD06-9140642858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0375" y="4857750"/>
            <a:ext cx="1062038" cy="21431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es-SV" altLang="es-SV" sz="1200">
                <a:solidFill>
                  <a:srgbClr val="002060"/>
                </a:solidFill>
                <a:latin typeface="Calibri" panose="020F0502020204030204" pitchFamily="34" charset="0"/>
              </a:rPr>
              <a:t>PNC</a:t>
            </a:r>
            <a:endParaRPr lang="es-SV" altLang="es-SV" sz="2000">
              <a:solidFill>
                <a:srgbClr val="002060"/>
              </a:solidFill>
            </a:endParaRPr>
          </a:p>
        </p:txBody>
      </p:sp>
      <p:sp>
        <p:nvSpPr>
          <p:cNvPr id="20487" name="Text Box 20">
            <a:extLst>
              <a:ext uri="{FF2B5EF4-FFF2-40B4-BE49-F238E27FC236}">
                <a16:creationId xmlns:a16="http://schemas.microsoft.com/office/drawing/2014/main" id="{B4BC20E2-A54E-4A25-96ED-6428507DC8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4688" y="2286000"/>
            <a:ext cx="1285875" cy="39846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1000"/>
              </a:spcAft>
            </a:pPr>
            <a:r>
              <a:rPr lang="es-SV" altLang="es-SV" sz="1200">
                <a:solidFill>
                  <a:srgbClr val="002060"/>
                </a:solidFill>
                <a:latin typeface="Calibri" panose="020F0502020204030204" pitchFamily="34" charset="0"/>
              </a:rPr>
              <a:t> ISTA</a:t>
            </a:r>
            <a:endParaRPr lang="es-SV" altLang="es-SV" sz="2000">
              <a:solidFill>
                <a:srgbClr val="002060"/>
              </a:solidFill>
            </a:endParaRPr>
          </a:p>
        </p:txBody>
      </p:sp>
      <p:sp>
        <p:nvSpPr>
          <p:cNvPr id="20488" name="Text Box 9">
            <a:extLst>
              <a:ext uri="{FF2B5EF4-FFF2-40B4-BE49-F238E27FC236}">
                <a16:creationId xmlns:a16="http://schemas.microsoft.com/office/drawing/2014/main" id="{666EDE0E-08A3-4A1F-85A1-27223098BD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3563" y="2500313"/>
            <a:ext cx="909637" cy="39846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1000"/>
              </a:spcAft>
            </a:pPr>
            <a:r>
              <a:rPr lang="es-SV" altLang="es-SV" sz="1200">
                <a:solidFill>
                  <a:srgbClr val="002060"/>
                </a:solidFill>
                <a:latin typeface="Calibri" panose="020F0502020204030204" pitchFamily="34" charset="0"/>
              </a:rPr>
              <a:t>FGR</a:t>
            </a:r>
            <a:endParaRPr lang="es-SV" altLang="es-SV" sz="2000">
              <a:solidFill>
                <a:srgbClr val="002060"/>
              </a:solidFill>
            </a:endParaRPr>
          </a:p>
        </p:txBody>
      </p:sp>
      <p:sp>
        <p:nvSpPr>
          <p:cNvPr id="20489" name="Text Box 18">
            <a:extLst>
              <a:ext uri="{FF2B5EF4-FFF2-40B4-BE49-F238E27FC236}">
                <a16:creationId xmlns:a16="http://schemas.microsoft.com/office/drawing/2014/main" id="{832C224A-4B72-427A-A182-DE64B73A89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0375" y="2714625"/>
            <a:ext cx="909638" cy="39846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1000"/>
              </a:spcAft>
            </a:pPr>
            <a:r>
              <a:rPr lang="es-SV" altLang="es-SV" sz="1400">
                <a:solidFill>
                  <a:srgbClr val="002060"/>
                </a:solidFill>
                <a:latin typeface="Calibri" panose="020F0502020204030204" pitchFamily="34" charset="0"/>
              </a:rPr>
              <a:t>Alcaldías</a:t>
            </a:r>
            <a:endParaRPr lang="es-SV" altLang="es-SV" sz="2400">
              <a:solidFill>
                <a:srgbClr val="002060"/>
              </a:solidFill>
            </a:endParaRPr>
          </a:p>
        </p:txBody>
      </p:sp>
      <p:sp>
        <p:nvSpPr>
          <p:cNvPr id="36" name="35 Flecha curvada hacia la izquierda">
            <a:extLst>
              <a:ext uri="{FF2B5EF4-FFF2-40B4-BE49-F238E27FC236}">
                <a16:creationId xmlns:a16="http://schemas.microsoft.com/office/drawing/2014/main" id="{D438FA6A-13F1-49BC-AD28-BD86AC9BF9B7}"/>
              </a:ext>
            </a:extLst>
          </p:cNvPr>
          <p:cNvSpPr/>
          <p:nvPr/>
        </p:nvSpPr>
        <p:spPr>
          <a:xfrm>
            <a:off x="6000750" y="2857500"/>
            <a:ext cx="928688" cy="1716088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SV">
              <a:solidFill>
                <a:schemeClr val="tx1"/>
              </a:solidFill>
            </a:endParaRPr>
          </a:p>
        </p:txBody>
      </p:sp>
      <p:sp>
        <p:nvSpPr>
          <p:cNvPr id="37" name="36 Flecha curvada hacia la derecha">
            <a:extLst>
              <a:ext uri="{FF2B5EF4-FFF2-40B4-BE49-F238E27FC236}">
                <a16:creationId xmlns:a16="http://schemas.microsoft.com/office/drawing/2014/main" id="{D940A084-075E-4936-989B-52DA3166AD48}"/>
              </a:ext>
            </a:extLst>
          </p:cNvPr>
          <p:cNvSpPr/>
          <p:nvPr/>
        </p:nvSpPr>
        <p:spPr>
          <a:xfrm>
            <a:off x="2428875" y="3357563"/>
            <a:ext cx="1071563" cy="1216025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SV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>
            <a:extLst>
              <a:ext uri="{FF2B5EF4-FFF2-40B4-BE49-F238E27FC236}">
                <a16:creationId xmlns:a16="http://schemas.microsoft.com/office/drawing/2014/main" id="{0B758170-7F81-4E27-BFD4-3A31AEBB54CC}"/>
              </a:ext>
            </a:extLst>
          </p:cNvPr>
          <p:cNvGraphicFramePr>
            <a:graphicFrameLocks noGrp="1"/>
          </p:cNvGraphicFramePr>
          <p:nvPr/>
        </p:nvGraphicFramePr>
        <p:xfrm>
          <a:off x="285750" y="1357313"/>
          <a:ext cx="8572500" cy="3657600"/>
        </p:xfrm>
        <a:graphic>
          <a:graphicData uri="http://schemas.openxmlformats.org/drawingml/2006/table">
            <a:tbl>
              <a:tblPr/>
              <a:tblGrid>
                <a:gridCol w="25003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72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2400" b="1" dirty="0">
                          <a:latin typeface="Times New Roman"/>
                          <a:ea typeface="Times New Roman"/>
                          <a:cs typeface="Times New Roman"/>
                        </a:rPr>
                        <a:t>TIPIFICACIÓN</a:t>
                      </a:r>
                      <a:endParaRPr lang="es-SV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400" b="1" dirty="0">
                          <a:latin typeface="Times New Roman"/>
                          <a:ea typeface="Times New Roman"/>
                          <a:cs typeface="Times New Roman"/>
                        </a:rPr>
                        <a:t>DESCRIPCIÓN</a:t>
                      </a:r>
                      <a:endParaRPr lang="es-SV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2400" b="1">
                          <a:latin typeface="Times New Roman"/>
                          <a:ea typeface="Times New Roman"/>
                          <a:cs typeface="Times New Roman"/>
                        </a:rPr>
                        <a:t>TIPO I</a:t>
                      </a:r>
                      <a:endParaRPr lang="es-SV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2400" dirty="0">
                          <a:latin typeface="Times New Roman"/>
                          <a:ea typeface="Times New Roman"/>
                          <a:cs typeface="Times New Roman"/>
                        </a:rPr>
                        <a:t>Catalogado</a:t>
                      </a:r>
                      <a:r>
                        <a:rPr lang="es-ES" sz="2400" baseline="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s-ES" sz="2400" dirty="0">
                          <a:latin typeface="Times New Roman"/>
                          <a:ea typeface="Times New Roman"/>
                          <a:cs typeface="Times New Roman"/>
                        </a:rPr>
                        <a:t>de muy poco a poco impacto, incluso puede ser favorable para los ecosistema “norma voluntaria”</a:t>
                      </a:r>
                      <a:endParaRPr lang="es-SV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2400" b="1">
                          <a:latin typeface="Times New Roman"/>
                          <a:ea typeface="Times New Roman"/>
                          <a:cs typeface="Times New Roman"/>
                        </a:rPr>
                        <a:t>TIPO II</a:t>
                      </a:r>
                      <a:endParaRPr lang="es-SV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dirty="0">
                          <a:latin typeface="Times New Roman"/>
                          <a:ea typeface="Times New Roman"/>
                          <a:cs typeface="Times New Roman"/>
                        </a:rPr>
                        <a:t>Impacto negativo substancial sobre los ecosistemas cercanos</a:t>
                      </a:r>
                      <a:endParaRPr lang="es-SV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2400" b="1" dirty="0">
                          <a:latin typeface="Times New Roman"/>
                          <a:ea typeface="Times New Roman"/>
                          <a:cs typeface="Times New Roman"/>
                        </a:rPr>
                        <a:t>TIPO III</a:t>
                      </a:r>
                      <a:endParaRPr lang="es-SV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dirty="0">
                          <a:latin typeface="Times New Roman"/>
                          <a:ea typeface="Times New Roman"/>
                          <a:cs typeface="Times New Roman"/>
                        </a:rPr>
                        <a:t>actividad de alta impacto que puede tener consecuencias negativas en un radio amplio</a:t>
                      </a:r>
                      <a:endParaRPr lang="es-SV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SV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SV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SV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2 Rectángulo">
            <a:extLst>
              <a:ext uri="{FF2B5EF4-FFF2-40B4-BE49-F238E27FC236}">
                <a16:creationId xmlns:a16="http://schemas.microsoft.com/office/drawing/2014/main" id="{0DFE4721-31E2-498A-AD45-5BBCC1E0E33F}"/>
              </a:ext>
            </a:extLst>
          </p:cNvPr>
          <p:cNvSpPr/>
          <p:nvPr/>
        </p:nvSpPr>
        <p:spPr>
          <a:xfrm>
            <a:off x="0" y="357188"/>
            <a:ext cx="9144000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1600" b="1" cap="all" dirty="0">
                <a:latin typeface="Arial" charset="0"/>
                <a:cs typeface="Arial" charset="0"/>
              </a:rPr>
              <a:t>ESCALA DE ACTUACIÓN: TIPIFICACION  DE ACTIVIDADES COLECTIVAS AC BAHÍA DE JIQUILISCO</a:t>
            </a:r>
            <a:endParaRPr lang="es-SV" sz="1600" b="1" cap="all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1 Título">
            <a:extLst>
              <a:ext uri="{FF2B5EF4-FFF2-40B4-BE49-F238E27FC236}">
                <a16:creationId xmlns:a16="http://schemas.microsoft.com/office/drawing/2014/main" id="{E895AE04-D9C9-47D5-A765-500AA0095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es-SV" altLang="es-SV" sz="3600"/>
              <a:t>28 GUARDA RECURSOS CONTRATADOS POR MARN A JUNIO 2010</a:t>
            </a:r>
          </a:p>
        </p:txBody>
      </p:sp>
      <p:pic>
        <p:nvPicPr>
          <p:cNvPr id="22531" name="Picture 7" descr="C:\Users\omolina.AMBIENTE\Desktop\GUARDARECURSOS BAHIA DE JIQUILISCO\GUARDAS.JPG">
            <a:extLst>
              <a:ext uri="{FF2B5EF4-FFF2-40B4-BE49-F238E27FC236}">
                <a16:creationId xmlns:a16="http://schemas.microsoft.com/office/drawing/2014/main" id="{D03E1ABA-7B50-4A0B-8B71-46DB1D45664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928813"/>
            <a:ext cx="9144000" cy="4929187"/>
          </a:xfrm>
          <a:noFill/>
        </p:spPr>
      </p:pic>
      <p:sp>
        <p:nvSpPr>
          <p:cNvPr id="22532" name="7 Rectángulo">
            <a:extLst>
              <a:ext uri="{FF2B5EF4-FFF2-40B4-BE49-F238E27FC236}">
                <a16:creationId xmlns:a16="http://schemas.microsoft.com/office/drawing/2014/main" id="{572833AF-BED5-422D-8D2F-A7CB5AD63B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8688" y="1571625"/>
            <a:ext cx="7286625" cy="357188"/>
          </a:xfrm>
          <a:prstGeom prst="rect">
            <a:avLst/>
          </a:prstGeom>
          <a:solidFill>
            <a:srgbClr val="00B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SV" altLang="es-SV" sz="2000"/>
              <a:t>Propuesta de manual del guarda recurso y reglamento interno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Título">
            <a:extLst>
              <a:ext uri="{FF2B5EF4-FFF2-40B4-BE49-F238E27FC236}">
                <a16:creationId xmlns:a16="http://schemas.microsoft.com/office/drawing/2014/main" id="{DF248518-93DF-42BD-8E74-F67415089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SV" altLang="es-SV"/>
          </a:p>
        </p:txBody>
      </p:sp>
      <p:sp>
        <p:nvSpPr>
          <p:cNvPr id="7171" name="2 Marcador de texto">
            <a:extLst>
              <a:ext uri="{FF2B5EF4-FFF2-40B4-BE49-F238E27FC236}">
                <a16:creationId xmlns:a16="http://schemas.microsoft.com/office/drawing/2014/main" id="{5C08F850-1038-4F29-AB28-0F275F83A455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s-SV" altLang="es-SV"/>
          </a:p>
        </p:txBody>
      </p:sp>
      <p:sp>
        <p:nvSpPr>
          <p:cNvPr id="7172" name="3 Marcador de contenido">
            <a:extLst>
              <a:ext uri="{FF2B5EF4-FFF2-40B4-BE49-F238E27FC236}">
                <a16:creationId xmlns:a16="http://schemas.microsoft.com/office/drawing/2014/main" id="{BE52354D-B149-49C7-A619-D4CFFD160D79}"/>
              </a:ext>
            </a:extLst>
          </p:cNvPr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s-SV" altLang="es-SV"/>
          </a:p>
        </p:txBody>
      </p:sp>
      <p:sp>
        <p:nvSpPr>
          <p:cNvPr id="7173" name="4 Marcador de contenido">
            <a:extLst>
              <a:ext uri="{FF2B5EF4-FFF2-40B4-BE49-F238E27FC236}">
                <a16:creationId xmlns:a16="http://schemas.microsoft.com/office/drawing/2014/main" id="{65ED619D-96D2-4DCA-B28B-C52E70F526CD}"/>
              </a:ext>
            </a:extLst>
          </p:cNvPr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es-SV" altLang="es-SV"/>
          </a:p>
        </p:txBody>
      </p:sp>
      <p:pic>
        <p:nvPicPr>
          <p:cNvPr id="7174" name="5 Imagen" descr="C:\Users\omolina.AMBIENTE\Desktop\RACIONALIZACION 2\elsalvador_teorico.jpg">
            <a:extLst>
              <a:ext uri="{FF2B5EF4-FFF2-40B4-BE49-F238E27FC236}">
                <a16:creationId xmlns:a16="http://schemas.microsoft.com/office/drawing/2014/main" id="{7B0BAA87-F13F-43B9-9B94-1C752FFC03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1 Título">
            <a:extLst>
              <a:ext uri="{FF2B5EF4-FFF2-40B4-BE49-F238E27FC236}">
                <a16:creationId xmlns:a16="http://schemas.microsoft.com/office/drawing/2014/main" id="{644D9656-90C7-4CAB-B3B3-70E6F117E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25"/>
          </a:xfrm>
        </p:spPr>
        <p:txBody>
          <a:bodyPr/>
          <a:lstStyle/>
          <a:p>
            <a:r>
              <a:rPr lang="es-SV" altLang="es-SV" sz="3200"/>
              <a:t>ALTERNATIVAS</a:t>
            </a:r>
          </a:p>
        </p:txBody>
      </p:sp>
      <p:sp>
        <p:nvSpPr>
          <p:cNvPr id="23555" name="2 Marcador de contenido">
            <a:extLst>
              <a:ext uri="{FF2B5EF4-FFF2-40B4-BE49-F238E27FC236}">
                <a16:creationId xmlns:a16="http://schemas.microsoft.com/office/drawing/2014/main" id="{B7690EFF-713E-4E00-8E00-A086C56D92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188" y="1071563"/>
            <a:ext cx="8643937" cy="5286375"/>
          </a:xfrm>
        </p:spPr>
        <p:txBody>
          <a:bodyPr/>
          <a:lstStyle/>
          <a:p>
            <a:r>
              <a:rPr lang="es-SV" altLang="es-SV" sz="2000"/>
              <a:t>Incluir a los usuarios de los recursos (leñateros, madereros, bomberos, sardineros, brecheros, puchiteros, puncheros, curileros, entre otros) a la restauración de ecosistemas; a través de, los sub proyectos y el Plan de restauración de ecosistemas programado para noviembre de 2010.</a:t>
            </a:r>
          </a:p>
          <a:p>
            <a:r>
              <a:rPr lang="es-SV" altLang="es-SV" sz="2000"/>
              <a:t>Por cada permiso ambiental emitido por MARN/MAG/ALCALDÍA, incluir las actividades a proteger/restaurar/mitigar a realizar por el beneficiario.</a:t>
            </a:r>
          </a:p>
          <a:p>
            <a:r>
              <a:rPr lang="es-SV" altLang="es-SV" sz="2000"/>
              <a:t>Aplicación rigurosa de las normativas ambientales vigentes. (NO  EXCLUYE  O INHIBE  LAS ACCIONES  COLECTIVAS)</a:t>
            </a:r>
          </a:p>
          <a:p>
            <a:r>
              <a:rPr lang="es-SV" altLang="es-SV" sz="2000"/>
              <a:t>Implementar los principios del enfoque por ecosistemas</a:t>
            </a:r>
          </a:p>
          <a:p>
            <a:r>
              <a:rPr lang="es-SV" altLang="es-SV" sz="2000"/>
              <a:t>VALORES: JUSTICIA, APROPIACION , COMPROMISO.</a:t>
            </a:r>
          </a:p>
          <a:p>
            <a:r>
              <a:rPr lang="es-SV" altLang="es-SV" sz="2000"/>
              <a:t>BUSCAR LOS MECANIS MOS LEGALES  PARA REDUCIR RIESGOS EXCLUYENTES</a:t>
            </a:r>
          </a:p>
          <a:p>
            <a:r>
              <a:rPr lang="es-SV" altLang="es-SV" sz="2000"/>
              <a:t>MECANISMOS COLECTIVOS  AYUDAN A LA  AUTO AYUDA Y AUTOCONTROL</a:t>
            </a:r>
          </a:p>
          <a:p>
            <a:r>
              <a:rPr lang="es-SV" altLang="es-SV" sz="2000"/>
              <a:t>VALORAR ECONOMICAMENTE Y DIVULGAR LOS ACTIVOS ECOSISTEMICOS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G:\Fotos\Favoritas Bahia Jiquilisco\Isla la Pirralla2.jpg">
            <a:extLst>
              <a:ext uri="{FF2B5EF4-FFF2-40B4-BE49-F238E27FC236}">
                <a16:creationId xmlns:a16="http://schemas.microsoft.com/office/drawing/2014/main" id="{55AAF354-46C6-44EA-994F-C0CF7A9E9E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1428750"/>
            <a:ext cx="7572375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4 Rectángulo">
            <a:extLst>
              <a:ext uri="{FF2B5EF4-FFF2-40B4-BE49-F238E27FC236}">
                <a16:creationId xmlns:a16="http://schemas.microsoft.com/office/drawing/2014/main" id="{8510AE87-86CA-4AEB-B320-C02BC4CCC3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1750" y="357188"/>
            <a:ext cx="4357688" cy="9144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SV" altLang="es-SV"/>
              <a:t>GRACIAS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G:\Fotos\Favoritas Bahia Jiquilisco\Copra de coco.JPG">
            <a:extLst>
              <a:ext uri="{FF2B5EF4-FFF2-40B4-BE49-F238E27FC236}">
                <a16:creationId xmlns:a16="http://schemas.microsoft.com/office/drawing/2014/main" id="{232EF72B-6644-4D73-914C-61AF24D038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3838"/>
            <a:ext cx="9753600" cy="7305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G:\Fotos\Favoritas Bahia Jiquilisco\Adesco El Tular.jpg">
            <a:extLst>
              <a:ext uri="{FF2B5EF4-FFF2-40B4-BE49-F238E27FC236}">
                <a16:creationId xmlns:a16="http://schemas.microsoft.com/office/drawing/2014/main" id="{20989868-DC04-4DB0-8F14-B2B7479E9C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266700"/>
            <a:ext cx="975360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G:\Fotos\Favoritas Bahia Jiquilisco\Habitaciones Sport.jpg">
            <a:extLst>
              <a:ext uri="{FF2B5EF4-FFF2-40B4-BE49-F238E27FC236}">
                <a16:creationId xmlns:a16="http://schemas.microsoft.com/office/drawing/2014/main" id="{114C2FFE-795E-4381-AD81-73E33B5B29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219075"/>
            <a:ext cx="9753600" cy="641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1 Título">
            <a:extLst>
              <a:ext uri="{FF2B5EF4-FFF2-40B4-BE49-F238E27FC236}">
                <a16:creationId xmlns:a16="http://schemas.microsoft.com/office/drawing/2014/main" id="{9C2EA184-EC44-4746-B2D8-BB45056CCA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SV" altLang="es-SV"/>
          </a:p>
        </p:txBody>
      </p:sp>
      <p:sp>
        <p:nvSpPr>
          <p:cNvPr id="1028" name="2 Marcador de texto">
            <a:extLst>
              <a:ext uri="{FF2B5EF4-FFF2-40B4-BE49-F238E27FC236}">
                <a16:creationId xmlns:a16="http://schemas.microsoft.com/office/drawing/2014/main" id="{F1D18D45-6EE7-49C9-9455-C6DF263C440E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s-SV" altLang="es-SV"/>
          </a:p>
        </p:txBody>
      </p:sp>
      <p:sp>
        <p:nvSpPr>
          <p:cNvPr id="1029" name="3 Marcador de contenido">
            <a:extLst>
              <a:ext uri="{FF2B5EF4-FFF2-40B4-BE49-F238E27FC236}">
                <a16:creationId xmlns:a16="http://schemas.microsoft.com/office/drawing/2014/main" id="{79580956-17BD-4835-A2EF-2C7FC2D0F145}"/>
              </a:ext>
            </a:extLst>
          </p:cNvPr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s-SV" altLang="es-SV"/>
          </a:p>
        </p:txBody>
      </p:sp>
      <p:sp>
        <p:nvSpPr>
          <p:cNvPr id="1030" name="4 Marcador de contenido">
            <a:extLst>
              <a:ext uri="{FF2B5EF4-FFF2-40B4-BE49-F238E27FC236}">
                <a16:creationId xmlns:a16="http://schemas.microsoft.com/office/drawing/2014/main" id="{9A233D33-AF74-4D8F-A6F7-48B5E6C01156}"/>
              </a:ext>
            </a:extLst>
          </p:cNvPr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es-SV" altLang="es-SV"/>
          </a:p>
        </p:txBody>
      </p:sp>
      <p:sp>
        <p:nvSpPr>
          <p:cNvPr id="1031" name="Rectangle 2">
            <a:extLst>
              <a:ext uri="{FF2B5EF4-FFF2-40B4-BE49-F238E27FC236}">
                <a16:creationId xmlns:a16="http://schemas.microsoft.com/office/drawing/2014/main" id="{9089400B-3E73-45C4-AE5B-014C4F55F4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s-SV" altLang="es-SV"/>
          </a:p>
        </p:txBody>
      </p:sp>
      <p:pic>
        <p:nvPicPr>
          <p:cNvPr id="1026" name="Object 2">
            <a:extLst>
              <a:ext uri="{FF2B5EF4-FFF2-40B4-BE49-F238E27FC236}">
                <a16:creationId xmlns:a16="http://schemas.microsoft.com/office/drawing/2014/main" id="{59621919-2F06-4BEE-87F9-02196B22BA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87842451-82DE-4AF7-A404-4B91C17432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ES" dirty="0"/>
              <a:t>ASIGNACIONES IMPORTANTES</a:t>
            </a:r>
          </a:p>
        </p:txBody>
      </p:sp>
      <p:pic>
        <p:nvPicPr>
          <p:cNvPr id="6" name="5 Diagrama">
            <a:extLst>
              <a:ext uri="{FF2B5EF4-FFF2-40B4-BE49-F238E27FC236}">
                <a16:creationId xmlns:a16="http://schemas.microsoft.com/office/drawing/2014/main" id="{F9E67138-2623-419B-94BE-A2CEC46327EC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-6350"/>
            <a:ext cx="9156700" cy="673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Flecha abajo">
            <a:extLst>
              <a:ext uri="{FF2B5EF4-FFF2-40B4-BE49-F238E27FC236}">
                <a16:creationId xmlns:a16="http://schemas.microsoft.com/office/drawing/2014/main" id="{9FA3C1AE-F74A-42F9-9756-287B8B507A3F}"/>
              </a:ext>
            </a:extLst>
          </p:cNvPr>
          <p:cNvSpPr/>
          <p:nvPr/>
        </p:nvSpPr>
        <p:spPr>
          <a:xfrm rot="4076053">
            <a:off x="3051175" y="2586038"/>
            <a:ext cx="484187" cy="13604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SV"/>
          </a:p>
        </p:txBody>
      </p:sp>
      <p:sp>
        <p:nvSpPr>
          <p:cNvPr id="8" name="7 Rectángulo">
            <a:extLst>
              <a:ext uri="{FF2B5EF4-FFF2-40B4-BE49-F238E27FC236}">
                <a16:creationId xmlns:a16="http://schemas.microsoft.com/office/drawing/2014/main" id="{361CE97C-0E70-4986-9624-422EDDFA9076}"/>
              </a:ext>
            </a:extLst>
          </p:cNvPr>
          <p:cNvSpPr/>
          <p:nvPr/>
        </p:nvSpPr>
        <p:spPr>
          <a:xfrm>
            <a:off x="4429125" y="2428875"/>
            <a:ext cx="3357563" cy="9144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SV" dirty="0"/>
              <a:t>INFORMES NACIONALES CADA CINCO AÑOS</a:t>
            </a:r>
          </a:p>
        </p:txBody>
      </p:sp>
      <p:sp>
        <p:nvSpPr>
          <p:cNvPr id="9" name="8 Flecha abajo">
            <a:extLst>
              <a:ext uri="{FF2B5EF4-FFF2-40B4-BE49-F238E27FC236}">
                <a16:creationId xmlns:a16="http://schemas.microsoft.com/office/drawing/2014/main" id="{513168EC-708A-47D2-9800-31CB9A594B03}"/>
              </a:ext>
            </a:extLst>
          </p:cNvPr>
          <p:cNvSpPr/>
          <p:nvPr/>
        </p:nvSpPr>
        <p:spPr>
          <a:xfrm rot="7065413">
            <a:off x="3116263" y="1422400"/>
            <a:ext cx="484188" cy="13604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SV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1 Título">
            <a:extLst>
              <a:ext uri="{FF2B5EF4-FFF2-40B4-BE49-F238E27FC236}">
                <a16:creationId xmlns:a16="http://schemas.microsoft.com/office/drawing/2014/main" id="{CFF05724-D36A-4FF8-9464-E7F5BD9A68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25"/>
          </a:xfrm>
        </p:spPr>
        <p:txBody>
          <a:bodyPr/>
          <a:lstStyle/>
          <a:p>
            <a:r>
              <a:rPr lang="es-SV" altLang="es-SV" sz="3200"/>
              <a:t>Ecosistemas principales para el AC bahía de Jiquilisco</a:t>
            </a:r>
          </a:p>
        </p:txBody>
      </p:sp>
      <p:sp>
        <p:nvSpPr>
          <p:cNvPr id="3" name="2 Marcador de texto">
            <a:extLst>
              <a:ext uri="{FF2B5EF4-FFF2-40B4-BE49-F238E27FC236}">
                <a16:creationId xmlns:a16="http://schemas.microsoft.com/office/drawing/2014/main" id="{AFC405D8-801B-484B-87AA-304905F7A950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0" y="1143000"/>
            <a:ext cx="4714875" cy="5500688"/>
          </a:xfrm>
          <a:solidFill>
            <a:schemeClr val="bg2">
              <a:lumMod val="40000"/>
              <a:lumOff val="60000"/>
            </a:schemeClr>
          </a:solidFill>
        </p:spPr>
        <p:txBody>
          <a:bodyPr/>
          <a:lstStyle/>
          <a:p>
            <a:pPr>
              <a:buFontTx/>
              <a:buNone/>
              <a:defRPr/>
            </a:pPr>
            <a:r>
              <a:rPr lang="es-ES_tradnl" sz="2000"/>
              <a:t> </a:t>
            </a:r>
            <a:endParaRPr lang="es-SV" sz="2000"/>
          </a:p>
          <a:p>
            <a:pPr>
              <a:buFontTx/>
              <a:buAutoNum type="arabicPeriod"/>
              <a:defRPr/>
            </a:pPr>
            <a:r>
              <a:rPr lang="es-ES_tradnl" sz="2000"/>
              <a:t>Bosque tropical seco y estacionalmente saturado</a:t>
            </a:r>
            <a:r>
              <a:rPr lang="es-SV" sz="2000"/>
              <a:t> (poblaciones de </a:t>
            </a:r>
            <a:r>
              <a:rPr lang="es-SV" sz="2000" i="1"/>
              <a:t>Ateles geofroyii “mono araña” una especie en peligro de </a:t>
            </a:r>
            <a:r>
              <a:rPr lang="es-SV" sz="2000"/>
              <a:t>extinción)</a:t>
            </a:r>
          </a:p>
          <a:p>
            <a:pPr>
              <a:buFontTx/>
              <a:buAutoNum type="arabicPeriod"/>
              <a:defRPr/>
            </a:pPr>
            <a:r>
              <a:rPr lang="es-ES_tradnl" sz="2000"/>
              <a:t>Manglares, canales y lagunas costeras</a:t>
            </a:r>
            <a:endParaRPr lang="es-SV" sz="2000"/>
          </a:p>
          <a:p>
            <a:pPr>
              <a:buFontTx/>
              <a:buAutoNum type="arabicPeriod"/>
              <a:defRPr/>
            </a:pPr>
            <a:r>
              <a:rPr lang="es-ES_tradnl" sz="2000"/>
              <a:t>Litoral marino arenoso</a:t>
            </a:r>
          </a:p>
          <a:p>
            <a:pPr>
              <a:buFontTx/>
              <a:buAutoNum type="arabicPeriod"/>
              <a:defRPr/>
            </a:pPr>
            <a:r>
              <a:rPr lang="es-ES_tradnl" sz="2000"/>
              <a:t>Pastos marinos en el Golfo de La Perra</a:t>
            </a:r>
          </a:p>
          <a:p>
            <a:pPr>
              <a:buFontTx/>
              <a:buAutoNum type="arabicPeriod"/>
              <a:defRPr/>
            </a:pPr>
            <a:r>
              <a:rPr lang="es-ES_tradnl" sz="2000"/>
              <a:t>Islote de la isla San Sebastián</a:t>
            </a:r>
            <a:endParaRPr lang="es-SV" sz="2000"/>
          </a:p>
          <a:p>
            <a:pPr>
              <a:buFontTx/>
              <a:buAutoNum type="arabicPeriod"/>
              <a:defRPr/>
            </a:pPr>
            <a:r>
              <a:rPr lang="es-ES_tradnl" sz="2000"/>
              <a:t>Fondos duros calcáreos y de talpetate</a:t>
            </a:r>
          </a:p>
          <a:p>
            <a:pPr>
              <a:buFontTx/>
              <a:buAutoNum type="arabicPeriod"/>
              <a:defRPr/>
            </a:pPr>
            <a:r>
              <a:rPr lang="es-ES_tradnl" sz="2000"/>
              <a:t>Acantilados rocosos con bancos de ostras y corales</a:t>
            </a:r>
            <a:endParaRPr lang="es-SV" sz="2000"/>
          </a:p>
        </p:txBody>
      </p:sp>
      <p:pic>
        <p:nvPicPr>
          <p:cNvPr id="9220" name="Picture 1" descr="C:\Users\omolina.AMBIENTE\Desktop\IMPORTANCIA DEL MANGLAR\TIESTOS.JPG">
            <a:extLst>
              <a:ext uri="{FF2B5EF4-FFF2-40B4-BE49-F238E27FC236}">
                <a16:creationId xmlns:a16="http://schemas.microsoft.com/office/drawing/2014/main" id="{E71B306F-5A75-4C72-A199-83AB7063E05B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29188" y="1071563"/>
            <a:ext cx="3643312" cy="2205037"/>
          </a:xfrm>
        </p:spPr>
      </p:pic>
      <p:pic>
        <p:nvPicPr>
          <p:cNvPr id="9221" name="Picture 2" descr="C:\Users\omolina.AMBIENTE\Desktop\IMPORTANCIA DEL MANGLAR\Fotos\IMG_0071.jpg">
            <a:extLst>
              <a:ext uri="{FF2B5EF4-FFF2-40B4-BE49-F238E27FC236}">
                <a16:creationId xmlns:a16="http://schemas.microsoft.com/office/drawing/2014/main" id="{8FD9C999-6B8F-4807-AB01-66EB34975CC6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0625" y="3929063"/>
            <a:ext cx="3643313" cy="2185987"/>
          </a:xfrm>
        </p:spPr>
      </p:pic>
      <p:sp>
        <p:nvSpPr>
          <p:cNvPr id="6" name="5 Rectángulo">
            <a:extLst>
              <a:ext uri="{FF2B5EF4-FFF2-40B4-BE49-F238E27FC236}">
                <a16:creationId xmlns:a16="http://schemas.microsoft.com/office/drawing/2014/main" id="{40FB5E2D-B565-429C-B733-01B6EE964191}"/>
              </a:ext>
            </a:extLst>
          </p:cNvPr>
          <p:cNvSpPr/>
          <p:nvPr/>
        </p:nvSpPr>
        <p:spPr>
          <a:xfrm>
            <a:off x="5500688" y="6215063"/>
            <a:ext cx="2714625" cy="64293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SV" dirty="0"/>
              <a:t>Acantilados de Jucuarán</a:t>
            </a:r>
          </a:p>
        </p:txBody>
      </p:sp>
      <p:sp>
        <p:nvSpPr>
          <p:cNvPr id="8" name="7 Rectángulo">
            <a:extLst>
              <a:ext uri="{FF2B5EF4-FFF2-40B4-BE49-F238E27FC236}">
                <a16:creationId xmlns:a16="http://schemas.microsoft.com/office/drawing/2014/main" id="{8C56EB15-C210-49D2-AEB4-3048A06901D0}"/>
              </a:ext>
            </a:extLst>
          </p:cNvPr>
          <p:cNvSpPr/>
          <p:nvPr/>
        </p:nvSpPr>
        <p:spPr>
          <a:xfrm>
            <a:off x="5643563" y="3286125"/>
            <a:ext cx="2428875" cy="42862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SV" dirty="0"/>
              <a:t>Fondo calcáreo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1 Título">
            <a:extLst>
              <a:ext uri="{FF2B5EF4-FFF2-40B4-BE49-F238E27FC236}">
                <a16:creationId xmlns:a16="http://schemas.microsoft.com/office/drawing/2014/main" id="{EB2C682D-596C-4A0C-848A-81F2A7C3B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SV" altLang="es-SV"/>
          </a:p>
        </p:txBody>
      </p:sp>
      <p:sp>
        <p:nvSpPr>
          <p:cNvPr id="10243" name="2 Marcador de texto">
            <a:extLst>
              <a:ext uri="{FF2B5EF4-FFF2-40B4-BE49-F238E27FC236}">
                <a16:creationId xmlns:a16="http://schemas.microsoft.com/office/drawing/2014/main" id="{7C0CAEC8-0157-49D6-9588-26761F8706EE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s-SV" altLang="es-SV"/>
          </a:p>
        </p:txBody>
      </p:sp>
      <p:sp>
        <p:nvSpPr>
          <p:cNvPr id="10244" name="3 Marcador de contenido">
            <a:extLst>
              <a:ext uri="{FF2B5EF4-FFF2-40B4-BE49-F238E27FC236}">
                <a16:creationId xmlns:a16="http://schemas.microsoft.com/office/drawing/2014/main" id="{5675971A-27E7-4910-A3F1-AE8A2EFAB074}"/>
              </a:ext>
            </a:extLst>
          </p:cNvPr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s-SV" altLang="es-SV"/>
          </a:p>
        </p:txBody>
      </p:sp>
      <p:sp>
        <p:nvSpPr>
          <p:cNvPr id="10245" name="4 Marcador de contenido">
            <a:extLst>
              <a:ext uri="{FF2B5EF4-FFF2-40B4-BE49-F238E27FC236}">
                <a16:creationId xmlns:a16="http://schemas.microsoft.com/office/drawing/2014/main" id="{5217E882-5D8E-4F6F-9442-DEC3F32A2EC5}"/>
              </a:ext>
            </a:extLst>
          </p:cNvPr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es-SV" altLang="es-SV"/>
          </a:p>
        </p:txBody>
      </p:sp>
      <p:pic>
        <p:nvPicPr>
          <p:cNvPr id="10246" name="Picture 2">
            <a:extLst>
              <a:ext uri="{FF2B5EF4-FFF2-40B4-BE49-F238E27FC236}">
                <a16:creationId xmlns:a16="http://schemas.microsoft.com/office/drawing/2014/main" id="{9FA00F2C-623D-4A21-98F8-79228BDA68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90725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7" name="6 Rectángulo">
            <a:extLst>
              <a:ext uri="{FF2B5EF4-FFF2-40B4-BE49-F238E27FC236}">
                <a16:creationId xmlns:a16="http://schemas.microsoft.com/office/drawing/2014/main" id="{D569E3A8-C424-435A-BD4C-ED6A5DBB6D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" y="500063"/>
            <a:ext cx="8001000" cy="646112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SV" altLang="es-SV">
                <a:solidFill>
                  <a:schemeClr val="bg1"/>
                </a:solidFill>
              </a:rPr>
              <a:t>Identificar un recurso compartido relevante. Describir las presiones que hay  sobre este recurso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5B9F2738-EA12-4A71-8B45-FF054125D0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72588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2 CuadroTexto">
            <a:extLst>
              <a:ext uri="{FF2B5EF4-FFF2-40B4-BE49-F238E27FC236}">
                <a16:creationId xmlns:a16="http://schemas.microsoft.com/office/drawing/2014/main" id="{64609D26-9FA5-4E7F-83B8-74E79D2464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6215063"/>
            <a:ext cx="2633663" cy="369887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SV" altLang="es-SV">
                <a:solidFill>
                  <a:schemeClr val="bg1"/>
                </a:solidFill>
              </a:rPr>
              <a:t>SEGÚN PM: 33,000 HA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10">
            <a:extLst>
              <a:ext uri="{FF2B5EF4-FFF2-40B4-BE49-F238E27FC236}">
                <a16:creationId xmlns:a16="http://schemas.microsoft.com/office/drawing/2014/main" id="{EF94BF03-4A39-4DA3-844F-BA49399C10C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28625" y="0"/>
            <a:ext cx="6000750" cy="132873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s-SV" altLang="es-SV" sz="2800"/>
              <a:t>Control primario de inundaciones (zonas tampon y “buffer”)</a:t>
            </a:r>
          </a:p>
          <a:p>
            <a:pPr eaLnBrk="1" hangingPunct="1"/>
            <a:endParaRPr lang="es-SV" altLang="es-SV" sz="2800"/>
          </a:p>
          <a:p>
            <a:pPr eaLnBrk="1" hangingPunct="1"/>
            <a:endParaRPr lang="es-SV" altLang="es-SV" sz="2800"/>
          </a:p>
          <a:p>
            <a:pPr eaLnBrk="1" hangingPunct="1"/>
            <a:endParaRPr lang="es-SV" altLang="es-SV" sz="2800"/>
          </a:p>
          <a:p>
            <a:pPr eaLnBrk="1" hangingPunct="1"/>
            <a:endParaRPr lang="es-SV" altLang="es-SV" sz="2800"/>
          </a:p>
        </p:txBody>
      </p:sp>
      <p:pic>
        <p:nvPicPr>
          <p:cNvPr id="2050" name="Object 22">
            <a:extLst>
              <a:ext uri="{FF2B5EF4-FFF2-40B4-BE49-F238E27FC236}">
                <a16:creationId xmlns:a16="http://schemas.microsoft.com/office/drawing/2014/main" id="{ECF03C82-0D1C-4CEA-869A-DE011EA68520}"/>
              </a:ext>
            </a:extLst>
          </p:cNvPr>
          <p:cNvPicPr>
            <a:picLocks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43688" y="0"/>
            <a:ext cx="1798637" cy="1185863"/>
          </a:xfrm>
        </p:spPr>
      </p:pic>
      <p:pic>
        <p:nvPicPr>
          <p:cNvPr id="2052" name="Picture 2" descr="Mareas y ciclo hidrológico en manglar">
            <a:extLst>
              <a:ext uri="{FF2B5EF4-FFF2-40B4-BE49-F238E27FC236}">
                <a16:creationId xmlns:a16="http://schemas.microsoft.com/office/drawing/2014/main" id="{A37174A4-DCCC-440E-BCE6-9549F07883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7313"/>
            <a:ext cx="9144000" cy="550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8 Rectángulo">
            <a:extLst>
              <a:ext uri="{FF2B5EF4-FFF2-40B4-BE49-F238E27FC236}">
                <a16:creationId xmlns:a16="http://schemas.microsoft.com/office/drawing/2014/main" id="{5E72CB37-3F94-4918-9B6C-B97B5A9C5CD8}"/>
              </a:ext>
            </a:extLst>
          </p:cNvPr>
          <p:cNvSpPr/>
          <p:nvPr/>
        </p:nvSpPr>
        <p:spPr>
          <a:xfrm>
            <a:off x="5143500" y="1928813"/>
            <a:ext cx="3071813" cy="9144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SV" dirty="0"/>
              <a:t>EVITA LA INTRUSION SALINA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1 Título">
            <a:extLst>
              <a:ext uri="{FF2B5EF4-FFF2-40B4-BE49-F238E27FC236}">
                <a16:creationId xmlns:a16="http://schemas.microsoft.com/office/drawing/2014/main" id="{DE888BB4-E0B2-41BA-A2EF-9849043CF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accent2"/>
          </a:solidFill>
        </p:spPr>
        <p:txBody>
          <a:bodyPr/>
          <a:lstStyle/>
          <a:p>
            <a:r>
              <a:rPr lang="es-SV" altLang="es-SV" b="1">
                <a:solidFill>
                  <a:schemeClr val="bg1"/>
                </a:solidFill>
              </a:rPr>
              <a:t>Tala comercial</a:t>
            </a:r>
            <a:endParaRPr lang="es-SV" altLang="es-SV">
              <a:solidFill>
                <a:schemeClr val="bg1"/>
              </a:solidFill>
            </a:endParaRPr>
          </a:p>
        </p:txBody>
      </p:sp>
      <p:sp>
        <p:nvSpPr>
          <p:cNvPr id="12291" name="2 Marcador de texto">
            <a:extLst>
              <a:ext uri="{FF2B5EF4-FFF2-40B4-BE49-F238E27FC236}">
                <a16:creationId xmlns:a16="http://schemas.microsoft.com/office/drawing/2014/main" id="{B9A3B6AB-81AA-4F8F-9AF2-DB6C6374132A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s-SV" altLang="es-SV"/>
          </a:p>
        </p:txBody>
      </p:sp>
      <p:sp>
        <p:nvSpPr>
          <p:cNvPr id="12292" name="3 Marcador de contenido">
            <a:extLst>
              <a:ext uri="{FF2B5EF4-FFF2-40B4-BE49-F238E27FC236}">
                <a16:creationId xmlns:a16="http://schemas.microsoft.com/office/drawing/2014/main" id="{B0F17614-A4B5-4F83-BD8F-3F6F0A539803}"/>
              </a:ext>
            </a:extLst>
          </p:cNvPr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s-SV" altLang="es-SV"/>
          </a:p>
        </p:txBody>
      </p:sp>
      <p:sp>
        <p:nvSpPr>
          <p:cNvPr id="12293" name="4 Marcador de contenido">
            <a:extLst>
              <a:ext uri="{FF2B5EF4-FFF2-40B4-BE49-F238E27FC236}">
                <a16:creationId xmlns:a16="http://schemas.microsoft.com/office/drawing/2014/main" id="{470A54FF-6B76-446A-AED5-53310E16EA8C}"/>
              </a:ext>
            </a:extLst>
          </p:cNvPr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es-SV" altLang="es-SV"/>
          </a:p>
        </p:txBody>
      </p:sp>
      <p:pic>
        <p:nvPicPr>
          <p:cNvPr id="12294" name="Imagen 19" descr="100_1274">
            <a:extLst>
              <a:ext uri="{FF2B5EF4-FFF2-40B4-BE49-F238E27FC236}">
                <a16:creationId xmlns:a16="http://schemas.microsoft.com/office/drawing/2014/main" id="{63CCDC1D-FED2-458D-AC5E-276F002555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4438"/>
            <a:ext cx="9144000" cy="564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2 Marcador de contenido">
            <a:extLst>
              <a:ext uri="{FF2B5EF4-FFF2-40B4-BE49-F238E27FC236}">
                <a16:creationId xmlns:a16="http://schemas.microsoft.com/office/drawing/2014/main" id="{3552942C-89C6-4997-B61B-DF4D9D6F76AD}"/>
              </a:ext>
            </a:extLst>
          </p:cNvPr>
          <p:cNvSpPr txBox="1">
            <a:spLocks/>
          </p:cNvSpPr>
          <p:nvPr/>
        </p:nvSpPr>
        <p:spPr bwMode="auto">
          <a:xfrm>
            <a:off x="0" y="1600200"/>
            <a:ext cx="91440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s-SV" sz="2800" i="0" kern="0" dirty="0">
                <a:solidFill>
                  <a:schemeClr val="bg1"/>
                </a:solidFill>
                <a:latin typeface="+mn-lt"/>
                <a:cs typeface="+mn-cs"/>
              </a:rPr>
              <a:t>1 árbol de </a:t>
            </a:r>
            <a:r>
              <a:rPr lang="es-SV" sz="2800" kern="0" dirty="0">
                <a:solidFill>
                  <a:schemeClr val="bg1"/>
                </a:solidFill>
                <a:latin typeface="+mn-lt"/>
                <a:cs typeface="+mn-cs"/>
              </a:rPr>
              <a:t>R. </a:t>
            </a:r>
            <a:r>
              <a:rPr lang="es-SV" sz="2800" kern="0" dirty="0" err="1">
                <a:solidFill>
                  <a:schemeClr val="bg1"/>
                </a:solidFill>
                <a:latin typeface="+mn-lt"/>
                <a:cs typeface="+mn-cs"/>
              </a:rPr>
              <a:t>racemosa</a:t>
            </a:r>
            <a:r>
              <a:rPr lang="es-SV" sz="2800" kern="0" dirty="0">
                <a:solidFill>
                  <a:schemeClr val="bg1"/>
                </a:solidFill>
                <a:latin typeface="+mn-lt"/>
                <a:cs typeface="+mn-cs"/>
              </a:rPr>
              <a:t> </a:t>
            </a:r>
            <a:r>
              <a:rPr lang="es-SV" sz="2800" i="0" kern="0" dirty="0">
                <a:solidFill>
                  <a:schemeClr val="bg1"/>
                </a:solidFill>
                <a:latin typeface="+mn-lt"/>
                <a:cs typeface="+mn-cs"/>
              </a:rPr>
              <a:t>”mangle espigado” de 30 m de altura y de 1 a 1.40 m de grosor se extraen 400 rajas ($ 0.30/raja= US $ 120.00 por árbol). Equivalente a una camionada o un </a:t>
            </a:r>
            <a:r>
              <a:rPr lang="es-SV" sz="2800" i="0" kern="0" dirty="0" err="1">
                <a:solidFill>
                  <a:schemeClr val="bg1"/>
                </a:solidFill>
                <a:latin typeface="+mn-lt"/>
                <a:cs typeface="+mn-cs"/>
              </a:rPr>
              <a:t>pante</a:t>
            </a:r>
            <a:r>
              <a:rPr lang="es-SV" sz="2800" i="0" kern="0" dirty="0">
                <a:solidFill>
                  <a:schemeClr val="bg1"/>
                </a:solidFill>
                <a:latin typeface="+mn-lt"/>
                <a:cs typeface="+mn-cs"/>
              </a:rPr>
              <a:t> de leña que lo venden a US $ 120.00 al comerciante.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s-SV" sz="2800" i="0" kern="0" dirty="0">
                <a:solidFill>
                  <a:schemeClr val="bg1"/>
                </a:solidFill>
                <a:latin typeface="+mn-lt"/>
                <a:cs typeface="+mn-cs"/>
              </a:rPr>
              <a:t>DESTARADO: 2 viajes en lancha para sacar un árbol, 3 peones, gasolina de las dos viajes en lancha, una </a:t>
            </a:r>
            <a:r>
              <a:rPr lang="es-SV" sz="2800" i="0" kern="0" dirty="0" err="1">
                <a:solidFill>
                  <a:schemeClr val="bg1"/>
                </a:solidFill>
                <a:latin typeface="+mn-lt"/>
                <a:cs typeface="+mn-cs"/>
              </a:rPr>
              <a:t>motocierra</a:t>
            </a:r>
            <a:r>
              <a:rPr lang="es-SV" sz="2800" i="0" kern="0" dirty="0">
                <a:solidFill>
                  <a:schemeClr val="bg1"/>
                </a:solidFill>
                <a:latin typeface="+mn-lt"/>
                <a:cs typeface="+mn-cs"/>
              </a:rPr>
              <a:t>, gasolina para la </a:t>
            </a:r>
            <a:r>
              <a:rPr lang="es-SV" sz="2800" i="0" kern="0" dirty="0" err="1">
                <a:solidFill>
                  <a:schemeClr val="bg1"/>
                </a:solidFill>
                <a:latin typeface="+mn-lt"/>
                <a:cs typeface="+mn-cs"/>
              </a:rPr>
              <a:t>motocierra</a:t>
            </a:r>
            <a:r>
              <a:rPr lang="es-SV" sz="2800" i="0" kern="0" dirty="0">
                <a:solidFill>
                  <a:schemeClr val="bg1"/>
                </a:solidFill>
                <a:latin typeface="+mn-lt"/>
                <a:cs typeface="+mn-cs"/>
              </a:rPr>
              <a:t>.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s-SV" sz="2800" i="0" kern="0" dirty="0">
                <a:solidFill>
                  <a:schemeClr val="bg1"/>
                </a:solidFill>
                <a:latin typeface="+mn-lt"/>
                <a:cs typeface="+mn-cs"/>
              </a:rPr>
              <a:t>GANANCIA NETA: US $ 40.00/</a:t>
            </a:r>
            <a:r>
              <a:rPr lang="es-SV" sz="2800" i="0" kern="0" dirty="0" err="1">
                <a:solidFill>
                  <a:schemeClr val="bg1"/>
                </a:solidFill>
                <a:latin typeface="+mn-lt"/>
                <a:cs typeface="+mn-cs"/>
              </a:rPr>
              <a:t>arbol</a:t>
            </a:r>
            <a:r>
              <a:rPr lang="es-SV" sz="2800" i="0" kern="0" dirty="0">
                <a:solidFill>
                  <a:schemeClr val="bg1"/>
                </a:solidFill>
                <a:latin typeface="+mn-lt"/>
                <a:cs typeface="+mn-cs"/>
              </a:rPr>
              <a:t>.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s-SV" sz="2800" i="0" kern="0" dirty="0">
                <a:solidFill>
                  <a:schemeClr val="bg1"/>
                </a:solidFill>
                <a:latin typeface="+mn-lt"/>
                <a:cs typeface="+mn-cs"/>
              </a:rPr>
              <a:t>EXTRAEN 2 ARBOLES/SEMANA: equivalente a 8 arboles/mes y a 98 arboles/año/leñatero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iseño predeterminado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4607</TotalTime>
  <Words>936</Words>
  <Application>Microsoft Office PowerPoint</Application>
  <PresentationFormat>Presentación en pantalla (4:3)</PresentationFormat>
  <Paragraphs>153</Paragraphs>
  <Slides>24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29" baseType="lpstr">
      <vt:lpstr>Arial</vt:lpstr>
      <vt:lpstr>Wingdings</vt:lpstr>
      <vt:lpstr>Times New Roman</vt:lpstr>
      <vt:lpstr>Calibri</vt:lpstr>
      <vt:lpstr>Diseño predeterminado</vt:lpstr>
      <vt:lpstr>Presentación de PowerPoint</vt:lpstr>
      <vt:lpstr>Presentación de PowerPoint</vt:lpstr>
      <vt:lpstr>Presentación de PowerPoint</vt:lpstr>
      <vt:lpstr>ASIGNACIONES IMPORTANTES</vt:lpstr>
      <vt:lpstr>Ecosistemas principales para el AC bahía de Jiquilisco</vt:lpstr>
      <vt:lpstr>Presentación de PowerPoint</vt:lpstr>
      <vt:lpstr>Presentación de PowerPoint</vt:lpstr>
      <vt:lpstr>Presentación de PowerPoint</vt:lpstr>
      <vt:lpstr>Tala comercial</vt:lpstr>
      <vt:lpstr>Pesca con bomba:</vt:lpstr>
      <vt:lpstr>UNA BOYA POR ARBOL PARA CUATRO MESES. EN 10 BOYAS, SON 120 ARBOLES POR AÑO “AGREGACIONES DE PECES”</vt:lpstr>
      <vt:lpstr>Presentación de PowerPoint</vt:lpstr>
      <vt:lpstr>Presentación de PowerPoint</vt:lpstr>
      <vt:lpstr>CONFLICTOS MAS FRECUENTES Brechado de manglar Salinera/camaronera en abandono o hipotecadas Propiedad catastrada en medio del manglar Mangle raleado clandestinamente Remediciones Concesiones con cobertura de manglar Artes de pesca inadecuadas: bombeo, redes finas 1 ha de manglar: US $ 35,000/año</vt:lpstr>
      <vt:lpstr>Identificar los diferentes actores que tiene interés y que influyen sobre este recurso ( intereses , relaciones y condiciones socioeconómicas) </vt:lpstr>
      <vt:lpstr>ACCIONES COLECTIVAS BAHIA DE JIQUILISCO</vt:lpstr>
      <vt:lpstr>Presentación de PowerPoint</vt:lpstr>
      <vt:lpstr>Presentación de PowerPoint</vt:lpstr>
      <vt:lpstr>28 GUARDA RECURSOS CONTRATADOS POR MARN A JUNIO 2010</vt:lpstr>
      <vt:lpstr>ALTERNATIVAS</vt:lpstr>
      <vt:lpstr>Presentación de PowerPoint</vt:lpstr>
      <vt:lpstr>Presentación de PowerPoint</vt:lpstr>
      <vt:lpstr>Presentación de PowerPoint</vt:lpstr>
      <vt:lpstr>Presentación de PowerPoint</vt:lpstr>
    </vt:vector>
  </TitlesOfParts>
  <Company>OSCAR MOLINA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PRESENTACION PACAP</dc:title>
  <dc:creator>OSCAR MOLINA</dc:creator>
  <cp:lastModifiedBy>FPRISMA</cp:lastModifiedBy>
  <cp:revision>418</cp:revision>
  <dcterms:created xsi:type="dcterms:W3CDTF">2008-03-03T17:17:43Z</dcterms:created>
  <dcterms:modified xsi:type="dcterms:W3CDTF">2020-02-26T17:17:58Z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TAG2">
    <vt:lpwstr>0008001666000000000001024100</vt:lpwstr>
  </property>
</Properties>
</file>