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7" r:id="rId4"/>
    <p:sldId id="278" r:id="rId5"/>
    <p:sldId id="279" r:id="rId6"/>
    <p:sldId id="280" r:id="rId7"/>
    <p:sldId id="281" r:id="rId8"/>
    <p:sldId id="288" r:id="rId9"/>
    <p:sldId id="285" r:id="rId10"/>
    <p:sldId id="286" r:id="rId11"/>
    <p:sldId id="289" r:id="rId12"/>
    <p:sldId id="282" r:id="rId13"/>
    <p:sldId id="284" r:id="rId14"/>
    <p:sldId id="291" r:id="rId15"/>
    <p:sldId id="293" r:id="rId16"/>
    <p:sldId id="298" r:id="rId17"/>
    <p:sldId id="290" r:id="rId18"/>
    <p:sldId id="294" r:id="rId19"/>
    <p:sldId id="295" r:id="rId20"/>
    <p:sldId id="296" r:id="rId21"/>
    <p:sldId id="272" r:id="rId22"/>
    <p:sldId id="273" r:id="rId23"/>
    <p:sldId id="297" r:id="rId24"/>
    <p:sldId id="275" r:id="rId25"/>
    <p:sldId id="276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6" d="100"/>
          <a:sy n="36" d="100"/>
        </p:scale>
        <p:origin x="1338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 lang="es-SV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8FB5F71-C563-4FCA-9282-41B2092DDAD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A32564F-0115-4B59-BED8-9EE629FF591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F907803-D31C-48AB-9257-731D5C1B04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C74630-FB3D-400E-A68D-8C7139DF7AE3}" type="slidenum">
              <a:rPr lang="en-US" altLang="es-SV"/>
              <a:pPr/>
              <a:t>‹Nº›</a:t>
            </a:fld>
            <a:endParaRPr lang="en-US" altLang="es-SV"/>
          </a:p>
        </p:txBody>
      </p:sp>
    </p:spTree>
    <p:extLst>
      <p:ext uri="{BB962C8B-B14F-4D97-AF65-F5344CB8AC3E}">
        <p14:creationId xmlns:p14="http://schemas.microsoft.com/office/powerpoint/2010/main" val="3731481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DEA38E0-63D3-49DC-8170-57DB141DD87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A4E5694-1551-4CE6-8C28-8BB2FCD8C92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9E4C923-F9A0-4D54-A136-482E852FC74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B470D1-2E00-4DB6-8053-F9334384AE0E}" type="slidenum">
              <a:rPr lang="en-US" altLang="es-SV"/>
              <a:pPr/>
              <a:t>‹Nº›</a:t>
            </a:fld>
            <a:endParaRPr lang="en-US" altLang="es-SV"/>
          </a:p>
        </p:txBody>
      </p:sp>
    </p:spTree>
    <p:extLst>
      <p:ext uri="{BB962C8B-B14F-4D97-AF65-F5344CB8AC3E}">
        <p14:creationId xmlns:p14="http://schemas.microsoft.com/office/powerpoint/2010/main" val="4218484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E70ECB7-C182-4DF2-82A5-4090F06491C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0D8A013-905B-4274-91C3-A982698F7C4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0D59168-274F-4F7B-9DA2-63539E4F28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43989A-F9B5-44FA-955A-B36BA87085AC}" type="slidenum">
              <a:rPr lang="en-US" altLang="es-SV"/>
              <a:pPr/>
              <a:t>‹Nº›</a:t>
            </a:fld>
            <a:endParaRPr lang="en-US" altLang="es-SV"/>
          </a:p>
        </p:txBody>
      </p:sp>
    </p:spTree>
    <p:extLst>
      <p:ext uri="{BB962C8B-B14F-4D97-AF65-F5344CB8AC3E}">
        <p14:creationId xmlns:p14="http://schemas.microsoft.com/office/powerpoint/2010/main" val="34200329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s-SV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996EA8A-6BDA-4075-A5D9-99DEE1423BC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40289DE-EA65-47BB-8D78-01D8FC72783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394BA5D-EC41-44BC-85E1-06697D63043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FF0707-5F68-4736-A45B-CA68F36E2113}" type="slidenum">
              <a:rPr lang="en-US" altLang="es-SV"/>
              <a:pPr/>
              <a:t>‹Nº›</a:t>
            </a:fld>
            <a:endParaRPr lang="en-US" altLang="es-SV"/>
          </a:p>
        </p:txBody>
      </p:sp>
    </p:spTree>
    <p:extLst>
      <p:ext uri="{BB962C8B-B14F-4D97-AF65-F5344CB8AC3E}">
        <p14:creationId xmlns:p14="http://schemas.microsoft.com/office/powerpoint/2010/main" val="2430523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99877BC-7E23-42F3-80EB-77A3F6A377D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4BC7BC6-8256-46B0-977F-FDC8340E97F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319FE0D-59D5-4244-8CDC-252C9F237B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AF998B-B241-4A7F-87A5-E4EDAC965215}" type="slidenum">
              <a:rPr lang="en-US" altLang="es-SV"/>
              <a:pPr/>
              <a:t>‹Nº›</a:t>
            </a:fld>
            <a:endParaRPr lang="en-US" altLang="es-SV"/>
          </a:p>
        </p:txBody>
      </p:sp>
    </p:spTree>
    <p:extLst>
      <p:ext uri="{BB962C8B-B14F-4D97-AF65-F5344CB8AC3E}">
        <p14:creationId xmlns:p14="http://schemas.microsoft.com/office/powerpoint/2010/main" val="1882920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778F0D3-9B82-413F-A9F8-4E23981BBBC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F83ACC6-4B4B-4432-8605-4718EE3E78B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C3F86EA-137F-4B69-BFFA-D14A0FC51A6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D7ECC4-6D8A-4E75-A104-F52F9B473DA8}" type="slidenum">
              <a:rPr lang="en-US" altLang="es-SV"/>
              <a:pPr/>
              <a:t>‹Nº›</a:t>
            </a:fld>
            <a:endParaRPr lang="en-US" altLang="es-SV"/>
          </a:p>
        </p:txBody>
      </p:sp>
    </p:spTree>
    <p:extLst>
      <p:ext uri="{BB962C8B-B14F-4D97-AF65-F5344CB8AC3E}">
        <p14:creationId xmlns:p14="http://schemas.microsoft.com/office/powerpoint/2010/main" val="3341997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8EFE6C6-6212-449B-96B9-97EE6CA42E1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DFBA1C4-7F32-44D2-966F-AC905A36893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EA771CB-3365-4DF7-9E2B-93321EC98D7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DE1D08-08EC-4C27-9322-D88870BF7265}" type="slidenum">
              <a:rPr lang="en-US" altLang="es-SV"/>
              <a:pPr/>
              <a:t>‹Nº›</a:t>
            </a:fld>
            <a:endParaRPr lang="en-US" altLang="es-SV"/>
          </a:p>
        </p:txBody>
      </p:sp>
    </p:spTree>
    <p:extLst>
      <p:ext uri="{BB962C8B-B14F-4D97-AF65-F5344CB8AC3E}">
        <p14:creationId xmlns:p14="http://schemas.microsoft.com/office/powerpoint/2010/main" val="3676953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AA91143-619C-4BC9-89B0-D40E5CB65EB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D9B73DD-7437-448B-9146-F8E229B5C6A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0244049-FDD6-455F-AE04-D7F94EA3208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2774AF-CEC9-44E9-9DA0-4551AB7461D5}" type="slidenum">
              <a:rPr lang="en-US" altLang="es-SV"/>
              <a:pPr/>
              <a:t>‹Nº›</a:t>
            </a:fld>
            <a:endParaRPr lang="en-US" altLang="es-SV"/>
          </a:p>
        </p:txBody>
      </p:sp>
    </p:spTree>
    <p:extLst>
      <p:ext uri="{BB962C8B-B14F-4D97-AF65-F5344CB8AC3E}">
        <p14:creationId xmlns:p14="http://schemas.microsoft.com/office/powerpoint/2010/main" val="640094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0727027-D548-4E62-B58F-CAB9B52B2B2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2A24E38-04C6-453B-BF76-EF97C78E998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33304ED-AFBD-4ADE-B739-25A6C1C77CE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57D75C-8FA0-4C08-9F3B-294457EDD609}" type="slidenum">
              <a:rPr lang="en-US" altLang="es-SV"/>
              <a:pPr/>
              <a:t>‹Nº›</a:t>
            </a:fld>
            <a:endParaRPr lang="en-US" altLang="es-SV"/>
          </a:p>
        </p:txBody>
      </p:sp>
    </p:spTree>
    <p:extLst>
      <p:ext uri="{BB962C8B-B14F-4D97-AF65-F5344CB8AC3E}">
        <p14:creationId xmlns:p14="http://schemas.microsoft.com/office/powerpoint/2010/main" val="2789890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CEAA942-9CF5-4036-BF9A-8BDB8F39A70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C6E9E4E3-6AA9-4D05-908E-3A1E35BA4D8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35DEC49-2225-4EEF-A226-B7BCD35745A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443B7C-A9F9-40A6-B7FE-FC4347AACB21}" type="slidenum">
              <a:rPr lang="en-US" altLang="es-SV"/>
              <a:pPr/>
              <a:t>‹Nº›</a:t>
            </a:fld>
            <a:endParaRPr lang="en-US" altLang="es-SV"/>
          </a:p>
        </p:txBody>
      </p:sp>
    </p:spTree>
    <p:extLst>
      <p:ext uri="{BB962C8B-B14F-4D97-AF65-F5344CB8AC3E}">
        <p14:creationId xmlns:p14="http://schemas.microsoft.com/office/powerpoint/2010/main" val="3153553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3642407-83BE-4F11-BDA2-AB4422A25A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5DCC497-F4AA-41B8-91BC-0CC7457A3F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76C95CD-0A6A-42B3-B611-466A6065B1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1CFDC1-4215-463D-955D-F83A34CE881E}" type="slidenum">
              <a:rPr lang="en-US" altLang="es-SV"/>
              <a:pPr/>
              <a:t>‹Nº›</a:t>
            </a:fld>
            <a:endParaRPr lang="en-US" altLang="es-SV"/>
          </a:p>
        </p:txBody>
      </p:sp>
    </p:spTree>
    <p:extLst>
      <p:ext uri="{BB962C8B-B14F-4D97-AF65-F5344CB8AC3E}">
        <p14:creationId xmlns:p14="http://schemas.microsoft.com/office/powerpoint/2010/main" val="2867027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SV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5324BCA-14AA-4508-8AD4-046DD114AD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E876747-897B-44CA-9A05-5DE981DB564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DD82AD9-BBBA-4347-8317-F90C9444214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EF25CB-EA62-41F0-B1B0-3CE632F38267}" type="slidenum">
              <a:rPr lang="en-US" altLang="es-SV"/>
              <a:pPr/>
              <a:t>‹Nº›</a:t>
            </a:fld>
            <a:endParaRPr lang="en-US" altLang="es-SV"/>
          </a:p>
        </p:txBody>
      </p:sp>
    </p:spTree>
    <p:extLst>
      <p:ext uri="{BB962C8B-B14F-4D97-AF65-F5344CB8AC3E}">
        <p14:creationId xmlns:p14="http://schemas.microsoft.com/office/powerpoint/2010/main" val="700957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3622C422-EED9-41A0-9C7B-AAD53FE0BA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SV"/>
              <a:t>Click to edit Master title style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FA57226A-2DC2-40CE-884E-ADC72F848B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SV"/>
              <a:t>Click to edit Master text styles</a:t>
            </a:r>
          </a:p>
          <a:p>
            <a:pPr lvl="1"/>
            <a:r>
              <a:rPr lang="en-US" altLang="es-SV"/>
              <a:t>Second level</a:t>
            </a:r>
          </a:p>
          <a:p>
            <a:pPr lvl="2"/>
            <a:r>
              <a:rPr lang="en-US" altLang="es-SV"/>
              <a:t>Third level</a:t>
            </a:r>
          </a:p>
          <a:p>
            <a:pPr lvl="3"/>
            <a:r>
              <a:rPr lang="en-US" altLang="es-SV"/>
              <a:t>Fourth level</a:t>
            </a:r>
          </a:p>
          <a:p>
            <a:pPr lvl="4"/>
            <a:r>
              <a:rPr lang="en-US" altLang="es-SV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55C80867-0F08-48BD-89BC-3995611AE25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8029299-25B9-4874-86DE-DB19A27CCF5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9EAC32EA-46DC-48EA-BAEF-2D97AEA0D00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A49DF6E-9C5C-40F7-9AA7-0A1ADA74EC73}" type="slidenum">
              <a:rPr lang="en-US" altLang="es-SV"/>
              <a:pPr/>
              <a:t>‹Nº›</a:t>
            </a:fld>
            <a:endParaRPr lang="en-US" altLang="es-S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S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IMG_1041">
            <a:extLst>
              <a:ext uri="{FF2B5EF4-FFF2-40B4-BE49-F238E27FC236}">
                <a16:creationId xmlns:a16="http://schemas.microsoft.com/office/drawing/2014/main" id="{C97FF22C-4F80-4769-B142-E1A8DB6B08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" name="Rectangle 2">
            <a:extLst>
              <a:ext uri="{FF2B5EF4-FFF2-40B4-BE49-F238E27FC236}">
                <a16:creationId xmlns:a16="http://schemas.microsoft.com/office/drawing/2014/main" id="{4F6854BC-D86D-4DFF-B565-3D5C1E8FF37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57200" y="1600200"/>
            <a:ext cx="8229600" cy="2667000"/>
          </a:xfrm>
        </p:spPr>
        <p:txBody>
          <a:bodyPr/>
          <a:lstStyle/>
          <a:p>
            <a:pPr eaLnBrk="1" hangingPunct="1">
              <a:defRPr/>
            </a:pPr>
            <a:r>
              <a:rPr lang="es-ES" sz="72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Caso de Estudio</a:t>
            </a:r>
            <a:br>
              <a:rPr lang="es-ES" sz="72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</a:br>
            <a:r>
              <a:rPr lang="en-US" sz="72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Montecristo</a:t>
            </a:r>
          </a:p>
        </p:txBody>
      </p:sp>
      <p:sp>
        <p:nvSpPr>
          <p:cNvPr id="3076" name="Rectangle 3">
            <a:extLst>
              <a:ext uri="{FF2B5EF4-FFF2-40B4-BE49-F238E27FC236}">
                <a16:creationId xmlns:a16="http://schemas.microsoft.com/office/drawing/2014/main" id="{13F2C422-F881-46C0-A608-9EB05BEF77C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04800" y="4572000"/>
            <a:ext cx="8534400" cy="1524000"/>
          </a:xfrm>
        </p:spPr>
        <p:txBody>
          <a:bodyPr/>
          <a:lstStyle/>
          <a:p>
            <a:pPr eaLnBrk="1" hangingPunct="1"/>
            <a:r>
              <a:rPr lang="es-SV" altLang="es-SV" b="1"/>
              <a:t>Curso Derechos de Propiedad, Acción Colectiva y Arreglos Institucionales para la Gestión Territorial </a:t>
            </a:r>
          </a:p>
          <a:p>
            <a:pPr eaLnBrk="1" hangingPunct="1"/>
            <a:r>
              <a:rPr lang="es-SV" altLang="es-SV" b="1"/>
              <a:t>Julio 2010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>
            <a:extLst>
              <a:ext uri="{FF2B5EF4-FFF2-40B4-BE49-F238E27FC236}">
                <a16:creationId xmlns:a16="http://schemas.microsoft.com/office/drawing/2014/main" id="{754A9AE1-028B-4DEF-9E69-3F5155F3C9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533400"/>
            <a:ext cx="4038600" cy="559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s-SV" sz="2800"/>
              <a:t>	</a:t>
            </a:r>
            <a:r>
              <a:rPr lang="es-SV" altLang="es-SV" sz="2800" b="1"/>
              <a:t>En Área de Conservación dos importantes ANP:</a:t>
            </a:r>
          </a:p>
          <a:p>
            <a:pPr eaLnBrk="1" hangingPunct="1">
              <a:spcBef>
                <a:spcPct val="20000"/>
              </a:spcBef>
            </a:pPr>
            <a:endParaRPr lang="es-SV" altLang="es-SV" sz="1200" b="1"/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s-SV" altLang="es-SV" sz="2800"/>
              <a:t>Montecristo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s-SV" altLang="es-SV" sz="2800"/>
              <a:t>San Diego la Barra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endParaRPr lang="es-SV" altLang="es-SV"/>
          </a:p>
          <a:p>
            <a:pPr eaLnBrk="1" hangingPunct="1">
              <a:spcBef>
                <a:spcPct val="20000"/>
              </a:spcBef>
            </a:pPr>
            <a:r>
              <a:rPr lang="es-SV" altLang="es-SV" sz="2800" b="1"/>
              <a:t>Categoría de Manejo 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s-SV" altLang="es-SV" sz="2800"/>
              <a:t>Parque Nacional   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endParaRPr lang="es-SV" altLang="es-SV" sz="2800"/>
          </a:p>
          <a:p>
            <a:pPr eaLnBrk="1" hangingPunct="1">
              <a:spcBef>
                <a:spcPct val="20000"/>
              </a:spcBef>
              <a:buFontTx/>
              <a:buChar char="•"/>
            </a:pPr>
            <a:endParaRPr lang="es-SV" altLang="es-SV" sz="2800"/>
          </a:p>
        </p:txBody>
      </p:sp>
      <p:sp>
        <p:nvSpPr>
          <p:cNvPr id="11267" name="Rectangle 5">
            <a:extLst>
              <a:ext uri="{FF2B5EF4-FFF2-40B4-BE49-F238E27FC236}">
                <a16:creationId xmlns:a16="http://schemas.microsoft.com/office/drawing/2014/main" id="{AFB6A24A-48EE-4679-BCDF-B1B5E8934C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609600"/>
            <a:ext cx="3581400" cy="551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s-SV" altLang="es-SV" sz="2800" b="1"/>
              <a:t>Objetivo de manejo 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s-SV" altLang="es-SV" sz="2800"/>
              <a:t>Proteger áreas naturales relativamente extensas y bellezas escénicas de interés nacional e internacional para usos científicos, educativos y recreativos. 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endParaRPr lang="es-SV" altLang="es-SV" sz="2800"/>
          </a:p>
          <a:p>
            <a:pPr eaLnBrk="1" hangingPunct="1">
              <a:spcBef>
                <a:spcPct val="20000"/>
              </a:spcBef>
              <a:buFontTx/>
              <a:buChar char="•"/>
            </a:pPr>
            <a:endParaRPr lang="es-SV" altLang="es-SV" sz="2800"/>
          </a:p>
        </p:txBody>
      </p:sp>
      <p:pic>
        <p:nvPicPr>
          <p:cNvPr id="11268" name="Picture 8" descr="dibujo">
            <a:extLst>
              <a:ext uri="{FF2B5EF4-FFF2-40B4-BE49-F238E27FC236}">
                <a16:creationId xmlns:a16="http://schemas.microsoft.com/office/drawing/2014/main" id="{44806FE5-6BDA-4991-BBCB-5D38113896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78388"/>
            <a:ext cx="2895600" cy="197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9" descr="VolcanSanDiego">
            <a:extLst>
              <a:ext uri="{FF2B5EF4-FFF2-40B4-BE49-F238E27FC236}">
                <a16:creationId xmlns:a16="http://schemas.microsoft.com/office/drawing/2014/main" id="{E58404E4-5166-4888-B1B4-145147A882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857750"/>
            <a:ext cx="266700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>
            <a:extLst>
              <a:ext uri="{FF2B5EF4-FFF2-40B4-BE49-F238E27FC236}">
                <a16:creationId xmlns:a16="http://schemas.microsoft.com/office/drawing/2014/main" id="{90FF604D-85C0-4572-AA08-B55DE9AD8B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381000"/>
            <a:ext cx="5181600" cy="6477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s-ES" altLang="es-SV" sz="2800" b="1"/>
              <a:t>	Territorio en área de conservación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s-ES" altLang="es-SV" sz="2800" b="1"/>
          </a:p>
          <a:p>
            <a:pPr eaLnBrk="1" hangingPunct="1">
              <a:lnSpc>
                <a:spcPct val="80000"/>
              </a:lnSpc>
            </a:pPr>
            <a:r>
              <a:rPr lang="es-ES" altLang="es-SV" sz="2800"/>
              <a:t>Vulnerabilidad a eventos naturales, crecimiento ciudades secundarias conectoras entre países, erosión suelo por agricultura y ganadería, reducción bosque, contaminación agua por industria cementera y beneficios de café. </a:t>
            </a:r>
          </a:p>
          <a:p>
            <a:pPr eaLnBrk="1" hangingPunct="1">
              <a:lnSpc>
                <a:spcPct val="80000"/>
              </a:lnSpc>
            </a:pPr>
            <a:endParaRPr lang="es-ES" altLang="es-SV" sz="2800"/>
          </a:p>
          <a:p>
            <a:pPr eaLnBrk="1" hangingPunct="1">
              <a:lnSpc>
                <a:spcPct val="80000"/>
              </a:lnSpc>
            </a:pPr>
            <a:r>
              <a:rPr lang="es-ES" altLang="es-SV" sz="2800"/>
              <a:t>Medios de Vida: agricultura de subsistencia, café, forestería, ganadería, turismo. </a:t>
            </a:r>
            <a:endParaRPr lang="en-US" altLang="es-SV" sz="2400"/>
          </a:p>
        </p:txBody>
      </p:sp>
      <p:pic>
        <p:nvPicPr>
          <p:cNvPr id="12291" name="Picture 4" descr="632897313_wall_1">
            <a:extLst>
              <a:ext uri="{FF2B5EF4-FFF2-40B4-BE49-F238E27FC236}">
                <a16:creationId xmlns:a16="http://schemas.microsoft.com/office/drawing/2014/main" id="{8296595A-B545-47B0-B350-DCB78FDAF3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9538" y="0"/>
            <a:ext cx="2684462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5" descr="632896680__dsc2977">
            <a:extLst>
              <a:ext uri="{FF2B5EF4-FFF2-40B4-BE49-F238E27FC236}">
                <a16:creationId xmlns:a16="http://schemas.microsoft.com/office/drawing/2014/main" id="{1A48F022-4423-4B50-90B9-7484E2E789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125913"/>
            <a:ext cx="3733800" cy="273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9">
            <a:extLst>
              <a:ext uri="{FF2B5EF4-FFF2-40B4-BE49-F238E27FC236}">
                <a16:creationId xmlns:a16="http://schemas.microsoft.com/office/drawing/2014/main" id="{000AD748-1B19-4E3D-A07A-D24C7DEF0EB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19200"/>
            <a:ext cx="4038600" cy="5410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s-ES" altLang="es-SV"/>
              <a:t>Mitigación de riesgo.</a:t>
            </a:r>
          </a:p>
          <a:p>
            <a:pPr eaLnBrk="1" hangingPunct="1">
              <a:lnSpc>
                <a:spcPct val="80000"/>
              </a:lnSpc>
            </a:pPr>
            <a:endParaRPr lang="es-ES" altLang="es-SV" sz="1400"/>
          </a:p>
          <a:p>
            <a:pPr eaLnBrk="1" hangingPunct="1">
              <a:lnSpc>
                <a:spcPct val="80000"/>
              </a:lnSpc>
            </a:pPr>
            <a:r>
              <a:rPr lang="es-ES" altLang="es-SV"/>
              <a:t>Sostiene valores histórico, escénicos, recreativos, arqueológicos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s-ES" altLang="es-SV" sz="1400"/>
          </a:p>
          <a:p>
            <a:pPr eaLnBrk="1" hangingPunct="1">
              <a:lnSpc>
                <a:spcPct val="80000"/>
              </a:lnSpc>
            </a:pPr>
            <a:r>
              <a:rPr lang="es-ES" altLang="es-SV"/>
              <a:t>Recursos genéticos. </a:t>
            </a:r>
          </a:p>
          <a:p>
            <a:pPr eaLnBrk="1" hangingPunct="1">
              <a:lnSpc>
                <a:spcPct val="80000"/>
              </a:lnSpc>
            </a:pPr>
            <a:endParaRPr lang="es-ES" altLang="es-SV"/>
          </a:p>
          <a:p>
            <a:pPr eaLnBrk="1" hangingPunct="1">
              <a:lnSpc>
                <a:spcPct val="80000"/>
              </a:lnSpc>
            </a:pPr>
            <a:r>
              <a:rPr lang="es-ES" altLang="es-SV"/>
              <a:t>Sumideros y reservorios de gases de invernadero, función ecológica de la fijación de carbono.</a:t>
            </a:r>
            <a:endParaRPr lang="es-ES" altLang="es-SV" sz="3200"/>
          </a:p>
        </p:txBody>
      </p:sp>
      <p:sp>
        <p:nvSpPr>
          <p:cNvPr id="13315" name="Rectangle 10">
            <a:extLst>
              <a:ext uri="{FF2B5EF4-FFF2-40B4-BE49-F238E27FC236}">
                <a16:creationId xmlns:a16="http://schemas.microsoft.com/office/drawing/2014/main" id="{68EBDACB-8659-4170-A5D7-C9260C190508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s-SV"/>
          </a:p>
          <a:p>
            <a:pPr eaLnBrk="1" hangingPunct="1">
              <a:lnSpc>
                <a:spcPct val="80000"/>
              </a:lnSpc>
            </a:pPr>
            <a:endParaRPr lang="es-ES" altLang="es-SV" sz="2400"/>
          </a:p>
          <a:p>
            <a:pPr eaLnBrk="1" hangingPunct="1">
              <a:lnSpc>
                <a:spcPct val="80000"/>
              </a:lnSpc>
            </a:pPr>
            <a:endParaRPr lang="en-US" altLang="es-SV" sz="2400"/>
          </a:p>
        </p:txBody>
      </p:sp>
      <p:sp>
        <p:nvSpPr>
          <p:cNvPr id="13316" name="Rectangle 15">
            <a:extLst>
              <a:ext uri="{FF2B5EF4-FFF2-40B4-BE49-F238E27FC236}">
                <a16:creationId xmlns:a16="http://schemas.microsoft.com/office/drawing/2014/main" id="{4EF60A57-ECB5-4D73-98F5-1ABE486158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1295400"/>
            <a:ext cx="40386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s-ES" altLang="es-SV" sz="2800"/>
              <a:t>Forman y protegen suelos, evitan la erosión, control de sedimentos, fertilidad del suelo. 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s-ES" altLang="es-SV" sz="1600"/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s-ES" altLang="es-SV" sz="2800"/>
              <a:t>Regulación del agua, producción hídrica, regulan caudales agua, purifican agua por  infiltración, disminuyen riesgos e impactos de inundaciones en la cuenca baja. 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s-ES" altLang="es-SV" sz="2800" b="1" i="1">
              <a:latin typeface="Comic Sans MS" panose="030F0702030302020204" pitchFamily="66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s-SV" altLang="es-SV" sz="2800" b="1" i="1">
              <a:latin typeface="Comic Sans MS" panose="030F0702030302020204" pitchFamily="66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altLang="es-SV" sz="2400"/>
          </a:p>
        </p:txBody>
      </p:sp>
      <p:sp>
        <p:nvSpPr>
          <p:cNvPr id="13317" name="Rectangle 16">
            <a:extLst>
              <a:ext uri="{FF2B5EF4-FFF2-40B4-BE49-F238E27FC236}">
                <a16:creationId xmlns:a16="http://schemas.microsoft.com/office/drawing/2014/main" id="{2ADEF73C-154B-4163-85D0-A09ABB5D37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altLang="es-SV" sz="2400" b="1">
                <a:solidFill>
                  <a:schemeClr val="tx1"/>
                </a:solidFill>
              </a:rPr>
              <a:t>Servicios ecosistémicos de provisión, culturales, de regulación y soporte </a:t>
            </a:r>
            <a:br>
              <a:rPr lang="es-ES" altLang="es-SV" sz="2400" b="1">
                <a:solidFill>
                  <a:schemeClr val="tx1"/>
                </a:solidFill>
              </a:rPr>
            </a:br>
            <a:endParaRPr lang="en-US" altLang="es-SV" sz="2400" b="1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78330FB3-25ED-4441-83AA-FEC9D969091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457200"/>
            <a:ext cx="4038600" cy="5668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s-MX" altLang="es-SV" sz="2400"/>
              <a:t>	La región Trifinio es un eco región tripartita, donde están involucrados tres países Guatemala, Honduras y El Salvador. </a:t>
            </a:r>
          </a:p>
          <a:p>
            <a:pPr eaLnBrk="1" hangingPunct="1">
              <a:buFontTx/>
              <a:buNone/>
            </a:pPr>
            <a:endParaRPr lang="es-MX" altLang="es-SV" sz="2400"/>
          </a:p>
          <a:p>
            <a:pPr eaLnBrk="1" hangingPunct="1">
              <a:buFontTx/>
              <a:buNone/>
            </a:pPr>
            <a:r>
              <a:rPr lang="es-MX" altLang="es-SV" sz="2400"/>
              <a:t>	Se vuelve muy importante debido a que la región es una de las más importantes para la generación del recurso agua para uso de los tres países.</a:t>
            </a:r>
          </a:p>
        </p:txBody>
      </p:sp>
      <p:sp>
        <p:nvSpPr>
          <p:cNvPr id="14339" name="Rectangle 8">
            <a:extLst>
              <a:ext uri="{FF2B5EF4-FFF2-40B4-BE49-F238E27FC236}">
                <a16:creationId xmlns:a16="http://schemas.microsoft.com/office/drawing/2014/main" id="{22BD4C9B-E904-4822-A1D5-616D7F7592E9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685800"/>
            <a:ext cx="4038600" cy="54403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s-MX" altLang="es-SV" sz="2400"/>
              <a:t>	</a:t>
            </a:r>
            <a:endParaRPr lang="en-US" altLang="es-SV" sz="24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5">
            <a:extLst>
              <a:ext uri="{FF2B5EF4-FFF2-40B4-BE49-F238E27FC236}">
                <a16:creationId xmlns:a16="http://schemas.microsoft.com/office/drawing/2014/main" id="{16ABEEB6-00A0-438D-B0E5-C1498095B09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304800"/>
            <a:ext cx="6477000" cy="6248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s-MX" altLang="es-SV" sz="1200" b="1"/>
              <a:t>	</a:t>
            </a:r>
            <a:r>
              <a:rPr lang="es-MX" altLang="es-SV" b="1"/>
              <a:t>Un recurso compartido relevante en el territorio: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s-MX" altLang="es-SV" b="1"/>
          </a:p>
          <a:p>
            <a:pPr eaLnBrk="1" hangingPunct="1">
              <a:lnSpc>
                <a:spcPct val="80000"/>
              </a:lnSpc>
            </a:pPr>
            <a:r>
              <a:rPr lang="es-MX" altLang="es-SV" sz="2400"/>
              <a:t>Recurso hídrico, agua.</a:t>
            </a:r>
          </a:p>
          <a:p>
            <a:pPr eaLnBrk="1" hangingPunct="1">
              <a:lnSpc>
                <a:spcPct val="80000"/>
              </a:lnSpc>
            </a:pPr>
            <a:endParaRPr lang="es-MX" altLang="es-SV" sz="2400"/>
          </a:p>
          <a:p>
            <a:pPr eaLnBrk="1" hangingPunct="1">
              <a:lnSpc>
                <a:spcPct val="80000"/>
              </a:lnSpc>
            </a:pPr>
            <a:r>
              <a:rPr lang="es-MX" altLang="es-SV" sz="2400" b="1"/>
              <a:t>Recurso de uso común.</a:t>
            </a:r>
          </a:p>
          <a:p>
            <a:pPr eaLnBrk="1" hangingPunct="1">
              <a:lnSpc>
                <a:spcPct val="80000"/>
              </a:lnSpc>
            </a:pPr>
            <a:endParaRPr lang="es-MX" altLang="es-SV" sz="2400"/>
          </a:p>
          <a:p>
            <a:pPr eaLnBrk="1" hangingPunct="1">
              <a:lnSpc>
                <a:spcPct val="80000"/>
              </a:lnSpc>
            </a:pPr>
            <a:r>
              <a:rPr lang="es-MX" altLang="es-SV" sz="2400"/>
              <a:t>Alta sustractivilidad y difícil exclusión. </a:t>
            </a:r>
          </a:p>
          <a:p>
            <a:pPr eaLnBrk="1" hangingPunct="1">
              <a:lnSpc>
                <a:spcPct val="80000"/>
              </a:lnSpc>
            </a:pPr>
            <a:endParaRPr lang="es-MX" altLang="es-SV" sz="2400"/>
          </a:p>
          <a:p>
            <a:pPr eaLnBrk="1" hangingPunct="1">
              <a:lnSpc>
                <a:spcPct val="80000"/>
              </a:lnSpc>
            </a:pPr>
            <a:r>
              <a:rPr lang="es-MX" altLang="es-SV" sz="2400"/>
              <a:t>Carácter finito, susceptible a ser apropiado por los usuarios.</a:t>
            </a:r>
          </a:p>
          <a:p>
            <a:pPr eaLnBrk="1" hangingPunct="1">
              <a:lnSpc>
                <a:spcPct val="80000"/>
              </a:lnSpc>
            </a:pPr>
            <a:endParaRPr lang="es-MX" altLang="es-SV" sz="2400"/>
          </a:p>
          <a:p>
            <a:pPr eaLnBrk="1" hangingPunct="1">
              <a:lnSpc>
                <a:spcPct val="80000"/>
              </a:lnSpc>
            </a:pPr>
            <a:r>
              <a:rPr lang="es-MX" altLang="es-SV" sz="2400"/>
              <a:t>Puede dejar de estar disponible de manera temporal o definitiva para usuarios potenciales.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s-MX" altLang="es-SV" sz="240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s-MX" altLang="es-SV" sz="240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s-MX" altLang="es-SV" sz="900"/>
              <a:t>  </a:t>
            </a:r>
            <a:endParaRPr lang="en-US" altLang="es-SV" sz="9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>
            <a:extLst>
              <a:ext uri="{FF2B5EF4-FFF2-40B4-BE49-F238E27FC236}">
                <a16:creationId xmlns:a16="http://schemas.microsoft.com/office/drawing/2014/main" id="{B64BAF7A-5C32-4A07-B7AE-3C10607C55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altLang="es-SV" sz="3200"/>
              <a:t>Presiones / amenazas sobre el recurso</a:t>
            </a:r>
            <a:br>
              <a:rPr lang="es-ES" altLang="es-SV" sz="3200"/>
            </a:br>
            <a:br>
              <a:rPr lang="es-ES" altLang="es-SV" sz="3200"/>
            </a:br>
            <a:endParaRPr lang="en-US" altLang="es-SV" sz="3200"/>
          </a:p>
        </p:txBody>
      </p:sp>
      <p:sp>
        <p:nvSpPr>
          <p:cNvPr id="16387" name="Rectangle 5">
            <a:extLst>
              <a:ext uri="{FF2B5EF4-FFF2-40B4-BE49-F238E27FC236}">
                <a16:creationId xmlns:a16="http://schemas.microsoft.com/office/drawing/2014/main" id="{7A9520E5-C6E9-4E95-B783-7DC8E3075A1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90600"/>
            <a:ext cx="4038600" cy="51355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s-SV" altLang="es-SV" sz="2400"/>
              <a:t>Problemas de apropiación del recurso, mas allá de los limites de un uso sustentable.</a:t>
            </a:r>
          </a:p>
          <a:p>
            <a:pPr eaLnBrk="1" hangingPunct="1">
              <a:lnSpc>
                <a:spcPct val="80000"/>
              </a:lnSpc>
            </a:pPr>
            <a:endParaRPr lang="es-MX" altLang="es-SV" sz="1200"/>
          </a:p>
          <a:p>
            <a:pPr eaLnBrk="1" hangingPunct="1">
              <a:lnSpc>
                <a:spcPct val="80000"/>
              </a:lnSpc>
            </a:pPr>
            <a:r>
              <a:rPr lang="es-MX" altLang="es-SV" sz="2400"/>
              <a:t>Alta demanda por crecimiento de población y actividades productivas (agricultura, ganadería, agroindustria, industria).</a:t>
            </a:r>
          </a:p>
          <a:p>
            <a:pPr eaLnBrk="1" hangingPunct="1">
              <a:lnSpc>
                <a:spcPct val="80000"/>
              </a:lnSpc>
            </a:pPr>
            <a:endParaRPr lang="es-MX" altLang="es-SV" sz="1200"/>
          </a:p>
          <a:p>
            <a:pPr eaLnBrk="1" hangingPunct="1">
              <a:lnSpc>
                <a:spcPct val="80000"/>
              </a:lnSpc>
            </a:pPr>
            <a:r>
              <a:rPr lang="es-MX" altLang="es-SV" sz="2400"/>
              <a:t>Cambio de uso de suelo, deforestación, disminución de cobertura de bosque, ausencia de practicas y obras de conservación de suelos y agua, sistemas agrícolas no amigables. </a:t>
            </a:r>
          </a:p>
          <a:p>
            <a:pPr eaLnBrk="1" hangingPunct="1">
              <a:lnSpc>
                <a:spcPct val="80000"/>
              </a:lnSpc>
            </a:pPr>
            <a:endParaRPr lang="es-MX" altLang="es-SV" sz="2400"/>
          </a:p>
        </p:txBody>
      </p:sp>
      <p:sp>
        <p:nvSpPr>
          <p:cNvPr id="16388" name="Rectangle 6">
            <a:extLst>
              <a:ext uri="{FF2B5EF4-FFF2-40B4-BE49-F238E27FC236}">
                <a16:creationId xmlns:a16="http://schemas.microsoft.com/office/drawing/2014/main" id="{A8C741E3-A904-4905-B1D8-5EDDAD61B282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990600"/>
            <a:ext cx="4343400" cy="49831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s-MX" altLang="es-SV" sz="2400"/>
              <a:t>Problemas de provisión: no se invierte en su conservación.</a:t>
            </a:r>
          </a:p>
          <a:p>
            <a:pPr eaLnBrk="1" hangingPunct="1">
              <a:lnSpc>
                <a:spcPct val="80000"/>
              </a:lnSpc>
            </a:pPr>
            <a:endParaRPr lang="es-MX" altLang="es-SV" sz="1200"/>
          </a:p>
          <a:p>
            <a:pPr eaLnBrk="1" hangingPunct="1">
              <a:lnSpc>
                <a:spcPct val="80000"/>
              </a:lnSpc>
            </a:pPr>
            <a:r>
              <a:rPr lang="es-MX" altLang="es-SV" sz="2400"/>
              <a:t>Cambio climático,  fluctuaciones de caudales y disminución disponibilidad.</a:t>
            </a:r>
          </a:p>
          <a:p>
            <a:pPr eaLnBrk="1" hangingPunct="1">
              <a:lnSpc>
                <a:spcPct val="80000"/>
              </a:lnSpc>
            </a:pPr>
            <a:endParaRPr lang="es-MX" altLang="es-SV" sz="1200"/>
          </a:p>
          <a:p>
            <a:pPr eaLnBrk="1" hangingPunct="1">
              <a:lnSpc>
                <a:spcPct val="80000"/>
              </a:lnSpc>
            </a:pPr>
            <a:r>
              <a:rPr lang="es-MX" altLang="es-SV" sz="2400"/>
              <a:t>Derecho de uso incontrolado, ausencia de regulación para el uso del recurso. NO HAY una ley general de aguas.</a:t>
            </a:r>
          </a:p>
          <a:p>
            <a:pPr eaLnBrk="1" hangingPunct="1">
              <a:lnSpc>
                <a:spcPct val="80000"/>
              </a:lnSpc>
            </a:pPr>
            <a:endParaRPr lang="es-MX" altLang="es-SV" sz="1200"/>
          </a:p>
          <a:p>
            <a:pPr eaLnBrk="1" hangingPunct="1">
              <a:lnSpc>
                <a:spcPct val="80000"/>
              </a:lnSpc>
            </a:pPr>
            <a:r>
              <a:rPr lang="es-MX" altLang="es-SV" sz="2400"/>
              <a:t>Nula decisión comunitaria de manejo sostenido del recurso y deficiente  organización comunitaria, ausencia de acción colectiva.</a:t>
            </a:r>
            <a:endParaRPr lang="en-US" altLang="es-SV" sz="2400"/>
          </a:p>
          <a:p>
            <a:pPr eaLnBrk="1" hangingPunct="1">
              <a:lnSpc>
                <a:spcPct val="80000"/>
              </a:lnSpc>
            </a:pPr>
            <a:endParaRPr lang="en-US" altLang="es-SV" sz="800"/>
          </a:p>
          <a:p>
            <a:pPr eaLnBrk="1" hangingPunct="1">
              <a:lnSpc>
                <a:spcPct val="80000"/>
              </a:lnSpc>
            </a:pPr>
            <a:endParaRPr lang="en-US" altLang="es-SV" sz="8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DSC00746">
            <a:extLst>
              <a:ext uri="{FF2B5EF4-FFF2-40B4-BE49-F238E27FC236}">
                <a16:creationId xmlns:a16="http://schemas.microsoft.com/office/drawing/2014/main" id="{B7E1107A-E775-46C0-B516-7610946A20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39624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5" descr="1994 b">
            <a:extLst>
              <a:ext uri="{FF2B5EF4-FFF2-40B4-BE49-F238E27FC236}">
                <a16:creationId xmlns:a16="http://schemas.microsoft.com/office/drawing/2014/main" id="{8A48B99F-7A86-4AA6-8860-BFEE46A370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524000"/>
            <a:ext cx="5105400" cy="340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>
            <a:extLst>
              <a:ext uri="{FF2B5EF4-FFF2-40B4-BE49-F238E27FC236}">
                <a16:creationId xmlns:a16="http://schemas.microsoft.com/office/drawing/2014/main" id="{8C10A6EC-F97C-4967-8120-D4BFE9ACA0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457200" y="274638"/>
            <a:ext cx="9372600" cy="1143000"/>
          </a:xfrm>
        </p:spPr>
        <p:txBody>
          <a:bodyPr/>
          <a:lstStyle/>
          <a:p>
            <a:pPr marL="838200" indent="-838200" algn="l" eaLnBrk="1" hangingPunct="1"/>
            <a:r>
              <a:rPr lang="es-MX" altLang="es-SV" sz="2400"/>
              <a:t>	Diferentes actores que tiene interés y que influyen sobre el agua, intereses, relaciones y condiciones socioeconómicas.</a:t>
            </a:r>
            <a:endParaRPr lang="en-US" altLang="es-SV" sz="2400"/>
          </a:p>
        </p:txBody>
      </p:sp>
      <p:graphicFrame>
        <p:nvGraphicFramePr>
          <p:cNvPr id="57497" name="Group 153">
            <a:extLst>
              <a:ext uri="{FF2B5EF4-FFF2-40B4-BE49-F238E27FC236}">
                <a16:creationId xmlns:a16="http://schemas.microsoft.com/office/drawing/2014/main" id="{D791DCD9-E135-4FFC-815E-3A4F89E81A2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371600"/>
          <a:ext cx="8382000" cy="5545138"/>
        </p:xfrm>
        <a:graphic>
          <a:graphicData uri="http://schemas.openxmlformats.org/drawingml/2006/table">
            <a:tbl>
              <a:tblPr/>
              <a:tblGrid>
                <a:gridCol w="381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08106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ACTORES / CONDICION SOCIOECONOMICA</a:t>
                      </a:r>
                      <a:endParaRPr kumimoji="0" lang="es-EC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INTERESES</a:t>
                      </a:r>
                      <a:endParaRPr kumimoji="0" lang="es-EC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6826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Comunidades Internas (Majaditas  y San José Ingenio) / Pobreza </a:t>
                      </a:r>
                      <a:endParaRPr kumimoji="0" lang="es-EC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Uso domestico</a:t>
                      </a:r>
                      <a:endParaRPr kumimoji="0" lang="es-EC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948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La municipalidades de Metapán y Citalá 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Abastecimiento domiciliar e industrial</a:t>
                      </a:r>
                      <a:endParaRPr kumimoji="0" lang="es-EC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576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Otras comunidades fuera del área (Las mesas, El Rosario, Casa de Teja, Honduritas, El Cóbano, El Brujo.</a:t>
                      </a:r>
                      <a:endParaRPr kumimoji="0" lang="es-EC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Abastecimiento domiciliar</a:t>
                      </a:r>
                      <a:endParaRPr kumimoji="0" lang="es-EC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531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Agroindustria</a:t>
                      </a:r>
                      <a:endParaRPr kumimoji="0" lang="es-EC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Abastecimiento para procesos industriales</a:t>
                      </a:r>
                      <a:endParaRPr kumimoji="0" lang="es-EC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531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Industria </a:t>
                      </a:r>
                      <a:endParaRPr kumimoji="0" lang="es-EC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Abastecimiento para procesos industriales</a:t>
                      </a:r>
                      <a:endParaRPr kumimoji="0" lang="es-EC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9186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Sector agricultor</a:t>
                      </a:r>
                      <a:endParaRPr kumimoji="0" lang="es-EC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Abastecimiento para riego  y procesos productivos</a:t>
                      </a:r>
                      <a:endParaRPr kumimoji="0" lang="es-EC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531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Sector de ganadería</a:t>
                      </a:r>
                      <a:endParaRPr kumimoji="0" lang="es-EC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Riego de pasturas y producción láctea</a:t>
                      </a:r>
                      <a:endParaRPr kumimoji="0" lang="es-EC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531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Propietarios privados</a:t>
                      </a:r>
                      <a:endParaRPr kumimoji="0" lang="es-EC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Ecoturismo y actividades productivas</a:t>
                      </a:r>
                      <a:endParaRPr kumimoji="0" lang="es-EC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531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CEL</a:t>
                      </a:r>
                      <a:endParaRPr kumimoji="0" lang="es-EC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Producción hidroeléctrica</a:t>
                      </a:r>
                      <a:endParaRPr kumimoji="0" lang="es-EC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79186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ANDA</a:t>
                      </a:r>
                      <a:endParaRPr kumimoji="0" lang="es-EC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Abastecimiento a través de sistemas de agua potable</a:t>
                      </a:r>
                      <a:endParaRPr kumimoji="0" lang="es-EC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39">
            <a:extLst>
              <a:ext uri="{FF2B5EF4-FFF2-40B4-BE49-F238E27FC236}">
                <a16:creationId xmlns:a16="http://schemas.microsoft.com/office/drawing/2014/main" id="{DBF0BF11-0E3F-47B3-A915-6CBBFA0654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838200" indent="-838200" eaLnBrk="1" hangingPunct="1"/>
            <a:r>
              <a:rPr lang="es-MX" altLang="es-SV" sz="4000"/>
              <a:t>	Derechos existentes alrededor del recurso agua</a:t>
            </a:r>
            <a:endParaRPr lang="en-US" altLang="es-SV" sz="4000"/>
          </a:p>
        </p:txBody>
      </p:sp>
      <p:graphicFrame>
        <p:nvGraphicFramePr>
          <p:cNvPr id="67725" name="Group 141">
            <a:extLst>
              <a:ext uri="{FF2B5EF4-FFF2-40B4-BE49-F238E27FC236}">
                <a16:creationId xmlns:a16="http://schemas.microsoft.com/office/drawing/2014/main" id="{D50F240A-8C0C-457A-8433-CBA3C3877DA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849813"/>
        </p:xfrm>
        <a:graphic>
          <a:graphicData uri="http://schemas.openxmlformats.org/drawingml/2006/table">
            <a:tbl>
              <a:tblPr/>
              <a:tblGrid>
                <a:gridCol w="27733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562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222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ACTORES</a:t>
                      </a:r>
                      <a:endParaRPr kumimoji="0" lang="es-EC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DERECHOS</a:t>
                      </a:r>
                      <a:endParaRPr kumimoji="0" lang="es-EC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285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Comunidades Internas (Majaditas  y San José Ingenio) / Pobreza </a:t>
                      </a:r>
                      <a:endParaRPr kumimoji="0" lang="es-EC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Uso, acceso, extracción para auto abastecimiento </a:t>
                      </a:r>
                      <a:endParaRPr kumimoji="0" lang="es-EC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904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La municipalidades de Metapán y Citalá 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Acceso, extracción, derecho de decisión.</a:t>
                      </a:r>
                      <a:endParaRPr kumimoji="0" lang="es-EC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904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Otras comunidades fuera del área</a:t>
                      </a:r>
                      <a:endParaRPr kumimoji="0" lang="es-EC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Uso, acceso, derecho de decisión.</a:t>
                      </a:r>
                      <a:endParaRPr kumimoji="0" lang="es-EC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5236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Agroindustria</a:t>
                      </a:r>
                      <a:endParaRPr kumimoji="0" lang="es-EC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Explotación comercial, exclusión ??, enajenación ??</a:t>
                      </a:r>
                      <a:endParaRPr kumimoji="0" lang="es-EC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5236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Industria </a:t>
                      </a:r>
                      <a:endParaRPr kumimoji="0" lang="es-EC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Explotación comercial.</a:t>
                      </a:r>
                      <a:endParaRPr kumimoji="0" lang="es-EC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5236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Sector agricultor</a:t>
                      </a:r>
                      <a:endParaRPr kumimoji="0" lang="es-EC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Uso y acceso, explotación comercial</a:t>
                      </a:r>
                      <a:endParaRPr kumimoji="0" lang="es-EC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5236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Sector de ganadería</a:t>
                      </a:r>
                      <a:endParaRPr kumimoji="0" lang="es-EC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Explotación comercial.</a:t>
                      </a:r>
                      <a:endParaRPr kumimoji="0" lang="es-EC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5236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Propietarios privados</a:t>
                      </a:r>
                      <a:endParaRPr kumimoji="0" lang="es-EC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Explotación comercial.</a:t>
                      </a:r>
                      <a:endParaRPr kumimoji="0" lang="es-EC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5236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CEL</a:t>
                      </a:r>
                      <a:endParaRPr kumimoji="0" lang="es-EC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Explotación comercial, derechos de decisión.</a:t>
                      </a:r>
                      <a:endParaRPr kumimoji="0" lang="es-EC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5236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ANDA</a:t>
                      </a:r>
                      <a:endParaRPr kumimoji="0" lang="es-EC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Explotación comercial, derechos de decisión.</a:t>
                      </a:r>
                      <a:endParaRPr kumimoji="0" lang="es-EC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D2576F96-EA3E-4FDE-A706-92B385B033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838200" indent="-838200" algn="l" eaLnBrk="1" hangingPunct="1">
              <a:lnSpc>
                <a:spcPct val="90000"/>
              </a:lnSpc>
            </a:pPr>
            <a:r>
              <a:rPr lang="es-MX" altLang="es-SV" sz="2800"/>
              <a:t>	Existencia formal o informal de acción colectiva.</a:t>
            </a:r>
            <a:endParaRPr lang="en-US" altLang="es-SV"/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6FFDED51-83B5-43A8-97F5-FA0281C3EE9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s-ES" altLang="es-SV" sz="2000"/>
              <a:t>No se identifica </a:t>
            </a:r>
            <a:r>
              <a:rPr lang="es-ES" altLang="es-SV" sz="2000" b="1" u="sng"/>
              <a:t>acción colectiva</a:t>
            </a:r>
            <a:r>
              <a:rPr lang="es-ES" altLang="es-SV" sz="2000"/>
              <a:t> en relación al manejo recurso, solamente para su aprovechamiento.</a:t>
            </a:r>
            <a:endParaRPr lang="en-US" altLang="es-SV" sz="2000"/>
          </a:p>
          <a:p>
            <a:pPr eaLnBrk="1" hangingPunct="1">
              <a:lnSpc>
                <a:spcPct val="80000"/>
              </a:lnSpc>
            </a:pPr>
            <a:endParaRPr lang="en-US" altLang="es-SV" sz="2000"/>
          </a:p>
          <a:p>
            <a:pPr eaLnBrk="1" hangingPunct="1">
              <a:lnSpc>
                <a:spcPct val="80000"/>
              </a:lnSpc>
            </a:pPr>
            <a:r>
              <a:rPr lang="es-ES" altLang="es-SV" sz="2000"/>
              <a:t>Acción colectiva: Juntas de agua  San José Ingenio, Casa de agua, Margaritas y Las Huertas, </a:t>
            </a:r>
          </a:p>
          <a:p>
            <a:pPr eaLnBrk="1" hangingPunct="1">
              <a:lnSpc>
                <a:spcPct val="80000"/>
              </a:lnSpc>
            </a:pPr>
            <a:endParaRPr lang="es-ES" altLang="es-SV" sz="2000"/>
          </a:p>
          <a:p>
            <a:pPr eaLnBrk="1" hangingPunct="1">
              <a:lnSpc>
                <a:spcPct val="80000"/>
              </a:lnSpc>
            </a:pPr>
            <a:r>
              <a:rPr lang="es-ES" altLang="es-SV" sz="2000"/>
              <a:t>El Cobanos: asociación de regantes y extracción de agua, un sistema artesanal, existen acciones ambientales para la conservación de agua y suelo.</a:t>
            </a:r>
          </a:p>
        </p:txBody>
      </p:sp>
      <p:sp>
        <p:nvSpPr>
          <p:cNvPr id="20484" name="Rectangle 4">
            <a:extLst>
              <a:ext uri="{FF2B5EF4-FFF2-40B4-BE49-F238E27FC236}">
                <a16:creationId xmlns:a16="http://schemas.microsoft.com/office/drawing/2014/main" id="{300E530F-819D-4E71-AD5A-4076AC586491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s-ES" altLang="es-SV" sz="2000" b="1"/>
              <a:t>Organización</a:t>
            </a:r>
          </a:p>
          <a:p>
            <a:pPr eaLnBrk="1" hangingPunct="1">
              <a:lnSpc>
                <a:spcPct val="80000"/>
              </a:lnSpc>
            </a:pPr>
            <a:r>
              <a:rPr lang="es-ES" altLang="es-SV" sz="2000"/>
              <a:t>Asociación pro mejoramiento de la cuenca de Guija ASPROGUIJA.</a:t>
            </a:r>
            <a:r>
              <a:rPr lang="en-US" altLang="es-SV" sz="2000"/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es-ES" altLang="es-SV" sz="2000"/>
              <a:t>Plataformas Trinacionales.</a:t>
            </a:r>
          </a:p>
          <a:p>
            <a:pPr eaLnBrk="1" hangingPunct="1">
              <a:lnSpc>
                <a:spcPct val="80000"/>
              </a:lnSpc>
            </a:pPr>
            <a:r>
              <a:rPr lang="es-ES" altLang="es-SV" sz="2000"/>
              <a:t>Comisión Trinacional del Plan Trifinio (CTPT)</a:t>
            </a:r>
          </a:p>
          <a:p>
            <a:pPr eaLnBrk="1" hangingPunct="1">
              <a:lnSpc>
                <a:spcPct val="80000"/>
              </a:lnSpc>
            </a:pPr>
            <a:r>
              <a:rPr lang="es-ES" altLang="es-SV" sz="2000"/>
              <a:t>Unidad Técnica Trinacional</a:t>
            </a:r>
          </a:p>
          <a:p>
            <a:pPr eaLnBrk="1" hangingPunct="1">
              <a:lnSpc>
                <a:spcPct val="80000"/>
              </a:lnSpc>
            </a:pPr>
            <a:r>
              <a:rPr lang="es-ES" altLang="es-SV" sz="2000"/>
              <a:t>Alianza Para la Conservación de la Región Trifinio</a:t>
            </a:r>
          </a:p>
          <a:p>
            <a:pPr eaLnBrk="1" hangingPunct="1">
              <a:lnSpc>
                <a:spcPct val="80000"/>
              </a:lnSpc>
            </a:pPr>
            <a:r>
              <a:rPr lang="es-ES" altLang="es-SV" sz="2000"/>
              <a:t>Red Trinacional de conservación en tierras privadas</a:t>
            </a:r>
          </a:p>
          <a:p>
            <a:pPr eaLnBrk="1" hangingPunct="1">
              <a:lnSpc>
                <a:spcPct val="80000"/>
              </a:lnSpc>
            </a:pPr>
            <a:r>
              <a:rPr lang="es-ES" altLang="es-SV" sz="2000"/>
              <a:t>Cámara Trinacional de Turismo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>
            <a:extLst>
              <a:ext uri="{FF2B5EF4-FFF2-40B4-BE49-F238E27FC236}">
                <a16:creationId xmlns:a16="http://schemas.microsoft.com/office/drawing/2014/main" id="{9402A09F-3230-41A2-AECF-23192E80DE0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14400"/>
            <a:ext cx="4495800" cy="5334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s-SV" altLang="es-SV" sz="2400"/>
              <a:t>1,973 hectáreas de propiedad </a:t>
            </a:r>
            <a:r>
              <a:rPr lang="es-ES" altLang="es-SV" sz="2400"/>
              <a:t> estatal. </a:t>
            </a:r>
          </a:p>
          <a:p>
            <a:pPr eaLnBrk="1" hangingPunct="1">
              <a:lnSpc>
                <a:spcPct val="80000"/>
              </a:lnSpc>
            </a:pPr>
            <a:endParaRPr lang="es-SV" altLang="es-SV" sz="1400"/>
          </a:p>
          <a:p>
            <a:pPr eaLnBrk="1" hangingPunct="1">
              <a:lnSpc>
                <a:spcPct val="80000"/>
              </a:lnSpc>
            </a:pPr>
            <a:r>
              <a:rPr lang="es-SV" altLang="es-SV" sz="2400"/>
              <a:t>Historia de uso del suelo desde la época colonial: Centro minero, hacienda con cultivos comerciales, sembríos de subsistencia, pastos, ganadería, café.</a:t>
            </a:r>
          </a:p>
          <a:p>
            <a:pPr eaLnBrk="1" hangingPunct="1">
              <a:lnSpc>
                <a:spcPct val="80000"/>
              </a:lnSpc>
            </a:pPr>
            <a:endParaRPr lang="es-SV" altLang="es-SV" sz="1400"/>
          </a:p>
          <a:p>
            <a:pPr eaLnBrk="1" hangingPunct="1">
              <a:lnSpc>
                <a:spcPct val="80000"/>
              </a:lnSpc>
            </a:pPr>
            <a:r>
              <a:rPr lang="es-SV" altLang="es-SV" sz="2400"/>
              <a:t>Compra de propiedad por el Estado: manejo, conservación de suelos; Distrito Forestal, con explotación forestal y reforestación; centro de producción agropecuaria, cooperativas agrícolas y de ganadería.</a:t>
            </a:r>
          </a:p>
        </p:txBody>
      </p:sp>
      <p:sp>
        <p:nvSpPr>
          <p:cNvPr id="4099" name="Rectangle 7">
            <a:extLst>
              <a:ext uri="{FF2B5EF4-FFF2-40B4-BE49-F238E27FC236}">
                <a16:creationId xmlns:a16="http://schemas.microsoft.com/office/drawing/2014/main" id="{89C9B6B9-B46F-49DE-BBED-E214003896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s-SV" sz="3200" b="1"/>
              <a:t>ANP </a:t>
            </a:r>
            <a:r>
              <a:rPr lang="es-ES" altLang="es-SV" sz="3200" b="1"/>
              <a:t>Parque Nacional Montecristo</a:t>
            </a:r>
            <a:r>
              <a:rPr lang="es-ES" altLang="es-SV" sz="3200"/>
              <a:t> </a:t>
            </a:r>
            <a:br>
              <a:rPr lang="es-ES" altLang="es-SV" sz="3200"/>
            </a:br>
            <a:endParaRPr lang="en-US" altLang="es-SV" sz="3200"/>
          </a:p>
        </p:txBody>
      </p:sp>
      <p:pic>
        <p:nvPicPr>
          <p:cNvPr id="4100" name="Picture 10" descr="PICT4817">
            <a:extLst>
              <a:ext uri="{FF2B5EF4-FFF2-40B4-BE49-F238E27FC236}">
                <a16:creationId xmlns:a16="http://schemas.microsoft.com/office/drawing/2014/main" id="{BADA05C6-482F-4DE2-ABA3-3EC3FCD4DF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104900"/>
            <a:ext cx="419100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1" descr="DSC03804">
            <a:extLst>
              <a:ext uri="{FF2B5EF4-FFF2-40B4-BE49-F238E27FC236}">
                <a16:creationId xmlns:a16="http://schemas.microsoft.com/office/drawing/2014/main" id="{E15253D6-2F86-4983-A368-2FF928ECBD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343400"/>
            <a:ext cx="4191000" cy="235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>
            <a:extLst>
              <a:ext uri="{FF2B5EF4-FFF2-40B4-BE49-F238E27FC236}">
                <a16:creationId xmlns:a16="http://schemas.microsoft.com/office/drawing/2014/main" id="{7CD5FA9B-54E0-441C-B8BC-C11FB4F41E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altLang="es-SV" sz="2400"/>
              <a:t>Reglas, obstáculos y oportunidades para impulsarla</a:t>
            </a:r>
            <a:br>
              <a:rPr lang="en-US" altLang="es-SV" sz="2400"/>
            </a:br>
            <a:endParaRPr lang="en-US" altLang="es-SV" sz="2400"/>
          </a:p>
        </p:txBody>
      </p:sp>
      <p:sp>
        <p:nvSpPr>
          <p:cNvPr id="21507" name="Rectangle 5">
            <a:extLst>
              <a:ext uri="{FF2B5EF4-FFF2-40B4-BE49-F238E27FC236}">
                <a16:creationId xmlns:a16="http://schemas.microsoft.com/office/drawing/2014/main" id="{E6400773-94C4-451A-B8E8-81CCEC158BB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371600"/>
            <a:ext cx="4038600" cy="5181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s-SV" altLang="es-SV" sz="2400"/>
              <a:t>No se identifican reglas ni límites establecidos para los derechos de propiedad que se ejercen.</a:t>
            </a:r>
          </a:p>
          <a:p>
            <a:pPr eaLnBrk="1" hangingPunct="1">
              <a:lnSpc>
                <a:spcPct val="80000"/>
              </a:lnSpc>
            </a:pPr>
            <a:endParaRPr lang="es-SV" altLang="es-SV" sz="2400"/>
          </a:p>
          <a:p>
            <a:pPr eaLnBrk="1" hangingPunct="1">
              <a:lnSpc>
                <a:spcPct val="80000"/>
              </a:lnSpc>
            </a:pPr>
            <a:r>
              <a:rPr lang="es-SV" altLang="es-SV" sz="2400"/>
              <a:t>Obstáculos: no existen los niveles necesarios de conciencia ambiental en los actores, hay que facilitar su desarrollo.</a:t>
            </a:r>
          </a:p>
          <a:p>
            <a:pPr eaLnBrk="1" hangingPunct="1">
              <a:lnSpc>
                <a:spcPct val="80000"/>
              </a:lnSpc>
            </a:pPr>
            <a:endParaRPr lang="es-SV" altLang="es-SV" sz="2400"/>
          </a:p>
          <a:p>
            <a:pPr eaLnBrk="1" hangingPunct="1">
              <a:lnSpc>
                <a:spcPct val="80000"/>
              </a:lnSpc>
            </a:pPr>
            <a:r>
              <a:rPr lang="es-SV" altLang="es-SV" sz="2400"/>
              <a:t>Hay que identificar una institución facilitadora de la acción colectiva.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s-SV" altLang="es-SV" sz="2400"/>
          </a:p>
        </p:txBody>
      </p:sp>
      <p:sp>
        <p:nvSpPr>
          <p:cNvPr id="21508" name="Rectangle 6">
            <a:extLst>
              <a:ext uri="{FF2B5EF4-FFF2-40B4-BE49-F238E27FC236}">
                <a16:creationId xmlns:a16="http://schemas.microsoft.com/office/drawing/2014/main" id="{C58C4464-F5E3-4508-933D-42E5A161D779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371600"/>
            <a:ext cx="4038600" cy="47545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s-SV" altLang="es-SV" sz="2400"/>
              <a:t>Voluntad política para la inclusión de los diferentes actores en la gestión ambiental del territorio. </a:t>
            </a:r>
          </a:p>
          <a:p>
            <a:pPr eaLnBrk="1" hangingPunct="1">
              <a:lnSpc>
                <a:spcPct val="80000"/>
              </a:lnSpc>
            </a:pPr>
            <a:endParaRPr lang="es-SV" altLang="es-SV" sz="2400"/>
          </a:p>
        </p:txBody>
      </p:sp>
      <p:pic>
        <p:nvPicPr>
          <p:cNvPr id="21509" name="Picture 7" descr="IMG_0450">
            <a:extLst>
              <a:ext uri="{FF2B5EF4-FFF2-40B4-BE49-F238E27FC236}">
                <a16:creationId xmlns:a16="http://schemas.microsoft.com/office/drawing/2014/main" id="{720F735C-6E96-437D-AB9C-EA48AE7122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048000"/>
            <a:ext cx="4038600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7" descr="DSC09211">
            <a:extLst>
              <a:ext uri="{FF2B5EF4-FFF2-40B4-BE49-F238E27FC236}">
                <a16:creationId xmlns:a16="http://schemas.microsoft.com/office/drawing/2014/main" id="{83D91C09-1811-4984-8567-E24935FF7D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143000"/>
            <a:ext cx="348615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8" descr="DSC09232">
            <a:extLst>
              <a:ext uri="{FF2B5EF4-FFF2-40B4-BE49-F238E27FC236}">
                <a16:creationId xmlns:a16="http://schemas.microsoft.com/office/drawing/2014/main" id="{FF5ED880-D755-4CDF-9F8F-528565ED22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43300"/>
            <a:ext cx="4419600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10" descr="DSC09044">
            <a:extLst>
              <a:ext uri="{FF2B5EF4-FFF2-40B4-BE49-F238E27FC236}">
                <a16:creationId xmlns:a16="http://schemas.microsoft.com/office/drawing/2014/main" id="{44E806D2-8ED6-4AC1-B2D6-65B61CBECB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19600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6" descr="DSC09477">
            <a:extLst>
              <a:ext uri="{FF2B5EF4-FFF2-40B4-BE49-F238E27FC236}">
                <a16:creationId xmlns:a16="http://schemas.microsoft.com/office/drawing/2014/main" id="{883986EE-7886-4B83-B37A-87BDF9A843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5200"/>
            <a:ext cx="4419600" cy="331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9" descr="IMG_1045">
            <a:extLst>
              <a:ext uri="{FF2B5EF4-FFF2-40B4-BE49-F238E27FC236}">
                <a16:creationId xmlns:a16="http://schemas.microsoft.com/office/drawing/2014/main" id="{B657D12B-1071-4047-8BB6-8C5B6ED603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19600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 descr="100_7631">
            <a:extLst>
              <a:ext uri="{FF2B5EF4-FFF2-40B4-BE49-F238E27FC236}">
                <a16:creationId xmlns:a16="http://schemas.microsoft.com/office/drawing/2014/main" id="{CDD26882-38E7-401A-BF31-B3D5105F76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0"/>
            <a:ext cx="4495800" cy="337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5" descr="100_7732">
            <a:extLst>
              <a:ext uri="{FF2B5EF4-FFF2-40B4-BE49-F238E27FC236}">
                <a16:creationId xmlns:a16="http://schemas.microsoft.com/office/drawing/2014/main" id="{2DECBE9A-396C-416D-8975-D84D5B5BA1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95800" cy="337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6" descr="DSC08968">
            <a:extLst>
              <a:ext uri="{FF2B5EF4-FFF2-40B4-BE49-F238E27FC236}">
                <a16:creationId xmlns:a16="http://schemas.microsoft.com/office/drawing/2014/main" id="{CA563052-CD3F-4EA4-8C17-5B7B4E206F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87738"/>
            <a:ext cx="4495800" cy="337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7" descr="100_7723">
            <a:extLst>
              <a:ext uri="{FF2B5EF4-FFF2-40B4-BE49-F238E27FC236}">
                <a16:creationId xmlns:a16="http://schemas.microsoft.com/office/drawing/2014/main" id="{4B467A56-F480-40D5-A030-A86DAF78BD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486150"/>
            <a:ext cx="4495800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5" descr="100_7284">
            <a:extLst>
              <a:ext uri="{FF2B5EF4-FFF2-40B4-BE49-F238E27FC236}">
                <a16:creationId xmlns:a16="http://schemas.microsoft.com/office/drawing/2014/main" id="{C03AAC58-B665-4B98-9C7A-ED3423F63F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027363"/>
            <a:ext cx="5105400" cy="383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8" descr="PICT1560">
            <a:extLst>
              <a:ext uri="{FF2B5EF4-FFF2-40B4-BE49-F238E27FC236}">
                <a16:creationId xmlns:a16="http://schemas.microsoft.com/office/drawing/2014/main" id="{DE65589C-F42A-4EF9-9D0E-23DFBF215A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05400" cy="382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5" descr="100_8401">
            <a:extLst>
              <a:ext uri="{FF2B5EF4-FFF2-40B4-BE49-F238E27FC236}">
                <a16:creationId xmlns:a16="http://schemas.microsoft.com/office/drawing/2014/main" id="{0DBC8CBA-4540-43D0-8446-EA68C13A26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743200"/>
            <a:ext cx="3825875" cy="287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6" descr="PICT0233">
            <a:extLst>
              <a:ext uri="{FF2B5EF4-FFF2-40B4-BE49-F238E27FC236}">
                <a16:creationId xmlns:a16="http://schemas.microsoft.com/office/drawing/2014/main" id="{90726CD3-3A26-4DB3-AC18-8B1141FCC3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914400"/>
            <a:ext cx="2955925" cy="221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>
            <a:extLst>
              <a:ext uri="{FF2B5EF4-FFF2-40B4-BE49-F238E27FC236}">
                <a16:creationId xmlns:a16="http://schemas.microsoft.com/office/drawing/2014/main" id="{6F8EC678-8E66-462F-8F3C-373D2E0677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52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s-SV" sz="3200" b="1">
                <a:solidFill>
                  <a:schemeClr val="tx2"/>
                </a:solidFill>
              </a:rPr>
              <a:t>ANP </a:t>
            </a:r>
            <a:r>
              <a:rPr lang="es-ES" altLang="es-SV" sz="3200" b="1">
                <a:solidFill>
                  <a:schemeClr val="tx2"/>
                </a:solidFill>
              </a:rPr>
              <a:t>Parque Nacional Montecristo</a:t>
            </a:r>
            <a:r>
              <a:rPr lang="es-ES" altLang="es-SV" sz="3200">
                <a:solidFill>
                  <a:schemeClr val="tx2"/>
                </a:solidFill>
              </a:rPr>
              <a:t> </a:t>
            </a:r>
            <a:br>
              <a:rPr lang="es-ES" altLang="es-SV" sz="3200">
                <a:solidFill>
                  <a:schemeClr val="tx2"/>
                </a:solidFill>
              </a:rPr>
            </a:br>
            <a:endParaRPr lang="en-US" altLang="es-SV" sz="3200">
              <a:solidFill>
                <a:schemeClr val="tx2"/>
              </a:solidFill>
            </a:endParaRPr>
          </a:p>
        </p:txBody>
      </p:sp>
      <p:sp>
        <p:nvSpPr>
          <p:cNvPr id="5123" name="Rectangle 6">
            <a:extLst>
              <a:ext uri="{FF2B5EF4-FFF2-40B4-BE49-F238E27FC236}">
                <a16:creationId xmlns:a16="http://schemas.microsoft.com/office/drawing/2014/main" id="{5658ED72-C6CE-452B-AB5D-9A72C00CC3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990600"/>
            <a:ext cx="40386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s-SV" altLang="es-SV" sz="2400"/>
              <a:t>Parque Nacional por Decreto Ejecutivo, en 1987.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s-SV" altLang="es-SV" sz="1400"/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s-SV" altLang="es-SV" sz="2400"/>
              <a:t>Dos comunidades dentro de los límites del Parque: San José Ingenio y Majaditas, donde se concentró la población de colonos que vivía dispersa en la antigua hacienda. 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s-SV" altLang="es-SV" sz="1400"/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s-ES" altLang="es-SV" sz="2400"/>
              <a:t>La población actual: antiguos colonos, trabajadores de Distrito Forestal.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altLang="es-SV" sz="1600"/>
          </a:p>
        </p:txBody>
      </p:sp>
      <p:pic>
        <p:nvPicPr>
          <p:cNvPr id="5124" name="Picture 7" descr="HPIM1603">
            <a:extLst>
              <a:ext uri="{FF2B5EF4-FFF2-40B4-BE49-F238E27FC236}">
                <a16:creationId xmlns:a16="http://schemas.microsoft.com/office/drawing/2014/main" id="{3A52712C-D8CE-46A9-89FC-BAF843F25B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343400"/>
            <a:ext cx="2362200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8" descr="HPIM1553">
            <a:extLst>
              <a:ext uri="{FF2B5EF4-FFF2-40B4-BE49-F238E27FC236}">
                <a16:creationId xmlns:a16="http://schemas.microsoft.com/office/drawing/2014/main" id="{CEEDBD17-2886-44A4-B9AE-8406B4FC9B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47800"/>
            <a:ext cx="3962400" cy="274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9" descr="HPIM1503">
            <a:extLst>
              <a:ext uri="{FF2B5EF4-FFF2-40B4-BE49-F238E27FC236}">
                <a16:creationId xmlns:a16="http://schemas.microsoft.com/office/drawing/2014/main" id="{FF1D8CEF-2CBD-4194-B79F-B1EA3E2465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343400"/>
            <a:ext cx="2362200" cy="177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5">
            <a:extLst>
              <a:ext uri="{FF2B5EF4-FFF2-40B4-BE49-F238E27FC236}">
                <a16:creationId xmlns:a16="http://schemas.microsoft.com/office/drawing/2014/main" id="{64D55D5A-E607-4FB9-89AB-F2ADE878F2D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524000"/>
            <a:ext cx="5562600" cy="3048000"/>
          </a:xfrm>
        </p:spPr>
        <p:txBody>
          <a:bodyPr/>
          <a:lstStyle/>
          <a:p>
            <a:pPr eaLnBrk="1" hangingPunct="1"/>
            <a:r>
              <a:rPr lang="es-SV" altLang="es-SV"/>
              <a:t>Vivienda, solares comunidades</a:t>
            </a:r>
          </a:p>
          <a:p>
            <a:pPr eaLnBrk="1" hangingPunct="1"/>
            <a:r>
              <a:rPr lang="es-SV" altLang="es-SV"/>
              <a:t>Infraestructura social</a:t>
            </a:r>
          </a:p>
          <a:p>
            <a:pPr eaLnBrk="1" hangingPunct="1"/>
            <a:r>
              <a:rPr lang="es-SV" altLang="es-SV"/>
              <a:t>Crianza de especies menores</a:t>
            </a:r>
          </a:p>
          <a:p>
            <a:pPr eaLnBrk="1" hangingPunct="1"/>
            <a:r>
              <a:rPr lang="es-SV" altLang="es-SV"/>
              <a:t>Abastecimiento agua</a:t>
            </a:r>
          </a:p>
          <a:p>
            <a:pPr eaLnBrk="1" hangingPunct="1"/>
            <a:r>
              <a:rPr lang="es-SV" altLang="es-SV"/>
              <a:t>Aprovechamiento leña y ocote</a:t>
            </a:r>
          </a:p>
          <a:p>
            <a:pPr eaLnBrk="1" hangingPunct="1"/>
            <a:endParaRPr lang="es-SV" altLang="es-SV"/>
          </a:p>
        </p:txBody>
      </p:sp>
      <p:sp>
        <p:nvSpPr>
          <p:cNvPr id="6147" name="Rectangle 7">
            <a:extLst>
              <a:ext uri="{FF2B5EF4-FFF2-40B4-BE49-F238E27FC236}">
                <a16:creationId xmlns:a16="http://schemas.microsoft.com/office/drawing/2014/main" id="{7E8F2B95-19FD-40AB-870C-FDAB4281C1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74638"/>
            <a:ext cx="510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br>
              <a:rPr lang="es-ES" altLang="es-SV" sz="2400" b="1">
                <a:solidFill>
                  <a:schemeClr val="tx2"/>
                </a:solidFill>
              </a:rPr>
            </a:br>
            <a:r>
              <a:rPr lang="es-ES" altLang="es-SV" sz="2400" b="1">
                <a:solidFill>
                  <a:schemeClr val="tx2"/>
                </a:solidFill>
              </a:rPr>
              <a:t>Parque Nacional Montecristo</a:t>
            </a:r>
            <a:r>
              <a:rPr lang="es-ES" altLang="es-SV" sz="3600">
                <a:solidFill>
                  <a:schemeClr val="tx2"/>
                </a:solidFill>
              </a:rPr>
              <a:t> </a:t>
            </a:r>
            <a:br>
              <a:rPr lang="es-ES" altLang="es-SV" sz="3600">
                <a:solidFill>
                  <a:schemeClr val="tx2"/>
                </a:solidFill>
              </a:rPr>
            </a:br>
            <a:r>
              <a:rPr lang="es-SV" altLang="es-SV" sz="3600" b="1">
                <a:solidFill>
                  <a:schemeClr val="tx2"/>
                </a:solidFill>
                <a:cs typeface="Times New Roman" panose="02020603050405020304" pitchFamily="18" charset="0"/>
              </a:rPr>
              <a:t>Uso actuales</a:t>
            </a:r>
            <a:br>
              <a:rPr lang="es-SV" altLang="es-SV" sz="3600" b="1">
                <a:solidFill>
                  <a:schemeClr val="tx2"/>
                </a:solidFill>
                <a:cs typeface="Times New Roman" panose="02020603050405020304" pitchFamily="18" charset="0"/>
              </a:rPr>
            </a:br>
            <a:endParaRPr lang="en-US" altLang="es-SV" sz="3600">
              <a:solidFill>
                <a:schemeClr val="tx2"/>
              </a:solidFill>
            </a:endParaRPr>
          </a:p>
        </p:txBody>
      </p:sp>
      <p:pic>
        <p:nvPicPr>
          <p:cNvPr id="6148" name="Picture 8" descr="PICT4771">
            <a:extLst>
              <a:ext uri="{FF2B5EF4-FFF2-40B4-BE49-F238E27FC236}">
                <a16:creationId xmlns:a16="http://schemas.microsoft.com/office/drawing/2014/main" id="{5FBF68DC-32F5-47EA-80EC-317215C2A2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209800"/>
            <a:ext cx="3048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9" descr="HPIM1658">
            <a:extLst>
              <a:ext uri="{FF2B5EF4-FFF2-40B4-BE49-F238E27FC236}">
                <a16:creationId xmlns:a16="http://schemas.microsoft.com/office/drawing/2014/main" id="{4C20184B-72A9-4FD7-83C2-1A8A5B0615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525" y="0"/>
            <a:ext cx="3038475" cy="220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11" descr="PICT4844">
            <a:extLst>
              <a:ext uri="{FF2B5EF4-FFF2-40B4-BE49-F238E27FC236}">
                <a16:creationId xmlns:a16="http://schemas.microsoft.com/office/drawing/2014/main" id="{5F8846DD-F6AC-471A-8AD1-5A1DE98AC9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572000"/>
            <a:ext cx="3048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13" descr="HPIM1485">
            <a:extLst>
              <a:ext uri="{FF2B5EF4-FFF2-40B4-BE49-F238E27FC236}">
                <a16:creationId xmlns:a16="http://schemas.microsoft.com/office/drawing/2014/main" id="{7F9808CA-96D2-4190-8DDC-2FCEAA0487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368800"/>
            <a:ext cx="2590800" cy="248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14" descr="PICT1269">
            <a:extLst>
              <a:ext uri="{FF2B5EF4-FFF2-40B4-BE49-F238E27FC236}">
                <a16:creationId xmlns:a16="http://schemas.microsoft.com/office/drawing/2014/main" id="{D2245243-7D7E-4AB1-9E7B-C9D3D1BB4C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00550"/>
            <a:ext cx="327660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>
            <a:extLst>
              <a:ext uri="{FF2B5EF4-FFF2-40B4-BE49-F238E27FC236}">
                <a16:creationId xmlns:a16="http://schemas.microsoft.com/office/drawing/2014/main" id="{52A3BF0C-2C1D-4AE1-B7D1-94F255D05E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74638"/>
            <a:ext cx="510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br>
              <a:rPr lang="es-ES" altLang="es-SV" sz="2400" b="1">
                <a:solidFill>
                  <a:schemeClr val="tx2"/>
                </a:solidFill>
              </a:rPr>
            </a:br>
            <a:r>
              <a:rPr lang="es-ES" altLang="es-SV" sz="2400" b="1">
                <a:solidFill>
                  <a:schemeClr val="tx2"/>
                </a:solidFill>
              </a:rPr>
              <a:t>Parque Nacional Montecristo</a:t>
            </a:r>
            <a:r>
              <a:rPr lang="es-ES" altLang="es-SV" sz="3600">
                <a:solidFill>
                  <a:schemeClr val="tx2"/>
                </a:solidFill>
              </a:rPr>
              <a:t> </a:t>
            </a:r>
            <a:br>
              <a:rPr lang="es-ES" altLang="es-SV" sz="3600">
                <a:solidFill>
                  <a:schemeClr val="tx2"/>
                </a:solidFill>
              </a:rPr>
            </a:br>
            <a:r>
              <a:rPr lang="es-SV" altLang="es-SV" sz="4400" b="1">
                <a:solidFill>
                  <a:schemeClr val="tx2"/>
                </a:solidFill>
                <a:cs typeface="Times New Roman" panose="02020603050405020304" pitchFamily="18" charset="0"/>
              </a:rPr>
              <a:t>Uso actuales</a:t>
            </a:r>
            <a:endParaRPr lang="en-US" altLang="es-SV" sz="3600">
              <a:solidFill>
                <a:schemeClr val="tx2"/>
              </a:solidFill>
            </a:endParaRPr>
          </a:p>
        </p:txBody>
      </p:sp>
      <p:sp>
        <p:nvSpPr>
          <p:cNvPr id="7171" name="Rectangle 5">
            <a:extLst>
              <a:ext uri="{FF2B5EF4-FFF2-40B4-BE49-F238E27FC236}">
                <a16:creationId xmlns:a16="http://schemas.microsoft.com/office/drawing/2014/main" id="{2B2E6209-86B9-41E8-8E50-7184D56E72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143000"/>
            <a:ext cx="40386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endParaRPr lang="es-SV" altLang="es-SV" sz="2800" b="1"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endParaRPr lang="es-SV" altLang="es-SV" sz="1200" b="1"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s-SV" altLang="es-SV" sz="2800">
                <a:cs typeface="Times New Roman" panose="02020603050405020304" pitchFamily="18" charset="0"/>
              </a:rPr>
              <a:t>Uso público, recreación: Turismo de camping, senderos, jardín de los botánico.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s-SV" altLang="es-SV" sz="1200"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s-SV" altLang="es-SV" sz="2800">
                <a:cs typeface="Times New Roman" panose="02020603050405020304" pitchFamily="18" charset="0"/>
              </a:rPr>
              <a:t>Estudio: aula abierta para escolares y universitarios.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s-SV" altLang="es-SV" sz="1200"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s-SV" altLang="es-SV" sz="2800">
                <a:cs typeface="Times New Roman" panose="02020603050405020304" pitchFamily="18" charset="0"/>
              </a:rPr>
              <a:t>Investigación: tesistas, monitoreo.  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s-SV" altLang="es-SV" sz="2800"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altLang="es-SV" sz="1600"/>
          </a:p>
        </p:txBody>
      </p:sp>
      <p:pic>
        <p:nvPicPr>
          <p:cNvPr id="7172" name="Picture 6" descr="DSC09453">
            <a:extLst>
              <a:ext uri="{FF2B5EF4-FFF2-40B4-BE49-F238E27FC236}">
                <a16:creationId xmlns:a16="http://schemas.microsoft.com/office/drawing/2014/main" id="{92073330-4DF7-44A4-9D68-13A27913B5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0"/>
            <a:ext cx="3429000" cy="257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7" descr="DSC09462">
            <a:extLst>
              <a:ext uri="{FF2B5EF4-FFF2-40B4-BE49-F238E27FC236}">
                <a16:creationId xmlns:a16="http://schemas.microsoft.com/office/drawing/2014/main" id="{2AE34AB1-E5E1-4402-801F-4761B048FA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286000"/>
            <a:ext cx="2855913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8" descr="100_8383">
            <a:extLst>
              <a:ext uri="{FF2B5EF4-FFF2-40B4-BE49-F238E27FC236}">
                <a16:creationId xmlns:a16="http://schemas.microsoft.com/office/drawing/2014/main" id="{BBC7DEA3-273A-4A2D-8F7D-08C87898D4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284663"/>
            <a:ext cx="3429000" cy="257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>
            <a:extLst>
              <a:ext uri="{FF2B5EF4-FFF2-40B4-BE49-F238E27FC236}">
                <a16:creationId xmlns:a16="http://schemas.microsoft.com/office/drawing/2014/main" id="{FF6A9622-7F09-42C8-8756-B6FA5F8FAFF3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228600" y="381000"/>
            <a:ext cx="4800600" cy="6324600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s-SV" altLang="es-SV" sz="1600" b="1"/>
              <a:t>	</a:t>
            </a:r>
            <a:r>
              <a:rPr lang="es-SV" altLang="es-SV" sz="2000" b="1"/>
              <a:t>Parque Nacional Montecristo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s-SV" altLang="es-SV" sz="2000" b="1"/>
              <a:t>	Riqueza biológica:</a:t>
            </a:r>
            <a:r>
              <a:rPr lang="es-SV" altLang="es-SV" sz="1600" b="1"/>
              <a:t> </a:t>
            </a:r>
            <a:r>
              <a:rPr lang="es-SV" altLang="es-SV" sz="2000" b="1"/>
              <a:t>Biodiversidad</a:t>
            </a:r>
          </a:p>
          <a:p>
            <a:pPr eaLnBrk="1" hangingPunct="1">
              <a:lnSpc>
                <a:spcPct val="80000"/>
              </a:lnSpc>
            </a:pPr>
            <a:endParaRPr lang="es-SV" altLang="es-SV" sz="1400" b="1"/>
          </a:p>
          <a:p>
            <a:pPr eaLnBrk="1" hangingPunct="1">
              <a:lnSpc>
                <a:spcPct val="80000"/>
              </a:lnSpc>
            </a:pPr>
            <a:r>
              <a:rPr lang="es-SV" altLang="es-SV" sz="2400"/>
              <a:t>Ecosistemas: Bosque nebuloso; Bosque pino-roble; Bosque tropical sub-caducifolio (bosque seco); Plantaciones de ciprés.</a:t>
            </a:r>
          </a:p>
          <a:p>
            <a:pPr eaLnBrk="1" hangingPunct="1">
              <a:lnSpc>
                <a:spcPct val="80000"/>
              </a:lnSpc>
            </a:pPr>
            <a:endParaRPr lang="es-SV" altLang="es-SV" sz="2400"/>
          </a:p>
          <a:p>
            <a:pPr eaLnBrk="1" hangingPunct="1">
              <a:lnSpc>
                <a:spcPct val="80000"/>
              </a:lnSpc>
            </a:pPr>
            <a:r>
              <a:rPr lang="es-SV" altLang="es-SV" sz="2400"/>
              <a:t>Nuevas especies para la ciencia, especies endémicas, en peligro de extinción a nivel local y mundial. </a:t>
            </a:r>
          </a:p>
          <a:p>
            <a:pPr eaLnBrk="1" hangingPunct="1">
              <a:lnSpc>
                <a:spcPct val="80000"/>
              </a:lnSpc>
            </a:pPr>
            <a:endParaRPr lang="es-SV" altLang="es-SV" sz="2400"/>
          </a:p>
          <a:p>
            <a:pPr eaLnBrk="1" hangingPunct="1">
              <a:lnSpc>
                <a:spcPct val="80000"/>
              </a:lnSpc>
            </a:pPr>
            <a:r>
              <a:rPr lang="es-SV" altLang="es-SV" sz="2400"/>
              <a:t>Reserva genética de especies con usos potenciales en alimentación, medicina, industrial, especies en peligro de extinción a nivel mundial.</a:t>
            </a:r>
            <a:r>
              <a:rPr lang="es-SV" altLang="es-SV" sz="2400" b="1"/>
              <a:t>	</a:t>
            </a:r>
            <a:endParaRPr lang="en-US" altLang="es-SV" sz="2400"/>
          </a:p>
          <a:p>
            <a:pPr eaLnBrk="1" hangingPunct="1">
              <a:lnSpc>
                <a:spcPct val="80000"/>
              </a:lnSpc>
            </a:pPr>
            <a:endParaRPr lang="en-US" altLang="es-SV" sz="2400"/>
          </a:p>
        </p:txBody>
      </p:sp>
      <p:pic>
        <p:nvPicPr>
          <p:cNvPr id="8195" name="Picture 5" descr="IMG_2158">
            <a:extLst>
              <a:ext uri="{FF2B5EF4-FFF2-40B4-BE49-F238E27FC236}">
                <a16:creationId xmlns:a16="http://schemas.microsoft.com/office/drawing/2014/main" id="{691B9C10-8781-41AF-9918-332709D9BC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57200"/>
            <a:ext cx="3810000" cy="285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6" descr="IMG_2202">
            <a:extLst>
              <a:ext uri="{FF2B5EF4-FFF2-40B4-BE49-F238E27FC236}">
                <a16:creationId xmlns:a16="http://schemas.microsoft.com/office/drawing/2014/main" id="{4E145545-C8FD-4785-A964-278CDB0F85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505200"/>
            <a:ext cx="3810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Object 4">
            <a:extLst>
              <a:ext uri="{FF2B5EF4-FFF2-40B4-BE49-F238E27FC236}">
                <a16:creationId xmlns:a16="http://schemas.microsoft.com/office/drawing/2014/main" id="{36DAB751-D499-460D-8E0D-2718B7A379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9144000" cy="548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7" name="Rectangle 5">
            <a:extLst>
              <a:ext uri="{FF2B5EF4-FFF2-40B4-BE49-F238E27FC236}">
                <a16:creationId xmlns:a16="http://schemas.microsoft.com/office/drawing/2014/main" id="{D614C743-C61C-48D1-B22F-F3FD4855F8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228600"/>
            <a:ext cx="8610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</a:pPr>
            <a:r>
              <a:rPr lang="es-ES" altLang="es-SV" sz="2400" b="1"/>
              <a:t>Montecristo, parte del Sistema Áreas Naturales Protegidas de El Salvador (SANP), un sistema altamente fragmentado y disperso</a:t>
            </a: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</a:pPr>
            <a:endParaRPr lang="es-ES" altLang="es-SV" sz="2400" b="1"/>
          </a:p>
        </p:txBody>
      </p:sp>
      <p:sp>
        <p:nvSpPr>
          <p:cNvPr id="1028" name="Line 6">
            <a:extLst>
              <a:ext uri="{FF2B5EF4-FFF2-40B4-BE49-F238E27FC236}">
                <a16:creationId xmlns:a16="http://schemas.microsoft.com/office/drawing/2014/main" id="{90F6279F-F0D5-44B6-9E20-08F6DC9A6D94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000" y="40386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SV"/>
          </a:p>
        </p:txBody>
      </p:sp>
      <p:sp>
        <p:nvSpPr>
          <p:cNvPr id="1029" name="Text Box 7">
            <a:extLst>
              <a:ext uri="{FF2B5EF4-FFF2-40B4-BE49-F238E27FC236}">
                <a16:creationId xmlns:a16="http://schemas.microsoft.com/office/drawing/2014/main" id="{FAD36FC8-34F2-40F3-A72C-5D57A11371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257800"/>
            <a:ext cx="13779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SV" altLang="es-SV" sz="1000" b="1">
                <a:latin typeface="Tahoma" panose="020B0604030504040204" pitchFamily="34" charset="0"/>
              </a:rPr>
              <a:t>Parque Nacional El Imposible</a:t>
            </a:r>
          </a:p>
        </p:txBody>
      </p:sp>
      <p:sp>
        <p:nvSpPr>
          <p:cNvPr id="1030" name="Line 8">
            <a:extLst>
              <a:ext uri="{FF2B5EF4-FFF2-40B4-BE49-F238E27FC236}">
                <a16:creationId xmlns:a16="http://schemas.microsoft.com/office/drawing/2014/main" id="{AD110EA5-845F-4A6D-A48C-1B0C7EB393FD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4419600"/>
            <a:ext cx="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SV"/>
          </a:p>
        </p:txBody>
      </p:sp>
      <p:sp>
        <p:nvSpPr>
          <p:cNvPr id="1031" name="Text Box 9">
            <a:extLst>
              <a:ext uri="{FF2B5EF4-FFF2-40B4-BE49-F238E27FC236}">
                <a16:creationId xmlns:a16="http://schemas.microsoft.com/office/drawing/2014/main" id="{0C6BAA47-627F-4F31-8AAF-4D6E7746F7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0"/>
            <a:ext cx="1219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SV" altLang="es-SV" sz="1000" b="1">
                <a:latin typeface="Tahoma" panose="020B0604030504040204" pitchFamily="34" charset="0"/>
              </a:rPr>
              <a:t>Complejo Barra de Santiago</a:t>
            </a:r>
          </a:p>
        </p:txBody>
      </p:sp>
      <p:sp>
        <p:nvSpPr>
          <p:cNvPr id="1032" name="Line 10">
            <a:extLst>
              <a:ext uri="{FF2B5EF4-FFF2-40B4-BE49-F238E27FC236}">
                <a16:creationId xmlns:a16="http://schemas.microsoft.com/office/drawing/2014/main" id="{4F68379F-B2D7-44F8-BBC6-8069330CC893}"/>
              </a:ext>
            </a:extLst>
          </p:cNvPr>
          <p:cNvSpPr>
            <a:spLocks noChangeShapeType="1"/>
          </p:cNvSpPr>
          <p:nvPr/>
        </p:nvSpPr>
        <p:spPr bwMode="auto">
          <a:xfrm>
            <a:off x="1905000" y="4114800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SV"/>
          </a:p>
        </p:txBody>
      </p:sp>
      <p:sp>
        <p:nvSpPr>
          <p:cNvPr id="1033" name="Text Box 11">
            <a:extLst>
              <a:ext uri="{FF2B5EF4-FFF2-40B4-BE49-F238E27FC236}">
                <a16:creationId xmlns:a16="http://schemas.microsoft.com/office/drawing/2014/main" id="{09A580D8-F592-48FC-B6E2-5737C3792A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5562600"/>
            <a:ext cx="13954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SV" altLang="es-SV" sz="1000" b="1">
                <a:latin typeface="Tahoma" panose="020B0604030504040204" pitchFamily="34" charset="0"/>
              </a:rPr>
              <a:t>Parque Nacional Los Volcanes</a:t>
            </a:r>
          </a:p>
        </p:txBody>
      </p:sp>
      <p:sp>
        <p:nvSpPr>
          <p:cNvPr id="1034" name="Line 12">
            <a:extLst>
              <a:ext uri="{FF2B5EF4-FFF2-40B4-BE49-F238E27FC236}">
                <a16:creationId xmlns:a16="http://schemas.microsoft.com/office/drawing/2014/main" id="{340A24C9-456D-4F9A-872C-808F28853CC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34200" y="3048000"/>
            <a:ext cx="0" cy="266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SV"/>
          </a:p>
        </p:txBody>
      </p:sp>
      <p:sp>
        <p:nvSpPr>
          <p:cNvPr id="1035" name="Text Box 13">
            <a:extLst>
              <a:ext uri="{FF2B5EF4-FFF2-40B4-BE49-F238E27FC236}">
                <a16:creationId xmlns:a16="http://schemas.microsoft.com/office/drawing/2014/main" id="{AA896477-AD02-4708-89D6-437AC8621A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2819400"/>
            <a:ext cx="1295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SV" altLang="es-SV" sz="1000" b="1">
                <a:latin typeface="Tahoma" panose="020B0604030504040204" pitchFamily="34" charset="0"/>
              </a:rPr>
              <a:t>Laguna El Jocotal</a:t>
            </a:r>
          </a:p>
        </p:txBody>
      </p:sp>
      <p:sp>
        <p:nvSpPr>
          <p:cNvPr id="1036" name="Line 14">
            <a:extLst>
              <a:ext uri="{FF2B5EF4-FFF2-40B4-BE49-F238E27FC236}">
                <a16:creationId xmlns:a16="http://schemas.microsoft.com/office/drawing/2014/main" id="{F6E6C18D-0360-4D21-B2E0-9E082393645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828800" y="18288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SV"/>
          </a:p>
        </p:txBody>
      </p:sp>
      <p:sp>
        <p:nvSpPr>
          <p:cNvPr id="1037" name="Text Box 15">
            <a:extLst>
              <a:ext uri="{FF2B5EF4-FFF2-40B4-BE49-F238E27FC236}">
                <a16:creationId xmlns:a16="http://schemas.microsoft.com/office/drawing/2014/main" id="{019BCB19-3A08-42E8-A678-37F73C3099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676400"/>
            <a:ext cx="13652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SV" altLang="es-SV" sz="1000" b="1">
                <a:latin typeface="Tahoma" panose="020B0604030504040204" pitchFamily="34" charset="0"/>
              </a:rPr>
              <a:t>Parque Nacional lMontecristo</a:t>
            </a:r>
          </a:p>
        </p:txBody>
      </p:sp>
      <p:sp>
        <p:nvSpPr>
          <p:cNvPr id="1038" name="Line 16">
            <a:extLst>
              <a:ext uri="{FF2B5EF4-FFF2-40B4-BE49-F238E27FC236}">
                <a16:creationId xmlns:a16="http://schemas.microsoft.com/office/drawing/2014/main" id="{CFA8414E-08BB-414D-BA46-B013814C810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643438" y="5867400"/>
            <a:ext cx="4762" cy="5857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SV"/>
          </a:p>
        </p:txBody>
      </p:sp>
      <p:sp>
        <p:nvSpPr>
          <p:cNvPr id="1039" name="Text Box 17">
            <a:extLst>
              <a:ext uri="{FF2B5EF4-FFF2-40B4-BE49-F238E27FC236}">
                <a16:creationId xmlns:a16="http://schemas.microsoft.com/office/drawing/2014/main" id="{3538554E-78FD-4343-9310-18693F351A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0200" y="6381750"/>
            <a:ext cx="12239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SV" altLang="es-SV" sz="1000" b="1">
                <a:latin typeface="Tahoma" panose="020B0604030504040204" pitchFamily="34" charset="0"/>
              </a:rPr>
              <a:t>Apastepeque</a:t>
            </a:r>
          </a:p>
        </p:txBody>
      </p:sp>
      <p:sp>
        <p:nvSpPr>
          <p:cNvPr id="1040" name="Line 18">
            <a:extLst>
              <a:ext uri="{FF2B5EF4-FFF2-40B4-BE49-F238E27FC236}">
                <a16:creationId xmlns:a16="http://schemas.microsoft.com/office/drawing/2014/main" id="{9C7761CC-335F-4FED-B95A-0A57F786858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534400" y="3352800"/>
            <a:ext cx="0" cy="2514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SV"/>
          </a:p>
        </p:txBody>
      </p:sp>
      <p:sp>
        <p:nvSpPr>
          <p:cNvPr id="1041" name="Text Box 19">
            <a:extLst>
              <a:ext uri="{FF2B5EF4-FFF2-40B4-BE49-F238E27FC236}">
                <a16:creationId xmlns:a16="http://schemas.microsoft.com/office/drawing/2014/main" id="{102D774A-AD2E-4787-BC1D-3EFBEF6A9A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3400" y="2971800"/>
            <a:ext cx="990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SV" altLang="es-SV" sz="1000" b="1">
                <a:latin typeface="Tahoma" panose="020B0604030504040204" pitchFamily="34" charset="0"/>
              </a:rPr>
              <a:t>Golfo de Fonseca</a:t>
            </a:r>
          </a:p>
        </p:txBody>
      </p:sp>
      <p:sp>
        <p:nvSpPr>
          <p:cNvPr id="1042" name="Line 20">
            <a:extLst>
              <a:ext uri="{FF2B5EF4-FFF2-40B4-BE49-F238E27FC236}">
                <a16:creationId xmlns:a16="http://schemas.microsoft.com/office/drawing/2014/main" id="{B98C5F8B-2A7C-40FA-A01D-9A6D6DEF39E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905000" y="22860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SV"/>
          </a:p>
        </p:txBody>
      </p:sp>
      <p:sp>
        <p:nvSpPr>
          <p:cNvPr id="1043" name="Text Box 21">
            <a:extLst>
              <a:ext uri="{FF2B5EF4-FFF2-40B4-BE49-F238E27FC236}">
                <a16:creationId xmlns:a16="http://schemas.microsoft.com/office/drawing/2014/main" id="{3F2F53D5-99B5-4D80-9ACA-B5898BB25C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2209800"/>
            <a:ext cx="1295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SV" altLang="es-SV" sz="1000" b="1">
                <a:latin typeface="Tahoma" panose="020B0604030504040204" pitchFamily="34" charset="0"/>
              </a:rPr>
              <a:t>Bosque seco San Diego-La Barra</a:t>
            </a:r>
          </a:p>
        </p:txBody>
      </p:sp>
      <p:sp>
        <p:nvSpPr>
          <p:cNvPr id="1044" name="Line 22">
            <a:extLst>
              <a:ext uri="{FF2B5EF4-FFF2-40B4-BE49-F238E27FC236}">
                <a16:creationId xmlns:a16="http://schemas.microsoft.com/office/drawing/2014/main" id="{02448DF8-DC7C-46E5-86A9-F553EA856D8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257800" y="2209800"/>
            <a:ext cx="0" cy="3657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SV"/>
          </a:p>
        </p:txBody>
      </p:sp>
      <p:sp>
        <p:nvSpPr>
          <p:cNvPr id="1045" name="Text Box 23">
            <a:extLst>
              <a:ext uri="{FF2B5EF4-FFF2-40B4-BE49-F238E27FC236}">
                <a16:creationId xmlns:a16="http://schemas.microsoft.com/office/drawing/2014/main" id="{2F4C8CF1-4F9F-40B2-A462-323E8AB68D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1981200"/>
            <a:ext cx="1143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SV" altLang="es-SV" sz="1000" b="1">
                <a:latin typeface="Tahoma" panose="020B0604030504040204" pitchFamily="34" charset="0"/>
              </a:rPr>
              <a:t>Nancuchiname</a:t>
            </a:r>
          </a:p>
        </p:txBody>
      </p:sp>
      <p:sp>
        <p:nvSpPr>
          <p:cNvPr id="1046" name="Line 24">
            <a:extLst>
              <a:ext uri="{FF2B5EF4-FFF2-40B4-BE49-F238E27FC236}">
                <a16:creationId xmlns:a16="http://schemas.microsoft.com/office/drawing/2014/main" id="{80FFAE2A-975A-4948-A275-9E5C7B4BC0A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91200" y="2590800"/>
            <a:ext cx="0" cy="3581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SV"/>
          </a:p>
        </p:txBody>
      </p:sp>
      <p:sp>
        <p:nvSpPr>
          <p:cNvPr id="1047" name="Text Box 25">
            <a:extLst>
              <a:ext uri="{FF2B5EF4-FFF2-40B4-BE49-F238E27FC236}">
                <a16:creationId xmlns:a16="http://schemas.microsoft.com/office/drawing/2014/main" id="{328738C8-5BD7-4BEA-A165-15A8273BFF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2209800"/>
            <a:ext cx="914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SV" altLang="es-SV" sz="1000" b="1">
                <a:latin typeface="Tahoma" panose="020B0604030504040204" pitchFamily="34" charset="0"/>
              </a:rPr>
              <a:t>Bahía de Jiquilisco</a:t>
            </a:r>
          </a:p>
        </p:txBody>
      </p:sp>
      <p:sp>
        <p:nvSpPr>
          <p:cNvPr id="1048" name="Text Box 26">
            <a:extLst>
              <a:ext uri="{FF2B5EF4-FFF2-40B4-BE49-F238E27FC236}">
                <a16:creationId xmlns:a16="http://schemas.microsoft.com/office/drawing/2014/main" id="{1A59E3AC-8FB3-4946-B31E-D607B1F9B3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7175" y="1557338"/>
            <a:ext cx="72072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SV" altLang="es-SV" sz="1000" b="1">
                <a:latin typeface="Tahoma" panose="020B0604030504040204" pitchFamily="34" charset="0"/>
              </a:rPr>
              <a:t>El Pita</a:t>
            </a:r>
            <a:r>
              <a:rPr lang="es-SV" altLang="es-SV" sz="1100" b="1">
                <a:latin typeface="Tahoma" panose="020B0604030504040204" pitchFamily="34" charset="0"/>
              </a:rPr>
              <a:t>l</a:t>
            </a:r>
          </a:p>
        </p:txBody>
      </p:sp>
      <p:sp>
        <p:nvSpPr>
          <p:cNvPr id="1049" name="Text Box 27">
            <a:extLst>
              <a:ext uri="{FF2B5EF4-FFF2-40B4-BE49-F238E27FC236}">
                <a16:creationId xmlns:a16="http://schemas.microsoft.com/office/drawing/2014/main" id="{F3B43819-CE27-4A2A-B1B7-11EBCFDBCF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795588"/>
            <a:ext cx="10810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SV" altLang="es-SV" sz="1000" b="1">
                <a:latin typeface="Tahoma" panose="020B0604030504040204" pitchFamily="34" charset="0"/>
              </a:rPr>
              <a:t>Complejo </a:t>
            </a:r>
          </a:p>
          <a:p>
            <a:pPr eaLnBrk="1" hangingPunct="1"/>
            <a:r>
              <a:rPr lang="es-SV" altLang="es-SV" sz="1000" b="1">
                <a:latin typeface="Tahoma" panose="020B0604030504040204" pitchFamily="34" charset="0"/>
              </a:rPr>
              <a:t>San Marcelino</a:t>
            </a:r>
          </a:p>
        </p:txBody>
      </p:sp>
      <p:sp>
        <p:nvSpPr>
          <p:cNvPr id="1050" name="Line 28">
            <a:extLst>
              <a:ext uri="{FF2B5EF4-FFF2-40B4-BE49-F238E27FC236}">
                <a16:creationId xmlns:a16="http://schemas.microsoft.com/office/drawing/2014/main" id="{C4AB1C03-6A94-4F29-AB79-D29E8831FA5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779838" y="1700213"/>
            <a:ext cx="3603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SV"/>
          </a:p>
        </p:txBody>
      </p:sp>
      <p:sp>
        <p:nvSpPr>
          <p:cNvPr id="1051" name="Line 29">
            <a:extLst>
              <a:ext uri="{FF2B5EF4-FFF2-40B4-BE49-F238E27FC236}">
                <a16:creationId xmlns:a16="http://schemas.microsoft.com/office/drawing/2014/main" id="{279CD71F-A7E2-430D-9DE2-74DE2E9BF51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55650" y="3141663"/>
            <a:ext cx="15128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SV"/>
          </a:p>
        </p:txBody>
      </p:sp>
      <p:sp>
        <p:nvSpPr>
          <p:cNvPr id="1052" name="Line 30">
            <a:extLst>
              <a:ext uri="{FF2B5EF4-FFF2-40B4-BE49-F238E27FC236}">
                <a16:creationId xmlns:a16="http://schemas.microsoft.com/office/drawing/2014/main" id="{81A122BD-CC7B-45FD-8A82-3FF8ED4079A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740650" y="2565400"/>
            <a:ext cx="0" cy="2016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SV"/>
          </a:p>
        </p:txBody>
      </p:sp>
      <p:sp>
        <p:nvSpPr>
          <p:cNvPr id="1053" name="Text Box 31">
            <a:extLst>
              <a:ext uri="{FF2B5EF4-FFF2-40B4-BE49-F238E27FC236}">
                <a16:creationId xmlns:a16="http://schemas.microsoft.com/office/drawing/2014/main" id="{10FDD7D7-6066-40AD-A276-99BD099C20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0288" y="2276475"/>
            <a:ext cx="9366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SV" altLang="es-SV" sz="1000" b="1">
                <a:latin typeface="Tahoma" panose="020B0604030504040204" pitchFamily="34" charset="0"/>
              </a:rPr>
              <a:t>Conchagua</a:t>
            </a:r>
          </a:p>
        </p:txBody>
      </p:sp>
      <p:sp>
        <p:nvSpPr>
          <p:cNvPr id="1054" name="Line 32">
            <a:extLst>
              <a:ext uri="{FF2B5EF4-FFF2-40B4-BE49-F238E27FC236}">
                <a16:creationId xmlns:a16="http://schemas.microsoft.com/office/drawing/2014/main" id="{51668E77-D987-4DCF-A940-EFEB3EAAF621}"/>
              </a:ext>
            </a:extLst>
          </p:cNvPr>
          <p:cNvSpPr>
            <a:spLocks noChangeShapeType="1"/>
          </p:cNvSpPr>
          <p:nvPr/>
        </p:nvSpPr>
        <p:spPr bwMode="auto">
          <a:xfrm>
            <a:off x="7740650" y="4581525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SV"/>
          </a:p>
        </p:txBody>
      </p:sp>
      <p:sp>
        <p:nvSpPr>
          <p:cNvPr id="1055" name="Line 33">
            <a:extLst>
              <a:ext uri="{FF2B5EF4-FFF2-40B4-BE49-F238E27FC236}">
                <a16:creationId xmlns:a16="http://schemas.microsoft.com/office/drawing/2014/main" id="{B23C9A54-2958-4D4A-BFC0-5C5BD5DDC51D}"/>
              </a:ext>
            </a:extLst>
          </p:cNvPr>
          <p:cNvSpPr>
            <a:spLocks noChangeShapeType="1"/>
          </p:cNvSpPr>
          <p:nvPr/>
        </p:nvSpPr>
        <p:spPr bwMode="auto">
          <a:xfrm>
            <a:off x="8388350" y="4581525"/>
            <a:ext cx="0" cy="18716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SV"/>
          </a:p>
        </p:txBody>
      </p:sp>
      <p:sp>
        <p:nvSpPr>
          <p:cNvPr id="1056" name="Line 34">
            <a:extLst>
              <a:ext uri="{FF2B5EF4-FFF2-40B4-BE49-F238E27FC236}">
                <a16:creationId xmlns:a16="http://schemas.microsoft.com/office/drawing/2014/main" id="{DD0CE4C9-FB7A-4D15-881E-6DE89D51C81B}"/>
              </a:ext>
            </a:extLst>
          </p:cNvPr>
          <p:cNvSpPr>
            <a:spLocks noChangeShapeType="1"/>
          </p:cNvSpPr>
          <p:nvPr/>
        </p:nvSpPr>
        <p:spPr bwMode="auto">
          <a:xfrm>
            <a:off x="2268538" y="3141663"/>
            <a:ext cx="0" cy="1008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SV"/>
          </a:p>
        </p:txBody>
      </p:sp>
      <p:sp>
        <p:nvSpPr>
          <p:cNvPr id="1057" name="Line 35">
            <a:extLst>
              <a:ext uri="{FF2B5EF4-FFF2-40B4-BE49-F238E27FC236}">
                <a16:creationId xmlns:a16="http://schemas.microsoft.com/office/drawing/2014/main" id="{5BA12B80-A41B-4305-8A95-3579098C4369}"/>
              </a:ext>
            </a:extLst>
          </p:cNvPr>
          <p:cNvSpPr>
            <a:spLocks noChangeShapeType="1"/>
          </p:cNvSpPr>
          <p:nvPr/>
        </p:nvSpPr>
        <p:spPr bwMode="auto">
          <a:xfrm>
            <a:off x="3779838" y="1700213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SV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areas_conservacion">
            <a:extLst>
              <a:ext uri="{FF2B5EF4-FFF2-40B4-BE49-F238E27FC236}">
                <a16:creationId xmlns:a16="http://schemas.microsoft.com/office/drawing/2014/main" id="{A866D75A-3AEB-4BB0-B001-E534C58AD0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0"/>
            <a:ext cx="8820150" cy="681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Oval 5">
            <a:extLst>
              <a:ext uri="{FF2B5EF4-FFF2-40B4-BE49-F238E27FC236}">
                <a16:creationId xmlns:a16="http://schemas.microsoft.com/office/drawing/2014/main" id="{75CADB79-254D-47EA-A0BE-9B512C154E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914400"/>
            <a:ext cx="1143000" cy="9906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s-SV" altLang="es-SV"/>
          </a:p>
        </p:txBody>
      </p:sp>
      <p:sp>
        <p:nvSpPr>
          <p:cNvPr id="9220" name="Oval 6">
            <a:extLst>
              <a:ext uri="{FF2B5EF4-FFF2-40B4-BE49-F238E27FC236}">
                <a16:creationId xmlns:a16="http://schemas.microsoft.com/office/drawing/2014/main" id="{0EBF9D71-200D-485B-8361-076FC764CB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2057400"/>
            <a:ext cx="1447800" cy="12192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s-SV" altLang="es-SV"/>
          </a:p>
        </p:txBody>
      </p:sp>
      <p:sp>
        <p:nvSpPr>
          <p:cNvPr id="9221" name="Oval 7">
            <a:extLst>
              <a:ext uri="{FF2B5EF4-FFF2-40B4-BE49-F238E27FC236}">
                <a16:creationId xmlns:a16="http://schemas.microsoft.com/office/drawing/2014/main" id="{0C3AF4A3-D653-404A-98EF-8837DD6963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4495800"/>
            <a:ext cx="2133600" cy="9906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s-SV" altLang="es-SV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3 Imagen" descr="EL TRIFINIO.jpg">
            <a:extLst>
              <a:ext uri="{FF2B5EF4-FFF2-40B4-BE49-F238E27FC236}">
                <a16:creationId xmlns:a16="http://schemas.microsoft.com/office/drawing/2014/main" id="{9EAF160D-286F-425F-B990-6B2E57190D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62000"/>
            <a:ext cx="8229600" cy="532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</TotalTime>
  <Words>1167</Words>
  <Application>Microsoft Office PowerPoint</Application>
  <PresentationFormat>Presentación en pantalla (4:3)</PresentationFormat>
  <Paragraphs>177</Paragraphs>
  <Slides>25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32" baseType="lpstr">
      <vt:lpstr>Arial</vt:lpstr>
      <vt:lpstr>Calibri</vt:lpstr>
      <vt:lpstr>Book Antiqua</vt:lpstr>
      <vt:lpstr>Times New Roman</vt:lpstr>
      <vt:lpstr>Tahoma</vt:lpstr>
      <vt:lpstr>Comic Sans MS</vt:lpstr>
      <vt:lpstr>Default Design</vt:lpstr>
      <vt:lpstr>Caso de Estudio Montecristo</vt:lpstr>
      <vt:lpstr>ANP Parque Nacional Montecristo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Servicios ecosistémicos de provisión, culturales, de regulación y soporte  </vt:lpstr>
      <vt:lpstr>Presentación de PowerPoint</vt:lpstr>
      <vt:lpstr>Presentación de PowerPoint</vt:lpstr>
      <vt:lpstr>Presiones / amenazas sobre el recurso  </vt:lpstr>
      <vt:lpstr>Presentación de PowerPoint</vt:lpstr>
      <vt:lpstr> Diferentes actores que tiene interés y que influyen sobre el agua, intereses, relaciones y condiciones socioeconómicas.</vt:lpstr>
      <vt:lpstr> Derechos existentes alrededor del recurso agua</vt:lpstr>
      <vt:lpstr> Existencia formal o informal de acción colectiva.</vt:lpstr>
      <vt:lpstr>Reglas, obstáculos y oportunidades para impulsarla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dai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agirl</dc:creator>
  <cp:lastModifiedBy>FPRISMA</cp:lastModifiedBy>
  <cp:revision>5</cp:revision>
  <dcterms:created xsi:type="dcterms:W3CDTF">2010-07-23T13:55:03Z</dcterms:created>
  <dcterms:modified xsi:type="dcterms:W3CDTF">2020-02-26T17:19:01Z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TAG2">
    <vt:lpwstr>0008008015000000000001024100</vt:lpwstr>
  </property>
</Properties>
</file>