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6"/>
  </p:notesMasterIdLst>
  <p:sldIdLst>
    <p:sldId id="368" r:id="rId2"/>
    <p:sldId id="381" r:id="rId3"/>
    <p:sldId id="375" r:id="rId4"/>
    <p:sldId id="264" r:id="rId5"/>
    <p:sldId id="369" r:id="rId6"/>
    <p:sldId id="374" r:id="rId7"/>
    <p:sldId id="377" r:id="rId8"/>
    <p:sldId id="378" r:id="rId9"/>
    <p:sldId id="371" r:id="rId10"/>
    <p:sldId id="382" r:id="rId11"/>
    <p:sldId id="370" r:id="rId12"/>
    <p:sldId id="379" r:id="rId13"/>
    <p:sldId id="380" r:id="rId14"/>
    <p:sldId id="367" r:id="rId1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00"/>
    <a:srgbClr val="FFFFFF"/>
    <a:srgbClr val="4D4D4D"/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78" autoAdjust="0"/>
    <p:restoredTop sz="91874" autoAdjust="0"/>
  </p:normalViewPr>
  <p:slideViewPr>
    <p:cSldViewPr>
      <p:cViewPr varScale="1">
        <p:scale>
          <a:sx n="40" d="100"/>
          <a:sy n="40" d="100"/>
        </p:scale>
        <p:origin x="1200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FF3F66B0-0934-46D7-812D-9A2063A838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09D2D57-1A89-4595-8F18-726779F033B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BF1422A4-9E7D-4E0D-AA7C-D630718BA8D6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78E34C5C-DD15-4066-918E-FF9F794E678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933BFB3F-53C9-4BA3-A415-06E143415D7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CD7E4F0D-E7D3-4957-B67E-7C77A10382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6AFF90C0-179B-4236-8059-14ECBAC2B052}" type="slidenum">
              <a:rPr lang="es-ES" altLang="es-SV"/>
              <a:pPr/>
              <a:t>‹Nº›</a:t>
            </a:fld>
            <a:endParaRPr lang="es-ES" alt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7596486A-8844-40A7-A837-E6F4228908D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C7F29CC5-8AD7-4D1E-A3FA-52433ACE3DE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>
                <a:extLst>
                  <a:ext uri="{FF2B5EF4-FFF2-40B4-BE49-F238E27FC236}">
                    <a16:creationId xmlns:a16="http://schemas.microsoft.com/office/drawing/2014/main" id="{B5822128-A8ED-4825-AD42-36F0ED8BD24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_tradnl"/>
              </a:p>
            </p:txBody>
          </p:sp>
          <p:sp>
            <p:nvSpPr>
              <p:cNvPr id="9" name="Freeform 5">
                <a:extLst>
                  <a:ext uri="{FF2B5EF4-FFF2-40B4-BE49-F238E27FC236}">
                    <a16:creationId xmlns:a16="http://schemas.microsoft.com/office/drawing/2014/main" id="{0B5E123C-E5E7-489C-AED1-AB7B9B9B9CE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_tradnl"/>
              </a:p>
            </p:txBody>
          </p:sp>
          <p:sp>
            <p:nvSpPr>
              <p:cNvPr id="10" name="Freeform 6">
                <a:extLst>
                  <a:ext uri="{FF2B5EF4-FFF2-40B4-BE49-F238E27FC236}">
                    <a16:creationId xmlns:a16="http://schemas.microsoft.com/office/drawing/2014/main" id="{49DD3F49-ED33-4FDA-9719-8DB6CCDAF1E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_tradnl"/>
              </a:p>
            </p:txBody>
          </p:sp>
          <p:sp>
            <p:nvSpPr>
              <p:cNvPr id="11" name="Freeform 7">
                <a:extLst>
                  <a:ext uri="{FF2B5EF4-FFF2-40B4-BE49-F238E27FC236}">
                    <a16:creationId xmlns:a16="http://schemas.microsoft.com/office/drawing/2014/main" id="{BE7E2362-802B-4A23-B7A0-05612037F54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_tradnl"/>
              </a:p>
            </p:txBody>
          </p:sp>
          <p:sp>
            <p:nvSpPr>
              <p:cNvPr id="12" name="Freeform 8">
                <a:extLst>
                  <a:ext uri="{FF2B5EF4-FFF2-40B4-BE49-F238E27FC236}">
                    <a16:creationId xmlns:a16="http://schemas.microsoft.com/office/drawing/2014/main" id="{374882EF-5B76-47DD-99EA-7E947E76000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_tradnl"/>
              </a:p>
            </p:txBody>
          </p:sp>
        </p:grpSp>
        <p:sp>
          <p:nvSpPr>
            <p:cNvPr id="6" name="Freeform 9">
              <a:extLst>
                <a:ext uri="{FF2B5EF4-FFF2-40B4-BE49-F238E27FC236}">
                  <a16:creationId xmlns:a16="http://schemas.microsoft.com/office/drawing/2014/main" id="{B78107FC-7927-49EB-95E7-F51812B3B39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/>
            </a:p>
          </p:txBody>
        </p:sp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id="{ED1E5B11-FDD3-4D0E-B988-EE0C974679F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/>
            </a:p>
          </p:txBody>
        </p:sp>
      </p:grpSp>
      <p:sp>
        <p:nvSpPr>
          <p:cNvPr id="13108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13108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A4A58300-3F18-4A2B-A47F-0F4F6344617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EEDB6C42-3F0E-424A-AAEF-63E3191F84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12CB114D-897F-4BD8-BD2B-CB0A3781F9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99F9E71-BD93-48C0-9AE3-E166F66AD0B2}" type="slidenum">
              <a:rPr lang="es-ES" altLang="es-SV"/>
              <a:pPr/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2393966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124E54D-ACB5-4028-BBE5-69656F60B3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ACB6FF6-04AD-4C28-B571-92D93A25CBF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A05480-1656-4C61-95A6-76A8831B1D9F}" type="slidenum">
              <a:rPr lang="es-ES" altLang="es-SV"/>
              <a:pPr/>
              <a:t>‹Nº›</a:t>
            </a:fld>
            <a:endParaRPr lang="es-ES" altLang="es-SV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8A83EAE5-B896-4FDA-B280-82A04AD86EB9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4281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98D81AD-D894-4FBC-AD45-57506773CE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6BA6EA7-E44B-4B46-87FF-D1E52ED5C22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B86622-E97D-4301-B3C1-718FE57F196C}" type="slidenum">
              <a:rPr lang="es-ES" altLang="es-SV"/>
              <a:pPr/>
              <a:t>‹Nº›</a:t>
            </a:fld>
            <a:endParaRPr lang="es-ES" altLang="es-SV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73013C42-51A1-4E19-A1C8-F728FF468A41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7279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9AD4F91-F82E-45F7-AE3A-BA7D12C9C4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44F6833-D9BF-4D65-B9C5-AD6717BE0DD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78928C-9EDA-4DC8-A9BD-7D9F0303222B}" type="slidenum">
              <a:rPr lang="es-ES" altLang="es-SV"/>
              <a:pPr/>
              <a:t>‹Nº›</a:t>
            </a:fld>
            <a:endParaRPr lang="es-ES" altLang="es-SV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31B6024D-C9EF-4506-8615-A7896816C901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23592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ítulo, objeto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E5B7A028-8956-42B7-A0D5-9683951CEB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D301CD5-C39E-44B4-AF5A-7FAE5E030A2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B687EB-E5B4-478D-85A7-44DE1D6591E4}" type="slidenum">
              <a:rPr lang="es-ES" altLang="es-SV"/>
              <a:pPr/>
              <a:t>‹Nº›</a:t>
            </a:fld>
            <a:endParaRPr lang="es-ES" altLang="es-SV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BE221E8E-9750-4DFA-B344-2ADF4F09DDD4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23961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ítulo, 2 objeto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80535950-9ADB-4C63-A592-28BE9F055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441C2A6A-D743-49BB-B46C-6E198C651D5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72DC03-BB60-4410-9107-1353B0328E77}" type="slidenum">
              <a:rPr lang="es-ES" altLang="es-SV"/>
              <a:pPr/>
              <a:t>‹Nº›</a:t>
            </a:fld>
            <a:endParaRPr lang="es-ES" altLang="es-SV"/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618FEF3D-FCBA-4336-9827-339BE8F175F9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40605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ítulo y 2 objetos encima del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990617ED-8E52-439E-9D31-10024C42BD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B5BE611E-E7B3-410A-9448-498FB805654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8440AB-1E10-48F4-AE37-BC6891EE39A1}" type="slidenum">
              <a:rPr lang="es-ES" altLang="es-SV"/>
              <a:pPr/>
              <a:t>‹Nº›</a:t>
            </a:fld>
            <a:endParaRPr lang="es-ES" altLang="es-SV"/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36C041C8-4B0A-481B-91B6-AF5311D3BF8A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8904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ítulo y objetos encima del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ED5DCB5-62AA-4BE5-BF98-1DC292CF5B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57E16F9-C2EE-42DB-B9ED-5EF91222485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3C60A3-CF5F-4525-B965-B69D56A75A3D}" type="slidenum">
              <a:rPr lang="es-ES" altLang="es-SV"/>
              <a:pPr/>
              <a:t>‹Nº›</a:t>
            </a:fld>
            <a:endParaRPr lang="es-ES" altLang="es-SV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0D7BE30C-F91C-4FD9-9C9B-53A90D388EFC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04249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C84934B-8103-42BC-AFAD-0D7977D55D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D1A0547-4DC2-4692-A54C-EBB123A2715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1B0ED0-E80E-4F35-8863-C363743B515D}" type="slidenum">
              <a:rPr lang="es-ES" altLang="es-SV"/>
              <a:pPr/>
              <a:t>‹Nº›</a:t>
            </a:fld>
            <a:endParaRPr lang="es-ES" altLang="es-SV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DABE217C-5F18-4EB0-BFE3-D395A6DFA333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04808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57C6C3-621C-418E-A02F-CA53C477E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abla 2">
            <a:extLst>
              <a:ext uri="{FF2B5EF4-FFF2-40B4-BE49-F238E27FC236}">
                <a16:creationId xmlns:a16="http://schemas.microsoft.com/office/drawing/2014/main" id="{69AE255A-32B2-4742-837D-24367F8C2B58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3BB3DF-2D0A-4D67-A307-524F61B22E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12E1E20-2DBA-47A7-A210-FEA170669C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80BA0E0-7594-4989-AE45-65E6C46D0F20}" type="slidenum">
              <a:rPr lang="es-ES" altLang="es-SV"/>
              <a:pPr/>
              <a:t>‹Nº›</a:t>
            </a:fld>
            <a:endParaRPr lang="es-ES" alt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10F8871-0E94-4FBF-8DE7-D17E743901C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0699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C2BE7AF-C187-4E2D-8BD6-38402D664B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88FB591-4DF6-4111-A7CE-A8147F8D905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39301C-9550-4598-921A-BC910B219A2F}" type="slidenum">
              <a:rPr lang="es-ES" altLang="es-SV"/>
              <a:pPr/>
              <a:t>‹Nº›</a:t>
            </a:fld>
            <a:endParaRPr lang="es-ES" altLang="es-SV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D8CE6286-1DBB-4E03-80C1-9D88C0E081D5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2795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65128A2-F79E-4389-A4D6-D371B05301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AA3A688-3F8B-4717-AF3A-1EAB91BC372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62B639-23CD-49F7-9284-317BF7ED13F3}" type="slidenum">
              <a:rPr lang="es-ES" altLang="es-SV"/>
              <a:pPr/>
              <a:t>‹Nº›</a:t>
            </a:fld>
            <a:endParaRPr lang="es-ES" altLang="es-SV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C4297460-C239-458B-98B3-CBAB5232539D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4042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FF5F9C6-7241-46B5-9E10-1952279261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CFEC802-DE53-4F73-A4EC-FF1C1E9AE17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2DEC60-AB73-4B6E-A376-331827B5AA6F}" type="slidenum">
              <a:rPr lang="es-ES" altLang="es-SV"/>
              <a:pPr/>
              <a:t>‹Nº›</a:t>
            </a:fld>
            <a:endParaRPr lang="es-ES" altLang="es-SV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8D6EAAD6-6596-4DB6-9022-CE2BDF2E42B0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5030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B5A2E0D2-78F2-49B8-B236-F96BFC0FC9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82230D7-97FD-4CD6-A2ED-B9B6DF928FA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B9907E-F2FE-4AF2-997D-3F3FCFE8B283}" type="slidenum">
              <a:rPr lang="es-ES" altLang="es-SV"/>
              <a:pPr/>
              <a:t>‹Nº›</a:t>
            </a:fld>
            <a:endParaRPr lang="es-ES" altLang="es-SV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34F90197-802F-4A60-9FBE-275A28EA5B6D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2483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E6B6A37-F66A-4442-BEC9-57CBBC35C3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96ECB0C-C899-477F-898E-BC3B5A11070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1BD491-DBF2-4D20-94A2-0B24884DB99A}" type="slidenum">
              <a:rPr lang="es-ES" altLang="es-SV"/>
              <a:pPr/>
              <a:t>‹Nº›</a:t>
            </a:fld>
            <a:endParaRPr lang="es-ES" altLang="es-SV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C8D3290E-7A73-4040-ACFD-7E1AFF48D3E5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5628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E0D3BB8-D5E1-4236-81CD-5E8F811FFD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FC22A4A-3A3B-43C6-A74F-B588E32BFAF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251086-8840-455B-9422-2A7E84DCF123}" type="slidenum">
              <a:rPr lang="es-ES" altLang="es-SV"/>
              <a:pPr/>
              <a:t>‹Nº›</a:t>
            </a:fld>
            <a:endParaRPr lang="es-ES" altLang="es-SV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069BED46-EBA6-4A7E-A430-E4C9ED3AE274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4658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677DEB6-0781-4AC5-957D-FDDBE8CBA0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2BDFC62-6D11-4DF2-BC1F-6B918357CF9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E9293D-5088-41DE-859F-CF786CACFEF4}" type="slidenum">
              <a:rPr lang="es-ES" altLang="es-SV"/>
              <a:pPr/>
              <a:t>‹Nº›</a:t>
            </a:fld>
            <a:endParaRPr lang="es-ES" altLang="es-SV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19B70BA4-7417-4506-BE9D-2EF2B0426C87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0479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EDE63FBA-25E2-4707-8AC7-17537AE8DC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970B4D6-A977-4499-A52D-FC2B2346ED9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79BE4B-DC15-4ECF-8351-0C7C7D33FEBB}" type="slidenum">
              <a:rPr lang="es-ES" altLang="es-SV"/>
              <a:pPr/>
              <a:t>‹Nº›</a:t>
            </a:fld>
            <a:endParaRPr lang="es-ES" altLang="es-SV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79BF94D1-E60F-4C3C-92E1-981E81864863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0603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1EB4E1F1-4E10-4F6D-9B45-D2F7FEDA749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F1879766-6C56-4780-83D1-32D657C1C07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E19E48E0-CE86-4E14-BE6D-5C64D7CA69DD}" type="slidenum">
              <a:rPr lang="es-ES" altLang="es-SV"/>
              <a:pPr/>
              <a:t>‹Nº›</a:t>
            </a:fld>
            <a:endParaRPr lang="es-ES" altLang="es-SV"/>
          </a:p>
        </p:txBody>
      </p:sp>
      <p:grpSp>
        <p:nvGrpSpPr>
          <p:cNvPr id="2052" name="Group 4">
            <a:extLst>
              <a:ext uri="{FF2B5EF4-FFF2-40B4-BE49-F238E27FC236}">
                <a16:creationId xmlns:a16="http://schemas.microsoft.com/office/drawing/2014/main" id="{5BB08578-4940-4CBD-857E-4A58F2442989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2056" name="Group 5">
              <a:extLst>
                <a:ext uri="{FF2B5EF4-FFF2-40B4-BE49-F238E27FC236}">
                  <a16:creationId xmlns:a16="http://schemas.microsoft.com/office/drawing/2014/main" id="{BEF969F0-DF30-4187-826E-8421975A32FF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30054" name="Freeform 6">
                <a:extLst>
                  <a:ext uri="{FF2B5EF4-FFF2-40B4-BE49-F238E27FC236}">
                    <a16:creationId xmlns:a16="http://schemas.microsoft.com/office/drawing/2014/main" id="{0BFAB5EC-5382-4371-8E96-71FC7668082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_tradnl"/>
              </a:p>
            </p:txBody>
          </p:sp>
          <p:sp>
            <p:nvSpPr>
              <p:cNvPr id="130055" name="Freeform 7">
                <a:extLst>
                  <a:ext uri="{FF2B5EF4-FFF2-40B4-BE49-F238E27FC236}">
                    <a16:creationId xmlns:a16="http://schemas.microsoft.com/office/drawing/2014/main" id="{B7539D2C-52B7-49B0-92EE-C4ABC7659D4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_tradnl"/>
              </a:p>
            </p:txBody>
          </p:sp>
          <p:sp>
            <p:nvSpPr>
              <p:cNvPr id="130056" name="Freeform 8">
                <a:extLst>
                  <a:ext uri="{FF2B5EF4-FFF2-40B4-BE49-F238E27FC236}">
                    <a16:creationId xmlns:a16="http://schemas.microsoft.com/office/drawing/2014/main" id="{F6FBBC63-563C-4484-A545-2D141BCECB9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_tradnl"/>
              </a:p>
            </p:txBody>
          </p:sp>
          <p:sp>
            <p:nvSpPr>
              <p:cNvPr id="130057" name="Freeform 9">
                <a:extLst>
                  <a:ext uri="{FF2B5EF4-FFF2-40B4-BE49-F238E27FC236}">
                    <a16:creationId xmlns:a16="http://schemas.microsoft.com/office/drawing/2014/main" id="{653C5B76-E345-43AF-AD05-0BA831B898F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_tradnl"/>
              </a:p>
            </p:txBody>
          </p:sp>
          <p:sp>
            <p:nvSpPr>
              <p:cNvPr id="130058" name="Freeform 10">
                <a:extLst>
                  <a:ext uri="{FF2B5EF4-FFF2-40B4-BE49-F238E27FC236}">
                    <a16:creationId xmlns:a16="http://schemas.microsoft.com/office/drawing/2014/main" id="{DD17F277-A7C9-4148-8028-EAB82EB4905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_tradnl"/>
              </a:p>
            </p:txBody>
          </p:sp>
        </p:grpSp>
        <p:sp>
          <p:nvSpPr>
            <p:cNvPr id="130059" name="Freeform 11">
              <a:extLst>
                <a:ext uri="{FF2B5EF4-FFF2-40B4-BE49-F238E27FC236}">
                  <a16:creationId xmlns:a16="http://schemas.microsoft.com/office/drawing/2014/main" id="{73518854-1076-450E-9D68-573C7D57250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/>
            </a:p>
          </p:txBody>
        </p:sp>
        <p:sp>
          <p:nvSpPr>
            <p:cNvPr id="130060" name="Freeform 12">
              <a:extLst>
                <a:ext uri="{FF2B5EF4-FFF2-40B4-BE49-F238E27FC236}">
                  <a16:creationId xmlns:a16="http://schemas.microsoft.com/office/drawing/2014/main" id="{DC53B02D-B2E6-467E-A0D9-BAF40070999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/>
            </a:p>
          </p:txBody>
        </p:sp>
      </p:grpSp>
      <p:sp>
        <p:nvSpPr>
          <p:cNvPr id="130061" name="Rectangle 13">
            <a:extLst>
              <a:ext uri="{FF2B5EF4-FFF2-40B4-BE49-F238E27FC236}">
                <a16:creationId xmlns:a16="http://schemas.microsoft.com/office/drawing/2014/main" id="{DE10CCFA-974D-4566-85F5-CDD27C57C7B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30062" name="Rectangle 14">
            <a:extLst>
              <a:ext uri="{FF2B5EF4-FFF2-40B4-BE49-F238E27FC236}">
                <a16:creationId xmlns:a16="http://schemas.microsoft.com/office/drawing/2014/main" id="{489646CF-B99F-4CC3-B937-3F7DB4A621B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0063" name="Rectangle 15">
            <a:extLst>
              <a:ext uri="{FF2B5EF4-FFF2-40B4-BE49-F238E27FC236}">
                <a16:creationId xmlns:a16="http://schemas.microsoft.com/office/drawing/2014/main" id="{0BD45DB3-2F20-4E92-880D-EA07527C2F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67" r:id="rId1"/>
    <p:sldLayoutId id="2147483865" r:id="rId2"/>
    <p:sldLayoutId id="2147483864" r:id="rId3"/>
    <p:sldLayoutId id="2147483863" r:id="rId4"/>
    <p:sldLayoutId id="2147483862" r:id="rId5"/>
    <p:sldLayoutId id="2147483861" r:id="rId6"/>
    <p:sldLayoutId id="2147483860" r:id="rId7"/>
    <p:sldLayoutId id="2147483859" r:id="rId8"/>
    <p:sldLayoutId id="2147483858" r:id="rId9"/>
    <p:sldLayoutId id="2147483857" r:id="rId10"/>
    <p:sldLayoutId id="2147483856" r:id="rId11"/>
    <p:sldLayoutId id="2147483855" r:id="rId12"/>
    <p:sldLayoutId id="2147483854" r:id="rId13"/>
    <p:sldLayoutId id="2147483853" r:id="rId14"/>
    <p:sldLayoutId id="2147483852" r:id="rId15"/>
    <p:sldLayoutId id="2147483851" r:id="rId16"/>
    <p:sldLayoutId id="2147483850" r:id="rId17"/>
    <p:sldLayoutId id="2147483866" r:id="rId1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FDDBBA25-9B6C-4448-A79E-1A7FCA130985}"/>
              </a:ext>
            </a:extLst>
          </p:cNvPr>
          <p:cNvSpPr>
            <a:spLocks/>
          </p:cNvSpPr>
          <p:nvPr/>
        </p:nvSpPr>
        <p:spPr bwMode="auto">
          <a:xfrm>
            <a:off x="228600" y="228600"/>
            <a:ext cx="876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s-MX" altLang="es-SV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  <a:cs typeface="Times New Roman" panose="02020603050405020304" pitchFamily="18" charset="0"/>
              </a:rPr>
              <a:t>Derechos de propiedad, Acción colectiva y Arreglos institucionales</a:t>
            </a:r>
          </a:p>
          <a:p>
            <a:pPr>
              <a:buFontTx/>
              <a:buNone/>
            </a:pPr>
            <a:r>
              <a:rPr lang="es-MX" altLang="es-SV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  <a:cs typeface="Times New Roman" panose="02020603050405020304" pitchFamily="18" charset="0"/>
              </a:rPr>
              <a:t>Análisis de caso: </a:t>
            </a:r>
            <a:r>
              <a:rPr lang="es-MX" altLang="es-SV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  <a:cs typeface="Times New Roman" panose="02020603050405020304" pitchFamily="18" charset="0"/>
              </a:rPr>
              <a:t>Humedal Cerrón Grande</a:t>
            </a:r>
          </a:p>
          <a:p>
            <a:pPr>
              <a:buFontTx/>
              <a:buNone/>
            </a:pPr>
            <a:r>
              <a:rPr lang="es-MX" altLang="es-SV" sz="30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  <a:cs typeface="Times New Roman" panose="02020603050405020304" pitchFamily="18" charset="0"/>
              </a:rPr>
              <a:t>Integrantes:	Sofía Novoa (MARN)</a:t>
            </a:r>
          </a:p>
          <a:p>
            <a:pPr>
              <a:buFontTx/>
              <a:buNone/>
            </a:pPr>
            <a:r>
              <a:rPr lang="es-MX" altLang="es-SV" sz="30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  <a:cs typeface="Times New Roman" panose="02020603050405020304" pitchFamily="18" charset="0"/>
              </a:rPr>
              <a:t>				Wilfredo Morán (PRISMA)</a:t>
            </a:r>
          </a:p>
          <a:p>
            <a:pPr>
              <a:buFontTx/>
              <a:buNone/>
            </a:pPr>
            <a:r>
              <a:rPr lang="es-MX" altLang="es-SV" sz="30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  <a:cs typeface="Times New Roman" panose="02020603050405020304" pitchFamily="18" charset="0"/>
              </a:rPr>
              <a:t>				Juan C Rosales Pinto (CEL)</a:t>
            </a:r>
          </a:p>
          <a:p>
            <a:pPr>
              <a:buFontTx/>
              <a:buNone/>
            </a:pPr>
            <a:r>
              <a:rPr lang="es-MX" altLang="es-SV" sz="30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  <a:cs typeface="Times New Roman" panose="02020603050405020304" pitchFamily="18" charset="0"/>
              </a:rPr>
              <a:t>				Xiomara Lemus (CEL)</a:t>
            </a:r>
          </a:p>
          <a:p>
            <a:pPr>
              <a:buFontTx/>
              <a:buNone/>
            </a:pPr>
            <a:r>
              <a:rPr lang="es-MX" altLang="es-SV" sz="30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  <a:cs typeface="Times New Roman" panose="02020603050405020304" pitchFamily="18" charset="0"/>
              </a:rPr>
              <a:t>				Elías Escobar (PRISMA)</a:t>
            </a:r>
          </a:p>
          <a:p>
            <a:pPr>
              <a:buFontTx/>
              <a:buNone/>
            </a:pPr>
            <a:r>
              <a:rPr lang="es-MX" altLang="es-SV" sz="30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  <a:cs typeface="Times New Roman" panose="02020603050405020304" pitchFamily="18" charset="0"/>
              </a:rPr>
              <a:t>				José Alfredo Alfaro (DGPC)</a:t>
            </a:r>
          </a:p>
          <a:p>
            <a:pPr>
              <a:buFontTx/>
              <a:buNone/>
            </a:pPr>
            <a:r>
              <a:rPr lang="es-MX" altLang="es-SV" sz="30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  <a:cs typeface="Times New Roman" panose="02020603050405020304" pitchFamily="18" charset="0"/>
              </a:rPr>
              <a:t>				José Hermógenes López </a:t>
            </a:r>
            <a:r>
              <a:rPr lang="es-MX" altLang="es-SV" sz="28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  <a:cs typeface="Times New Roman" panose="02020603050405020304" pitchFamily="18" charset="0"/>
              </a:rPr>
              <a:t>(CENTA)</a:t>
            </a:r>
          </a:p>
          <a:p>
            <a:pPr>
              <a:buFontTx/>
              <a:buNone/>
            </a:pPr>
            <a:r>
              <a:rPr lang="es-MX" altLang="es-SV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  <a:cs typeface="Times New Roman" panose="02020603050405020304" pitchFamily="18" charset="0"/>
              </a:rPr>
              <a:t>				</a:t>
            </a:r>
            <a:r>
              <a:rPr lang="es-MX" altLang="es-SV" sz="30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  <a:cs typeface="Times New Roman" panose="02020603050405020304" pitchFamily="18" charset="0"/>
              </a:rPr>
              <a:t>Patricia Vásquez (ASACMA)</a:t>
            </a:r>
          </a:p>
          <a:p>
            <a:pPr>
              <a:buFontTx/>
              <a:buNone/>
            </a:pPr>
            <a:r>
              <a:rPr lang="es-MX" altLang="es-SV" sz="3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  <a:cs typeface="Times New Roman" panose="02020603050405020304" pitchFamily="18" charset="0"/>
              </a:rPr>
              <a:t>San Salvador, 23 de julio de 2010.</a:t>
            </a:r>
          </a:p>
          <a:p>
            <a:pPr>
              <a:buFontTx/>
              <a:buNone/>
            </a:pPr>
            <a:endParaRPr lang="es-MX" altLang="es-SV" sz="30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endParaRPr lang="es-MX" altLang="es-SV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846" name="Group 94">
            <a:extLst>
              <a:ext uri="{FF2B5EF4-FFF2-40B4-BE49-F238E27FC236}">
                <a16:creationId xmlns:a16="http://schemas.microsoft.com/office/drawing/2014/main" id="{1365EE9B-EF0C-4116-8373-76254E89DE6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33400" y="1098550"/>
          <a:ext cx="7924800" cy="5454650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4236990002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44625723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962516494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524322034"/>
                    </a:ext>
                  </a:extLst>
                </a:gridCol>
              </a:tblGrid>
              <a:tr h="3810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SV" altLang="es-SV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 Unicode MS" panose="020B0604020202020204" pitchFamily="34" charset="-128"/>
                        </a:rPr>
                        <a:t>Actores</a:t>
                      </a:r>
                      <a:endParaRPr kumimoji="0" lang="es-ES" altLang="es-SV" sz="18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 Unicode MS" panose="020B0604020202020204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SV" altLang="es-SV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 Unicode MS" panose="020B0604020202020204" pitchFamily="34" charset="-128"/>
                        </a:rPr>
                        <a:t>Intereses</a:t>
                      </a:r>
                      <a:endParaRPr kumimoji="0" lang="es-ES" altLang="es-SV" sz="18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 Unicode MS" panose="020B060402020202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s-SV" altLang="es-SV" sz="18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 Unicode MS" panose="020B060402020202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SV" altLang="es-SV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 Unicode MS" panose="020B0604020202020204" pitchFamily="34" charset="-128"/>
                        </a:rPr>
                        <a:t>Situación Socio Económica</a:t>
                      </a:r>
                      <a:endParaRPr kumimoji="0" lang="es-ES" altLang="es-SV" sz="18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 Unicode MS" panose="020B060402020202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158645"/>
                  </a:ext>
                </a:extLst>
              </a:tr>
              <a:tr h="4524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SV" altLang="es-SV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Pescadores</a:t>
                      </a:r>
                      <a:endParaRPr kumimoji="0" lang="es-ES" altLang="es-SV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SV" altLang="es-SV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Subsistencia</a:t>
                      </a:r>
                      <a:endParaRPr kumimoji="0" lang="es-ES" altLang="es-SV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s-SV" altLang="es-SV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SV" altLang="es-SV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Pobreza, escolaridad 6o grado</a:t>
                      </a:r>
                      <a:endParaRPr kumimoji="0" lang="es-ES" altLang="es-SV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3576694"/>
                  </a:ext>
                </a:extLst>
              </a:tr>
              <a:tr h="4508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SV" altLang="es-SV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Comerciantes</a:t>
                      </a:r>
                      <a:endParaRPr kumimoji="0" lang="es-ES" altLang="es-SV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SV" altLang="es-SV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Ganancias</a:t>
                      </a:r>
                      <a:endParaRPr kumimoji="0" lang="es-ES" altLang="es-SV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s-SV" altLang="es-SV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SV" altLang="es-SV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Clase Media,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SV" altLang="es-SV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Escolaridad secundaria</a:t>
                      </a:r>
                      <a:endParaRPr kumimoji="0" lang="es-ES" altLang="es-SV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3636788"/>
                  </a:ext>
                </a:extLst>
              </a:tr>
              <a:tr h="4524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SV" altLang="es-SV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CENDEPESCA</a:t>
                      </a:r>
                      <a:endParaRPr kumimoji="0" lang="es-ES" altLang="es-SV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SV" altLang="es-SV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Garantizar el RR pesquero</a:t>
                      </a:r>
                      <a:endParaRPr kumimoji="0" lang="es-ES" altLang="es-SV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s-SV" altLang="es-SV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SV" altLang="es-SV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N/A</a:t>
                      </a:r>
                      <a:endParaRPr kumimoji="0" lang="es-ES" altLang="es-SV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468028"/>
                  </a:ext>
                </a:extLst>
              </a:tr>
              <a:tr h="3825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SV" altLang="es-SV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CEL</a:t>
                      </a:r>
                      <a:endParaRPr kumimoji="0" lang="es-ES" altLang="es-SV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SV" altLang="es-SV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Garantizar el RR Agua</a:t>
                      </a:r>
                      <a:endParaRPr kumimoji="0" lang="es-ES" altLang="es-SV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s-SV" altLang="es-SV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SV" altLang="es-SV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N/A</a:t>
                      </a:r>
                      <a:endParaRPr kumimoji="0" lang="es-ES" altLang="es-SV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777839"/>
                  </a:ext>
                </a:extLst>
              </a:tr>
              <a:tr h="4524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SV" altLang="es-SV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Alcaldías</a:t>
                      </a:r>
                      <a:endParaRPr kumimoji="0" lang="es-ES" altLang="es-SV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SV" altLang="es-SV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Votos</a:t>
                      </a:r>
                      <a:endParaRPr kumimoji="0" lang="es-ES" altLang="es-SV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s-SV" altLang="es-SV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SV" altLang="es-SV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Bajos ingresos</a:t>
                      </a:r>
                      <a:endParaRPr kumimoji="0" lang="es-ES" altLang="es-SV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5623494"/>
                  </a:ext>
                </a:extLst>
              </a:tr>
              <a:tr h="4508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SV" altLang="es-SV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MARN</a:t>
                      </a:r>
                      <a:endParaRPr kumimoji="0" lang="es-ES" altLang="es-SV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SV" altLang="es-SV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Cumplir la ley/compromiso RAMSAR</a:t>
                      </a:r>
                      <a:endParaRPr kumimoji="0" lang="es-ES" altLang="es-SV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s-SV" altLang="es-SV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SV" altLang="es-SV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N/A</a:t>
                      </a:r>
                      <a:endParaRPr kumimoji="0" lang="es-ES" altLang="es-SV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5995104"/>
                  </a:ext>
                </a:extLst>
              </a:tr>
              <a:tr h="4524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SV" altLang="es-SV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CIHCG</a:t>
                      </a:r>
                      <a:endParaRPr kumimoji="0" lang="es-ES" altLang="es-SV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SV" altLang="es-SV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social ambiental económico</a:t>
                      </a:r>
                      <a:endParaRPr kumimoji="0" lang="es-ES" altLang="es-SV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s-SV" altLang="es-SV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SV" altLang="es-SV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N/A</a:t>
                      </a:r>
                      <a:endParaRPr kumimoji="0" lang="es-ES" altLang="es-SV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7751683"/>
                  </a:ext>
                </a:extLst>
              </a:tr>
              <a:tr h="4508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SV" altLang="es-SV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PNC/MA</a:t>
                      </a:r>
                      <a:endParaRPr kumimoji="0" lang="es-ES" altLang="es-SV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SV" altLang="es-SV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Cumplir la ley</a:t>
                      </a:r>
                      <a:endParaRPr kumimoji="0" lang="es-ES" altLang="es-SV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s-SV" altLang="es-SV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SV" altLang="es-SV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</a:rPr>
                        <a:t>N/A</a:t>
                      </a:r>
                      <a:endParaRPr kumimoji="0" lang="es-ES" altLang="es-SV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4041621"/>
                  </a:ext>
                </a:extLst>
              </a:tr>
            </a:tbl>
          </a:graphicData>
        </a:graphic>
      </p:graphicFrame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A32EF0C9-362C-4F5E-8192-B3A28554144E}"/>
              </a:ext>
            </a:extLst>
          </p:cNvPr>
          <p:cNvSpPr>
            <a:spLocks/>
          </p:cNvSpPr>
          <p:nvPr/>
        </p:nvSpPr>
        <p:spPr bwMode="auto">
          <a:xfrm>
            <a:off x="304800" y="152400"/>
            <a:ext cx="8610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s-MX" altLang="es-SV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Actores, intereses, relaciones y situación socio-económica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1BFE738F-A1A3-4C49-87A3-6043DDAFDA46}"/>
              </a:ext>
            </a:extLst>
          </p:cNvPr>
          <p:cNvSpPr>
            <a:spLocks/>
          </p:cNvSpPr>
          <p:nvPr/>
        </p:nvSpPr>
        <p:spPr bwMode="auto">
          <a:xfrm>
            <a:off x="457200" y="30480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s-MX" altLang="es-SV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Tipos de derechos alrededor del recurso:</a:t>
            </a:r>
          </a:p>
        </p:txBody>
      </p:sp>
      <p:sp>
        <p:nvSpPr>
          <p:cNvPr id="2" name="2 Marcador de contenido">
            <a:extLst>
              <a:ext uri="{FF2B5EF4-FFF2-40B4-BE49-F238E27FC236}">
                <a16:creationId xmlns:a16="http://schemas.microsoft.com/office/drawing/2014/main" id="{593FC840-118E-4DD5-A3E3-9B9452B71085}"/>
              </a:ext>
            </a:extLst>
          </p:cNvPr>
          <p:cNvSpPr>
            <a:spLocks/>
          </p:cNvSpPr>
          <p:nvPr/>
        </p:nvSpPr>
        <p:spPr bwMode="auto">
          <a:xfrm>
            <a:off x="76200" y="3810000"/>
            <a:ext cx="2209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s-MX" altLang="es-SV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Derechos</a:t>
            </a:r>
          </a:p>
        </p:txBody>
      </p:sp>
      <p:sp>
        <p:nvSpPr>
          <p:cNvPr id="4" name="2 Marcador de contenido">
            <a:extLst>
              <a:ext uri="{FF2B5EF4-FFF2-40B4-BE49-F238E27FC236}">
                <a16:creationId xmlns:a16="http://schemas.microsoft.com/office/drawing/2014/main" id="{E8225FD4-09B8-4939-80B1-346BB4C2BD47}"/>
              </a:ext>
            </a:extLst>
          </p:cNvPr>
          <p:cNvSpPr>
            <a:spLocks/>
          </p:cNvSpPr>
          <p:nvPr/>
        </p:nvSpPr>
        <p:spPr bwMode="auto">
          <a:xfrm>
            <a:off x="4419600" y="5334000"/>
            <a:ext cx="2590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s-MX" altLang="es-SV" sz="4000"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5" name="2 Marcador de contenido">
            <a:extLst>
              <a:ext uri="{FF2B5EF4-FFF2-40B4-BE49-F238E27FC236}">
                <a16:creationId xmlns:a16="http://schemas.microsoft.com/office/drawing/2014/main" id="{8D60F097-D1C4-4CA6-ACD0-602DBDB8D309}"/>
              </a:ext>
            </a:extLst>
          </p:cNvPr>
          <p:cNvSpPr>
            <a:spLocks/>
          </p:cNvSpPr>
          <p:nvPr/>
        </p:nvSpPr>
        <p:spPr bwMode="auto">
          <a:xfrm>
            <a:off x="3810000" y="3810000"/>
            <a:ext cx="2971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s-MX" altLang="es-SV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- Derecho de </a:t>
            </a:r>
          </a:p>
          <a:p>
            <a:pPr>
              <a:buFontTx/>
              <a:buNone/>
            </a:pPr>
            <a:r>
              <a:rPr lang="es-MX" altLang="es-SV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  Manejo</a:t>
            </a:r>
          </a:p>
          <a:p>
            <a:pPr>
              <a:buFontTx/>
              <a:buNone/>
            </a:pPr>
            <a:endParaRPr lang="es-MX" altLang="es-SV" sz="3600"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s-MX" altLang="es-SV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Exclusión</a:t>
            </a:r>
            <a:endParaRPr lang="es-MX" altLang="es-SV" sz="1200"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s-MX" altLang="es-SV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- Alienación</a:t>
            </a:r>
          </a:p>
        </p:txBody>
      </p:sp>
      <p:sp>
        <p:nvSpPr>
          <p:cNvPr id="6" name="2 Marcador de contenido">
            <a:extLst>
              <a:ext uri="{FF2B5EF4-FFF2-40B4-BE49-F238E27FC236}">
                <a16:creationId xmlns:a16="http://schemas.microsoft.com/office/drawing/2014/main" id="{E828EDF2-6BE3-4426-9CA9-98612AD61C4B}"/>
              </a:ext>
            </a:extLst>
          </p:cNvPr>
          <p:cNvSpPr>
            <a:spLocks/>
          </p:cNvSpPr>
          <p:nvPr/>
        </p:nvSpPr>
        <p:spPr bwMode="auto">
          <a:xfrm>
            <a:off x="2971800" y="3352800"/>
            <a:ext cx="2895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s-MX" altLang="es-SV" sz="4000"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7" name="2 Marcador de contenido">
            <a:extLst>
              <a:ext uri="{FF2B5EF4-FFF2-40B4-BE49-F238E27FC236}">
                <a16:creationId xmlns:a16="http://schemas.microsoft.com/office/drawing/2014/main" id="{17FBE9A4-A7D4-455C-ABEB-38F65644B1D0}"/>
              </a:ext>
            </a:extLst>
          </p:cNvPr>
          <p:cNvSpPr>
            <a:spLocks/>
          </p:cNvSpPr>
          <p:nvPr/>
        </p:nvSpPr>
        <p:spPr bwMode="auto">
          <a:xfrm>
            <a:off x="2895600" y="2590800"/>
            <a:ext cx="2514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s-MX" altLang="es-SV" sz="4000"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8" name="2 Marcador de contenido">
            <a:extLst>
              <a:ext uri="{FF2B5EF4-FFF2-40B4-BE49-F238E27FC236}">
                <a16:creationId xmlns:a16="http://schemas.microsoft.com/office/drawing/2014/main" id="{528C864D-F662-4EFC-9929-CA1BE491A473}"/>
              </a:ext>
            </a:extLst>
          </p:cNvPr>
          <p:cNvSpPr>
            <a:spLocks/>
          </p:cNvSpPr>
          <p:nvPr/>
        </p:nvSpPr>
        <p:spPr bwMode="auto">
          <a:xfrm>
            <a:off x="3810000" y="1676400"/>
            <a:ext cx="3429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s-MX" altLang="es-SV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- Acceso</a:t>
            </a:r>
          </a:p>
          <a:p>
            <a:pPr>
              <a:buFontTx/>
              <a:buNone/>
            </a:pPr>
            <a:r>
              <a:rPr lang="es-MX" altLang="es-SV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- Extracción</a:t>
            </a:r>
          </a:p>
          <a:p>
            <a:pPr>
              <a:buFontTx/>
              <a:buNone/>
            </a:pPr>
            <a:r>
              <a:rPr lang="es-MX" altLang="es-SV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- Explotación</a:t>
            </a:r>
          </a:p>
        </p:txBody>
      </p:sp>
      <p:sp>
        <p:nvSpPr>
          <p:cNvPr id="9" name="2 Marcador de contenido">
            <a:extLst>
              <a:ext uri="{FF2B5EF4-FFF2-40B4-BE49-F238E27FC236}">
                <a16:creationId xmlns:a16="http://schemas.microsoft.com/office/drawing/2014/main" id="{4B29A28A-3E9E-4D8C-8633-A6895AA803F0}"/>
              </a:ext>
            </a:extLst>
          </p:cNvPr>
          <p:cNvSpPr>
            <a:spLocks/>
          </p:cNvSpPr>
          <p:nvPr/>
        </p:nvSpPr>
        <p:spPr bwMode="auto">
          <a:xfrm>
            <a:off x="1981200" y="5029200"/>
            <a:ext cx="1905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s-MX" altLang="es-SV" sz="4000"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10" name="2 Marcador de contenido">
            <a:extLst>
              <a:ext uri="{FF2B5EF4-FFF2-40B4-BE49-F238E27FC236}">
                <a16:creationId xmlns:a16="http://schemas.microsoft.com/office/drawing/2014/main" id="{802DD9EB-534C-4568-9068-942CF95945AA}"/>
              </a:ext>
            </a:extLst>
          </p:cNvPr>
          <p:cNvSpPr>
            <a:spLocks/>
          </p:cNvSpPr>
          <p:nvPr/>
        </p:nvSpPr>
        <p:spPr bwMode="auto">
          <a:xfrm>
            <a:off x="2057400" y="2133600"/>
            <a:ext cx="1905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s-MX" altLang="es-SV"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s-MX" altLang="es-SV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Uso</a:t>
            </a:r>
          </a:p>
          <a:p>
            <a:pPr>
              <a:buFontTx/>
              <a:buNone/>
            </a:pPr>
            <a:endParaRPr lang="es-MX" altLang="es-SV"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endParaRPr lang="es-MX" altLang="es-SV" sz="1800"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endParaRPr lang="es-MX" altLang="es-SV"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s-MX" altLang="es-SV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Control</a:t>
            </a:r>
          </a:p>
          <a:p>
            <a:pPr>
              <a:buFontTx/>
              <a:buNone/>
            </a:pPr>
            <a:endParaRPr lang="es-MX" altLang="es-SV"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11" name="2 Marcador de contenido">
            <a:extLst>
              <a:ext uri="{FF2B5EF4-FFF2-40B4-BE49-F238E27FC236}">
                <a16:creationId xmlns:a16="http://schemas.microsoft.com/office/drawing/2014/main" id="{EBC3A76E-F5DA-4BD6-981E-9980BBFF1050}"/>
              </a:ext>
            </a:extLst>
          </p:cNvPr>
          <p:cNvSpPr>
            <a:spLocks/>
          </p:cNvSpPr>
          <p:nvPr/>
        </p:nvSpPr>
        <p:spPr bwMode="auto">
          <a:xfrm>
            <a:off x="6248400" y="5562600"/>
            <a:ext cx="2590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s-MX" altLang="es-SV" sz="4000"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12" name="2 Marcador de contenido">
            <a:extLst>
              <a:ext uri="{FF2B5EF4-FFF2-40B4-BE49-F238E27FC236}">
                <a16:creationId xmlns:a16="http://schemas.microsoft.com/office/drawing/2014/main" id="{3F845302-F306-4789-B8C5-288B55DCE4DE}"/>
              </a:ext>
            </a:extLst>
          </p:cNvPr>
          <p:cNvSpPr>
            <a:spLocks/>
          </p:cNvSpPr>
          <p:nvPr/>
        </p:nvSpPr>
        <p:spPr bwMode="auto">
          <a:xfrm>
            <a:off x="6629400" y="1981200"/>
            <a:ext cx="1600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s-MX" altLang="es-SV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Todos</a:t>
            </a:r>
          </a:p>
        </p:txBody>
      </p:sp>
      <p:sp>
        <p:nvSpPr>
          <p:cNvPr id="13" name="2 Marcador de contenido">
            <a:extLst>
              <a:ext uri="{FF2B5EF4-FFF2-40B4-BE49-F238E27FC236}">
                <a16:creationId xmlns:a16="http://schemas.microsoft.com/office/drawing/2014/main" id="{615742C9-1E2A-4162-AF82-A1A389F2C218}"/>
              </a:ext>
            </a:extLst>
          </p:cNvPr>
          <p:cNvSpPr>
            <a:spLocks/>
          </p:cNvSpPr>
          <p:nvPr/>
        </p:nvSpPr>
        <p:spPr bwMode="auto">
          <a:xfrm>
            <a:off x="6477000" y="3200400"/>
            <a:ext cx="2667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s-MX" altLang="es-SV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- Pescadores</a:t>
            </a:r>
          </a:p>
          <a:p>
            <a:pPr>
              <a:buFontTx/>
              <a:buNone/>
            </a:pPr>
            <a:r>
              <a:rPr lang="es-MX" altLang="es-SV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- Cendepesca</a:t>
            </a:r>
          </a:p>
          <a:p>
            <a:pPr>
              <a:buFontTx/>
              <a:buNone/>
            </a:pPr>
            <a:r>
              <a:rPr lang="es-MX" altLang="es-SV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- Alcaldías</a:t>
            </a:r>
          </a:p>
          <a:p>
            <a:pPr>
              <a:buFontTx/>
              <a:buChar char="-"/>
            </a:pPr>
            <a:r>
              <a:rPr lang="es-MX" altLang="es-SV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CEL</a:t>
            </a:r>
          </a:p>
          <a:p>
            <a:pPr>
              <a:buFontTx/>
              <a:buChar char="-"/>
            </a:pPr>
            <a:endParaRPr lang="es-MX" altLang="es-SV" sz="2400"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s-MX" altLang="es-SV" sz="28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CENDEPESCA</a:t>
            </a:r>
          </a:p>
        </p:txBody>
      </p:sp>
      <p:sp>
        <p:nvSpPr>
          <p:cNvPr id="62478" name="AutoShape 14">
            <a:extLst>
              <a:ext uri="{FF2B5EF4-FFF2-40B4-BE49-F238E27FC236}">
                <a16:creationId xmlns:a16="http://schemas.microsoft.com/office/drawing/2014/main" id="{F0348553-F4EF-453F-B023-C1CE02BC2735}"/>
              </a:ext>
            </a:extLst>
          </p:cNvPr>
          <p:cNvSpPr>
            <a:spLocks/>
          </p:cNvSpPr>
          <p:nvPr/>
        </p:nvSpPr>
        <p:spPr bwMode="auto">
          <a:xfrm>
            <a:off x="1828800" y="2362200"/>
            <a:ext cx="228600" cy="3657600"/>
          </a:xfrm>
          <a:prstGeom prst="leftBrace">
            <a:avLst>
              <a:gd name="adj1" fmla="val 1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SV"/>
          </a:p>
        </p:txBody>
      </p:sp>
      <p:sp>
        <p:nvSpPr>
          <p:cNvPr id="62479" name="AutoShape 15">
            <a:extLst>
              <a:ext uri="{FF2B5EF4-FFF2-40B4-BE49-F238E27FC236}">
                <a16:creationId xmlns:a16="http://schemas.microsoft.com/office/drawing/2014/main" id="{825E3F6B-34C3-4E09-AE3F-92555DBF2166}"/>
              </a:ext>
            </a:extLst>
          </p:cNvPr>
          <p:cNvSpPr>
            <a:spLocks/>
          </p:cNvSpPr>
          <p:nvPr/>
        </p:nvSpPr>
        <p:spPr bwMode="auto">
          <a:xfrm>
            <a:off x="3505200" y="1752600"/>
            <a:ext cx="228600" cy="1981200"/>
          </a:xfrm>
          <a:prstGeom prst="leftBrace">
            <a:avLst>
              <a:gd name="adj1" fmla="val 72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SV"/>
          </a:p>
        </p:txBody>
      </p:sp>
      <p:sp>
        <p:nvSpPr>
          <p:cNvPr id="62481" name="AutoShape 17">
            <a:extLst>
              <a:ext uri="{FF2B5EF4-FFF2-40B4-BE49-F238E27FC236}">
                <a16:creationId xmlns:a16="http://schemas.microsoft.com/office/drawing/2014/main" id="{0BDCA3CD-8424-4C09-BAA7-8C5278D9447E}"/>
              </a:ext>
            </a:extLst>
          </p:cNvPr>
          <p:cNvSpPr>
            <a:spLocks/>
          </p:cNvSpPr>
          <p:nvPr/>
        </p:nvSpPr>
        <p:spPr bwMode="auto">
          <a:xfrm>
            <a:off x="3505200" y="3962400"/>
            <a:ext cx="228600" cy="2362200"/>
          </a:xfrm>
          <a:prstGeom prst="leftBrace">
            <a:avLst>
              <a:gd name="adj1" fmla="val 8611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SV"/>
          </a:p>
        </p:txBody>
      </p:sp>
      <p:sp>
        <p:nvSpPr>
          <p:cNvPr id="62482" name="AutoShape 18">
            <a:extLst>
              <a:ext uri="{FF2B5EF4-FFF2-40B4-BE49-F238E27FC236}">
                <a16:creationId xmlns:a16="http://schemas.microsoft.com/office/drawing/2014/main" id="{A01D7D1B-1D62-46FC-8C93-6D8480215BC4}"/>
              </a:ext>
            </a:extLst>
          </p:cNvPr>
          <p:cNvSpPr>
            <a:spLocks/>
          </p:cNvSpPr>
          <p:nvPr/>
        </p:nvSpPr>
        <p:spPr bwMode="auto">
          <a:xfrm>
            <a:off x="6248400" y="3505200"/>
            <a:ext cx="228600" cy="1981200"/>
          </a:xfrm>
          <a:prstGeom prst="leftBrace">
            <a:avLst>
              <a:gd name="adj1" fmla="val 72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SV"/>
          </a:p>
        </p:txBody>
      </p:sp>
      <p:sp>
        <p:nvSpPr>
          <p:cNvPr id="62483" name="AutoShape 19">
            <a:extLst>
              <a:ext uri="{FF2B5EF4-FFF2-40B4-BE49-F238E27FC236}">
                <a16:creationId xmlns:a16="http://schemas.microsoft.com/office/drawing/2014/main" id="{3104C6D7-42B5-4B3D-8504-AB73036D98C2}"/>
              </a:ext>
            </a:extLst>
          </p:cNvPr>
          <p:cNvSpPr>
            <a:spLocks/>
          </p:cNvSpPr>
          <p:nvPr/>
        </p:nvSpPr>
        <p:spPr bwMode="auto">
          <a:xfrm>
            <a:off x="6324600" y="5715000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SV"/>
          </a:p>
        </p:txBody>
      </p:sp>
      <p:sp>
        <p:nvSpPr>
          <p:cNvPr id="62485" name="AutoShape 21">
            <a:extLst>
              <a:ext uri="{FF2B5EF4-FFF2-40B4-BE49-F238E27FC236}">
                <a16:creationId xmlns:a16="http://schemas.microsoft.com/office/drawing/2014/main" id="{BED36553-62F9-4FC3-AD0A-85AD7019BDC5}"/>
              </a:ext>
            </a:extLst>
          </p:cNvPr>
          <p:cNvSpPr>
            <a:spLocks/>
          </p:cNvSpPr>
          <p:nvPr/>
        </p:nvSpPr>
        <p:spPr bwMode="auto">
          <a:xfrm>
            <a:off x="6400800" y="1828800"/>
            <a:ext cx="152400" cy="914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SV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554E79B3-0B7D-4F83-9460-B7CE591735AE}"/>
              </a:ext>
            </a:extLst>
          </p:cNvPr>
          <p:cNvSpPr>
            <a:spLocks/>
          </p:cNvSpPr>
          <p:nvPr/>
        </p:nvSpPr>
        <p:spPr bwMode="auto">
          <a:xfrm>
            <a:off x="457200" y="30480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s-MX" altLang="es-SV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Acción Colectiva</a:t>
            </a:r>
          </a:p>
          <a:p>
            <a:pPr>
              <a:buFont typeface="Wingdings" panose="05000000000000000000" pitchFamily="2" charset="2"/>
              <a:buNone/>
            </a:pPr>
            <a:r>
              <a:rPr lang="es-MX" altLang="es-SV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 (Formal e Informal):</a:t>
            </a:r>
          </a:p>
        </p:txBody>
      </p:sp>
      <p:sp>
        <p:nvSpPr>
          <p:cNvPr id="2" name="2 Marcador de contenido">
            <a:extLst>
              <a:ext uri="{FF2B5EF4-FFF2-40B4-BE49-F238E27FC236}">
                <a16:creationId xmlns:a16="http://schemas.microsoft.com/office/drawing/2014/main" id="{F134317E-A9A4-4146-81BA-B1AB0C19C9E0}"/>
              </a:ext>
            </a:extLst>
          </p:cNvPr>
          <p:cNvSpPr>
            <a:spLocks/>
          </p:cNvSpPr>
          <p:nvPr/>
        </p:nvSpPr>
        <p:spPr bwMode="auto">
          <a:xfrm>
            <a:off x="381000" y="1752600"/>
            <a:ext cx="8534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s-MX" altLang="es-SV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Formal:</a:t>
            </a:r>
          </a:p>
          <a:p>
            <a:pPr>
              <a:buFontTx/>
              <a:buChar char="-"/>
            </a:pPr>
            <a:r>
              <a:rPr lang="es-MX" altLang="es-SV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Reglas: Resolución CENDEPESCA, Ordenanzas (Potonico).</a:t>
            </a:r>
          </a:p>
          <a:p>
            <a:pPr>
              <a:buFontTx/>
              <a:buChar char="-"/>
            </a:pPr>
            <a:r>
              <a:rPr lang="es-MX" altLang="es-SV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Normas: Código de ética de la pesca.</a:t>
            </a:r>
          </a:p>
          <a:p>
            <a:pPr>
              <a:buFontTx/>
              <a:buChar char="-"/>
            </a:pPr>
            <a:endParaRPr lang="es-MX" altLang="es-SV"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s-MX" altLang="es-SV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Informal (Acuerdos y costumbres)</a:t>
            </a:r>
          </a:p>
          <a:p>
            <a:pPr>
              <a:buFontTx/>
              <a:buChar char="-"/>
            </a:pPr>
            <a:r>
              <a:rPr lang="es-MX" altLang="es-SV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Respeto del sitio de tiro para pesca de arrastre.</a:t>
            </a:r>
          </a:p>
          <a:p>
            <a:pPr>
              <a:buFontTx/>
              <a:buChar char="-"/>
            </a:pPr>
            <a:r>
              <a:rPr lang="es-MX" altLang="es-SV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Respeto a los trasmallos.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82EB7FDB-D58D-4249-A8F0-21784EDF8869}"/>
              </a:ext>
            </a:extLst>
          </p:cNvPr>
          <p:cNvSpPr>
            <a:spLocks/>
          </p:cNvSpPr>
          <p:nvPr/>
        </p:nvSpPr>
        <p:spPr bwMode="auto">
          <a:xfrm>
            <a:off x="457200" y="304800"/>
            <a:ext cx="8686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s-MX" altLang="es-SV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Causales de la Acción Colectiva:</a:t>
            </a:r>
          </a:p>
        </p:txBody>
      </p:sp>
      <p:sp>
        <p:nvSpPr>
          <p:cNvPr id="2" name="2 Marcador de contenido">
            <a:extLst>
              <a:ext uri="{FF2B5EF4-FFF2-40B4-BE49-F238E27FC236}">
                <a16:creationId xmlns:a16="http://schemas.microsoft.com/office/drawing/2014/main" id="{C35C2426-59B7-437C-A3DE-C09211BA240B}"/>
              </a:ext>
            </a:extLst>
          </p:cNvPr>
          <p:cNvSpPr>
            <a:spLocks/>
          </p:cNvSpPr>
          <p:nvPr/>
        </p:nvSpPr>
        <p:spPr bwMode="auto">
          <a:xfrm>
            <a:off x="304800" y="1295400"/>
            <a:ext cx="8686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s-MX" altLang="es-SV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La Acción colectiva obedece en algunos casos a cumplir Reglas o normas y en la mayoría de casos por incentivos</a:t>
            </a:r>
          </a:p>
          <a:p>
            <a:pPr>
              <a:buFontTx/>
              <a:buNone/>
            </a:pPr>
            <a:r>
              <a:rPr lang="es-MX" altLang="es-SV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Ejemplos:</a:t>
            </a:r>
          </a:p>
          <a:p>
            <a:pPr>
              <a:buFontTx/>
              <a:buChar char="-"/>
            </a:pPr>
            <a:r>
              <a:rPr lang="es-MX" altLang="es-SV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Siembra de alevines (ASPESGRA).</a:t>
            </a:r>
          </a:p>
          <a:p>
            <a:pPr>
              <a:buFontTx/>
              <a:buChar char="-"/>
            </a:pPr>
            <a:r>
              <a:rPr lang="es-MX" altLang="es-SV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Estudio Pato Chancho (Censo, dieta).</a:t>
            </a:r>
          </a:p>
          <a:p>
            <a:pPr>
              <a:buFontTx/>
              <a:buChar char="-"/>
            </a:pPr>
            <a:r>
              <a:rPr lang="es-MX" altLang="es-SV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Manejo de Jacinto de Agua.</a:t>
            </a:r>
          </a:p>
          <a:p>
            <a:pPr>
              <a:buFontTx/>
              <a:buChar char="-"/>
            </a:pPr>
            <a:r>
              <a:rPr lang="es-MX" altLang="es-SV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Campañas de limpieza.</a:t>
            </a:r>
          </a:p>
          <a:p>
            <a:pPr>
              <a:buFontTx/>
              <a:buChar char="-"/>
            </a:pPr>
            <a:endParaRPr lang="es-MX" altLang="es-SV"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endParaRPr lang="es-MX" altLang="es-SV"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errón Grande">
            <a:extLst>
              <a:ext uri="{FF2B5EF4-FFF2-40B4-BE49-F238E27FC236}">
                <a16:creationId xmlns:a16="http://schemas.microsoft.com/office/drawing/2014/main" id="{C401CDFC-A57F-4090-A96B-DBB540B907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8AF7A912-E3FF-435D-B39F-7AAE9685F188}"/>
              </a:ext>
            </a:extLst>
          </p:cNvPr>
          <p:cNvSpPr>
            <a:spLocks/>
          </p:cNvSpPr>
          <p:nvPr/>
        </p:nvSpPr>
        <p:spPr bwMode="auto">
          <a:xfrm>
            <a:off x="5181600" y="838200"/>
            <a:ext cx="2590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s-MX" altLang="es-SV" sz="5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Gracias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Object 4">
            <a:extLst>
              <a:ext uri="{FF2B5EF4-FFF2-40B4-BE49-F238E27FC236}">
                <a16:creationId xmlns:a16="http://schemas.microsoft.com/office/drawing/2014/main" id="{40BD9440-7A77-499E-9090-6647502C57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"/>
          <a:stretch>
            <a:fillRect/>
          </a:stretch>
        </p:blipFill>
        <p:spPr bwMode="auto">
          <a:xfrm>
            <a:off x="0" y="1219200"/>
            <a:ext cx="9144000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390C0025-0369-40DD-8567-9E45D620637A}"/>
              </a:ext>
            </a:extLst>
          </p:cNvPr>
          <p:cNvSpPr>
            <a:spLocks/>
          </p:cNvSpPr>
          <p:nvPr/>
        </p:nvSpPr>
        <p:spPr bwMode="auto">
          <a:xfrm>
            <a:off x="228600" y="228600"/>
            <a:ext cx="876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s-MX" altLang="es-SV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Grupo 3: Humedal Cerrón Grande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12" name="Rectangle 8">
            <a:extLst>
              <a:ext uri="{FF2B5EF4-FFF2-40B4-BE49-F238E27FC236}">
                <a16:creationId xmlns:a16="http://schemas.microsoft.com/office/drawing/2014/main" id="{219A8792-B28E-4540-954E-4FBD050CFDC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0"/>
            <a:ext cx="8839200" cy="1139825"/>
          </a:xfrm>
        </p:spPr>
        <p:txBody>
          <a:bodyPr anchorCtr="1"/>
          <a:lstStyle/>
          <a:p>
            <a:pPr eaLnBrk="1" hangingPunct="1"/>
            <a:r>
              <a:rPr lang="es-MX" altLang="es-SV" sz="3600">
                <a:cs typeface="Times New Roman" panose="02020603050405020304" pitchFamily="18" charset="0"/>
              </a:rPr>
              <a:t>Recurso compartido relevante:</a:t>
            </a:r>
            <a:r>
              <a:rPr lang="es-SV" altLang="es-SV" sz="4000">
                <a:solidFill>
                  <a:srgbClr val="FFFF00"/>
                </a:solidFill>
                <a:latin typeface="Arial Black" panose="020B0A04020102020204" pitchFamily="34" charset="0"/>
              </a:rPr>
              <a:t> Pesca</a:t>
            </a:r>
            <a:r>
              <a:rPr lang="es-SV" altLang="es-SV" sz="4000">
                <a:solidFill>
                  <a:srgbClr val="66FFFF"/>
                </a:solidFill>
                <a:latin typeface="Arial Black" panose="020B0A04020102020204" pitchFamily="34" charset="0"/>
              </a:rPr>
              <a:t> </a:t>
            </a:r>
          </a:p>
        </p:txBody>
      </p:sp>
      <p:pic>
        <p:nvPicPr>
          <p:cNvPr id="67587" name="Picture 4" descr="Imagen 153">
            <a:extLst>
              <a:ext uri="{FF2B5EF4-FFF2-40B4-BE49-F238E27FC236}">
                <a16:creationId xmlns:a16="http://schemas.microsoft.com/office/drawing/2014/main" id="{6DE49DF9-788F-4103-A24F-4F6A1955BC39}"/>
              </a:ext>
            </a:extLst>
          </p:cNvPr>
          <p:cNvPicPr>
            <a:picLocks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3829050"/>
            <a:ext cx="4445000" cy="3028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588" name="Picture 7" descr="rotulo">
            <a:extLst>
              <a:ext uri="{FF2B5EF4-FFF2-40B4-BE49-F238E27FC236}">
                <a16:creationId xmlns:a16="http://schemas.microsoft.com/office/drawing/2014/main" id="{89466F99-A000-40B4-8BF0-54A69099FC01}"/>
              </a:ext>
            </a:extLst>
          </p:cNvPr>
          <p:cNvPicPr>
            <a:picLocks noChangeAspect="1" noChangeArrowheads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06900" y="1092200"/>
            <a:ext cx="4737100" cy="576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589" name="Picture 10" descr="Clip56">
            <a:extLst>
              <a:ext uri="{FF2B5EF4-FFF2-40B4-BE49-F238E27FC236}">
                <a16:creationId xmlns:a16="http://schemas.microsoft.com/office/drawing/2014/main" id="{44FD2EB6-ABF1-426B-86CD-8C3053158B65}"/>
              </a:ext>
            </a:extLst>
          </p:cNvPr>
          <p:cNvPicPr>
            <a:picLocks noChangeAspect="1" noChangeArrowheads="1"/>
          </p:cNvPicPr>
          <p:nvPr>
            <p:ph sz="quarter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084263"/>
            <a:ext cx="4443413" cy="2747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2" name="Picture 12">
            <a:extLst>
              <a:ext uri="{FF2B5EF4-FFF2-40B4-BE49-F238E27FC236}">
                <a16:creationId xmlns:a16="http://schemas.microsoft.com/office/drawing/2014/main" id="{D31F4DFD-73F9-421B-A3A2-78CA3A0D1B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"/>
          <a:stretch>
            <a:fillRect/>
          </a:stretch>
        </p:blipFill>
        <p:spPr bwMode="auto">
          <a:xfrm>
            <a:off x="0" y="1066800"/>
            <a:ext cx="9144000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376294ED-5A0E-4E72-935E-82889924197B}"/>
              </a:ext>
            </a:extLst>
          </p:cNvPr>
          <p:cNvSpPr>
            <a:spLocks/>
          </p:cNvSpPr>
          <p:nvPr/>
        </p:nvSpPr>
        <p:spPr bwMode="auto">
          <a:xfrm>
            <a:off x="457200" y="15240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s-MX" altLang="es-SV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Presiones sobre el recurso:</a:t>
            </a:r>
            <a:endParaRPr lang="es-MX" altLang="es-SV" sz="2800"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</p:txBody>
      </p:sp>
      <p:pic>
        <p:nvPicPr>
          <p:cNvPr id="5127" name="Picture 7">
            <a:extLst>
              <a:ext uri="{FF2B5EF4-FFF2-40B4-BE49-F238E27FC236}">
                <a16:creationId xmlns:a16="http://schemas.microsoft.com/office/drawing/2014/main" id="{CB6B4FC1-87B2-4B18-B974-D187A49AE2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4"/>
          <a:stretch>
            <a:fillRect/>
          </a:stretch>
        </p:blipFill>
        <p:spPr bwMode="auto">
          <a:xfrm>
            <a:off x="5334000" y="3570288"/>
            <a:ext cx="3810000" cy="3281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9" name="Rectangle 9">
            <a:extLst>
              <a:ext uri="{FF2B5EF4-FFF2-40B4-BE49-F238E27FC236}">
                <a16:creationId xmlns:a16="http://schemas.microsoft.com/office/drawing/2014/main" id="{100A21A1-84A0-46C2-9A53-19F31612C8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1600200"/>
            <a:ext cx="3657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MX" altLang="es-SV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Contaminación</a:t>
            </a:r>
            <a:endParaRPr lang="es-ES" altLang="es-SV" sz="4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130" name="Picture 10">
            <a:extLst>
              <a:ext uri="{FF2B5EF4-FFF2-40B4-BE49-F238E27FC236}">
                <a16:creationId xmlns:a16="http://schemas.microsoft.com/office/drawing/2014/main" id="{BC3C1EDC-0F22-4D0B-950E-2BB326C9E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8" y="3548063"/>
            <a:ext cx="2487612" cy="3309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1" name="Picture 11">
            <a:extLst>
              <a:ext uri="{FF2B5EF4-FFF2-40B4-BE49-F238E27FC236}">
                <a16:creationId xmlns:a16="http://schemas.microsoft.com/office/drawing/2014/main" id="{1E1002ED-0B3E-4B52-82BC-482184EF61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3560763"/>
            <a:ext cx="2481262" cy="3297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7EA6CBCA-F0E0-421A-9BF7-1EE5A829C791}"/>
              </a:ext>
            </a:extLst>
          </p:cNvPr>
          <p:cNvSpPr>
            <a:spLocks/>
          </p:cNvSpPr>
          <p:nvPr/>
        </p:nvSpPr>
        <p:spPr bwMode="auto">
          <a:xfrm>
            <a:off x="304800" y="53340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s-MX" altLang="es-SV" sz="4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Presiones sobre el recurso:</a:t>
            </a:r>
          </a:p>
          <a:p>
            <a:pPr>
              <a:buFontTx/>
              <a:buChar char="-"/>
            </a:pPr>
            <a:r>
              <a:rPr lang="es-MX" altLang="es-SV" sz="40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Asolvamiento</a:t>
            </a:r>
          </a:p>
          <a:p>
            <a:pPr>
              <a:buFontTx/>
              <a:buChar char="-"/>
            </a:pPr>
            <a:r>
              <a:rPr lang="es-MX" altLang="es-SV" sz="40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Crecimiento Demográfico </a:t>
            </a:r>
          </a:p>
          <a:p>
            <a:pPr>
              <a:buFontTx/>
              <a:buChar char="-"/>
            </a:pPr>
            <a:r>
              <a:rPr lang="es-ES" altLang="es-SV" sz="40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Jacinto de agua (</a:t>
            </a:r>
            <a:r>
              <a:rPr lang="es-ES" altLang="es-SV" sz="4000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Eichornia crassipes</a:t>
            </a:r>
            <a:r>
              <a:rPr lang="es-ES" altLang="es-SV" sz="40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) </a:t>
            </a:r>
            <a:endParaRPr lang="es-MX" altLang="es-SV" sz="4000"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</p:txBody>
      </p:sp>
      <p:pic>
        <p:nvPicPr>
          <p:cNvPr id="61446" name="Picture 6">
            <a:extLst>
              <a:ext uri="{FF2B5EF4-FFF2-40B4-BE49-F238E27FC236}">
                <a16:creationId xmlns:a16="http://schemas.microsoft.com/office/drawing/2014/main" id="{F98FD491-AE03-4C80-9C50-BCF60E8BEF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08388"/>
            <a:ext cx="4887913" cy="3249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E956500F-EEBD-44B9-88CC-85019E072BCD}"/>
              </a:ext>
            </a:extLst>
          </p:cNvPr>
          <p:cNvSpPr>
            <a:spLocks/>
          </p:cNvSpPr>
          <p:nvPr/>
        </p:nvSpPr>
        <p:spPr bwMode="auto">
          <a:xfrm>
            <a:off x="304800" y="1143000"/>
            <a:ext cx="8839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s-MX" altLang="es-SV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Utilización de Artes y Métodos de Pesca Inadecuados (apaleo, rungoneo, explosivos, veneno)</a:t>
            </a:r>
          </a:p>
        </p:txBody>
      </p:sp>
      <p:pic>
        <p:nvPicPr>
          <p:cNvPr id="66565" name="Picture 4" descr="C:\Users\ivega\Desktop\Nueva carpeta\DSCF1393.JPG">
            <a:extLst>
              <a:ext uri="{FF2B5EF4-FFF2-40B4-BE49-F238E27FC236}">
                <a16:creationId xmlns:a16="http://schemas.microsoft.com/office/drawing/2014/main" id="{2B1A4131-1B7A-40F0-97C2-84B55DDBD8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"/>
          <a:stretch>
            <a:fillRect/>
          </a:stretch>
        </p:blipFill>
        <p:spPr bwMode="auto">
          <a:xfrm>
            <a:off x="5105400" y="2590800"/>
            <a:ext cx="3954463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1803" name="Rectangle 11">
            <a:extLst>
              <a:ext uri="{FF2B5EF4-FFF2-40B4-BE49-F238E27FC236}">
                <a16:creationId xmlns:a16="http://schemas.microsoft.com/office/drawing/2014/main" id="{B29689B5-76D4-4F80-87A4-2AC8C97D90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07975"/>
            <a:ext cx="83947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algn="ctr" eaLnBrk="0" hangingPunct="0">
              <a:defRPr sz="44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 eaLnBrk="0" hangingPunct="0">
              <a:defRPr sz="44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eaLnBrk="0" hangingPunct="0">
              <a:defRPr sz="44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eaLnBrk="0" hangingPunct="0">
              <a:defRPr sz="44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eaLnBrk="0" hangingPunct="0">
              <a:defRPr sz="44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SV" sz="40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Presiones sobre el recurso:</a:t>
            </a:r>
            <a:br>
              <a:rPr lang="es-MX" altLang="es-SV" sz="40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</a:br>
            <a:endParaRPr lang="es-SV" altLang="es-SV" sz="28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66567" name="Picture 7">
            <a:extLst>
              <a:ext uri="{FF2B5EF4-FFF2-40B4-BE49-F238E27FC236}">
                <a16:creationId xmlns:a16="http://schemas.microsoft.com/office/drawing/2014/main" id="{BA45A2B8-7D11-4418-BFDC-7147A98A26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4"/>
          <a:stretch>
            <a:fillRect/>
          </a:stretch>
        </p:blipFill>
        <p:spPr bwMode="auto">
          <a:xfrm>
            <a:off x="76200" y="2590800"/>
            <a:ext cx="4876800" cy="429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803" name="Rectangle 11">
            <a:extLst>
              <a:ext uri="{FF2B5EF4-FFF2-40B4-BE49-F238E27FC236}">
                <a16:creationId xmlns:a16="http://schemas.microsoft.com/office/drawing/2014/main" id="{B531B55D-0EE1-4499-8B7A-DF174F6EF5E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07975"/>
            <a:ext cx="8394700" cy="1139825"/>
          </a:xfrm>
        </p:spPr>
        <p:txBody>
          <a:bodyPr anchorCtr="1"/>
          <a:lstStyle/>
          <a:p>
            <a:pPr eaLnBrk="1" hangingPunct="1"/>
            <a:r>
              <a:rPr lang="es-MX" altLang="es-SV" sz="4000" b="0">
                <a:solidFill>
                  <a:srgbClr val="FFFF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Presiones sobre el recurso:</a:t>
            </a:r>
            <a:br>
              <a:rPr lang="es-MX" altLang="es-SV" sz="4000" b="0">
                <a:solidFill>
                  <a:srgbClr val="FFFF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</a:br>
            <a:endParaRPr lang="es-SV" altLang="es-SV" sz="280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pic>
        <p:nvPicPr>
          <p:cNvPr id="69635" name="Picture 4" descr="comercio_tilapia_sucia">
            <a:extLst>
              <a:ext uri="{FF2B5EF4-FFF2-40B4-BE49-F238E27FC236}">
                <a16:creationId xmlns:a16="http://schemas.microsoft.com/office/drawing/2014/main" id="{10F52992-D30B-4E4B-AD0E-6E66343D63CE}"/>
              </a:ext>
            </a:extLst>
          </p:cNvPr>
          <p:cNvPicPr>
            <a:picLocks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271588"/>
            <a:ext cx="4038600" cy="3028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637" name="Picture 10" descr="lospalitos">
            <a:extLst>
              <a:ext uri="{FF2B5EF4-FFF2-40B4-BE49-F238E27FC236}">
                <a16:creationId xmlns:a16="http://schemas.microsoft.com/office/drawing/2014/main" id="{077E7C3B-141D-49C0-88EF-631A5C06A815}"/>
              </a:ext>
            </a:extLst>
          </p:cNvPr>
          <p:cNvPicPr>
            <a:picLocks noChangeAspect="1" noChangeArrowheads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25900" y="1287463"/>
            <a:ext cx="5118100" cy="55705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639" name="Rectangle 7">
            <a:extLst>
              <a:ext uri="{FF2B5EF4-FFF2-40B4-BE49-F238E27FC236}">
                <a16:creationId xmlns:a16="http://schemas.microsoft.com/office/drawing/2014/main" id="{82D2AFCF-7D42-4650-B27A-C0E5CDD1E0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5165725"/>
            <a:ext cx="426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es-MX" altLang="es-SV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Sobre explotación</a:t>
            </a:r>
          </a:p>
        </p:txBody>
      </p:sp>
      <p:pic>
        <p:nvPicPr>
          <p:cNvPr id="69640" name="Picture 8">
            <a:extLst>
              <a:ext uri="{FF2B5EF4-FFF2-40B4-BE49-F238E27FC236}">
                <a16:creationId xmlns:a16="http://schemas.microsoft.com/office/drawing/2014/main" id="{E3746F6E-13A4-4D4A-97EB-B9A609DE10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4" b="-70"/>
          <a:stretch>
            <a:fillRect/>
          </a:stretch>
        </p:blipFill>
        <p:spPr bwMode="auto">
          <a:xfrm>
            <a:off x="0" y="4191000"/>
            <a:ext cx="4038600" cy="270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11" descr="aves El Tablon RRivera">
            <a:extLst>
              <a:ext uri="{FF2B5EF4-FFF2-40B4-BE49-F238E27FC236}">
                <a16:creationId xmlns:a16="http://schemas.microsoft.com/office/drawing/2014/main" id="{73F61E42-1B0C-4B69-BC3B-F4F62A545A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00"/>
          <a:stretch>
            <a:fillRect/>
          </a:stretch>
        </p:blipFill>
        <p:spPr bwMode="auto">
          <a:xfrm>
            <a:off x="0" y="1219200"/>
            <a:ext cx="91440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61" name="Rectangle 5">
            <a:extLst>
              <a:ext uri="{FF2B5EF4-FFF2-40B4-BE49-F238E27FC236}">
                <a16:creationId xmlns:a16="http://schemas.microsoft.com/office/drawing/2014/main" id="{33764FF0-2F7E-4C05-B694-A301A46DE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6638" y="5791200"/>
            <a:ext cx="33575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es-MX" altLang="es-SV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Depredadores</a:t>
            </a: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C1FBD115-7EE2-4E4C-9384-3AEFAAAC05D5}"/>
              </a:ext>
            </a:extLst>
          </p:cNvPr>
          <p:cNvSpPr>
            <a:spLocks/>
          </p:cNvSpPr>
          <p:nvPr/>
        </p:nvSpPr>
        <p:spPr bwMode="auto">
          <a:xfrm>
            <a:off x="685800" y="15240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s-MX" altLang="es-SV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Presiones sobre el recurso:</a:t>
            </a:r>
            <a:endParaRPr lang="es-MX" altLang="es-SV" sz="2800"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</p:txBody>
      </p:sp>
      <p:pic>
        <p:nvPicPr>
          <p:cNvPr id="70664" name="Picture 18" descr="IMG_1111">
            <a:extLst>
              <a:ext uri="{FF2B5EF4-FFF2-40B4-BE49-F238E27FC236}">
                <a16:creationId xmlns:a16="http://schemas.microsoft.com/office/drawing/2014/main" id="{214E9807-7555-4137-8CF8-70FC299748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13250"/>
            <a:ext cx="3200400" cy="244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65" name="Picture 10" descr="pHalacrocórax brasilianus">
            <a:extLst>
              <a:ext uri="{FF2B5EF4-FFF2-40B4-BE49-F238E27FC236}">
                <a16:creationId xmlns:a16="http://schemas.microsoft.com/office/drawing/2014/main" id="{22C4F041-5D59-466D-8A85-013465E813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-73"/>
          <a:stretch>
            <a:fillRect/>
          </a:stretch>
        </p:blipFill>
        <p:spPr bwMode="auto">
          <a:xfrm>
            <a:off x="6629400" y="3124200"/>
            <a:ext cx="25146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70C656B0-D037-4CEE-8A23-9C2B62CF36B6}"/>
              </a:ext>
            </a:extLst>
          </p:cNvPr>
          <p:cNvSpPr>
            <a:spLocks/>
          </p:cNvSpPr>
          <p:nvPr/>
        </p:nvSpPr>
        <p:spPr bwMode="auto">
          <a:xfrm>
            <a:off x="228600" y="381000"/>
            <a:ext cx="6400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s-MX" altLang="es-SV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Actores Interesados:</a:t>
            </a:r>
          </a:p>
        </p:txBody>
      </p:sp>
      <p:sp>
        <p:nvSpPr>
          <p:cNvPr id="2" name="2 Marcador de contenido">
            <a:extLst>
              <a:ext uri="{FF2B5EF4-FFF2-40B4-BE49-F238E27FC236}">
                <a16:creationId xmlns:a16="http://schemas.microsoft.com/office/drawing/2014/main" id="{1DB8CFB8-9B0B-47CB-981F-2CDA4BDE0D24}"/>
              </a:ext>
            </a:extLst>
          </p:cNvPr>
          <p:cNvSpPr>
            <a:spLocks/>
          </p:cNvSpPr>
          <p:nvPr/>
        </p:nvSpPr>
        <p:spPr bwMode="auto">
          <a:xfrm>
            <a:off x="457200" y="1524000"/>
            <a:ext cx="5562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-"/>
            </a:pPr>
            <a:r>
              <a:rPr lang="es-MX" altLang="es-SV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PESCADORES</a:t>
            </a:r>
          </a:p>
          <a:p>
            <a:pPr>
              <a:buFontTx/>
              <a:buChar char="-"/>
            </a:pPr>
            <a:r>
              <a:rPr lang="es-MX" altLang="es-SV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COMERCIANTES</a:t>
            </a:r>
          </a:p>
          <a:p>
            <a:pPr>
              <a:buFontTx/>
              <a:buChar char="-"/>
            </a:pPr>
            <a:r>
              <a:rPr lang="es-MX" altLang="es-SV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CIHCG</a:t>
            </a:r>
          </a:p>
          <a:p>
            <a:pPr>
              <a:buFontTx/>
              <a:buChar char="-"/>
            </a:pPr>
            <a:r>
              <a:rPr lang="es-MX" altLang="es-SV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CENDEPESCA</a:t>
            </a:r>
          </a:p>
          <a:p>
            <a:pPr>
              <a:buFontTx/>
              <a:buChar char="-"/>
            </a:pPr>
            <a:r>
              <a:rPr lang="es-MX" altLang="es-SV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CEL</a:t>
            </a:r>
          </a:p>
          <a:p>
            <a:pPr>
              <a:buFontTx/>
              <a:buChar char="-"/>
            </a:pPr>
            <a:r>
              <a:rPr lang="es-MX" altLang="es-SV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ALCALDÍAS</a:t>
            </a:r>
          </a:p>
          <a:p>
            <a:pPr>
              <a:buFontTx/>
              <a:buChar char="-"/>
            </a:pPr>
            <a:r>
              <a:rPr lang="es-MX" altLang="es-SV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MARN</a:t>
            </a:r>
          </a:p>
          <a:p>
            <a:pPr>
              <a:buFontTx/>
              <a:buChar char="-"/>
            </a:pPr>
            <a:r>
              <a:rPr lang="es-MX" altLang="es-SV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PNC – MEDIO AMBIENTE</a:t>
            </a:r>
          </a:p>
        </p:txBody>
      </p:sp>
      <p:pic>
        <p:nvPicPr>
          <p:cNvPr id="63493" name="Picture 5">
            <a:extLst>
              <a:ext uri="{FF2B5EF4-FFF2-40B4-BE49-F238E27FC236}">
                <a16:creationId xmlns:a16="http://schemas.microsoft.com/office/drawing/2014/main" id="{61D15571-CEF5-46C9-9C75-6E5A2401B4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33400"/>
            <a:ext cx="2133600" cy="2090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495" name="Picture 7">
            <a:extLst>
              <a:ext uri="{FF2B5EF4-FFF2-40B4-BE49-F238E27FC236}">
                <a16:creationId xmlns:a16="http://schemas.microsoft.com/office/drawing/2014/main" id="{A6B76F53-A819-4929-9051-819C97AB42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840038"/>
            <a:ext cx="2590800" cy="1427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498" name="Picture 10">
            <a:extLst>
              <a:ext uri="{FF2B5EF4-FFF2-40B4-BE49-F238E27FC236}">
                <a16:creationId xmlns:a16="http://schemas.microsoft.com/office/drawing/2014/main" id="{4A8C5ACD-2D62-4CC6-BFFB-710F369850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638675"/>
            <a:ext cx="3124200" cy="221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Secuencia">
  <a:themeElements>
    <a:clrScheme name="Secuencia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tesi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ecuencia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uencia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4495</TotalTime>
  <Words>391</Words>
  <Application>Microsoft Office PowerPoint</Application>
  <PresentationFormat>Presentación en pantalla (4:3)</PresentationFormat>
  <Paragraphs>103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1" baseType="lpstr">
      <vt:lpstr>Tahoma</vt:lpstr>
      <vt:lpstr>Arial</vt:lpstr>
      <vt:lpstr>Times New Roman</vt:lpstr>
      <vt:lpstr>Wingdings</vt:lpstr>
      <vt:lpstr>Arial Unicode MS</vt:lpstr>
      <vt:lpstr>Arial Black</vt:lpstr>
      <vt:lpstr>Secuencia</vt:lpstr>
      <vt:lpstr>Presentación de PowerPoint</vt:lpstr>
      <vt:lpstr>Presentación de PowerPoint</vt:lpstr>
      <vt:lpstr>Recurso compartido relevante: Pesca </vt:lpstr>
      <vt:lpstr>Presentación de PowerPoint</vt:lpstr>
      <vt:lpstr>Presentación de PowerPoint</vt:lpstr>
      <vt:lpstr>Presentación de PowerPoint</vt:lpstr>
      <vt:lpstr>Presiones sobre el recurso: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ivega</dc:creator>
  <cp:lastModifiedBy>FPRISMA</cp:lastModifiedBy>
  <cp:revision>128</cp:revision>
  <cp:lastPrinted>1601-01-01T00:00:00Z</cp:lastPrinted>
  <dcterms:created xsi:type="dcterms:W3CDTF">1601-01-01T00:00:00Z</dcterms:created>
  <dcterms:modified xsi:type="dcterms:W3CDTF">2020-02-26T17:20:10Z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NXTAG2">
    <vt:lpwstr>0008006410000000000001024100</vt:lpwstr>
  </property>
</Properties>
</file>