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2" r:id="rId3"/>
    <p:sldId id="271" r:id="rId4"/>
    <p:sldId id="292" r:id="rId5"/>
    <p:sldId id="261" r:id="rId6"/>
    <p:sldId id="283" r:id="rId7"/>
    <p:sldId id="274" r:id="rId8"/>
    <p:sldId id="291" r:id="rId9"/>
    <p:sldId id="287" r:id="rId10"/>
    <p:sldId id="262" r:id="rId11"/>
    <p:sldId id="288" r:id="rId12"/>
    <p:sldId id="267" r:id="rId13"/>
    <p:sldId id="290" r:id="rId14"/>
  </p:sldIdLst>
  <p:sldSz cx="9144000" cy="6858000" type="screen4x3"/>
  <p:notesSz cx="7077075" cy="9363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b-mia.xx.fbcdn.net/hphotos-prn2/v/t1.0-9/536162_10151652637795066_358608179_n.jpg?oh=65faf7e3a4de2b9e0d98f97faa68e114&amp;oe=5485541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0378" y="274638"/>
            <a:ext cx="7646421" cy="706090"/>
          </a:xfrm>
          <a:solidFill>
            <a:schemeClr val="accent3">
              <a:lumMod val="50000"/>
              <a:alpha val="48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PA" sz="2800" b="1" i="1" dirty="0">
                <a:solidFill>
                  <a:schemeClr val="bg1"/>
                </a:solidFill>
              </a:rPr>
              <a:t>TALLER </a:t>
            </a:r>
            <a:br>
              <a:rPr lang="es-PA" sz="2800" b="1" i="1" dirty="0">
                <a:solidFill>
                  <a:schemeClr val="bg1"/>
                </a:solidFill>
              </a:rPr>
            </a:br>
            <a:r>
              <a:rPr lang="es-PA" sz="2800" b="1" i="1" dirty="0">
                <a:solidFill>
                  <a:schemeClr val="bg1"/>
                </a:solidFill>
              </a:rPr>
              <a:t>CONTROL Y VIGILANCIA TERRITORIAL INDIGENA</a:t>
            </a:r>
            <a:endParaRPr lang="es-PA" sz="28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2132855"/>
            <a:ext cx="5508104" cy="1200329"/>
          </a:xfrm>
          <a:prstGeom prst="rect">
            <a:avLst/>
          </a:prstGeom>
          <a:solidFill>
            <a:schemeClr val="accent3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chemeClr val="bg1"/>
                </a:solidFill>
              </a:rPr>
              <a:t>EXPERIENCIAS DEL PUEBLO GUNA EN EL CONTROL Y DEFENSA TERRITORIAL EN PANAMÁ</a:t>
            </a:r>
            <a:endParaRPr lang="es-PA" sz="2400" b="1" dirty="0">
              <a:solidFill>
                <a:schemeClr val="bg1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555776" y="4581128"/>
            <a:ext cx="6400800" cy="1198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PA" sz="2400" b="1" i="1" dirty="0" smtClean="0">
                <a:solidFill>
                  <a:schemeClr val="bg1"/>
                </a:solidFill>
              </a:rPr>
              <a:t>Belisario López</a:t>
            </a:r>
          </a:p>
          <a:p>
            <a:pPr algn="ctr">
              <a:spcBef>
                <a:spcPts val="0"/>
              </a:spcBef>
            </a:pPr>
            <a:r>
              <a:rPr lang="es-PA" sz="2400" b="1" i="1" dirty="0" err="1" smtClean="0">
                <a:solidFill>
                  <a:schemeClr val="bg1"/>
                </a:solidFill>
              </a:rPr>
              <a:t>Sagladummad</a:t>
            </a:r>
            <a:r>
              <a:rPr lang="es-PA" sz="2400" b="1" i="1" dirty="0" smtClean="0">
                <a:solidFill>
                  <a:schemeClr val="bg1"/>
                </a:solidFill>
              </a:rPr>
              <a:t> (Cacique </a:t>
            </a:r>
            <a:r>
              <a:rPr lang="es-PA" sz="2400" b="1" i="1" dirty="0" err="1" smtClean="0">
                <a:solidFill>
                  <a:schemeClr val="bg1"/>
                </a:solidFill>
              </a:rPr>
              <a:t>Geneeral</a:t>
            </a:r>
            <a:r>
              <a:rPr lang="es-PA" sz="2400" b="1" i="1" dirty="0" smtClean="0">
                <a:solidFill>
                  <a:schemeClr val="bg1"/>
                </a:solidFill>
              </a:rPr>
              <a:t>)</a:t>
            </a:r>
            <a:r>
              <a:rPr lang="es-PA" sz="2400" b="1" i="1" dirty="0">
                <a:solidFill>
                  <a:schemeClr val="bg1"/>
                </a:solidFill>
              </a:rPr>
              <a:t> </a:t>
            </a:r>
            <a:endParaRPr lang="es-PA" sz="2400" b="1" i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s-PA" sz="2400" b="1" i="1" dirty="0" smtClean="0">
                <a:solidFill>
                  <a:schemeClr val="bg1"/>
                </a:solidFill>
              </a:rPr>
              <a:t> Y</a:t>
            </a:r>
          </a:p>
          <a:p>
            <a:pPr algn="ctr">
              <a:spcBef>
                <a:spcPts val="0"/>
              </a:spcBef>
            </a:pPr>
            <a:r>
              <a:rPr lang="es-PA" sz="2400" b="1" i="1" dirty="0" smtClean="0">
                <a:solidFill>
                  <a:schemeClr val="bg1"/>
                </a:solidFill>
              </a:rPr>
              <a:t>Avelino Pérez</a:t>
            </a:r>
          </a:p>
          <a:p>
            <a:pPr algn="ctr">
              <a:spcBef>
                <a:spcPts val="0"/>
              </a:spcBef>
            </a:pPr>
            <a:r>
              <a:rPr lang="es-PA" sz="2400" b="1" i="1" dirty="0" smtClean="0">
                <a:solidFill>
                  <a:schemeClr val="bg1"/>
                </a:solidFill>
              </a:rPr>
              <a:t>Presidente de Comisión de Límites</a:t>
            </a:r>
          </a:p>
          <a:p>
            <a:pPr algn="ctr">
              <a:spcBef>
                <a:spcPts val="0"/>
              </a:spcBef>
            </a:pPr>
            <a:r>
              <a:rPr lang="es-PA" sz="2400" b="1" i="1" dirty="0" smtClean="0">
                <a:solidFill>
                  <a:schemeClr val="bg1"/>
                </a:solidFill>
              </a:rPr>
              <a:t>Congreso General </a:t>
            </a:r>
            <a:r>
              <a:rPr lang="es-PA" sz="2400" b="1" i="1" dirty="0" err="1" smtClean="0">
                <a:solidFill>
                  <a:schemeClr val="bg1"/>
                </a:solidFill>
              </a:rPr>
              <a:t>Guna</a:t>
            </a:r>
            <a:endParaRPr lang="es-PA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84" y="0"/>
            <a:ext cx="909695" cy="8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60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6516216" cy="490066"/>
          </a:xfrm>
        </p:spPr>
        <p:txBody>
          <a:bodyPr>
            <a:noAutofit/>
          </a:bodyPr>
          <a:lstStyle/>
          <a:p>
            <a:r>
              <a:rPr lang="es-PA" sz="2800" b="1" dirty="0" smtClean="0"/>
              <a:t>¿Que estamos haciendo ahora?</a:t>
            </a:r>
            <a:endParaRPr lang="es-PA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4968552" cy="5328592"/>
          </a:xfrm>
        </p:spPr>
        <p:txBody>
          <a:bodyPr>
            <a:noAutofit/>
          </a:bodyPr>
          <a:lstStyle/>
          <a:p>
            <a:r>
              <a:rPr lang="es-PA" sz="2400" dirty="0" smtClean="0"/>
              <a:t>Nombramiento de guardabosques</a:t>
            </a:r>
          </a:p>
          <a:p>
            <a:r>
              <a:rPr lang="es-PA" sz="2400" dirty="0" smtClean="0"/>
              <a:t>Proyectos  de seguridad alimentaria y reforestación de áreas degradadas en los limites.</a:t>
            </a:r>
          </a:p>
          <a:p>
            <a:r>
              <a:rPr lang="es-PA" sz="2400" dirty="0" smtClean="0"/>
              <a:t>Fortalecimiento del Congreso de la Cultura para tener vigente la filosofía y la espiritualidad del pueblo </a:t>
            </a:r>
            <a:r>
              <a:rPr lang="es-PA" sz="2400" dirty="0" err="1" smtClean="0"/>
              <a:t>Guna</a:t>
            </a:r>
            <a:r>
              <a:rPr lang="es-PA" sz="2400" dirty="0" smtClean="0"/>
              <a:t>.</a:t>
            </a:r>
            <a:endParaRPr lang="es-PA" sz="2400" dirty="0"/>
          </a:p>
          <a:p>
            <a:r>
              <a:rPr lang="es-PA" sz="2400" dirty="0" smtClean="0"/>
              <a:t>Secretaria </a:t>
            </a:r>
            <a:r>
              <a:rPr lang="es-PA" sz="2400" dirty="0"/>
              <a:t>de transporte terrestre y marítimo que controla y    vigila el respeto de las leyes kunas</a:t>
            </a:r>
          </a:p>
          <a:p>
            <a:r>
              <a:rPr lang="es-PA" sz="2400" dirty="0"/>
              <a:t>Se creo una comisión de antinarcóticos</a:t>
            </a:r>
          </a:p>
          <a:p>
            <a:endParaRPr lang="es-PA" sz="2400" dirty="0"/>
          </a:p>
          <a:p>
            <a:endParaRPr lang="es-PA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3214"/>
            <a:ext cx="3950887" cy="29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891031" cy="324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20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91" y="141753"/>
            <a:ext cx="4324686" cy="346050"/>
          </a:xfrm>
        </p:spPr>
        <p:txBody>
          <a:bodyPr>
            <a:noAutofit/>
          </a:bodyPr>
          <a:lstStyle/>
          <a:p>
            <a:r>
              <a:rPr lang="es-PA" sz="2400" b="1" dirty="0" smtClean="0"/>
              <a:t>¿Que estamos haciendo ahora?</a:t>
            </a:r>
            <a:endParaRPr lang="es-PA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714725"/>
            <a:ext cx="4392488" cy="5256584"/>
          </a:xfrm>
        </p:spPr>
        <p:txBody>
          <a:bodyPr>
            <a:noAutofit/>
          </a:bodyPr>
          <a:lstStyle/>
          <a:p>
            <a:r>
              <a:rPr lang="es-PA" sz="2400" dirty="0" smtClean="0"/>
              <a:t>Celebración </a:t>
            </a:r>
            <a:r>
              <a:rPr lang="es-PA" sz="2400" dirty="0"/>
              <a:t>de congresos extraordinarios para tratar temas </a:t>
            </a:r>
            <a:r>
              <a:rPr lang="es-PA" sz="2400" dirty="0" smtClean="0"/>
              <a:t>específicos.</a:t>
            </a:r>
          </a:p>
          <a:p>
            <a:r>
              <a:rPr lang="es-PA" sz="2400" dirty="0"/>
              <a:t>Actualización de las normas kunas para la </a:t>
            </a:r>
            <a:r>
              <a:rPr lang="es-PA" sz="2400" dirty="0" smtClean="0"/>
              <a:t>administración y </a:t>
            </a:r>
            <a:r>
              <a:rPr lang="es-PA" sz="2400" dirty="0"/>
              <a:t>desarrollo del territorio </a:t>
            </a:r>
            <a:r>
              <a:rPr lang="es-PA" sz="2400" dirty="0" smtClean="0"/>
              <a:t>con visión del pueblo  </a:t>
            </a:r>
            <a:r>
              <a:rPr lang="es-PA" sz="2400" dirty="0" err="1" smtClean="0"/>
              <a:t>Guna</a:t>
            </a:r>
            <a:r>
              <a:rPr lang="es-PA" sz="2400" dirty="0" smtClean="0"/>
              <a:t>.</a:t>
            </a:r>
          </a:p>
          <a:p>
            <a:r>
              <a:rPr lang="es-PA" sz="2400" dirty="0" smtClean="0"/>
              <a:t>Elaboración de un Plan Estratégico de la Comarca  </a:t>
            </a:r>
            <a:r>
              <a:rPr lang="es-PA" sz="2400" dirty="0" err="1" smtClean="0"/>
              <a:t>Gunayala</a:t>
            </a:r>
            <a:r>
              <a:rPr lang="es-PA" sz="2400" dirty="0" smtClean="0"/>
              <a:t> con capítulos sobre gobernanza territorial y sostenibilidad </a:t>
            </a:r>
            <a:r>
              <a:rPr lang="es-PA" sz="2400" dirty="0" smtClean="0"/>
              <a:t>ambiental: </a:t>
            </a:r>
            <a:r>
              <a:rPr lang="es-PA" sz="2400" dirty="0" err="1" smtClean="0"/>
              <a:t>Economia</a:t>
            </a:r>
            <a:r>
              <a:rPr lang="es-PA" sz="2400" dirty="0" smtClean="0"/>
              <a:t>, Salud, educación, política, administrativo.</a:t>
            </a:r>
            <a:endParaRPr lang="es-PA" sz="2400" dirty="0"/>
          </a:p>
          <a:p>
            <a:endParaRPr lang="es-PA" sz="2400" dirty="0"/>
          </a:p>
          <a:p>
            <a:endParaRPr lang="es-PA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-25361"/>
            <a:ext cx="4355976" cy="24502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741" y="2204864"/>
            <a:ext cx="2336259" cy="345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090" y="2204864"/>
            <a:ext cx="2593139" cy="341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5770984" cy="418058"/>
          </a:xfrm>
        </p:spPr>
        <p:txBody>
          <a:bodyPr>
            <a:noAutofit/>
          </a:bodyPr>
          <a:lstStyle/>
          <a:p>
            <a:r>
              <a:rPr lang="es-PA" sz="2400" b="1" dirty="0" smtClean="0"/>
              <a:t>Las normas </a:t>
            </a:r>
            <a:r>
              <a:rPr lang="es-PA" sz="2400" b="1" dirty="0" err="1" smtClean="0"/>
              <a:t>gunas</a:t>
            </a:r>
            <a:r>
              <a:rPr lang="es-PA" sz="2400" b="1" dirty="0" smtClean="0"/>
              <a:t> están basadas en la filosofía ancestral </a:t>
            </a:r>
            <a:r>
              <a:rPr lang="es-PA" sz="2400" b="1" dirty="0" err="1" smtClean="0"/>
              <a:t>Guna</a:t>
            </a:r>
            <a:endParaRPr lang="es-PA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5770984" cy="4525963"/>
          </a:xfrm>
        </p:spPr>
        <p:txBody>
          <a:bodyPr>
            <a:normAutofit fontScale="77500" lnSpcReduction="20000"/>
          </a:bodyPr>
          <a:lstStyle/>
          <a:p>
            <a:r>
              <a:rPr lang="es-PA" dirty="0" smtClean="0"/>
              <a:t>No se puede cambiar esta filosofía </a:t>
            </a:r>
            <a:r>
              <a:rPr lang="es-PA" dirty="0" err="1" smtClean="0"/>
              <a:t>guna</a:t>
            </a:r>
            <a:r>
              <a:rPr lang="es-PA" dirty="0" smtClean="0"/>
              <a:t>, es milenaria y se trata de mantener estos principios</a:t>
            </a:r>
          </a:p>
          <a:p>
            <a:r>
              <a:rPr lang="es-PA" dirty="0" smtClean="0"/>
              <a:t>Conservación y protección de la madre tierra</a:t>
            </a:r>
          </a:p>
          <a:p>
            <a:r>
              <a:rPr lang="es-PA" dirty="0" smtClean="0"/>
              <a:t>Conservación y protección de bosques y otros recursos naturales </a:t>
            </a:r>
          </a:p>
          <a:p>
            <a:r>
              <a:rPr lang="es-PA" dirty="0" smtClean="0"/>
              <a:t>La unidad y solidaridad </a:t>
            </a:r>
          </a:p>
          <a:p>
            <a:r>
              <a:rPr lang="es-PA" dirty="0" smtClean="0"/>
              <a:t>Identidad y pertenencia</a:t>
            </a:r>
          </a:p>
          <a:p>
            <a:r>
              <a:rPr lang="es-PA" dirty="0" smtClean="0"/>
              <a:t>Desarrollo con equidad</a:t>
            </a:r>
          </a:p>
          <a:p>
            <a:r>
              <a:rPr lang="es-PA" dirty="0" smtClean="0"/>
              <a:t>Espiritualidad </a:t>
            </a:r>
          </a:p>
          <a:p>
            <a:r>
              <a:rPr lang="es-PA" dirty="0" smtClean="0"/>
              <a:t>Cultura como la base del desarrollo</a:t>
            </a:r>
          </a:p>
          <a:p>
            <a:endParaRPr lang="es-P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79"/>
            <a:ext cx="2973536" cy="199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772788"/>
            <a:ext cx="2973535" cy="204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545506"/>
            <a:ext cx="2973536" cy="22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69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C:\Users\ALANA\Desktop\HHR-FUNPADEM\HHR-YWS 2\Fotos varias proyectos\Yadibaler fotos\GOEDUP 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" y="61566"/>
            <a:ext cx="9135549" cy="67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0654" y="476672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NUESTRA FILOSOFÍA Y OBJETIVOS PRINCIPAL ES SON ASEGURAR EL TERRITORIO, LOS RECURSOS NATURALES Y LA CULTURA PARA LAS FUTURAS GENERACIONES DEL PUEBLO GUNA</a:t>
            </a:r>
          </a:p>
          <a:p>
            <a:pPr algn="ctr"/>
            <a:endParaRPr lang="es-ES" sz="4800" b="1" dirty="0">
              <a:solidFill>
                <a:schemeClr val="bg1"/>
              </a:solidFill>
            </a:endParaRPr>
          </a:p>
          <a:p>
            <a:pPr algn="ctr"/>
            <a:endParaRPr lang="es-ES" sz="48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GRACIAS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6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00200" y="26670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1104900" y="116632"/>
            <a:ext cx="6781800" cy="383704"/>
          </a:xfrm>
        </p:spPr>
        <p:txBody>
          <a:bodyPr>
            <a:normAutofit fontScale="90000"/>
          </a:bodyPr>
          <a:lstStyle/>
          <a:p>
            <a:r>
              <a:rPr lang="es-MX" sz="2800" b="1" i="1" dirty="0">
                <a:solidFill>
                  <a:srgbClr val="009900"/>
                </a:solidFill>
              </a:rPr>
              <a:t>        </a:t>
            </a:r>
            <a:r>
              <a:rPr lang="es-MX" sz="2800" b="1" i="1" dirty="0" smtClean="0">
                <a:solidFill>
                  <a:srgbClr val="009900"/>
                </a:solidFill>
              </a:rPr>
              <a:t>2- </a:t>
            </a:r>
            <a:r>
              <a:rPr lang="es-MX" sz="2800" b="1" i="1" dirty="0">
                <a:solidFill>
                  <a:srgbClr val="009900"/>
                </a:solidFill>
              </a:rPr>
              <a:t>Territorios Indígenas en Panamá</a:t>
            </a:r>
            <a:endParaRPr lang="es-ES" sz="2800" b="1" i="1" dirty="0">
              <a:solidFill>
                <a:srgbClr val="009900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57400" y="1828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5820809"/>
              </p:ext>
            </p:extLst>
          </p:nvPr>
        </p:nvGraphicFramePr>
        <p:xfrm>
          <a:off x="-78022" y="837456"/>
          <a:ext cx="9222022" cy="4116288"/>
        </p:xfrm>
        <a:graphic>
          <a:graphicData uri="http://schemas.openxmlformats.org/presentationml/2006/ole">
            <p:oleObj spid="_x0000_s4137" name="Imagen de mapa de bits" r:id="rId3" imgW="22361905" imgH="9980952" progId="PBrush">
              <p:embed/>
            </p:oleObj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9552" y="5229200"/>
            <a:ext cx="3733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o"/>
            </a:pPr>
            <a:r>
              <a:rPr lang="es-MX" sz="1400" dirty="0">
                <a:solidFill>
                  <a:srgbClr val="009900"/>
                </a:solidFill>
              </a:rPr>
              <a:t>  </a:t>
            </a:r>
            <a:r>
              <a:rPr lang="es-MX" sz="1800" b="1" dirty="0">
                <a:solidFill>
                  <a:srgbClr val="009900"/>
                </a:solidFill>
              </a:rPr>
              <a:t>Comarca de </a:t>
            </a:r>
            <a:r>
              <a:rPr lang="es-MX" sz="1800" b="1" dirty="0" err="1" smtClean="0">
                <a:solidFill>
                  <a:srgbClr val="009900"/>
                </a:solidFill>
              </a:rPr>
              <a:t>Gunayala</a:t>
            </a:r>
            <a:endParaRPr lang="es-MX" sz="1800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  <a:buFontTx/>
              <a:buChar char="o"/>
            </a:pPr>
            <a:r>
              <a:rPr lang="es-MX" sz="1800" b="1" dirty="0">
                <a:solidFill>
                  <a:srgbClr val="808000"/>
                </a:solidFill>
              </a:rPr>
              <a:t>  Comarca </a:t>
            </a:r>
            <a:r>
              <a:rPr lang="es-MX" sz="1800" b="1" dirty="0" err="1" smtClean="0">
                <a:solidFill>
                  <a:srgbClr val="808000"/>
                </a:solidFill>
              </a:rPr>
              <a:t>Guna</a:t>
            </a:r>
            <a:r>
              <a:rPr lang="es-MX" sz="1800" b="1" dirty="0" smtClean="0">
                <a:solidFill>
                  <a:srgbClr val="808000"/>
                </a:solidFill>
              </a:rPr>
              <a:t> </a:t>
            </a:r>
            <a:r>
              <a:rPr lang="es-MX" sz="1800" b="1" dirty="0">
                <a:solidFill>
                  <a:srgbClr val="808000"/>
                </a:solidFill>
              </a:rPr>
              <a:t>de </a:t>
            </a:r>
            <a:r>
              <a:rPr lang="es-MX" sz="1800" b="1" dirty="0" err="1">
                <a:solidFill>
                  <a:srgbClr val="808000"/>
                </a:solidFill>
              </a:rPr>
              <a:t>Madungandi</a:t>
            </a:r>
            <a:endParaRPr lang="es-MX" sz="1800" b="1" dirty="0">
              <a:solidFill>
                <a:srgbClr val="808000"/>
              </a:solidFill>
            </a:endParaRPr>
          </a:p>
          <a:p>
            <a:pPr>
              <a:spcBef>
                <a:spcPct val="50000"/>
              </a:spcBef>
              <a:buFontTx/>
              <a:buChar char="o"/>
            </a:pPr>
            <a:r>
              <a:rPr lang="es-MX" sz="1800" b="1" dirty="0">
                <a:solidFill>
                  <a:srgbClr val="FF9900"/>
                </a:solidFill>
              </a:rPr>
              <a:t>  Comarca </a:t>
            </a:r>
            <a:r>
              <a:rPr lang="es-MX" sz="1800" b="1" dirty="0" err="1" smtClean="0">
                <a:solidFill>
                  <a:srgbClr val="FF9900"/>
                </a:solidFill>
              </a:rPr>
              <a:t>Guna</a:t>
            </a:r>
            <a:r>
              <a:rPr lang="es-MX" sz="1800" b="1" dirty="0" smtClean="0">
                <a:solidFill>
                  <a:srgbClr val="FF9900"/>
                </a:solidFill>
              </a:rPr>
              <a:t> </a:t>
            </a:r>
            <a:r>
              <a:rPr lang="es-MX" sz="1800" b="1" dirty="0">
                <a:solidFill>
                  <a:srgbClr val="FF9900"/>
                </a:solidFill>
              </a:rPr>
              <a:t>de </a:t>
            </a:r>
            <a:r>
              <a:rPr lang="es-MX" sz="1800" b="1" dirty="0" err="1">
                <a:solidFill>
                  <a:srgbClr val="FF9900"/>
                </a:solidFill>
              </a:rPr>
              <a:t>Wargandi</a:t>
            </a:r>
            <a:endParaRPr lang="es-ES" sz="1800" b="1" dirty="0">
              <a:solidFill>
                <a:srgbClr val="FF9900"/>
              </a:solidFill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76800" y="5085184"/>
            <a:ext cx="3657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o"/>
            </a:pPr>
            <a:r>
              <a:rPr lang="es-MX" sz="1400" b="1" dirty="0">
                <a:solidFill>
                  <a:srgbClr val="FFFF66"/>
                </a:solidFill>
              </a:rPr>
              <a:t>  </a:t>
            </a:r>
            <a:r>
              <a:rPr lang="es-MX" sz="1600" b="1" dirty="0">
                <a:latin typeface="Arial" pitchFamily="34" charset="0"/>
              </a:rPr>
              <a:t>Comarca  </a:t>
            </a:r>
            <a:r>
              <a:rPr lang="es-MX" sz="1600" b="1" dirty="0" err="1">
                <a:latin typeface="Arial" pitchFamily="34" charset="0"/>
              </a:rPr>
              <a:t>Emberá-Wounaan</a:t>
            </a:r>
            <a:endParaRPr lang="es-MX" sz="16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o"/>
            </a:pPr>
            <a:r>
              <a:rPr lang="es-MX" sz="1600" b="1" dirty="0">
                <a:solidFill>
                  <a:srgbClr val="0000FF"/>
                </a:solidFill>
                <a:latin typeface="Arial" pitchFamily="34" charset="0"/>
              </a:rPr>
              <a:t> Comarca </a:t>
            </a:r>
            <a:r>
              <a:rPr lang="es-MX" sz="1600" b="1" dirty="0" err="1">
                <a:solidFill>
                  <a:srgbClr val="0000FF"/>
                </a:solidFill>
                <a:latin typeface="Arial" pitchFamily="34" charset="0"/>
              </a:rPr>
              <a:t>Ngobé-Buglé</a:t>
            </a:r>
            <a:endParaRPr lang="es-MX" sz="1600" b="1" dirty="0">
              <a:solidFill>
                <a:srgbClr val="0000FF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o"/>
            </a:pPr>
            <a:r>
              <a:rPr lang="es-MX" sz="1600" b="1" dirty="0">
                <a:solidFill>
                  <a:srgbClr val="FF3399"/>
                </a:solidFill>
                <a:latin typeface="Arial" pitchFamily="34" charset="0"/>
              </a:rPr>
              <a:t> Propuesta Comarca Naso-</a:t>
            </a:r>
            <a:r>
              <a:rPr lang="es-MX" sz="1600" b="1" dirty="0" err="1">
                <a:solidFill>
                  <a:srgbClr val="FF3399"/>
                </a:solidFill>
                <a:latin typeface="Arial" pitchFamily="34" charset="0"/>
              </a:rPr>
              <a:t>Teribe</a:t>
            </a:r>
            <a:endParaRPr lang="es-ES" sz="1600" b="1" dirty="0">
              <a:solidFill>
                <a:srgbClr val="FF3399"/>
              </a:solidFill>
              <a:latin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 rot="1240881">
            <a:off x="5550479" y="1300303"/>
            <a:ext cx="3240360" cy="786771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2153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3" y="260648"/>
            <a:ext cx="4608511" cy="576064"/>
          </a:xfrm>
        </p:spPr>
        <p:txBody>
          <a:bodyPr>
            <a:normAutofit fontScale="90000"/>
          </a:bodyPr>
          <a:lstStyle/>
          <a:p>
            <a:r>
              <a:rPr lang="es-PA" b="1" dirty="0" smtClean="0">
                <a:latin typeface="+mn-lt"/>
              </a:rPr>
              <a:t>3- Territorio </a:t>
            </a:r>
            <a:r>
              <a:rPr lang="es-PA" b="1" dirty="0" err="1" smtClean="0">
                <a:latin typeface="+mn-lt"/>
              </a:rPr>
              <a:t>Guna</a:t>
            </a:r>
            <a:endParaRPr lang="es-PA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77" y="260648"/>
            <a:ext cx="4490715" cy="5688632"/>
          </a:xfrm>
        </p:spPr>
        <p:txBody>
          <a:bodyPr>
            <a:noAutofit/>
          </a:bodyPr>
          <a:lstStyle/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Actualmente el Pueblo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Guna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 de Panamá habita cuatro diferentes territorios: 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Comarca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Guna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Yala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Comarca de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Wargandi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Comarca de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Madungandi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 y el Territorio Ancestral de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Dagargunyal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una población de 80 mil habitantes.</a:t>
            </a:r>
          </a:p>
          <a:p>
            <a:endParaRPr lang="es-PA" sz="1800" b="1" dirty="0">
              <a:latin typeface="Arial" pitchFamily="34" charset="0"/>
              <a:cs typeface="Arial" pitchFamily="34" charset="0"/>
            </a:endParaRP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Límites de la Comarca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Gunayala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 situada al noreste del Istmo de Panamá. 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Al Norte con el Mar Caribe, 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al Sur con las provincias de Panamá, Comarcas de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Madungandi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Wargandi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Embera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sz="1800" b="1" dirty="0" err="1" smtClean="0">
                <a:latin typeface="Arial" pitchFamily="34" charset="0"/>
                <a:cs typeface="Arial" pitchFamily="34" charset="0"/>
              </a:rPr>
              <a:t>Wounaan</a:t>
            </a:r>
            <a:r>
              <a:rPr lang="es-PA" sz="1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al Este con la Republica de Colombia y </a:t>
            </a:r>
          </a:p>
          <a:p>
            <a:r>
              <a:rPr lang="es-PA" sz="1800" b="1" dirty="0" smtClean="0">
                <a:latin typeface="Arial" pitchFamily="34" charset="0"/>
                <a:cs typeface="Arial" pitchFamily="34" charset="0"/>
              </a:rPr>
              <a:t>al Oeste con la provincia de Colón</a:t>
            </a:r>
            <a:r>
              <a:rPr lang="es-PA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PA" sz="800" b="1" dirty="0">
              <a:latin typeface="Arial" pitchFamily="34" charset="0"/>
              <a:cs typeface="Arial" pitchFamily="34" charset="0"/>
            </a:endParaRPr>
          </a:p>
          <a:p>
            <a:endParaRPr lang="es-PA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2"/>
          <a:stretch/>
        </p:blipFill>
        <p:spPr>
          <a:xfrm>
            <a:off x="4613974" y="1237957"/>
            <a:ext cx="4422521" cy="30551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64088" y="4941168"/>
            <a:ext cx="3024336" cy="12311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A" b="1" dirty="0">
                <a:latin typeface="Arial" pitchFamily="34" charset="0"/>
                <a:cs typeface="Arial" pitchFamily="34" charset="0"/>
              </a:rPr>
              <a:t>La Comarca </a:t>
            </a:r>
            <a:r>
              <a:rPr lang="es-PA" b="1" dirty="0" err="1">
                <a:latin typeface="Arial" pitchFamily="34" charset="0"/>
                <a:cs typeface="Arial" pitchFamily="34" charset="0"/>
              </a:rPr>
              <a:t>Gunayala</a:t>
            </a:r>
            <a:r>
              <a:rPr lang="es-PA" b="1" dirty="0">
                <a:latin typeface="Arial" pitchFamily="34" charset="0"/>
                <a:cs typeface="Arial" pitchFamily="34" charset="0"/>
              </a:rPr>
              <a:t> </a:t>
            </a:r>
            <a:r>
              <a:rPr lang="es-PA" b="1" dirty="0" smtClean="0"/>
              <a:t>Superficie total:</a:t>
            </a:r>
          </a:p>
          <a:p>
            <a:r>
              <a:rPr lang="es-PA" b="1" dirty="0" smtClean="0"/>
              <a:t>Terrestre: 3,206 Km2</a:t>
            </a:r>
          </a:p>
          <a:p>
            <a:r>
              <a:rPr lang="es-PA" b="1" dirty="0" smtClean="0"/>
              <a:t>Marina:    20 Km2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xmlns="" val="9774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PA" sz="2400" b="1" dirty="0" smtClean="0">
                <a:latin typeface="Arial" pitchFamily="34" charset="0"/>
                <a:cs typeface="Arial" pitchFamily="34" charset="0"/>
              </a:rPr>
              <a:t>6-El Congreso General </a:t>
            </a:r>
            <a:r>
              <a:rPr lang="es-PA" sz="2400" b="1" dirty="0" err="1" smtClean="0">
                <a:latin typeface="Arial" pitchFamily="34" charset="0"/>
                <a:cs typeface="Arial" pitchFamily="34" charset="0"/>
              </a:rPr>
              <a:t>Guna</a:t>
            </a:r>
            <a:r>
              <a:rPr lang="es-PA" sz="24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s-PA" sz="2400" b="1" dirty="0" smtClean="0">
                <a:latin typeface="Arial" pitchFamily="34" charset="0"/>
                <a:cs typeface="Arial" pitchFamily="34" charset="0"/>
              </a:rPr>
            </a:br>
            <a:r>
              <a:rPr lang="es-PA" sz="2400" b="1" dirty="0" smtClean="0">
                <a:latin typeface="Arial" pitchFamily="34" charset="0"/>
                <a:cs typeface="Arial" pitchFamily="34" charset="0"/>
              </a:rPr>
              <a:t>Asamblea de 49 comunidades</a:t>
            </a:r>
            <a:endParaRPr lang="es-P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196752"/>
            <a:ext cx="5147727" cy="5256584"/>
          </a:xfrm>
        </p:spPr>
        <p:txBody>
          <a:bodyPr>
            <a:normAutofit fontScale="47500" lnSpcReduction="20000"/>
          </a:bodyPr>
          <a:lstStyle/>
          <a:p>
            <a:r>
              <a:rPr lang="es-PA" sz="4200" dirty="0"/>
              <a:t>Tiene </a:t>
            </a:r>
            <a:r>
              <a:rPr lang="es-PA" sz="4200" dirty="0" smtClean="0"/>
              <a:t>49 </a:t>
            </a:r>
            <a:r>
              <a:rPr lang="es-PA" sz="4200" dirty="0"/>
              <a:t>comunidades, de las cuales </a:t>
            </a:r>
            <a:r>
              <a:rPr lang="es-PA" sz="4200" dirty="0" smtClean="0"/>
              <a:t>30 </a:t>
            </a:r>
            <a:r>
              <a:rPr lang="es-PA" sz="4200" dirty="0"/>
              <a:t>están asentadas en Islas y 11 están en tierra continental.  Su limite natural es la Cordillera de San Blas, con una altitud sobre el nivel del mar que oscila entre los 350 m hasta 1800 </a:t>
            </a:r>
            <a:r>
              <a:rPr lang="es-PA" sz="4200" dirty="0" err="1"/>
              <a:t>mnsm</a:t>
            </a:r>
            <a:r>
              <a:rPr lang="es-PA" sz="4200" dirty="0"/>
              <a:t>,</a:t>
            </a:r>
          </a:p>
          <a:p>
            <a:endParaRPr lang="es-PA" sz="4200" dirty="0" smtClean="0">
              <a:cs typeface="Arial" pitchFamily="34" charset="0"/>
            </a:endParaRPr>
          </a:p>
          <a:p>
            <a:r>
              <a:rPr lang="es-PA" sz="4200" dirty="0" smtClean="0">
                <a:cs typeface="Arial" pitchFamily="34" charset="0"/>
              </a:rPr>
              <a:t>Nuestra institución tradicional máxima, el Congreso General </a:t>
            </a:r>
            <a:r>
              <a:rPr lang="es-PA" sz="4200" dirty="0" err="1" smtClean="0">
                <a:cs typeface="Arial" pitchFamily="34" charset="0"/>
              </a:rPr>
              <a:t>Guna</a:t>
            </a:r>
            <a:r>
              <a:rPr lang="es-PA" sz="4200" dirty="0" smtClean="0">
                <a:cs typeface="Arial" pitchFamily="34" charset="0"/>
              </a:rPr>
              <a:t>, es el responsable  de la administración política del territorio y sus recursos, y establece las normas de convivencia del pueblo </a:t>
            </a:r>
            <a:r>
              <a:rPr lang="es-PA" sz="4200" dirty="0" err="1" smtClean="0">
                <a:cs typeface="Arial" pitchFamily="34" charset="0"/>
              </a:rPr>
              <a:t>Guna</a:t>
            </a:r>
            <a:r>
              <a:rPr lang="es-PA" sz="4200" dirty="0" smtClean="0">
                <a:cs typeface="Arial" pitchFamily="34" charset="0"/>
              </a:rPr>
              <a:t> en las diferentes facetas, por lo cual, de manera paulatina está ordenando y estableciendo normas que conserven los bosques naturales, la protección del territorio, uso de recursos naturales, entre otros</a:t>
            </a:r>
          </a:p>
        </p:txBody>
      </p:sp>
      <p:pic>
        <p:nvPicPr>
          <p:cNvPr id="4" name="Picture 5" descr="C:\Users\DELL\Desktop\HHR\BCero-Plan trabajo inte\Actividades mayo-junio\Congreso Digir\1907690_10203779108213831_354429276187210359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727" y="935850"/>
            <a:ext cx="3996274" cy="299720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28" y="3933056"/>
            <a:ext cx="3977144" cy="264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6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2240" y="188640"/>
            <a:ext cx="4701208" cy="792088"/>
          </a:xfrm>
        </p:spPr>
        <p:txBody>
          <a:bodyPr>
            <a:noAutofit/>
          </a:bodyPr>
          <a:lstStyle/>
          <a:p>
            <a:r>
              <a:rPr lang="es-PA" sz="2400" b="1" dirty="0" smtClean="0"/>
              <a:t>AMENAZAS AL TERRITORIO GUNA</a:t>
            </a:r>
            <a:br>
              <a:rPr lang="es-PA" sz="2400" b="1" dirty="0" smtClean="0"/>
            </a:br>
            <a:r>
              <a:rPr lang="es-PA" sz="2400" b="1" dirty="0" smtClean="0"/>
              <a:t>Década de 1970</a:t>
            </a:r>
            <a:endParaRPr lang="es-PA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8032" y="1340768"/>
            <a:ext cx="6228184" cy="5040560"/>
          </a:xfrm>
        </p:spPr>
        <p:txBody>
          <a:bodyPr>
            <a:noAutofit/>
          </a:bodyPr>
          <a:lstStyle/>
          <a:p>
            <a:r>
              <a:rPr lang="es-PA" sz="2400" dirty="0" smtClean="0"/>
              <a:t>Década de 1970,  </a:t>
            </a:r>
            <a:r>
              <a:rPr lang="es-PA" sz="2400" dirty="0"/>
              <a:t>impacto </a:t>
            </a:r>
            <a:r>
              <a:rPr lang="es-PA" sz="2400" dirty="0" smtClean="0"/>
              <a:t>de </a:t>
            </a:r>
            <a:r>
              <a:rPr lang="es-PA" sz="2400" dirty="0"/>
              <a:t>la carretera El Llano-</a:t>
            </a:r>
            <a:r>
              <a:rPr lang="es-PA" sz="2400" dirty="0" err="1"/>
              <a:t>Cartí</a:t>
            </a:r>
            <a:r>
              <a:rPr lang="es-PA" sz="2400" dirty="0"/>
              <a:t>: </a:t>
            </a:r>
            <a:endParaRPr lang="es-PA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es-PA" sz="2400" dirty="0" smtClean="0"/>
              <a:t>impactos </a:t>
            </a:r>
            <a:r>
              <a:rPr lang="es-PA" sz="2400" dirty="0"/>
              <a:t>negativos primarios, como corte de árboles y </a:t>
            </a:r>
            <a:r>
              <a:rPr lang="es-PA" sz="2400" dirty="0" smtClean="0"/>
              <a:t>taludes, </a:t>
            </a:r>
          </a:p>
          <a:p>
            <a:pPr marL="457200" indent="-457200">
              <a:buFont typeface="+mj-lt"/>
              <a:buAutoNum type="alphaLcParenR"/>
            </a:pPr>
            <a:r>
              <a:rPr lang="es-PA" sz="2400" dirty="0" smtClean="0"/>
              <a:t>impactos </a:t>
            </a:r>
            <a:r>
              <a:rPr lang="es-PA" sz="2400" dirty="0"/>
              <a:t>secundarios sobre los recursos y la cultura </a:t>
            </a:r>
            <a:r>
              <a:rPr lang="es-PA" sz="2400" i="1" dirty="0"/>
              <a:t>kuna</a:t>
            </a:r>
            <a:r>
              <a:rPr lang="es-PA" sz="2400" dirty="0"/>
              <a:t>, pues involucra una invasión y colonización de nuestra tierra</a:t>
            </a:r>
            <a:r>
              <a:rPr lang="es-PA" sz="2400" dirty="0" smtClean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s-PA" sz="2400" dirty="0" smtClean="0"/>
              <a:t>Mineros artesanales</a:t>
            </a:r>
          </a:p>
          <a:p>
            <a:pPr marL="457200" indent="-457200">
              <a:buFont typeface="+mj-lt"/>
              <a:buAutoNum type="alphaLcParenR"/>
            </a:pPr>
            <a:r>
              <a:rPr lang="es-PA" sz="2400" dirty="0" smtClean="0"/>
              <a:t>Cacería furtiva</a:t>
            </a:r>
          </a:p>
          <a:p>
            <a:pPr marL="457200" indent="-457200">
              <a:buFont typeface="+mj-lt"/>
              <a:buAutoNum type="alphaLcParenR"/>
            </a:pPr>
            <a:r>
              <a:rPr lang="es-PA" sz="2400" dirty="0" smtClean="0"/>
              <a:t>Madereros</a:t>
            </a:r>
          </a:p>
          <a:p>
            <a:pPr marL="457200" indent="-457200">
              <a:buFont typeface="+mj-lt"/>
              <a:buAutoNum type="alphaLcParenR"/>
            </a:pPr>
            <a:r>
              <a:rPr lang="es-PA" sz="2400" dirty="0" smtClean="0"/>
              <a:t>Establecimiento de más de 80 familias de colonos no indígenas en tierras limítrofes</a:t>
            </a:r>
            <a:endParaRPr lang="es-P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"/>
            <a:ext cx="2051720" cy="136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179" y="1412777"/>
            <a:ext cx="2018821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2051720" cy="131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45333"/>
            <a:ext cx="2051720" cy="13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86201"/>
            <a:ext cx="2051720" cy="12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45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lima-Juventud01\Pictures\images82OZWMY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905" y="1916832"/>
            <a:ext cx="3388631" cy="24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41" y="-99392"/>
            <a:ext cx="5987008" cy="490066"/>
          </a:xfrm>
        </p:spPr>
        <p:txBody>
          <a:bodyPr>
            <a:noAutofit/>
          </a:bodyPr>
          <a:lstStyle/>
          <a:p>
            <a:r>
              <a:rPr lang="es-PA" sz="2400" b="1" dirty="0" smtClean="0"/>
              <a:t>Estrategias de trabajo</a:t>
            </a:r>
            <a:endParaRPr lang="es-PA" sz="2400" b="1" dirty="0"/>
          </a:p>
        </p:txBody>
      </p:sp>
      <p:pic>
        <p:nvPicPr>
          <p:cNvPr id="3074" name="Picture 2" descr="E:\FDobbo Yala\Taller capacitacion P-CH\Fotos P Chico\181862_10151782188645066_150140306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540"/>
          <a:stretch/>
        </p:blipFill>
        <p:spPr bwMode="auto">
          <a:xfrm>
            <a:off x="5767855" y="0"/>
            <a:ext cx="339868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141" y="332656"/>
            <a:ext cx="59640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dirty="0"/>
              <a:t>Para enfrentar a dicha situación el pueblo kuna se involucra </a:t>
            </a:r>
            <a:r>
              <a:rPr lang="es-PA" sz="2000" dirty="0" smtClean="0"/>
              <a:t>activamente:</a:t>
            </a:r>
          </a:p>
          <a:p>
            <a:pPr marL="514350" indent="-514350">
              <a:buAutoNum type="arabicParenR"/>
            </a:pPr>
            <a:r>
              <a:rPr lang="es-PA" sz="2000" dirty="0" smtClean="0"/>
              <a:t>El Congreso General </a:t>
            </a:r>
            <a:r>
              <a:rPr lang="es-PA" sz="2000" dirty="0" err="1" smtClean="0"/>
              <a:t>Guna</a:t>
            </a:r>
            <a:r>
              <a:rPr lang="es-PA" sz="2000" dirty="0" smtClean="0"/>
              <a:t> asumió EL TEMA DE LAS AMENAZAS EN  SUS ASAMBLEAS.</a:t>
            </a:r>
          </a:p>
          <a:p>
            <a:pPr marL="514350" indent="-514350">
              <a:buAutoNum type="arabicParenR"/>
            </a:pPr>
            <a:r>
              <a:rPr lang="es-PA" sz="2000" dirty="0" smtClean="0"/>
              <a:t>Se </a:t>
            </a:r>
            <a:r>
              <a:rPr lang="es-PA" sz="2000" dirty="0"/>
              <a:t>organizó la juventud </a:t>
            </a:r>
            <a:r>
              <a:rPr lang="es-PA" sz="2000" dirty="0" smtClean="0"/>
              <a:t>y estudiantes del MJK con </a:t>
            </a:r>
            <a:r>
              <a:rPr lang="es-PA" sz="2000" dirty="0"/>
              <a:t>actividades </a:t>
            </a:r>
            <a:r>
              <a:rPr lang="es-PA" sz="2000" dirty="0" smtClean="0"/>
              <a:t>agrícolas en el punto del limite en ELC,</a:t>
            </a:r>
          </a:p>
          <a:p>
            <a:pPr marL="514350" indent="-514350">
              <a:buAutoNum type="arabicParenR"/>
            </a:pPr>
            <a:r>
              <a:rPr lang="es-PA" sz="2000" dirty="0" smtClean="0"/>
              <a:t>La </a:t>
            </a:r>
            <a:r>
              <a:rPr lang="es-PA" sz="2000" dirty="0"/>
              <a:t>Asociación de Empleados Kuna (AEK</a:t>
            </a:r>
            <a:r>
              <a:rPr lang="es-PA" sz="2000" dirty="0" smtClean="0"/>
              <a:t>)  </a:t>
            </a:r>
            <a:r>
              <a:rPr lang="es-PA" sz="2000" dirty="0"/>
              <a:t>continúo con las actividades, </a:t>
            </a:r>
            <a:r>
              <a:rPr lang="es-PA" sz="2000" dirty="0" smtClean="0"/>
              <a:t>y recaudo fondos entre sus empleados para las actividades con </a:t>
            </a:r>
            <a:r>
              <a:rPr lang="es-PA" sz="2000" dirty="0"/>
              <a:t>aval del Congreso General </a:t>
            </a:r>
            <a:r>
              <a:rPr lang="es-PA" sz="2000" dirty="0" err="1" smtClean="0"/>
              <a:t>Guna</a:t>
            </a:r>
            <a:r>
              <a:rPr lang="es-PA" sz="2000" dirty="0" smtClean="0"/>
              <a:t> </a:t>
            </a:r>
            <a:r>
              <a:rPr lang="es-PA" sz="2000" dirty="0"/>
              <a:t>(CGK</a:t>
            </a:r>
            <a:r>
              <a:rPr lang="es-PA" sz="2000" dirty="0" smtClean="0"/>
              <a:t>).</a:t>
            </a:r>
          </a:p>
          <a:p>
            <a:pPr marL="514350" indent="-514350">
              <a:buAutoNum type="arabicParenR"/>
            </a:pPr>
            <a:r>
              <a:rPr lang="es-PA" sz="2000" dirty="0" smtClean="0"/>
              <a:t>Se formó un equipo técnico con profesionales </a:t>
            </a:r>
            <a:r>
              <a:rPr lang="es-PA" sz="2000" dirty="0" err="1" smtClean="0"/>
              <a:t>gunas</a:t>
            </a:r>
            <a:r>
              <a:rPr lang="es-PA" sz="2000" dirty="0" smtClean="0"/>
              <a:t> de distintas disciplinas</a:t>
            </a:r>
          </a:p>
          <a:p>
            <a:pPr marL="514350" indent="-514350">
              <a:buAutoNum type="arabicParenR"/>
            </a:pPr>
            <a:r>
              <a:rPr lang="es-PA" sz="2000" dirty="0" smtClean="0"/>
              <a:t>Se solicito apoyo de las </a:t>
            </a:r>
            <a:r>
              <a:rPr lang="es-PA" sz="2000" dirty="0" err="1" smtClean="0"/>
              <a:t>ONGs</a:t>
            </a:r>
            <a:r>
              <a:rPr lang="es-PA" sz="2000" dirty="0" smtClean="0"/>
              <a:t> ambientalistas</a:t>
            </a:r>
          </a:p>
          <a:p>
            <a:pPr marL="514350" indent="-514350">
              <a:buAutoNum type="arabicParenR"/>
            </a:pPr>
            <a:r>
              <a:rPr lang="es-PA" sz="2000" dirty="0" smtClean="0"/>
              <a:t>Se creo la Comisión de Limites y Patrullaje </a:t>
            </a:r>
          </a:p>
          <a:p>
            <a:pPr marL="514350" indent="-514350">
              <a:buAutoNum type="arabicParenR"/>
            </a:pPr>
            <a:r>
              <a:rPr lang="es-PA" sz="2000" dirty="0" smtClean="0"/>
              <a:t>El Congreso General </a:t>
            </a:r>
            <a:r>
              <a:rPr lang="es-PA" sz="2000" dirty="0" err="1" smtClean="0"/>
              <a:t>Guna</a:t>
            </a:r>
            <a:r>
              <a:rPr lang="es-PA" sz="2000" dirty="0" smtClean="0"/>
              <a:t> animó a sus Jóvenes Voluntarios locales de las 39 comunidades a apoyar los patrullajes y actividades de protección </a:t>
            </a:r>
            <a:endParaRPr lang="es-PA" sz="2000" dirty="0" smtClean="0"/>
          </a:p>
          <a:p>
            <a:pPr marL="514350" indent="-514350">
              <a:buFontTx/>
              <a:buAutoNum type="arabicParenR"/>
            </a:pPr>
            <a:r>
              <a:rPr lang="es-PA" sz="2000" dirty="0" smtClean="0"/>
              <a:t>Se formo guardabosques </a:t>
            </a:r>
            <a:r>
              <a:rPr lang="es-PA" sz="2000" dirty="0" err="1" smtClean="0"/>
              <a:t>gunas</a:t>
            </a:r>
            <a:endParaRPr lang="es-PA" sz="2000" dirty="0" smtClean="0"/>
          </a:p>
          <a:p>
            <a:pPr marL="514350" indent="-514350">
              <a:buFontTx/>
              <a:buAutoNum type="arabicParenR"/>
            </a:pPr>
            <a:r>
              <a:rPr lang="es-PA" sz="2000" dirty="0" smtClean="0"/>
              <a:t>Instituto de Investigación y desarrollo Kuna </a:t>
            </a:r>
            <a:r>
              <a:rPr lang="es-PA" sz="2000" dirty="0" err="1" smtClean="0"/>
              <a:t>Yala</a:t>
            </a:r>
            <a:r>
              <a:rPr lang="es-PA" sz="2000" dirty="0" smtClean="0"/>
              <a:t>: Revisa, Supervisa, todos los proyectos y megaproyectos que quieran llegar a la Comarca.</a:t>
            </a:r>
            <a:endParaRPr lang="es-PA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369" y="4188895"/>
            <a:ext cx="3423655" cy="268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3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5925344" cy="504056"/>
          </a:xfrm>
        </p:spPr>
        <p:txBody>
          <a:bodyPr>
            <a:noAutofit/>
          </a:bodyPr>
          <a:lstStyle/>
          <a:p>
            <a:r>
              <a:rPr lang="es-PA" sz="2400" b="1" dirty="0" smtClean="0"/>
              <a:t>AMENAZAS ACTUALES AL TERRITORIO GUNA</a:t>
            </a:r>
            <a:endParaRPr lang="es-PA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631229"/>
            <a:ext cx="4752528" cy="56780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PA" sz="2400" dirty="0" smtClean="0"/>
              <a:t>a) Persiste la invasión, en menor escala, sobre todo de:</a:t>
            </a:r>
          </a:p>
          <a:p>
            <a:pPr>
              <a:spcBef>
                <a:spcPts val="0"/>
              </a:spcBef>
            </a:pPr>
            <a:r>
              <a:rPr lang="es-PA" sz="2400" dirty="0" smtClean="0"/>
              <a:t>Mineros artesanales, </a:t>
            </a:r>
          </a:p>
          <a:p>
            <a:pPr>
              <a:spcBef>
                <a:spcPts val="0"/>
              </a:spcBef>
            </a:pPr>
            <a:r>
              <a:rPr lang="es-PA" sz="2400" dirty="0" smtClean="0"/>
              <a:t>cazadores furtivos</a:t>
            </a:r>
          </a:p>
          <a:p>
            <a:pPr>
              <a:spcBef>
                <a:spcPts val="0"/>
              </a:spcBef>
            </a:pPr>
            <a:r>
              <a:rPr lang="es-PA" sz="2400" dirty="0" smtClean="0"/>
              <a:t>Taladores de madera</a:t>
            </a:r>
          </a:p>
          <a:p>
            <a:pPr>
              <a:spcBef>
                <a:spcPts val="0"/>
              </a:spcBef>
            </a:pPr>
            <a:r>
              <a:rPr lang="es-PA" sz="2400" dirty="0" smtClean="0"/>
              <a:t>Habitantes </a:t>
            </a:r>
            <a:r>
              <a:rPr lang="es-PA" sz="2400" dirty="0"/>
              <a:t>no </a:t>
            </a:r>
            <a:r>
              <a:rPr lang="es-PA" sz="2400" i="1" dirty="0"/>
              <a:t>kunas</a:t>
            </a:r>
            <a:r>
              <a:rPr lang="es-PA" sz="2400" dirty="0"/>
              <a:t>, en el área </a:t>
            </a:r>
            <a:r>
              <a:rPr lang="es-PA" sz="2400" dirty="0" smtClean="0"/>
              <a:t> de ELC son </a:t>
            </a:r>
            <a:r>
              <a:rPr lang="es-PA" sz="2400" dirty="0"/>
              <a:t>gente con </a:t>
            </a:r>
            <a:r>
              <a:rPr lang="es-PA" sz="2400" dirty="0" smtClean="0"/>
              <a:t>mas recurso económico (terratenientes</a:t>
            </a:r>
            <a:r>
              <a:rPr lang="es-PA" sz="2400" dirty="0"/>
              <a:t>). </a:t>
            </a:r>
            <a:endParaRPr lang="es-PA" sz="2400" dirty="0" smtClean="0"/>
          </a:p>
          <a:p>
            <a:pPr>
              <a:spcBef>
                <a:spcPts val="0"/>
              </a:spcBef>
            </a:pPr>
            <a:r>
              <a:rPr lang="es-PA" sz="2400" dirty="0" smtClean="0"/>
              <a:t>Amenazas e invasiones por el limite sur de la cordillera</a:t>
            </a:r>
            <a:endParaRPr lang="es-PA" sz="2400" dirty="0"/>
          </a:p>
          <a:p>
            <a:pPr>
              <a:spcBef>
                <a:spcPts val="0"/>
              </a:spcBef>
              <a:buNone/>
            </a:pPr>
            <a:r>
              <a:rPr lang="es-PA" sz="2400" dirty="0" smtClean="0"/>
              <a:t>b) Empresas turísticas: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A" sz="2400" dirty="0" smtClean="0"/>
              <a:t>     -Cabañas </a:t>
            </a:r>
            <a:r>
              <a:rPr lang="es-PA" sz="2400" dirty="0" err="1" smtClean="0"/>
              <a:t>Burba</a:t>
            </a:r>
            <a:r>
              <a:rPr lang="es-PA" sz="2400" dirty="0" smtClean="0"/>
              <a:t> </a:t>
            </a:r>
            <a:r>
              <a:rPr lang="es-PA" sz="2400" dirty="0" err="1" smtClean="0"/>
              <a:t>yar</a:t>
            </a:r>
            <a:r>
              <a:rPr lang="es-PA" sz="2400" dirty="0" smtClean="0"/>
              <a:t> (español Iñaki)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A" sz="2400" dirty="0"/>
              <a:t> </a:t>
            </a:r>
            <a:r>
              <a:rPr lang="es-PA" sz="2400" dirty="0" smtClean="0"/>
              <a:t>    -San Blas Hill, residencial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A" sz="2400" dirty="0" smtClean="0"/>
              <a:t>       </a:t>
            </a:r>
            <a:r>
              <a:rPr lang="es-PA" sz="2400" dirty="0" err="1" smtClean="0"/>
              <a:t>turistico</a:t>
            </a:r>
            <a:r>
              <a:rPr lang="es-PA" sz="2400" dirty="0" smtClean="0"/>
              <a:t>, 5 estrellas </a:t>
            </a:r>
            <a:endParaRPr lang="es-PA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976" y="13894"/>
            <a:ext cx="2957023" cy="225516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791" y="2100985"/>
            <a:ext cx="4417162" cy="16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636" y="3812053"/>
            <a:ext cx="2237363" cy="306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57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620688"/>
          </a:xfrm>
        </p:spPr>
        <p:txBody>
          <a:bodyPr>
            <a:noAutofit/>
          </a:bodyPr>
          <a:lstStyle/>
          <a:p>
            <a:r>
              <a:rPr lang="es-PA" sz="2400" b="1" dirty="0" smtClean="0"/>
              <a:t>AMENAZAS POR EL LIMITE OESTE, SANTA ISABEL</a:t>
            </a:r>
            <a:endParaRPr lang="es-PA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20688"/>
            <a:ext cx="8064896" cy="17281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PA" sz="2400" dirty="0" smtClean="0"/>
              <a:t>a) Invasión de usurpadores de tierra</a:t>
            </a:r>
          </a:p>
          <a:p>
            <a:pPr>
              <a:spcBef>
                <a:spcPts val="0"/>
              </a:spcBef>
            </a:pPr>
            <a:r>
              <a:rPr lang="es-PA" sz="2400" dirty="0" smtClean="0"/>
              <a:t>b) Titulación </a:t>
            </a:r>
            <a:r>
              <a:rPr lang="es-PA" sz="2400" dirty="0"/>
              <a:t>de tierras por Santa </a:t>
            </a:r>
            <a:r>
              <a:rPr lang="es-PA" sz="2400" dirty="0" smtClean="0"/>
              <a:t>Isabel</a:t>
            </a:r>
            <a:endParaRPr lang="es-PA" sz="2400" dirty="0"/>
          </a:p>
          <a:p>
            <a:pPr>
              <a:spcBef>
                <a:spcPts val="0"/>
              </a:spcBef>
            </a:pPr>
            <a:r>
              <a:rPr lang="es-PA" sz="2400" dirty="0"/>
              <a:t>c</a:t>
            </a:r>
            <a:r>
              <a:rPr lang="es-PA" sz="2400" dirty="0" smtClean="0"/>
              <a:t>) Instalación de empresas como Hotel </a:t>
            </a:r>
            <a:r>
              <a:rPr lang="es-PA" sz="2400" dirty="0" err="1" smtClean="0"/>
              <a:t>Decameron</a:t>
            </a:r>
            <a:r>
              <a:rPr lang="es-PA" sz="2400" dirty="0" smtClean="0"/>
              <a:t>, en Santa Isabel,</a:t>
            </a:r>
          </a:p>
          <a:p>
            <a:pPr>
              <a:spcBef>
                <a:spcPts val="0"/>
              </a:spcBef>
            </a:pPr>
            <a:r>
              <a:rPr lang="es-PA" sz="2400" dirty="0" smtClean="0"/>
              <a:t>d) Organizaciones y empresarios extranjeros </a:t>
            </a:r>
            <a:r>
              <a:rPr lang="es-PA" sz="2400" dirty="0" err="1" smtClean="0"/>
              <a:t>area</a:t>
            </a:r>
            <a:r>
              <a:rPr lang="es-PA" sz="2400" dirty="0" smtClean="0"/>
              <a:t> de Santa Isabel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A" sz="2400" dirty="0"/>
              <a:t> </a:t>
            </a:r>
            <a:r>
              <a:rPr lang="es-PA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A" sz="2400" dirty="0" smtClean="0"/>
              <a:t>        </a:t>
            </a:r>
          </a:p>
          <a:p>
            <a:pPr marL="0" indent="0">
              <a:buNone/>
            </a:pPr>
            <a:r>
              <a:rPr lang="es-PA" sz="2400" dirty="0"/>
              <a:t> </a:t>
            </a:r>
            <a:r>
              <a:rPr lang="es-PA" sz="2400" dirty="0" smtClean="0"/>
              <a:t>    -</a:t>
            </a:r>
          </a:p>
          <a:p>
            <a:pPr marL="0" indent="0">
              <a:buNone/>
            </a:pPr>
            <a:r>
              <a:rPr lang="es-PA" sz="2400" dirty="0"/>
              <a:t/>
            </a:r>
            <a:br>
              <a:rPr lang="es-PA" sz="2400" dirty="0"/>
            </a:br>
            <a:endParaRPr lang="es-P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5890"/>
            <a:ext cx="7848872" cy="42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259632" y="3789040"/>
            <a:ext cx="1008112" cy="930875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6347048" cy="490066"/>
          </a:xfrm>
        </p:spPr>
        <p:txBody>
          <a:bodyPr>
            <a:noAutofit/>
          </a:bodyPr>
          <a:lstStyle/>
          <a:p>
            <a:r>
              <a:rPr lang="es-PA" sz="2800" b="1" dirty="0" smtClean="0"/>
              <a:t>¿Que estamos haciendo ahora?</a:t>
            </a:r>
            <a:endParaRPr lang="es-PA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3040"/>
            <a:ext cx="5256584" cy="4464496"/>
          </a:xfrm>
        </p:spPr>
        <p:txBody>
          <a:bodyPr>
            <a:noAutofit/>
          </a:bodyPr>
          <a:lstStyle/>
          <a:p>
            <a:r>
              <a:rPr lang="es-PA" sz="2400" dirty="0" smtClean="0"/>
              <a:t>Fortaleciendo la unión entre los cuatro territorios </a:t>
            </a:r>
            <a:r>
              <a:rPr lang="es-PA" sz="2400" dirty="0" err="1" smtClean="0"/>
              <a:t>gunas</a:t>
            </a:r>
            <a:r>
              <a:rPr lang="es-PA" sz="2400" dirty="0" smtClean="0"/>
              <a:t> (Unión de 4 congresos </a:t>
            </a:r>
            <a:r>
              <a:rPr lang="es-PA" sz="2400" dirty="0" err="1" smtClean="0"/>
              <a:t>gunas</a:t>
            </a:r>
            <a:r>
              <a:rPr lang="es-PA" sz="2400" dirty="0" smtClean="0"/>
              <a:t>), llamada NACIÓN GUNA, manteniendo el respeto de la autonomía de cada uno,</a:t>
            </a:r>
          </a:p>
          <a:p>
            <a:r>
              <a:rPr lang="es-PA" sz="2400" dirty="0" smtClean="0"/>
              <a:t>Coordinación y trabajo con instituciones gubernamentales</a:t>
            </a:r>
          </a:p>
          <a:p>
            <a:r>
              <a:rPr lang="es-PA" sz="2400" dirty="0" smtClean="0"/>
              <a:t>Formación de comisiones especializados para la Vigilancia  y defensa territorial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273"/>
          <a:stretch/>
        </p:blipFill>
        <p:spPr bwMode="auto">
          <a:xfrm>
            <a:off x="7072681" y="699195"/>
            <a:ext cx="206257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699195"/>
            <a:ext cx="1852608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3" y="2067347"/>
            <a:ext cx="3923927" cy="252377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3" y="4541554"/>
            <a:ext cx="3906714" cy="23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9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896</Words>
  <Application>Microsoft Office PowerPoint</Application>
  <PresentationFormat>Presentación en pantalla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Imagen de mapa de bits</vt:lpstr>
      <vt:lpstr>TALLER  CONTROL Y VIGILANCIA TERRITORIAL INDIGENA</vt:lpstr>
      <vt:lpstr>        2- Territorios Indígenas en Panamá</vt:lpstr>
      <vt:lpstr>3- Territorio Guna</vt:lpstr>
      <vt:lpstr>6-El Congreso General Guna: Asamblea de 49 comunidades</vt:lpstr>
      <vt:lpstr>AMENAZAS AL TERRITORIO GUNA Década de 1970</vt:lpstr>
      <vt:lpstr>Estrategias de trabajo</vt:lpstr>
      <vt:lpstr>AMENAZAS ACTUALES AL TERRITORIO GUNA</vt:lpstr>
      <vt:lpstr>AMENAZAS POR EL LIMITE OESTE, SANTA ISABEL</vt:lpstr>
      <vt:lpstr>¿Que estamos haciendo ahora?</vt:lpstr>
      <vt:lpstr>¿Que estamos haciendo ahora?</vt:lpstr>
      <vt:lpstr>¿Que estamos haciendo ahora?</vt:lpstr>
      <vt:lpstr>Las normas gunas están basadas en la filosofía ancestral Guna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Y VIGILANCIA TERRITORIAL INDIGENA</dc:title>
  <dc:creator>Heraclio Herrera Robles</dc:creator>
  <cp:lastModifiedBy>DELL</cp:lastModifiedBy>
  <cp:revision>80</cp:revision>
  <cp:lastPrinted>2015-08-15T16:51:44Z</cp:lastPrinted>
  <dcterms:created xsi:type="dcterms:W3CDTF">2015-08-12T19:32:21Z</dcterms:created>
  <dcterms:modified xsi:type="dcterms:W3CDTF">2015-08-19T00:14:05Z</dcterms:modified>
</cp:coreProperties>
</file>