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65" r:id="rId3"/>
    <p:sldId id="266" r:id="rId4"/>
    <p:sldId id="260" r:id="rId5"/>
    <p:sldId id="261" r:id="rId6"/>
    <p:sldId id="258"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2" r:id="rId71"/>
    <p:sldId id="331" r:id="rId72"/>
    <p:sldId id="330" r:id="rId73"/>
    <p:sldId id="333" r:id="rId74"/>
    <p:sldId id="337" r:id="rId75"/>
    <p:sldId id="336" r:id="rId76"/>
    <p:sldId id="335" r:id="rId77"/>
    <p:sldId id="334" r:id="rId78"/>
    <p:sldId id="338" r:id="rId79"/>
    <p:sldId id="339" r:id="rId80"/>
    <p:sldId id="340" r:id="rId81"/>
    <p:sldId id="342" r:id="rId82"/>
    <p:sldId id="341"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263" r:id="rId98"/>
    <p:sldId id="264" r:id="rId99"/>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4660"/>
  </p:normalViewPr>
  <p:slideViewPr>
    <p:cSldViewPr>
      <p:cViewPr varScale="1">
        <p:scale>
          <a:sx n="69" d="100"/>
          <a:sy n="69" d="100"/>
        </p:scale>
        <p:origin x="13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2053860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2638254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3025149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3412846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2199883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2217344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3922025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370413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2763575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35737977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AA07BE-66BA-4811-8B69-6155A2F738F5}" type="datetimeFigureOut">
              <a:rPr lang="es-SV" smtClean="0"/>
              <a:t>18/12/2018</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87297FD4-1947-4B60-ACAA-960A5B0A42F3}" type="slidenum">
              <a:rPr lang="es-SV" smtClean="0"/>
              <a:t>‹Nº›</a:t>
            </a:fld>
            <a:endParaRPr lang="es-SV"/>
          </a:p>
        </p:txBody>
      </p:sp>
    </p:spTree>
    <p:extLst>
      <p:ext uri="{BB962C8B-B14F-4D97-AF65-F5344CB8AC3E}">
        <p14:creationId xmlns:p14="http://schemas.microsoft.com/office/powerpoint/2010/main" val="1563584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A07BE-66BA-4811-8B69-6155A2F738F5}" type="datetimeFigureOut">
              <a:rPr lang="es-SV" smtClean="0"/>
              <a:t>18/12/2018</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97FD4-1947-4B60-ACAA-960A5B0A42F3}" type="slidenum">
              <a:rPr lang="es-SV" smtClean="0"/>
              <a:t>‹Nº›</a:t>
            </a:fld>
            <a:endParaRPr lang="es-SV"/>
          </a:p>
        </p:txBody>
      </p:sp>
    </p:spTree>
    <p:extLst>
      <p:ext uri="{BB962C8B-B14F-4D97-AF65-F5344CB8AC3E}">
        <p14:creationId xmlns:p14="http://schemas.microsoft.com/office/powerpoint/2010/main" val="569539114"/>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535" y="184325"/>
            <a:ext cx="8352841" cy="6540560"/>
          </a:xfrm>
          <a:prstGeom prst="rect">
            <a:avLst/>
          </a:prstGeom>
        </p:spPr>
      </p:pic>
      <p:sp>
        <p:nvSpPr>
          <p:cNvPr id="2" name="1 Título"/>
          <p:cNvSpPr>
            <a:spLocks noGrp="1"/>
          </p:cNvSpPr>
          <p:nvPr>
            <p:ph type="ctrTitle"/>
          </p:nvPr>
        </p:nvSpPr>
        <p:spPr/>
        <p:txBody>
          <a:bodyPr/>
          <a:lstStyle/>
          <a:p>
            <a:endParaRPr lang="es-SV" dirty="0"/>
          </a:p>
        </p:txBody>
      </p:sp>
      <p:sp>
        <p:nvSpPr>
          <p:cNvPr id="3" name="2 Subtítulo"/>
          <p:cNvSpPr>
            <a:spLocks noGrp="1"/>
          </p:cNvSpPr>
          <p:nvPr>
            <p:ph type="subTitle" idx="1"/>
          </p:nvPr>
        </p:nvSpPr>
        <p:spPr>
          <a:xfrm>
            <a:off x="1371555" y="4077072"/>
            <a:ext cx="6400800" cy="1752600"/>
          </a:xfrm>
        </p:spPr>
        <p:txBody>
          <a:bodyPr>
            <a:normAutofit fontScale="77500" lnSpcReduction="20000"/>
          </a:bodyPr>
          <a:lstStyle/>
          <a:p>
            <a:pPr algn="ctr"/>
            <a:r>
              <a:rPr lang="es-SV" b="1" dirty="0" smtClean="0">
                <a:solidFill>
                  <a:schemeClr val="tx1"/>
                </a:solidFill>
                <a:latin typeface="Calibri" pitchFamily="34" charset="0"/>
              </a:rPr>
              <a:t>AGRICULTURA FAMILIAR E INDUSTRIALIZACIÓN SUSTENTABLE: UN NUEVO MODELO DE DESARROLLO AGROPECUARIO PARA </a:t>
            </a:r>
          </a:p>
          <a:p>
            <a:pPr algn="ctr"/>
            <a:r>
              <a:rPr lang="es-SV" b="1" dirty="0" smtClean="0">
                <a:solidFill>
                  <a:schemeClr val="tx1"/>
                </a:solidFill>
                <a:latin typeface="Calibri" pitchFamily="34" charset="0"/>
              </a:rPr>
              <a:t>EL SALVADOR</a:t>
            </a:r>
            <a:endParaRPr lang="es-SV" b="1" dirty="0">
              <a:solidFill>
                <a:schemeClr val="tx1"/>
              </a:solidFill>
              <a:latin typeface="Calibri" pitchFamily="34" charset="0"/>
            </a:endParaRPr>
          </a:p>
        </p:txBody>
      </p:sp>
      <p:sp>
        <p:nvSpPr>
          <p:cNvPr id="10" name="9 CuadroTexto"/>
          <p:cNvSpPr txBox="1"/>
          <p:nvPr/>
        </p:nvSpPr>
        <p:spPr>
          <a:xfrm>
            <a:off x="5643408" y="6151189"/>
            <a:ext cx="3096344" cy="369332"/>
          </a:xfrm>
          <a:prstGeom prst="rect">
            <a:avLst/>
          </a:prstGeom>
          <a:noFill/>
        </p:spPr>
        <p:txBody>
          <a:bodyPr wrap="square" rtlCol="0">
            <a:spAutoFit/>
          </a:bodyPr>
          <a:lstStyle/>
          <a:p>
            <a:pPr algn="r"/>
            <a:r>
              <a:rPr lang="es-SV" dirty="0" smtClean="0"/>
              <a:t>Por: Salvador Arias</a:t>
            </a:r>
            <a:endParaRPr lang="es-SV" dirty="0"/>
          </a:p>
        </p:txBody>
      </p:sp>
    </p:spTree>
    <p:extLst>
      <p:ext uri="{BB962C8B-B14F-4D97-AF65-F5344CB8AC3E}">
        <p14:creationId xmlns:p14="http://schemas.microsoft.com/office/powerpoint/2010/main" val="1785834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4458" y="4365104"/>
            <a:ext cx="3772342" cy="2290840"/>
          </a:xfrm>
          <a:prstGeom prst="rect">
            <a:avLst/>
          </a:prstGeom>
          <a:ln>
            <a:noFill/>
          </a:ln>
          <a:effectLst>
            <a:softEdge rad="112500"/>
          </a:effectLst>
        </p:spPr>
      </p:pic>
      <p:sp>
        <p:nvSpPr>
          <p:cNvPr id="2" name="1 Título"/>
          <p:cNvSpPr>
            <a:spLocks noGrp="1"/>
          </p:cNvSpPr>
          <p:nvPr>
            <p:ph type="title"/>
          </p:nvPr>
        </p:nvSpPr>
        <p:spPr/>
        <p:txBody>
          <a:bodyPr/>
          <a:lstStyle/>
          <a:p>
            <a:r>
              <a:rPr lang="es-SV" dirty="0" smtClean="0">
                <a:solidFill>
                  <a:srgbClr val="FFC000"/>
                </a:solidFill>
              </a:rPr>
              <a:t>Hambre en el mundo:</a:t>
            </a:r>
            <a:endParaRPr lang="es-SV" dirty="0">
              <a:solidFill>
                <a:srgbClr val="FFC000"/>
              </a:solidFill>
            </a:endParaRPr>
          </a:p>
        </p:txBody>
      </p:sp>
      <p:sp>
        <p:nvSpPr>
          <p:cNvPr id="3" name="2 Marcador de contenido"/>
          <p:cNvSpPr>
            <a:spLocks noGrp="1"/>
          </p:cNvSpPr>
          <p:nvPr>
            <p:ph idx="1"/>
          </p:nvPr>
        </p:nvSpPr>
        <p:spPr>
          <a:xfrm>
            <a:off x="457200" y="1600201"/>
            <a:ext cx="8229600" cy="3124944"/>
          </a:xfrm>
        </p:spPr>
        <p:txBody>
          <a:bodyPr>
            <a:normAutofit fontScale="92500" lnSpcReduction="10000"/>
          </a:bodyPr>
          <a:lstStyle/>
          <a:p>
            <a:pPr algn="just"/>
            <a:r>
              <a:rPr lang="es-SV" dirty="0" smtClean="0"/>
              <a:t>Durante el </a:t>
            </a:r>
            <a:r>
              <a:rPr lang="es-SV" dirty="0"/>
              <a:t>período 2011-13 en el mundo había un total de 842 millones de personas aquejadas de hambre crónica (alrededor de </a:t>
            </a:r>
            <a:r>
              <a:rPr lang="es-SV" dirty="0" smtClean="0"/>
              <a:t>1 </a:t>
            </a:r>
            <a:r>
              <a:rPr lang="es-SV" dirty="0"/>
              <a:t>de cada </a:t>
            </a:r>
            <a:r>
              <a:rPr lang="es-SV" dirty="0" smtClean="0"/>
              <a:t>8). </a:t>
            </a:r>
          </a:p>
          <a:p>
            <a:pPr algn="just"/>
            <a:r>
              <a:rPr lang="es-SV" dirty="0" smtClean="0"/>
              <a:t>Esta </a:t>
            </a:r>
            <a:r>
              <a:rPr lang="es-SV" dirty="0"/>
              <a:t>cifra es inferior a los 868 millones registrados en el período 2010-12. El número total de personas subalimentadas ha disminuido en un 17 % desde 1990-92.</a:t>
            </a:r>
          </a:p>
          <a:p>
            <a:pPr algn="just"/>
            <a:endParaRPr lang="es-SV" dirty="0"/>
          </a:p>
        </p:txBody>
      </p:sp>
    </p:spTree>
    <p:extLst>
      <p:ext uri="{BB962C8B-B14F-4D97-AF65-F5344CB8AC3E}">
        <p14:creationId xmlns:p14="http://schemas.microsoft.com/office/powerpoint/2010/main" val="492329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0152" y="116632"/>
            <a:ext cx="2619375" cy="1743075"/>
          </a:xfrm>
          <a:prstGeom prst="ellipse">
            <a:avLst/>
          </a:prstGeom>
          <a:ln>
            <a:noFill/>
          </a:ln>
          <a:effectLst>
            <a:softEdge rad="112500"/>
          </a:effectLst>
        </p:spPr>
      </p:pic>
      <p:sp>
        <p:nvSpPr>
          <p:cNvPr id="2" name="1 Título"/>
          <p:cNvSpPr>
            <a:spLocks noGrp="1"/>
          </p:cNvSpPr>
          <p:nvPr>
            <p:ph type="title"/>
          </p:nvPr>
        </p:nvSpPr>
        <p:spPr/>
        <p:txBody>
          <a:bodyPr/>
          <a:lstStyle/>
          <a:p>
            <a:r>
              <a:rPr lang="es-SV" dirty="0" smtClean="0">
                <a:solidFill>
                  <a:srgbClr val="FFC000"/>
                </a:solidFill>
              </a:rPr>
              <a:t>Seguridad alimentaria:</a:t>
            </a:r>
            <a:endParaRPr lang="es-SV" dirty="0">
              <a:solidFill>
                <a:srgbClr val="FFC000"/>
              </a:solidFill>
            </a:endParaRPr>
          </a:p>
        </p:txBody>
      </p:sp>
      <p:sp>
        <p:nvSpPr>
          <p:cNvPr id="3" name="2 Marcador de contenido"/>
          <p:cNvSpPr>
            <a:spLocks noGrp="1"/>
          </p:cNvSpPr>
          <p:nvPr>
            <p:ph idx="1"/>
          </p:nvPr>
        </p:nvSpPr>
        <p:spPr/>
        <p:txBody>
          <a:bodyPr>
            <a:normAutofit fontScale="85000" lnSpcReduction="20000"/>
          </a:bodyPr>
          <a:lstStyle/>
          <a:p>
            <a:pPr algn="just"/>
            <a:r>
              <a:rPr lang="es-SV" dirty="0" smtClean="0"/>
              <a:t>Es </a:t>
            </a:r>
            <a:r>
              <a:rPr lang="es-SV" dirty="0"/>
              <a:t>una condición compleja, que está viciada por una visión de disponibilidad de </a:t>
            </a:r>
            <a:r>
              <a:rPr lang="es-SV" dirty="0" smtClean="0"/>
              <a:t>oferta.</a:t>
            </a:r>
          </a:p>
          <a:p>
            <a:pPr algn="just"/>
            <a:r>
              <a:rPr lang="es-SV" dirty="0" smtClean="0"/>
              <a:t>No </a:t>
            </a:r>
            <a:r>
              <a:rPr lang="es-SV" dirty="0"/>
              <a:t>incorpora el tema del acceso de forma tal que </a:t>
            </a:r>
            <a:r>
              <a:rPr lang="es-SV" dirty="0" smtClean="0"/>
              <a:t>incluya </a:t>
            </a:r>
            <a:r>
              <a:rPr lang="es-SV" dirty="0"/>
              <a:t>no sólo el mercado como mecanismo de distribución, sino igual el papel de la agricultura familiar y </a:t>
            </a:r>
            <a:r>
              <a:rPr lang="es-SV" dirty="0" smtClean="0"/>
              <a:t>del gobierno</a:t>
            </a:r>
            <a:r>
              <a:rPr lang="es-SV" dirty="0"/>
              <a:t>, como meca­nismos importantes para la redistribución que permita avanzar hacia un acceso pleno a partir de los requerimientos de la población y en una visión de Soberanía Alimentaria, que sustituya la visión de la Seguridad Alimentaria que maneja la </a:t>
            </a:r>
            <a:r>
              <a:rPr lang="es-SV" dirty="0" smtClean="0"/>
              <a:t>FAO, establecida </a:t>
            </a:r>
            <a:r>
              <a:rPr lang="es-SV" dirty="0"/>
              <a:t>por los países capitalistas desarrollados y sus transnacionales.</a:t>
            </a:r>
          </a:p>
          <a:p>
            <a:endParaRPr lang="es-SV" dirty="0"/>
          </a:p>
        </p:txBody>
      </p:sp>
    </p:spTree>
    <p:extLst>
      <p:ext uri="{BB962C8B-B14F-4D97-AF65-F5344CB8AC3E}">
        <p14:creationId xmlns:p14="http://schemas.microsoft.com/office/powerpoint/2010/main" val="223537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9472"/>
            <a:ext cx="8229600" cy="562074"/>
          </a:xfrm>
        </p:spPr>
        <p:txBody>
          <a:bodyPr>
            <a:normAutofit fontScale="90000"/>
          </a:bodyPr>
          <a:lstStyle/>
          <a:p>
            <a:r>
              <a:rPr lang="es-SV" dirty="0" smtClean="0">
                <a:solidFill>
                  <a:srgbClr val="FFC000"/>
                </a:solidFill>
              </a:rPr>
              <a:t>Tabla 1:</a:t>
            </a:r>
            <a:endParaRPr lang="es-SV" dirty="0">
              <a:solidFill>
                <a:srgbClr val="FFC000"/>
              </a:solidFill>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87624" y="692696"/>
            <a:ext cx="6448253" cy="599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94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8244" y="188640"/>
            <a:ext cx="8229600" cy="850106"/>
          </a:xfrm>
        </p:spPr>
        <p:txBody>
          <a:bodyPr>
            <a:normAutofit/>
          </a:bodyPr>
          <a:lstStyle/>
          <a:p>
            <a:r>
              <a:rPr lang="es-SV" sz="2400" dirty="0" smtClean="0">
                <a:solidFill>
                  <a:srgbClr val="FFC000"/>
                </a:solidFill>
              </a:rPr>
              <a:t>Cambio en la estructura del uso de tierras</a:t>
            </a:r>
            <a:endParaRPr lang="es-SV" sz="2400" dirty="0">
              <a:solidFill>
                <a:srgbClr val="FFC000"/>
              </a:solidFill>
            </a:endParaRP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68117" y="980728"/>
            <a:ext cx="7206904" cy="538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663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74042"/>
          </a:xfrm>
        </p:spPr>
        <p:txBody>
          <a:bodyPr>
            <a:normAutofit fontScale="90000"/>
          </a:bodyPr>
          <a:lstStyle/>
          <a:p>
            <a:r>
              <a:rPr lang="es-SV" dirty="0" smtClean="0">
                <a:solidFill>
                  <a:srgbClr val="FFC000"/>
                </a:solidFill>
              </a:rPr>
              <a:t>Tabla 2:</a:t>
            </a:r>
            <a:endParaRPr lang="es-SV" dirty="0">
              <a:solidFill>
                <a:srgbClr val="FFC000"/>
              </a:solidFill>
            </a:endParaRPr>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75656" y="764704"/>
            <a:ext cx="605573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712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r>
              <a:rPr lang="es-SV" sz="1800" b="1" dirty="0" smtClean="0">
                <a:solidFill>
                  <a:srgbClr val="FFC000"/>
                </a:solidFill>
              </a:rPr>
              <a:t>Cambio </a:t>
            </a:r>
            <a:r>
              <a:rPr lang="es-SV" sz="1800" b="1" dirty="0">
                <a:solidFill>
                  <a:srgbClr val="FFC000"/>
                </a:solidFill>
              </a:rPr>
              <a:t>en la estructura agropecuaria productiva (1950-2008)</a:t>
            </a:r>
            <a:endParaRPr lang="es-SV" sz="1800" dirty="0">
              <a:solidFill>
                <a:srgbClr val="FFC000"/>
              </a:solidFill>
            </a:endParaRPr>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66887" y="764704"/>
            <a:ext cx="4979437" cy="595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301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r>
              <a:rPr lang="es-SV" sz="2800" dirty="0" smtClean="0">
                <a:solidFill>
                  <a:srgbClr val="FFC000"/>
                </a:solidFill>
              </a:rPr>
              <a:t>Tabla 3:</a:t>
            </a:r>
            <a:endParaRPr lang="es-SV" sz="2800" dirty="0">
              <a:solidFill>
                <a:srgbClr val="FFC000"/>
              </a:solidFill>
            </a:endParaRPr>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57995" y="917890"/>
            <a:ext cx="6717975"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8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SV" dirty="0" smtClean="0">
                <a:solidFill>
                  <a:srgbClr val="FFC000"/>
                </a:solidFill>
              </a:rPr>
              <a:t>Gráfico 4:</a:t>
            </a:r>
            <a:endParaRPr lang="es-SV" dirty="0">
              <a:solidFill>
                <a:srgbClr val="FFC000"/>
              </a:solidFill>
            </a:endParaRPr>
          </a:p>
        </p:txBody>
      </p:sp>
      <p:pic>
        <p:nvPicPr>
          <p:cNvPr id="921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4934" y="1268760"/>
            <a:ext cx="865588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545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SV" sz="2800" dirty="0" smtClean="0">
                <a:solidFill>
                  <a:srgbClr val="FFC000"/>
                </a:solidFill>
              </a:rPr>
              <a:t>Gráfico 5:</a:t>
            </a:r>
            <a:endParaRPr lang="es-SV" sz="2800" dirty="0">
              <a:solidFill>
                <a:srgbClr val="FFC000"/>
              </a:solidFill>
            </a:endParaRPr>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209074"/>
            <a:ext cx="85452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095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8487" y="476672"/>
            <a:ext cx="8229600" cy="706090"/>
          </a:xfrm>
        </p:spPr>
        <p:txBody>
          <a:bodyPr>
            <a:normAutofit fontScale="90000"/>
          </a:bodyPr>
          <a:lstStyle/>
          <a:p>
            <a:r>
              <a:rPr lang="es-SV" dirty="0" smtClean="0">
                <a:solidFill>
                  <a:srgbClr val="FFC000"/>
                </a:solidFill>
              </a:rPr>
              <a:t>Gráfico 6:</a:t>
            </a:r>
            <a:endParaRPr lang="es-SV" dirty="0">
              <a:solidFill>
                <a:srgbClr val="FFC000"/>
              </a:solidFill>
            </a:endParaRPr>
          </a:p>
        </p:txBody>
      </p:sp>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3528" y="1628800"/>
            <a:ext cx="860353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8364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940966"/>
          </a:xfrm>
        </p:spPr>
        <p:txBody>
          <a:bodyPr/>
          <a:lstStyle/>
          <a:p>
            <a:r>
              <a:rPr lang="es-SV" dirty="0" smtClean="0">
                <a:solidFill>
                  <a:srgbClr val="FFC000"/>
                </a:solidFill>
              </a:rPr>
              <a:t>Dedicatoria:</a:t>
            </a:r>
            <a:endParaRPr lang="es-SV" dirty="0">
              <a:solidFill>
                <a:srgbClr val="FFC000"/>
              </a:solidFill>
            </a:endParaRPr>
          </a:p>
        </p:txBody>
      </p:sp>
      <p:sp>
        <p:nvSpPr>
          <p:cNvPr id="3" name="2 Marcador de contenido"/>
          <p:cNvSpPr>
            <a:spLocks noGrp="1"/>
          </p:cNvSpPr>
          <p:nvPr>
            <p:ph idx="1"/>
          </p:nvPr>
        </p:nvSpPr>
        <p:spPr>
          <a:xfrm>
            <a:off x="457200" y="1124744"/>
            <a:ext cx="8229600" cy="5400600"/>
          </a:xfrm>
        </p:spPr>
        <p:txBody>
          <a:bodyPr>
            <a:normAutofit fontScale="77500" lnSpcReduction="20000"/>
          </a:bodyPr>
          <a:lstStyle/>
          <a:p>
            <a:pPr algn="just"/>
            <a:r>
              <a:rPr lang="es-SV" sz="3800" b="1" i="1" dirty="0" smtClean="0"/>
              <a:t>A la </a:t>
            </a:r>
            <a:r>
              <a:rPr lang="es-SV" sz="3800" b="1" i="1" dirty="0"/>
              <a:t>familia campesina de mi país</a:t>
            </a:r>
            <a:r>
              <a:rPr lang="es-SV" sz="3800" i="1" dirty="0"/>
              <a:t>, que sobre sus espaldas, explotación, </a:t>
            </a:r>
            <a:r>
              <a:rPr lang="es-SV" sz="3800" i="1" dirty="0" smtClean="0"/>
              <a:t>masacres</a:t>
            </a:r>
            <a:r>
              <a:rPr lang="es-SV" sz="3800" dirty="0"/>
              <a:t> </a:t>
            </a:r>
            <a:r>
              <a:rPr lang="es-SV" sz="3800" i="1" dirty="0" smtClean="0"/>
              <a:t>y </a:t>
            </a:r>
            <a:r>
              <a:rPr lang="es-SV" sz="3800" i="1" dirty="0"/>
              <a:t>sueños negados, han hecho posible la construcción de nuestra sociedad, </a:t>
            </a:r>
            <a:r>
              <a:rPr lang="es-SV" sz="3800" i="1" dirty="0" smtClean="0"/>
              <a:t>familias</a:t>
            </a:r>
            <a:r>
              <a:rPr lang="es-SV" sz="3800" dirty="0"/>
              <a:t> </a:t>
            </a:r>
            <a:r>
              <a:rPr lang="es-SV" sz="3800" i="1" dirty="0" smtClean="0"/>
              <a:t>que </a:t>
            </a:r>
            <a:r>
              <a:rPr lang="es-SV" sz="3800" i="1" dirty="0"/>
              <a:t>siguen siendo la fuente principal de la alimentación básica del </a:t>
            </a:r>
            <a:r>
              <a:rPr lang="es-SV" sz="3800" i="1" dirty="0" smtClean="0"/>
              <a:t>pueblo</a:t>
            </a:r>
            <a:r>
              <a:rPr lang="es-SV" sz="3800" dirty="0"/>
              <a:t> </a:t>
            </a:r>
            <a:r>
              <a:rPr lang="es-SV" sz="3800" i="1" dirty="0" smtClean="0"/>
              <a:t>salvadoreño</a:t>
            </a:r>
            <a:r>
              <a:rPr lang="es-SV" sz="3800" i="1" dirty="0"/>
              <a:t>, y que no obstante continúan siendo marginadas </a:t>
            </a:r>
            <a:r>
              <a:rPr lang="es-SV" sz="3800" i="1" dirty="0" smtClean="0"/>
              <a:t>laboralmente,</a:t>
            </a:r>
            <a:r>
              <a:rPr lang="es-SV" sz="3800" dirty="0"/>
              <a:t> </a:t>
            </a:r>
            <a:r>
              <a:rPr lang="es-SV" sz="3800" i="1" dirty="0" smtClean="0"/>
              <a:t>recibiendo </a:t>
            </a:r>
            <a:r>
              <a:rPr lang="es-SV" sz="3800" i="1" dirty="0"/>
              <a:t>los salarios de hambre más bajos en el país, hombres y mujeres </a:t>
            </a:r>
            <a:r>
              <a:rPr lang="es-SV" sz="3800" i="1" dirty="0" smtClean="0"/>
              <a:t>del</a:t>
            </a:r>
            <a:r>
              <a:rPr lang="es-SV" sz="3800" dirty="0"/>
              <a:t> </a:t>
            </a:r>
            <a:r>
              <a:rPr lang="es-SV" sz="3800" i="1" dirty="0" smtClean="0"/>
              <a:t>campo </a:t>
            </a:r>
            <a:r>
              <a:rPr lang="es-SV" sz="3800" i="1" dirty="0"/>
              <a:t>que no tienen ninguna posibilidad de recibir una pensión en su </a:t>
            </a:r>
            <a:r>
              <a:rPr lang="es-SV" sz="3800" i="1" dirty="0" smtClean="0"/>
              <a:t>tercera</a:t>
            </a:r>
            <a:r>
              <a:rPr lang="es-SV" sz="3800" dirty="0"/>
              <a:t> </a:t>
            </a:r>
            <a:r>
              <a:rPr lang="es-SV" sz="3800" i="1" dirty="0" smtClean="0"/>
              <a:t>edad </a:t>
            </a:r>
            <a:r>
              <a:rPr lang="es-SV" sz="3800" i="1" dirty="0"/>
              <a:t>cuando escasamente llegan a ella, considerándoseles en los </a:t>
            </a:r>
            <a:r>
              <a:rPr lang="es-SV" sz="3800" i="1" dirty="0" smtClean="0"/>
              <a:t>parámetros</a:t>
            </a:r>
            <a:r>
              <a:rPr lang="es-SV" sz="3800" dirty="0"/>
              <a:t> </a:t>
            </a:r>
            <a:r>
              <a:rPr lang="es-SV" sz="3800" i="1" dirty="0" smtClean="0"/>
              <a:t>estatales</a:t>
            </a:r>
            <a:r>
              <a:rPr lang="es-SV" sz="3800" i="1" dirty="0"/>
              <a:t>, como seres humanos de segunda categoría, que deben consumir </a:t>
            </a:r>
            <a:r>
              <a:rPr lang="es-SV" sz="3800" i="1" dirty="0" smtClean="0"/>
              <a:t>menos</a:t>
            </a:r>
            <a:r>
              <a:rPr lang="es-SV" sz="3800" dirty="0"/>
              <a:t> </a:t>
            </a:r>
            <a:r>
              <a:rPr lang="es-SV" sz="3800" i="1" dirty="0" smtClean="0"/>
              <a:t>calorías </a:t>
            </a:r>
            <a:r>
              <a:rPr lang="es-SV" sz="3800" i="1" dirty="0"/>
              <a:t>y proteínas que los que viven en las zonas urbanas. </a:t>
            </a:r>
            <a:endParaRPr lang="es-SV" dirty="0"/>
          </a:p>
        </p:txBody>
      </p:sp>
    </p:spTree>
    <p:extLst>
      <p:ext uri="{BB962C8B-B14F-4D97-AF65-F5344CB8AC3E}">
        <p14:creationId xmlns:p14="http://schemas.microsoft.com/office/powerpoint/2010/main" val="1987723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763" y="548680"/>
            <a:ext cx="8229600" cy="562074"/>
          </a:xfrm>
        </p:spPr>
        <p:txBody>
          <a:bodyPr>
            <a:normAutofit fontScale="90000"/>
          </a:bodyPr>
          <a:lstStyle/>
          <a:p>
            <a:r>
              <a:rPr lang="es-SV" dirty="0" smtClean="0">
                <a:solidFill>
                  <a:srgbClr val="FFC000"/>
                </a:solidFill>
              </a:rPr>
              <a:t>Gráfico 7:</a:t>
            </a:r>
            <a:endParaRPr lang="es-SV" dirty="0">
              <a:solidFill>
                <a:srgbClr val="FFC000"/>
              </a:solidFill>
            </a:endParaRPr>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606871"/>
            <a:ext cx="8626086" cy="457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5335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SV" sz="3200" dirty="0" smtClean="0">
                <a:solidFill>
                  <a:srgbClr val="FFC000"/>
                </a:solidFill>
              </a:rPr>
              <a:t>Gráfico 8:</a:t>
            </a:r>
            <a:endParaRPr lang="es-SV" sz="3200" dirty="0">
              <a:solidFill>
                <a:srgbClr val="FFC000"/>
              </a:solidFill>
            </a:endParaRPr>
          </a:p>
        </p:txBody>
      </p:sp>
      <p:pic>
        <p:nvPicPr>
          <p:cNvPr id="133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7574" y="1412776"/>
            <a:ext cx="858408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96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200" dirty="0" smtClean="0">
                <a:solidFill>
                  <a:srgbClr val="FFC000"/>
                </a:solidFill>
              </a:rPr>
              <a:t>Tabla 4:</a:t>
            </a:r>
            <a:endParaRPr lang="es-SV" sz="3200" dirty="0">
              <a:solidFill>
                <a:srgbClr val="FFC000"/>
              </a:solidFill>
            </a:endParaRPr>
          </a:p>
        </p:txBody>
      </p:sp>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988840"/>
            <a:ext cx="8723647" cy="25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718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778098"/>
          </a:xfrm>
        </p:spPr>
        <p:txBody>
          <a:bodyPr>
            <a:noAutofit/>
          </a:bodyPr>
          <a:lstStyle/>
          <a:p>
            <a:r>
              <a:rPr lang="es-SV" sz="3200" b="1" dirty="0">
                <a:solidFill>
                  <a:srgbClr val="FFC000"/>
                </a:solidFill>
              </a:rPr>
              <a:t>APLICACIÓN DEL ÍNDICE DE CAPACIDAD PRODUCTIVA AGROPECUARIA (ICPA)</a:t>
            </a:r>
            <a:r>
              <a:rPr lang="es-SV" sz="3200" dirty="0">
                <a:solidFill>
                  <a:srgbClr val="FFC000"/>
                </a:solidFill>
              </a:rPr>
              <a:t/>
            </a:r>
            <a:br>
              <a:rPr lang="es-SV" sz="3200" dirty="0">
                <a:solidFill>
                  <a:srgbClr val="FFC000"/>
                </a:solidFill>
              </a:rPr>
            </a:br>
            <a:endParaRPr lang="es-SV" sz="3200" dirty="0">
              <a:solidFill>
                <a:srgbClr val="FFC000"/>
              </a:solidFill>
            </a:endParaRPr>
          </a:p>
        </p:txBody>
      </p:sp>
      <p:sp>
        <p:nvSpPr>
          <p:cNvPr id="3" name="2 Marcador de contenido"/>
          <p:cNvSpPr>
            <a:spLocks noGrp="1"/>
          </p:cNvSpPr>
          <p:nvPr>
            <p:ph idx="1"/>
          </p:nvPr>
        </p:nvSpPr>
        <p:spPr>
          <a:xfrm>
            <a:off x="467544" y="1628800"/>
            <a:ext cx="8229600" cy="4785395"/>
          </a:xfrm>
        </p:spPr>
        <p:txBody>
          <a:bodyPr>
            <a:normAutofit/>
          </a:bodyPr>
          <a:lstStyle/>
          <a:p>
            <a:pPr algn="just"/>
            <a:r>
              <a:rPr lang="es-SV" dirty="0" smtClean="0"/>
              <a:t>Después </a:t>
            </a:r>
            <a:r>
              <a:rPr lang="es-SV" dirty="0"/>
              <a:t>de evaluar el tipo de recursos </a:t>
            </a:r>
            <a:r>
              <a:rPr lang="es-SV" dirty="0" smtClean="0"/>
              <a:t>que se tiene para </a:t>
            </a:r>
            <a:r>
              <a:rPr lang="es-SV" dirty="0"/>
              <a:t>la actividad agropecuaria en el país, </a:t>
            </a:r>
            <a:r>
              <a:rPr lang="es-SV" dirty="0" smtClean="0"/>
              <a:t>se evaluará </a:t>
            </a:r>
            <a:r>
              <a:rPr lang="es-SV" dirty="0"/>
              <a:t>las capaci­dades productivas actuales de las unidades de producción, utilizando el Índice de Capacidad Productiva Agropecuaria (ICPA) y la información recogida en el Censo Agropecuario 2007-2008.</a:t>
            </a:r>
          </a:p>
          <a:p>
            <a:pPr algn="just"/>
            <a:endParaRPr lang="es-SV" dirty="0"/>
          </a:p>
        </p:txBody>
      </p:sp>
    </p:spTree>
    <p:extLst>
      <p:ext uri="{BB962C8B-B14F-4D97-AF65-F5344CB8AC3E}">
        <p14:creationId xmlns:p14="http://schemas.microsoft.com/office/powerpoint/2010/main" val="803777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fontScale="90000"/>
          </a:bodyPr>
          <a:lstStyle/>
          <a:p>
            <a:r>
              <a:rPr lang="es-SV" dirty="0">
                <a:solidFill>
                  <a:srgbClr val="FFC000"/>
                </a:solidFill>
              </a:rPr>
              <a:t>1. </a:t>
            </a:r>
            <a:r>
              <a:rPr lang="es-SV" i="1" dirty="0">
                <a:solidFill>
                  <a:srgbClr val="FFC000"/>
                </a:solidFill>
              </a:rPr>
              <a:t>Metodología de construcción</a:t>
            </a:r>
            <a:r>
              <a:rPr lang="es-SV" dirty="0">
                <a:solidFill>
                  <a:srgbClr val="FFC000"/>
                </a:solidFill>
              </a:rPr>
              <a:t/>
            </a:r>
            <a:br>
              <a:rPr lang="es-SV" dirty="0">
                <a:solidFill>
                  <a:srgbClr val="FFC000"/>
                </a:solidFill>
              </a:rPr>
            </a:br>
            <a:endParaRPr lang="es-SV" dirty="0">
              <a:solidFill>
                <a:srgbClr val="FFC000"/>
              </a:solidFill>
            </a:endParaRPr>
          </a:p>
        </p:txBody>
      </p:sp>
      <p:sp>
        <p:nvSpPr>
          <p:cNvPr id="3" name="2 Marcador de contenido"/>
          <p:cNvSpPr>
            <a:spLocks noGrp="1"/>
          </p:cNvSpPr>
          <p:nvPr>
            <p:ph idx="1"/>
          </p:nvPr>
        </p:nvSpPr>
        <p:spPr/>
        <p:txBody>
          <a:bodyPr/>
          <a:lstStyle/>
          <a:p>
            <a:pPr algn="just"/>
            <a:r>
              <a:rPr lang="es-SV" dirty="0" smtClean="0"/>
              <a:t>El </a:t>
            </a:r>
            <a:r>
              <a:rPr lang="es-SV" dirty="0"/>
              <a:t>ICPA es un índice ponderado que sintetiza en un solo valor las múltiples dimensiones y variables asociadas a los productores, con la finalidad de esta­blecer su perfil o su nivel de capacidad en el proceso de producción en las condiciones o estándares actuales de todos los productores a nivel nacional.</a:t>
            </a:r>
          </a:p>
          <a:p>
            <a:pPr algn="just"/>
            <a:endParaRPr lang="es-SV" dirty="0"/>
          </a:p>
        </p:txBody>
      </p:sp>
    </p:spTree>
    <p:extLst>
      <p:ext uri="{BB962C8B-B14F-4D97-AF65-F5344CB8AC3E}">
        <p14:creationId xmlns:p14="http://schemas.microsoft.com/office/powerpoint/2010/main" val="903739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34082"/>
          </a:xfrm>
        </p:spPr>
        <p:txBody>
          <a:bodyPr>
            <a:normAutofit/>
          </a:bodyPr>
          <a:lstStyle/>
          <a:p>
            <a:r>
              <a:rPr lang="es-SV" sz="2400" dirty="0" smtClean="0">
                <a:solidFill>
                  <a:srgbClr val="FFC000"/>
                </a:solidFill>
              </a:rPr>
              <a:t>Gráfico 9:</a:t>
            </a:r>
            <a:endParaRPr lang="es-SV" sz="2400" dirty="0">
              <a:solidFill>
                <a:srgbClr val="FFC00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872" y="1124744"/>
            <a:ext cx="7641860" cy="517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69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0143" y="548680"/>
            <a:ext cx="8229600" cy="432048"/>
          </a:xfrm>
        </p:spPr>
        <p:txBody>
          <a:bodyPr>
            <a:noAutofit/>
          </a:bodyPr>
          <a:lstStyle/>
          <a:p>
            <a:r>
              <a:rPr lang="es-SV" sz="2800" dirty="0">
                <a:solidFill>
                  <a:srgbClr val="FFC000"/>
                </a:solidFill>
              </a:rPr>
              <a:t>Gráfico </a:t>
            </a:r>
            <a:r>
              <a:rPr lang="es-SV" sz="2800" dirty="0" smtClean="0">
                <a:solidFill>
                  <a:srgbClr val="FFC000"/>
                </a:solidFill>
              </a:rPr>
              <a:t>10:</a:t>
            </a:r>
            <a:endParaRPr lang="es-SV"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484784"/>
            <a:ext cx="8522830" cy="404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31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SV" dirty="0"/>
              <a:t>En síntesis, el 74% </a:t>
            </a:r>
            <a:r>
              <a:rPr lang="es-SV" dirty="0" smtClean="0"/>
              <a:t> (</a:t>
            </a:r>
            <a:r>
              <a:rPr lang="es-SV" dirty="0"/>
              <a:t>292,735 </a:t>
            </a:r>
            <a:r>
              <a:rPr lang="es-SV" dirty="0" smtClean="0"/>
              <a:t>) de </a:t>
            </a:r>
            <a:r>
              <a:rPr lang="es-SV" dirty="0"/>
              <a:t>los productores nacionales que poseen </a:t>
            </a:r>
            <a:r>
              <a:rPr lang="es-SV" dirty="0" smtClean="0"/>
              <a:t>tierra requieren </a:t>
            </a:r>
            <a:r>
              <a:rPr lang="es-SV" dirty="0"/>
              <a:t>políticas públicas que les permitan elevar su umbral </a:t>
            </a:r>
            <a:r>
              <a:rPr lang="es-SV" dirty="0" smtClean="0"/>
              <a:t>productivo</a:t>
            </a:r>
            <a:r>
              <a:rPr lang="es-SV" dirty="0"/>
              <a:t>.</a:t>
            </a:r>
          </a:p>
        </p:txBody>
      </p:sp>
    </p:spTree>
    <p:extLst>
      <p:ext uri="{BB962C8B-B14F-4D97-AF65-F5344CB8AC3E}">
        <p14:creationId xmlns:p14="http://schemas.microsoft.com/office/powerpoint/2010/main" val="3137252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solidFill>
                  <a:srgbClr val="FFC000"/>
                </a:solidFill>
              </a:rPr>
              <a:t>Tabla 5:</a:t>
            </a:r>
            <a:endParaRPr lang="es-SV" sz="2800" dirty="0">
              <a:solidFill>
                <a:srgbClr val="FFC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570" y="1863513"/>
            <a:ext cx="8773020" cy="333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209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400" dirty="0" smtClean="0">
                <a:solidFill>
                  <a:srgbClr val="FFC000"/>
                </a:solidFill>
              </a:rPr>
              <a:t>Tabla 6:</a:t>
            </a:r>
            <a:endParaRPr lang="es-SV" sz="2400" dirty="0">
              <a:solidFill>
                <a:srgbClr val="FFC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3308" y="1700808"/>
            <a:ext cx="855345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56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Dedicatoria:</a:t>
            </a:r>
            <a:endParaRPr lang="es-SV" dirty="0">
              <a:solidFill>
                <a:srgbClr val="FFC000"/>
              </a:solidFill>
            </a:endParaRPr>
          </a:p>
        </p:txBody>
      </p:sp>
      <p:sp>
        <p:nvSpPr>
          <p:cNvPr id="3" name="2 Marcador de contenido"/>
          <p:cNvSpPr>
            <a:spLocks noGrp="1"/>
          </p:cNvSpPr>
          <p:nvPr>
            <p:ph idx="1"/>
          </p:nvPr>
        </p:nvSpPr>
        <p:spPr>
          <a:xfrm>
            <a:off x="457200" y="1124744"/>
            <a:ext cx="8229600" cy="5328592"/>
          </a:xfrm>
        </p:spPr>
        <p:txBody>
          <a:bodyPr>
            <a:normAutofit fontScale="70000" lnSpcReduction="20000"/>
          </a:bodyPr>
          <a:lstStyle/>
          <a:p>
            <a:pPr algn="just"/>
            <a:r>
              <a:rPr lang="es-SV" i="1" dirty="0" smtClean="0"/>
              <a:t>A las </a:t>
            </a:r>
            <a:r>
              <a:rPr lang="es-SV" i="1" dirty="0"/>
              <a:t>familias</a:t>
            </a:r>
            <a:r>
              <a:rPr lang="es-SV" dirty="0"/>
              <a:t> </a:t>
            </a:r>
            <a:r>
              <a:rPr lang="es-SV" i="1" dirty="0"/>
              <a:t>más excluidas del país, que además de ser fuente de producción alimentaria, han</a:t>
            </a:r>
            <a:r>
              <a:rPr lang="es-SV" dirty="0"/>
              <a:t> </a:t>
            </a:r>
            <a:r>
              <a:rPr lang="es-SV" i="1" dirty="0"/>
              <a:t>puesto a sus hijos en todas las luchas de nuestra historia revolucionaria, todo en</a:t>
            </a:r>
            <a:r>
              <a:rPr lang="es-SV" dirty="0"/>
              <a:t> </a:t>
            </a:r>
            <a:r>
              <a:rPr lang="es-SV" i="1" dirty="0"/>
              <a:t>pro del rescate de nuestra sociedad de este sistema de explotación, manejado</a:t>
            </a:r>
            <a:r>
              <a:rPr lang="es-SV" dirty="0"/>
              <a:t> </a:t>
            </a:r>
            <a:r>
              <a:rPr lang="es-SV" i="1" dirty="0"/>
              <a:t>históricamente por los oligarcas y la dictadura militar; igual a partir de su desintegración</a:t>
            </a:r>
            <a:r>
              <a:rPr lang="es-SV" dirty="0"/>
              <a:t> </a:t>
            </a:r>
            <a:r>
              <a:rPr lang="es-SV" i="1" dirty="0"/>
              <a:t>y migración al exterior constituyéndose en la fuente principal de las</a:t>
            </a:r>
            <a:r>
              <a:rPr lang="es-SV" dirty="0"/>
              <a:t> </a:t>
            </a:r>
            <a:r>
              <a:rPr lang="es-SV" i="1" dirty="0"/>
              <a:t>remesas que ahora mantienen a flote la economía neoliberal perversa que aún se</a:t>
            </a:r>
            <a:r>
              <a:rPr lang="es-SV" dirty="0"/>
              <a:t> </a:t>
            </a:r>
            <a:r>
              <a:rPr lang="es-SV" i="1" dirty="0"/>
              <a:t>mantiene en nuestro país</a:t>
            </a:r>
            <a:r>
              <a:rPr lang="es-SV" i="1" dirty="0" smtClean="0"/>
              <a:t>.</a:t>
            </a:r>
          </a:p>
          <a:p>
            <a:pPr algn="just"/>
            <a:r>
              <a:rPr lang="es-SV" i="1" dirty="0" smtClean="0"/>
              <a:t> </a:t>
            </a:r>
            <a:r>
              <a:rPr lang="es-SV" i="1" dirty="0"/>
              <a:t>A esas familias campesinas que ya no debemos continuar</a:t>
            </a:r>
            <a:r>
              <a:rPr lang="es-SV" dirty="0"/>
              <a:t> </a:t>
            </a:r>
            <a:r>
              <a:rPr lang="es-SV" i="1" dirty="0"/>
              <a:t>engañándoles con limosnas -con bonos de $50 al mes, un quintal de fertilizante,</a:t>
            </a:r>
            <a:r>
              <a:rPr lang="es-SV" dirty="0"/>
              <a:t> </a:t>
            </a:r>
            <a:r>
              <a:rPr lang="es-SV" i="1" dirty="0"/>
              <a:t>etc.-, sino incorporarlas al siglo XXI en cuanto a un reconocimiento real</a:t>
            </a:r>
            <a:r>
              <a:rPr lang="es-SV" dirty="0"/>
              <a:t> </a:t>
            </a:r>
            <a:r>
              <a:rPr lang="es-SV" i="1" dirty="0"/>
              <a:t>y defensa de parte del Estado, de sus derechos humanos, económicos, sociales</a:t>
            </a:r>
            <a:r>
              <a:rPr lang="es-SV" dirty="0"/>
              <a:t> </a:t>
            </a:r>
            <a:r>
              <a:rPr lang="es-SV" i="1" dirty="0"/>
              <a:t>y políticos, comenzando por devolverles la tierra que les han robado a lo largo</a:t>
            </a:r>
            <a:r>
              <a:rPr lang="es-SV" dirty="0"/>
              <a:t> </a:t>
            </a:r>
            <a:r>
              <a:rPr lang="es-SV" i="1" dirty="0"/>
              <a:t>de la historia, garantizar que sus hijos puedan lograr una educación plena con</a:t>
            </a:r>
            <a:r>
              <a:rPr lang="es-SV" dirty="0"/>
              <a:t> </a:t>
            </a:r>
            <a:r>
              <a:rPr lang="es-SV" i="1" dirty="0"/>
              <a:t>acceso a la ciencia y la tecnología, salarios y precios adecuados a su aporte en la</a:t>
            </a:r>
            <a:r>
              <a:rPr lang="es-SV" dirty="0"/>
              <a:t> </a:t>
            </a:r>
            <a:r>
              <a:rPr lang="es-SV" i="1" dirty="0"/>
              <a:t>generación de riqueza, acceso a la salud, empleo, </a:t>
            </a:r>
            <a:r>
              <a:rPr lang="es-SV" i="1" dirty="0" smtClean="0"/>
              <a:t>seguridad…</a:t>
            </a:r>
            <a:endParaRPr lang="es-SV" dirty="0"/>
          </a:p>
          <a:p>
            <a:endParaRPr lang="es-SV" dirty="0"/>
          </a:p>
        </p:txBody>
      </p:sp>
    </p:spTree>
    <p:extLst>
      <p:ext uri="{BB962C8B-B14F-4D97-AF65-F5344CB8AC3E}">
        <p14:creationId xmlns:p14="http://schemas.microsoft.com/office/powerpoint/2010/main" val="3688039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2800" dirty="0" smtClean="0">
                <a:solidFill>
                  <a:srgbClr val="FFC000"/>
                </a:solidFill>
              </a:rPr>
              <a:t>Tabla 7:</a:t>
            </a:r>
            <a:endParaRPr lang="es-SV" sz="2800" dirty="0">
              <a:solidFill>
                <a:srgbClr val="FFC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7603" y="1844824"/>
            <a:ext cx="8368034" cy="301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691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9"/>
            <a:ext cx="8003232" cy="202034"/>
          </a:xfrm>
        </p:spPr>
        <p:txBody>
          <a:bodyPr>
            <a:noAutofit/>
          </a:bodyPr>
          <a:lstStyle/>
          <a:p>
            <a:r>
              <a:rPr lang="es-SV" sz="2400" dirty="0" smtClean="0">
                <a:solidFill>
                  <a:srgbClr val="FFC000"/>
                </a:solidFill>
              </a:rPr>
              <a:t>Tabla 8:</a:t>
            </a:r>
            <a:endParaRPr lang="es-SV" sz="2400" dirty="0">
              <a:solidFill>
                <a:srgbClr val="FFC000"/>
              </a:solidFill>
            </a:endParaRPr>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654" b="4026"/>
          <a:stretch/>
        </p:blipFill>
        <p:spPr bwMode="auto">
          <a:xfrm>
            <a:off x="836108" y="659943"/>
            <a:ext cx="712395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18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720080"/>
          </a:xfrm>
        </p:spPr>
        <p:txBody>
          <a:bodyPr>
            <a:normAutofit/>
          </a:bodyPr>
          <a:lstStyle/>
          <a:p>
            <a:r>
              <a:rPr lang="es-SV" sz="3200" dirty="0" smtClean="0">
                <a:solidFill>
                  <a:srgbClr val="FFC000"/>
                </a:solidFill>
              </a:rPr>
              <a:t>Tabla 9:</a:t>
            </a:r>
            <a:endParaRPr lang="es-SV" sz="3200" dirty="0">
              <a:solidFill>
                <a:srgbClr val="FFC000"/>
              </a:solidFill>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484783"/>
            <a:ext cx="8676456" cy="407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610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882" y="6124"/>
            <a:ext cx="8229600" cy="1143000"/>
          </a:xfrm>
        </p:spPr>
        <p:txBody>
          <a:bodyPr>
            <a:normAutofit/>
          </a:bodyPr>
          <a:lstStyle/>
          <a:p>
            <a:r>
              <a:rPr lang="es-SV" sz="2800" dirty="0" smtClean="0">
                <a:solidFill>
                  <a:srgbClr val="FFC000"/>
                </a:solidFill>
              </a:rPr>
              <a:t>Gráfico 11:</a:t>
            </a:r>
            <a:endParaRPr lang="es-SV" sz="2800" dirty="0">
              <a:solidFill>
                <a:srgbClr val="FFC000"/>
              </a:solidFill>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076" y="873411"/>
            <a:ext cx="8774115" cy="462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72076" y="5661248"/>
            <a:ext cx="8671212" cy="646331"/>
          </a:xfrm>
          <a:prstGeom prst="rect">
            <a:avLst/>
          </a:prstGeom>
          <a:noFill/>
        </p:spPr>
        <p:txBody>
          <a:bodyPr wrap="square" rtlCol="0">
            <a:spAutoFit/>
          </a:bodyPr>
          <a:lstStyle/>
          <a:p>
            <a:r>
              <a:rPr lang="es-SV" dirty="0"/>
              <a:t>El 50.4% de los productores se ubican con ICPA de bajos a precarios y el 25.7% se ubican con ICPA de buenos a </a:t>
            </a:r>
            <a:r>
              <a:rPr lang="es-SV" dirty="0" smtClean="0"/>
              <a:t>altos.</a:t>
            </a:r>
            <a:endParaRPr lang="es-SV" dirty="0"/>
          </a:p>
        </p:txBody>
      </p:sp>
    </p:spTree>
    <p:extLst>
      <p:ext uri="{BB962C8B-B14F-4D97-AF65-F5344CB8AC3E}">
        <p14:creationId xmlns:p14="http://schemas.microsoft.com/office/powerpoint/2010/main" val="3093392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solidFill>
                  <a:srgbClr val="FFC000"/>
                </a:solidFill>
              </a:rPr>
              <a:t>Tabla 10:</a:t>
            </a:r>
            <a:endParaRPr lang="es-SV" sz="3600" dirty="0">
              <a:solidFill>
                <a:srgbClr val="FFC000"/>
              </a:solidFill>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372" y="1700808"/>
            <a:ext cx="8284665" cy="336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27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200" dirty="0" smtClean="0">
                <a:solidFill>
                  <a:srgbClr val="FFC000"/>
                </a:solidFill>
              </a:rPr>
              <a:t>Gráfico 12:</a:t>
            </a:r>
            <a:endParaRPr lang="es-SV" sz="3200" dirty="0">
              <a:solidFill>
                <a:srgbClr val="FFC000"/>
              </a:solidFill>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408" y="1453557"/>
            <a:ext cx="8700387" cy="377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340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13:</a:t>
            </a:r>
            <a:endParaRPr lang="es-SV" dirty="0">
              <a:solidFill>
                <a:srgbClr val="FFC000"/>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881" y="1340767"/>
            <a:ext cx="8584332" cy="46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413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SV" dirty="0" smtClean="0">
                <a:solidFill>
                  <a:srgbClr val="FFC000"/>
                </a:solidFill>
              </a:rPr>
              <a:t>Tabla 11:</a:t>
            </a:r>
            <a:endParaRPr lang="es-SV" dirty="0">
              <a:solidFill>
                <a:srgbClr val="FFC000"/>
              </a:solidFill>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836712"/>
            <a:ext cx="8201152" cy="563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502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14:</a:t>
            </a:r>
            <a:endParaRPr lang="es-SV" dirty="0">
              <a:solidFill>
                <a:srgbClr val="FFC000"/>
              </a:solidFill>
            </a:endParaRPr>
          </a:p>
        </p:txBody>
      </p:sp>
      <p:pic>
        <p:nvPicPr>
          <p:cNvPr id="133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083" t="10214" r="6704"/>
          <a:stretch/>
        </p:blipFill>
        <p:spPr bwMode="auto">
          <a:xfrm>
            <a:off x="2195736" y="1412776"/>
            <a:ext cx="4682836" cy="4840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094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SV" dirty="0" smtClean="0">
                <a:solidFill>
                  <a:srgbClr val="FFC000"/>
                </a:solidFill>
              </a:rPr>
              <a:t>Gráfico 15:</a:t>
            </a:r>
            <a:endParaRPr lang="es-SV" dirty="0">
              <a:solidFill>
                <a:srgbClr val="FFC000"/>
              </a:solidFill>
            </a:endParaRPr>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412" y="1124744"/>
            <a:ext cx="8355732" cy="49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114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63888" y="4606302"/>
            <a:ext cx="3156698" cy="2100639"/>
          </a:xfrm>
          <a:prstGeom prst="ellipse">
            <a:avLst/>
          </a:prstGeom>
          <a:ln>
            <a:noFill/>
          </a:ln>
          <a:effectLst>
            <a:softEdge rad="112500"/>
          </a:effectLst>
        </p:spPr>
      </p:pic>
      <p:sp>
        <p:nvSpPr>
          <p:cNvPr id="2" name="1 Título"/>
          <p:cNvSpPr>
            <a:spLocks noGrp="1"/>
          </p:cNvSpPr>
          <p:nvPr>
            <p:ph type="title"/>
          </p:nvPr>
        </p:nvSpPr>
        <p:spPr>
          <a:xfrm>
            <a:off x="539552" y="116632"/>
            <a:ext cx="8229600" cy="1012974"/>
          </a:xfrm>
          <a:noFill/>
        </p:spPr>
        <p:txBody>
          <a:bodyPr>
            <a:normAutofit/>
          </a:bodyPr>
          <a:lstStyle/>
          <a:p>
            <a:r>
              <a:rPr lang="es-SV" sz="3200" dirty="0" smtClean="0">
                <a:solidFill>
                  <a:srgbClr val="FFCC66"/>
                </a:solidFill>
                <a:latin typeface="Calibri" pitchFamily="34" charset="0"/>
              </a:rPr>
              <a:t>Investigaciones relacionadas a la agricultura:</a:t>
            </a:r>
            <a:endParaRPr lang="es-SV" sz="3200" dirty="0">
              <a:solidFill>
                <a:srgbClr val="FFCC66"/>
              </a:solidFill>
              <a:latin typeface="Calibri" pitchFamily="34" charset="0"/>
            </a:endParaRPr>
          </a:p>
        </p:txBody>
      </p:sp>
      <p:sp>
        <p:nvSpPr>
          <p:cNvPr id="3" name="2 Marcador de contenido"/>
          <p:cNvSpPr>
            <a:spLocks noGrp="1"/>
          </p:cNvSpPr>
          <p:nvPr>
            <p:ph idx="1"/>
          </p:nvPr>
        </p:nvSpPr>
        <p:spPr>
          <a:xfrm>
            <a:off x="323528" y="980728"/>
            <a:ext cx="8373616" cy="4525963"/>
          </a:xfrm>
        </p:spPr>
        <p:txBody>
          <a:bodyPr>
            <a:normAutofit fontScale="92500"/>
          </a:bodyPr>
          <a:lstStyle/>
          <a:p>
            <a:pPr algn="just"/>
            <a:r>
              <a:rPr lang="es-SV" dirty="0" smtClean="0">
                <a:latin typeface="Calibri" pitchFamily="34" charset="0"/>
              </a:rPr>
              <a:t>Los Subsistemas de Agro Exportación en El Salvador –El Café, el Algodón y el Azúcar–, 1988. </a:t>
            </a:r>
          </a:p>
          <a:p>
            <a:pPr algn="just"/>
            <a:r>
              <a:rPr lang="es-SV" dirty="0" smtClean="0">
                <a:latin typeface="Calibri" pitchFamily="34" charset="0"/>
              </a:rPr>
              <a:t>Proyecto de Investigación de una estrategia para el desarrollo de la biotecnología en la agricultura de México y Centro América, dando como resultado la tesis doctoral “Biotecnología: Amenazas y Perspectivas para el Desarrollo de América Central”, defendida en 1987 en la Universidad de Paris 8, Saint Denis.</a:t>
            </a:r>
          </a:p>
          <a:p>
            <a:pPr algn="just"/>
            <a:endParaRPr lang="es-SV" dirty="0">
              <a:latin typeface="Calibri" pitchFamily="34" charset="0"/>
            </a:endParaRPr>
          </a:p>
        </p:txBody>
      </p:sp>
    </p:spTree>
    <p:extLst>
      <p:ext uri="{BB962C8B-B14F-4D97-AF65-F5344CB8AC3E}">
        <p14:creationId xmlns:p14="http://schemas.microsoft.com/office/powerpoint/2010/main" val="1423705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16:</a:t>
            </a:r>
            <a:endParaRPr lang="es-SV" dirty="0">
              <a:solidFill>
                <a:srgbClr val="FFC000"/>
              </a:solidFill>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0830" y="1331958"/>
            <a:ext cx="8526349" cy="504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438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Tabla 12:</a:t>
            </a:r>
            <a:endParaRPr lang="es-SV" dirty="0">
              <a:solidFill>
                <a:srgbClr val="FFC000"/>
              </a:solidFill>
            </a:endParaRPr>
          </a:p>
        </p:txBody>
      </p:sp>
      <p:pic>
        <p:nvPicPr>
          <p:cNvPr id="1638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6648"/>
          <a:stretch/>
        </p:blipFill>
        <p:spPr bwMode="auto">
          <a:xfrm>
            <a:off x="323528" y="1484784"/>
            <a:ext cx="8570936" cy="457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69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SV" dirty="0" smtClean="0">
                <a:solidFill>
                  <a:srgbClr val="FFC000"/>
                </a:solidFill>
              </a:rPr>
              <a:t>Tabla 13:</a:t>
            </a:r>
            <a:endParaRPr lang="es-SV" dirty="0">
              <a:solidFill>
                <a:srgbClr val="FFC000"/>
              </a:solidFill>
            </a:endParaRPr>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323962"/>
            <a:ext cx="8803763" cy="37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950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a:solidFill>
                  <a:srgbClr val="FFC000"/>
                </a:solidFill>
              </a:rPr>
              <a:t>EVALUACIÓN DEL PAF</a:t>
            </a:r>
            <a:endParaRPr lang="es-SV" dirty="0">
              <a:solidFill>
                <a:srgbClr val="FFC000"/>
              </a:solidFill>
            </a:endParaRPr>
          </a:p>
        </p:txBody>
      </p:sp>
      <p:sp>
        <p:nvSpPr>
          <p:cNvPr id="3" name="2 Marcador de contenido"/>
          <p:cNvSpPr>
            <a:spLocks noGrp="1"/>
          </p:cNvSpPr>
          <p:nvPr>
            <p:ph idx="1"/>
          </p:nvPr>
        </p:nvSpPr>
        <p:spPr>
          <a:xfrm>
            <a:off x="457200" y="1340768"/>
            <a:ext cx="8229600" cy="4785395"/>
          </a:xfrm>
        </p:spPr>
        <p:txBody>
          <a:bodyPr>
            <a:normAutofit fontScale="92500" lnSpcReduction="10000"/>
          </a:bodyPr>
          <a:lstStyle/>
          <a:p>
            <a:pPr algn="just"/>
            <a:r>
              <a:rPr lang="es-SV" dirty="0" smtClean="0"/>
              <a:t>En </a:t>
            </a:r>
            <a:r>
              <a:rPr lang="es-SV" dirty="0"/>
              <a:t>promedio, en los 4 años de la administración del gobierno del FMLN se ha incrementado la asignación presupuestaria al MAG apostándole al PAF como un programa integral de reactivación del agro, teniendo un incre­mento del 53%, pasando del US$ 47.5 millones a US$ 72.8 </a:t>
            </a:r>
            <a:r>
              <a:rPr lang="es-SV" dirty="0" smtClean="0"/>
              <a:t>millones.</a:t>
            </a:r>
          </a:p>
          <a:p>
            <a:pPr algn="just"/>
            <a:r>
              <a:rPr lang="es-SV" dirty="0" smtClean="0"/>
              <a:t>Se </a:t>
            </a:r>
            <a:r>
              <a:rPr lang="es-SV" dirty="0"/>
              <a:t>estima que desde el surgimiento del PAF el gobierno ha invertido un total de US$ 86.7 millones, con un promedio anual US$ 21.6 millones en los últimos cuatro </a:t>
            </a:r>
            <a:r>
              <a:rPr lang="es-SV" dirty="0" smtClean="0"/>
              <a:t>años.</a:t>
            </a:r>
            <a:endParaRPr lang="es-SV" dirty="0"/>
          </a:p>
        </p:txBody>
      </p:sp>
    </p:spTree>
    <p:extLst>
      <p:ext uri="{BB962C8B-B14F-4D97-AF65-F5344CB8AC3E}">
        <p14:creationId xmlns:p14="http://schemas.microsoft.com/office/powerpoint/2010/main" val="839926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SV" dirty="0" smtClean="0">
                <a:solidFill>
                  <a:srgbClr val="FFC000"/>
                </a:solidFill>
              </a:rPr>
              <a:t>Gráfico 17:</a:t>
            </a:r>
            <a:endParaRPr lang="es-SV" dirty="0">
              <a:solidFill>
                <a:srgbClr val="FFC000"/>
              </a:solidFill>
            </a:endParaRPr>
          </a:p>
        </p:txBody>
      </p:sp>
      <p:sp>
        <p:nvSpPr>
          <p:cNvPr id="3" name="2 Marcador de contenido"/>
          <p:cNvSpPr>
            <a:spLocks noGrp="1"/>
          </p:cNvSpPr>
          <p:nvPr>
            <p:ph idx="1"/>
          </p:nvPr>
        </p:nvSpPr>
        <p:spPr>
          <a:xfrm>
            <a:off x="251520" y="5413853"/>
            <a:ext cx="8712968" cy="1040979"/>
          </a:xfrm>
        </p:spPr>
        <p:txBody>
          <a:bodyPr>
            <a:noAutofit/>
          </a:bodyPr>
          <a:lstStyle/>
          <a:p>
            <a:pPr algn="just"/>
            <a:r>
              <a:rPr lang="es-SV" sz="2400" dirty="0"/>
              <a:t>La encuesta reporta que el 70% del total de productores informan haber reci­bido paquete del PAF, un aproximado de 274,900 </a:t>
            </a:r>
            <a:r>
              <a:rPr lang="es-SV" sz="2400" dirty="0" smtClean="0"/>
              <a:t>productores.</a:t>
            </a:r>
            <a:endParaRPr lang="es-SV" sz="2400" dirty="0"/>
          </a:p>
        </p:txBody>
      </p:sp>
      <p:pic>
        <p:nvPicPr>
          <p:cNvPr id="1843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6725" t="4086" r="1821" b="3351"/>
          <a:stretch/>
        </p:blipFill>
        <p:spPr bwMode="auto">
          <a:xfrm>
            <a:off x="1619672" y="980727"/>
            <a:ext cx="5832648" cy="443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674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18:</a:t>
            </a:r>
            <a:endParaRPr lang="es-SV" dirty="0">
              <a:solidFill>
                <a:srgbClr val="FFC000"/>
              </a:solidFill>
            </a:endParaRP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844824"/>
            <a:ext cx="8281442" cy="345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98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404664"/>
            <a:ext cx="2223198" cy="1536477"/>
          </a:xfrm>
          <a:prstGeom prst="rect">
            <a:avLst/>
          </a:prstGeom>
          <a:ln>
            <a:noFill/>
          </a:ln>
          <a:effectLst>
            <a:softEdge rad="112500"/>
          </a:effectLst>
        </p:spPr>
      </p:pic>
      <p:sp>
        <p:nvSpPr>
          <p:cNvPr id="2" name="1 Título"/>
          <p:cNvSpPr>
            <a:spLocks noGrp="1"/>
          </p:cNvSpPr>
          <p:nvPr>
            <p:ph type="title"/>
          </p:nvPr>
        </p:nvSpPr>
        <p:spPr>
          <a:xfrm>
            <a:off x="467544" y="476672"/>
            <a:ext cx="8229600" cy="850106"/>
          </a:xfrm>
        </p:spPr>
        <p:txBody>
          <a:bodyPr>
            <a:normAutofit fontScale="90000"/>
          </a:bodyPr>
          <a:lstStyle/>
          <a:p>
            <a:r>
              <a:rPr lang="es-SV" i="1" dirty="0">
                <a:solidFill>
                  <a:srgbClr val="FFC000"/>
                </a:solidFill>
              </a:rPr>
              <a:t>Nivel de atención del crédito</a:t>
            </a:r>
            <a:r>
              <a:rPr lang="es-SV" dirty="0"/>
              <a:t/>
            </a:r>
            <a:br>
              <a:rPr lang="es-SV" dirty="0"/>
            </a:br>
            <a:endParaRPr lang="es-SV" dirty="0"/>
          </a:p>
        </p:txBody>
      </p:sp>
      <p:sp>
        <p:nvSpPr>
          <p:cNvPr id="3" name="2 Marcador de contenido"/>
          <p:cNvSpPr>
            <a:spLocks noGrp="1"/>
          </p:cNvSpPr>
          <p:nvPr>
            <p:ph idx="1"/>
          </p:nvPr>
        </p:nvSpPr>
        <p:spPr>
          <a:xfrm>
            <a:off x="457200" y="1196752"/>
            <a:ext cx="8229600" cy="4929411"/>
          </a:xfrm>
        </p:spPr>
        <p:txBody>
          <a:bodyPr>
            <a:normAutofit fontScale="92500" lnSpcReduction="10000"/>
          </a:bodyPr>
          <a:lstStyle/>
          <a:p>
            <a:pPr algn="just"/>
            <a:r>
              <a:rPr lang="es-SV" dirty="0" smtClean="0"/>
              <a:t>El </a:t>
            </a:r>
            <a:r>
              <a:rPr lang="es-SV" dirty="0"/>
              <a:t>crédito aprobado se registra en un 8% para el total de productores, menor al porcentaje registrado por el Censo, que registró el 10% con respecto al total de los productores. </a:t>
            </a:r>
            <a:endParaRPr lang="es-SV" dirty="0" smtClean="0"/>
          </a:p>
          <a:p>
            <a:pPr algn="just"/>
            <a:r>
              <a:rPr lang="es-SV" dirty="0" smtClean="0"/>
              <a:t>En </a:t>
            </a:r>
            <a:r>
              <a:rPr lang="es-SV" dirty="0"/>
              <a:t>términos de reducción se reporta el 20% si se compara al número de productores que registraron crédito aprobado para el Censo, trasla­dándose de 40,578 a 32,661 productores; en términos de créditos otorgados por bancos estatales sí se reporta un incremento del 70% en comparación a lo del </a:t>
            </a:r>
            <a:r>
              <a:rPr lang="es-SV" dirty="0" smtClean="0"/>
              <a:t>Censo.</a:t>
            </a:r>
            <a:r>
              <a:rPr lang="es-SV" dirty="0"/>
              <a:t> </a:t>
            </a:r>
          </a:p>
          <a:p>
            <a:pPr algn="just"/>
            <a:endParaRPr lang="es-SV" dirty="0"/>
          </a:p>
        </p:txBody>
      </p:sp>
    </p:spTree>
    <p:extLst>
      <p:ext uri="{BB962C8B-B14F-4D97-AF65-F5344CB8AC3E}">
        <p14:creationId xmlns:p14="http://schemas.microsoft.com/office/powerpoint/2010/main" val="3255812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19:</a:t>
            </a:r>
            <a:endParaRPr lang="es-SV" dirty="0">
              <a:solidFill>
                <a:srgbClr val="FFC000"/>
              </a:solidFill>
            </a:endParaRPr>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876436"/>
            <a:ext cx="8374668" cy="333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83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20:</a:t>
            </a:r>
            <a:endParaRPr lang="es-SV" dirty="0">
              <a:solidFill>
                <a:srgbClr val="FFC000"/>
              </a:solidFill>
            </a:endParaRP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621159"/>
            <a:ext cx="8186117" cy="419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535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Tabla 14:</a:t>
            </a:r>
            <a:endParaRPr lang="es-SV" dirty="0">
              <a:solidFill>
                <a:srgbClr val="FFC000"/>
              </a:solidFill>
            </a:endParaRP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0" y="1772816"/>
            <a:ext cx="8563000" cy="37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564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normAutofit fontScale="90000"/>
          </a:bodyPr>
          <a:lstStyle/>
          <a:p>
            <a:r>
              <a:rPr lang="es-SV" dirty="0" smtClean="0">
                <a:solidFill>
                  <a:srgbClr val="FFCC66"/>
                </a:solidFill>
                <a:latin typeface="Calibri" pitchFamily="34" charset="0"/>
              </a:rPr>
              <a:t>Investigaciones relacionadas a la agricultura:</a:t>
            </a:r>
            <a:endParaRPr lang="es-SV" dirty="0">
              <a:solidFill>
                <a:srgbClr val="FFCC66"/>
              </a:solidFill>
              <a:latin typeface="Calibri" pitchFamily="34" charset="0"/>
            </a:endParaRPr>
          </a:p>
        </p:txBody>
      </p:sp>
      <p:sp>
        <p:nvSpPr>
          <p:cNvPr id="3" name="2 Marcador de contenido"/>
          <p:cNvSpPr>
            <a:spLocks noGrp="1"/>
          </p:cNvSpPr>
          <p:nvPr>
            <p:ph idx="1"/>
          </p:nvPr>
        </p:nvSpPr>
        <p:spPr/>
        <p:txBody>
          <a:bodyPr/>
          <a:lstStyle/>
          <a:p>
            <a:pPr algn="just"/>
            <a:r>
              <a:rPr lang="es-SV" dirty="0">
                <a:latin typeface="Calibri" pitchFamily="34" charset="0"/>
              </a:rPr>
              <a:t>Seguridad o Inseguridad Alimentaria, </a:t>
            </a:r>
            <a:r>
              <a:rPr lang="es-SV" dirty="0" smtClean="0">
                <a:latin typeface="Calibri" pitchFamily="34" charset="0"/>
              </a:rPr>
              <a:t>1989. </a:t>
            </a:r>
          </a:p>
          <a:p>
            <a:pPr algn="just"/>
            <a:r>
              <a:rPr lang="es-SV" dirty="0" smtClean="0">
                <a:latin typeface="Calibri" pitchFamily="34" charset="0"/>
              </a:rPr>
              <a:t>Campos </a:t>
            </a:r>
            <a:r>
              <a:rPr lang="es-SV" dirty="0">
                <a:latin typeface="Calibri" pitchFamily="34" charset="0"/>
              </a:rPr>
              <a:t>y Perspectivas de </a:t>
            </a:r>
            <a:r>
              <a:rPr lang="es-SV" dirty="0" smtClean="0">
                <a:latin typeface="Calibri" pitchFamily="34" charset="0"/>
              </a:rPr>
              <a:t>la Biotecnología</a:t>
            </a:r>
            <a:r>
              <a:rPr lang="es-SV" dirty="0">
                <a:latin typeface="Calibri" pitchFamily="34" charset="0"/>
              </a:rPr>
              <a:t>: una estrategia para su introducción en el Istmo </a:t>
            </a:r>
            <a:r>
              <a:rPr lang="es-SV" dirty="0" smtClean="0">
                <a:latin typeface="Calibri" pitchFamily="34" charset="0"/>
              </a:rPr>
              <a:t>Centroamericano.</a:t>
            </a:r>
          </a:p>
          <a:p>
            <a:pPr algn="just"/>
            <a:r>
              <a:rPr lang="es-SV" dirty="0" smtClean="0">
                <a:latin typeface="Calibri" pitchFamily="34" charset="0"/>
              </a:rPr>
              <a:t>ANTA </a:t>
            </a:r>
            <a:r>
              <a:rPr lang="es-SV" dirty="0">
                <a:latin typeface="Calibri" pitchFamily="34" charset="0"/>
              </a:rPr>
              <a:t>25 años de Lucha </a:t>
            </a:r>
            <a:r>
              <a:rPr lang="es-SV" dirty="0" smtClean="0">
                <a:latin typeface="Calibri" pitchFamily="34" charset="0"/>
              </a:rPr>
              <a:t>Campesina.</a:t>
            </a:r>
            <a:endParaRPr lang="es-SV" dirty="0">
              <a:latin typeface="Calibri" pitchFamily="34" charset="0"/>
            </a:endParaRPr>
          </a:p>
          <a:p>
            <a:pPr algn="just"/>
            <a:endParaRPr lang="es-SV" dirty="0">
              <a:latin typeface="Calibri"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31839" y="4437112"/>
            <a:ext cx="2855071" cy="2141303"/>
          </a:xfrm>
          <a:prstGeom prst="ellipse">
            <a:avLst/>
          </a:prstGeom>
          <a:ln>
            <a:noFill/>
          </a:ln>
          <a:effectLst>
            <a:softEdge rad="112500"/>
          </a:effectLst>
        </p:spPr>
      </p:pic>
    </p:spTree>
    <p:extLst>
      <p:ext uri="{BB962C8B-B14F-4D97-AF65-F5344CB8AC3E}">
        <p14:creationId xmlns:p14="http://schemas.microsoft.com/office/powerpoint/2010/main" val="1074524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21:</a:t>
            </a:r>
            <a:endParaRPr lang="es-SV" dirty="0">
              <a:solidFill>
                <a:srgbClr val="FFC000"/>
              </a:solidFill>
            </a:endParaRPr>
          </a:p>
        </p:txBody>
      </p:sp>
      <p:pic>
        <p:nvPicPr>
          <p:cNvPr id="2355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244" y="1628800"/>
            <a:ext cx="8398170" cy="421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326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22:</a:t>
            </a:r>
            <a:endParaRPr lang="es-SV" dirty="0">
              <a:solidFill>
                <a:srgbClr val="FFC000"/>
              </a:solidFill>
            </a:endParaRPr>
          </a:p>
        </p:txBody>
      </p:sp>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941" y="1628800"/>
            <a:ext cx="837093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793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23:</a:t>
            </a:r>
            <a:endParaRPr lang="es-SV" dirty="0">
              <a:solidFill>
                <a:srgbClr val="FFC000"/>
              </a:solidFill>
            </a:endParaRPr>
          </a:p>
        </p:txBody>
      </p:sp>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499" y="1484784"/>
            <a:ext cx="873079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697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24:</a:t>
            </a:r>
            <a:endParaRPr lang="es-SV" dirty="0">
              <a:solidFill>
                <a:srgbClr val="FFC000"/>
              </a:solidFill>
            </a:endParaRPr>
          </a:p>
        </p:txBody>
      </p:sp>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484784"/>
            <a:ext cx="8477275" cy="418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6860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25:</a:t>
            </a:r>
            <a:endParaRPr lang="es-SV" dirty="0">
              <a:solidFill>
                <a:srgbClr val="FFC000"/>
              </a:solidFill>
            </a:endParaRP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7" y="1628800"/>
            <a:ext cx="8415933" cy="414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389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Tabla 15:</a:t>
            </a:r>
            <a:endParaRPr lang="es-SV" dirty="0">
              <a:solidFill>
                <a:srgbClr val="FFC000"/>
              </a:solidFill>
            </a:endParaRPr>
          </a:p>
        </p:txBody>
      </p:sp>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663" y="1412776"/>
            <a:ext cx="8486800" cy="348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888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26:</a:t>
            </a:r>
            <a:endParaRPr lang="es-SV" dirty="0">
              <a:solidFill>
                <a:srgbClr val="FFC000"/>
              </a:solidFill>
            </a:endParaRPr>
          </a:p>
        </p:txBody>
      </p:sp>
      <p:pic>
        <p:nvPicPr>
          <p:cNvPr id="296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132" t="1199" r="1104" b="1129"/>
          <a:stretch/>
        </p:blipFill>
        <p:spPr bwMode="auto">
          <a:xfrm>
            <a:off x="1115616" y="1476214"/>
            <a:ext cx="6700765" cy="494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888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27:</a:t>
            </a:r>
            <a:endParaRPr lang="es-SV" dirty="0">
              <a:solidFill>
                <a:srgbClr val="FFC000"/>
              </a:solidFill>
            </a:endParaRPr>
          </a:p>
        </p:txBody>
      </p:sp>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320" y="1484784"/>
            <a:ext cx="7236296" cy="370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27320" y="5373216"/>
            <a:ext cx="7589096" cy="646331"/>
          </a:xfrm>
          <a:prstGeom prst="rect">
            <a:avLst/>
          </a:prstGeom>
          <a:noFill/>
        </p:spPr>
        <p:txBody>
          <a:bodyPr wrap="square" rtlCol="0">
            <a:spAutoFit/>
          </a:bodyPr>
          <a:lstStyle/>
          <a:p>
            <a:r>
              <a:rPr lang="es-SV" dirty="0"/>
              <a:t>La capacidad de almacenamiento de los productores representa un total de 9,604,569.12 quintales, y esta se concentra en los </a:t>
            </a:r>
            <a:r>
              <a:rPr lang="es-SV" dirty="0" smtClean="0"/>
              <a:t>graneros.</a:t>
            </a:r>
            <a:endParaRPr lang="es-SV" dirty="0"/>
          </a:p>
        </p:txBody>
      </p:sp>
    </p:spTree>
    <p:extLst>
      <p:ext uri="{BB962C8B-B14F-4D97-AF65-F5344CB8AC3E}">
        <p14:creationId xmlns:p14="http://schemas.microsoft.com/office/powerpoint/2010/main" val="13268759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28:</a:t>
            </a:r>
            <a:endParaRPr lang="es-SV" dirty="0">
              <a:solidFill>
                <a:srgbClr val="FFC000"/>
              </a:solidFill>
            </a:endParaRPr>
          </a:p>
        </p:txBody>
      </p:sp>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340768"/>
            <a:ext cx="7723710" cy="454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778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SV" dirty="0" smtClean="0">
                <a:solidFill>
                  <a:srgbClr val="FFC000"/>
                </a:solidFill>
              </a:rPr>
              <a:t>Ilustración 1</a:t>
            </a:r>
            <a:endParaRPr lang="es-SV" dirty="0">
              <a:solidFill>
                <a:srgbClr val="FFC000"/>
              </a:solidFill>
            </a:endParaRPr>
          </a:p>
        </p:txBody>
      </p:sp>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8207" y="1124744"/>
            <a:ext cx="7786142" cy="462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6954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lstStyle/>
          <a:p>
            <a:r>
              <a:rPr lang="es-SV" dirty="0" smtClean="0">
                <a:solidFill>
                  <a:srgbClr val="FFCC66"/>
                </a:solidFill>
                <a:latin typeface="Calibri" pitchFamily="34" charset="0"/>
              </a:rPr>
              <a:t>Estructura del libro:</a:t>
            </a:r>
            <a:endParaRPr lang="es-SV" dirty="0">
              <a:solidFill>
                <a:srgbClr val="FFCC66"/>
              </a:solidFill>
              <a:latin typeface="Calibri" pitchFamily="34" charset="0"/>
            </a:endParaRPr>
          </a:p>
        </p:txBody>
      </p:sp>
      <p:pic>
        <p:nvPicPr>
          <p:cNvPr id="4" name="3 Image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00192" y="1412668"/>
            <a:ext cx="2495404" cy="3762398"/>
          </a:xfrm>
          <a:prstGeom prst="rect">
            <a:avLst/>
          </a:prstGeom>
        </p:spPr>
      </p:pic>
      <p:sp>
        <p:nvSpPr>
          <p:cNvPr id="3" name="2 Marcador de contenido"/>
          <p:cNvSpPr>
            <a:spLocks noGrp="1"/>
          </p:cNvSpPr>
          <p:nvPr>
            <p:ph idx="1"/>
          </p:nvPr>
        </p:nvSpPr>
        <p:spPr>
          <a:xfrm>
            <a:off x="457200" y="1600200"/>
            <a:ext cx="5698976" cy="4525963"/>
          </a:xfrm>
        </p:spPr>
        <p:txBody>
          <a:bodyPr>
            <a:normAutofit fontScale="55000" lnSpcReduction="20000"/>
          </a:bodyPr>
          <a:lstStyle/>
          <a:p>
            <a:pPr marL="514350" indent="-514350" algn="just">
              <a:buFont typeface="+mj-lt"/>
              <a:buAutoNum type="arabicPeriod"/>
            </a:pPr>
            <a:r>
              <a:rPr lang="es-SV" dirty="0" smtClean="0">
                <a:latin typeface="Calibri" pitchFamily="34" charset="0"/>
              </a:rPr>
              <a:t>Panorama general del estado de la agricultura: Una lectura sobre las condiciones de la agricultura a nivel mundial y la agricultura salvadoreña después de 25 años de neoliberalismo 1989-2014.</a:t>
            </a:r>
            <a:br>
              <a:rPr lang="es-SV" dirty="0" smtClean="0">
                <a:latin typeface="Calibri" pitchFamily="34" charset="0"/>
              </a:rPr>
            </a:br>
            <a:endParaRPr lang="es-SV" dirty="0" smtClean="0">
              <a:latin typeface="Calibri" pitchFamily="34" charset="0"/>
            </a:endParaRPr>
          </a:p>
          <a:p>
            <a:pPr marL="514350" indent="-514350">
              <a:buFont typeface="+mj-lt"/>
              <a:buAutoNum type="arabicPeriod"/>
            </a:pPr>
            <a:r>
              <a:rPr lang="es-SV" dirty="0" smtClean="0">
                <a:latin typeface="Calibri" pitchFamily="34" charset="0"/>
              </a:rPr>
              <a:t>Modelo de Desarrollo de la Agricultura Familiar: Organizada en la empresa social y las potencialidades de la biotecnología con la agricultura orgánica.</a:t>
            </a:r>
            <a:br>
              <a:rPr lang="es-SV" dirty="0" smtClean="0">
                <a:latin typeface="Calibri" pitchFamily="34" charset="0"/>
              </a:rPr>
            </a:br>
            <a:endParaRPr lang="es-SV" dirty="0" smtClean="0">
              <a:latin typeface="Calibri" pitchFamily="34" charset="0"/>
            </a:endParaRPr>
          </a:p>
          <a:p>
            <a:pPr marL="514350" indent="-514350" algn="just">
              <a:buFont typeface="+mj-lt"/>
              <a:buAutoNum type="arabicPeriod"/>
            </a:pPr>
            <a:r>
              <a:rPr lang="es-SV" dirty="0" smtClean="0">
                <a:latin typeface="Calibri" pitchFamily="34" charset="0"/>
              </a:rPr>
              <a:t>Plan para financiar el desarrollo del sector agropecuario y el desarrollo de las cooperativas del sector reformado.</a:t>
            </a:r>
            <a:br>
              <a:rPr lang="es-SV" dirty="0" smtClean="0">
                <a:latin typeface="Calibri" pitchFamily="34" charset="0"/>
              </a:rPr>
            </a:br>
            <a:endParaRPr lang="es-SV" dirty="0" smtClean="0">
              <a:latin typeface="Calibri" pitchFamily="34" charset="0"/>
            </a:endParaRPr>
          </a:p>
          <a:p>
            <a:pPr marL="514350" indent="-514350" algn="just">
              <a:buFont typeface="+mj-lt"/>
              <a:buAutoNum type="arabicPeriod"/>
            </a:pPr>
            <a:r>
              <a:rPr lang="es-SV" dirty="0" smtClean="0">
                <a:latin typeface="Calibri" pitchFamily="34" charset="0"/>
              </a:rPr>
              <a:t>La comercialización y el financiamiento como instrumentos claves para una política de soberanía alimentaria.</a:t>
            </a:r>
            <a:endParaRPr lang="es-SV" dirty="0">
              <a:latin typeface="Calibri" pitchFamily="34" charset="0"/>
            </a:endParaRPr>
          </a:p>
        </p:txBody>
      </p:sp>
    </p:spTree>
    <p:extLst>
      <p:ext uri="{BB962C8B-B14F-4D97-AF65-F5344CB8AC3E}">
        <p14:creationId xmlns:p14="http://schemas.microsoft.com/office/powerpoint/2010/main" val="2356646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29:</a:t>
            </a:r>
            <a:endParaRPr lang="es-SV" dirty="0">
              <a:solidFill>
                <a:srgbClr val="FFC000"/>
              </a:solidFill>
            </a:endParaRPr>
          </a:p>
        </p:txBody>
      </p:sp>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2593" y="1484784"/>
            <a:ext cx="7380771" cy="404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9552" y="5642132"/>
            <a:ext cx="7848872" cy="646331"/>
          </a:xfrm>
          <a:prstGeom prst="rect">
            <a:avLst/>
          </a:prstGeom>
          <a:noFill/>
        </p:spPr>
        <p:txBody>
          <a:bodyPr wrap="square" rtlCol="0">
            <a:spAutoFit/>
          </a:bodyPr>
          <a:lstStyle/>
          <a:p>
            <a:r>
              <a:rPr lang="es-SV" dirty="0"/>
              <a:t>El empleo familiar registrado por la encuesta es de 405,460; de este total, el 86% son familiares del género masculino y el 14% son del género </a:t>
            </a:r>
            <a:r>
              <a:rPr lang="es-SV" dirty="0" smtClean="0"/>
              <a:t>femenino.</a:t>
            </a:r>
            <a:endParaRPr lang="es-SV" dirty="0"/>
          </a:p>
        </p:txBody>
      </p:sp>
    </p:spTree>
    <p:extLst>
      <p:ext uri="{BB962C8B-B14F-4D97-AF65-F5344CB8AC3E}">
        <p14:creationId xmlns:p14="http://schemas.microsoft.com/office/powerpoint/2010/main" val="2398890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30:</a:t>
            </a:r>
            <a:endParaRPr lang="es-SV" dirty="0">
              <a:solidFill>
                <a:srgbClr val="FFC000"/>
              </a:solidFill>
            </a:endParaRPr>
          </a:p>
        </p:txBody>
      </p:sp>
      <p:pic>
        <p:nvPicPr>
          <p:cNvPr id="348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7" y="1340768"/>
            <a:ext cx="5765543" cy="46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477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SV" sz="3200" b="1" dirty="0">
                <a:solidFill>
                  <a:srgbClr val="FFC000"/>
                </a:solidFill>
              </a:rPr>
              <a:t>IMPACTO DE LOS FENÓMENOS NATURALES</a:t>
            </a:r>
            <a:endParaRPr lang="es-SV" sz="3200" dirty="0">
              <a:solidFill>
                <a:srgbClr val="FFC000"/>
              </a:solidFill>
            </a:endParaRPr>
          </a:p>
        </p:txBody>
      </p:sp>
      <p:sp>
        <p:nvSpPr>
          <p:cNvPr id="3" name="2 Marcador de contenido"/>
          <p:cNvSpPr>
            <a:spLocks noGrp="1"/>
          </p:cNvSpPr>
          <p:nvPr>
            <p:ph idx="1"/>
          </p:nvPr>
        </p:nvSpPr>
        <p:spPr>
          <a:xfrm>
            <a:off x="457200" y="980729"/>
            <a:ext cx="8229600" cy="3384375"/>
          </a:xfrm>
        </p:spPr>
        <p:txBody>
          <a:bodyPr/>
          <a:lstStyle/>
          <a:p>
            <a:pPr algn="just"/>
            <a:r>
              <a:rPr lang="es-SV" dirty="0"/>
              <a:t>Al cuantificar en términos monetarios los daños registrados, durante los 6 </a:t>
            </a:r>
            <a:r>
              <a:rPr lang="es-SV" dirty="0" smtClean="0"/>
              <a:t>fenómenos </a:t>
            </a:r>
            <a:r>
              <a:rPr lang="es-SV" dirty="0"/>
              <a:t>naturales en el periodo comprendido entre 1998 y 2012, se ha esta­blecido por las fuentes analizadas, que estos totalizan 3,328,400,000 </a:t>
            </a:r>
            <a:r>
              <a:rPr lang="es-SV" dirty="0" smtClean="0"/>
              <a:t>dólares.</a:t>
            </a:r>
            <a:r>
              <a:rPr lang="es-SV" dirty="0"/>
              <a:t> </a:t>
            </a:r>
          </a:p>
        </p:txBody>
      </p:sp>
      <p:pic>
        <p:nvPicPr>
          <p:cNvPr id="358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75" b="30027"/>
          <a:stretch/>
        </p:blipFill>
        <p:spPr bwMode="auto">
          <a:xfrm>
            <a:off x="683568" y="4338755"/>
            <a:ext cx="8038892" cy="126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997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600" dirty="0" smtClean="0">
                <a:solidFill>
                  <a:srgbClr val="FFC000"/>
                </a:solidFill>
              </a:rPr>
              <a:t>Tabla 16:</a:t>
            </a:r>
            <a:endParaRPr lang="es-SV" sz="3600" dirty="0">
              <a:solidFill>
                <a:srgbClr val="FFC000"/>
              </a:solidFill>
            </a:endParaRPr>
          </a:p>
        </p:txBody>
      </p:sp>
      <p:pic>
        <p:nvPicPr>
          <p:cNvPr id="368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526" y="1463506"/>
            <a:ext cx="850345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96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31:</a:t>
            </a:r>
            <a:endParaRPr lang="es-SV" dirty="0">
              <a:solidFill>
                <a:srgbClr val="FFC000"/>
              </a:solidFill>
            </a:endParaRPr>
          </a:p>
        </p:txBody>
      </p:sp>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071" y="1556792"/>
            <a:ext cx="829002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8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Tabla 17:</a:t>
            </a:r>
            <a:endParaRPr lang="es-SV" dirty="0">
              <a:solidFill>
                <a:srgbClr val="FFC000"/>
              </a:solidFill>
            </a:endParaRPr>
          </a:p>
        </p:txBody>
      </p:sp>
      <p:pic>
        <p:nvPicPr>
          <p:cNvPr id="389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484784"/>
            <a:ext cx="8460432" cy="44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15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SV" dirty="0" smtClean="0">
                <a:solidFill>
                  <a:srgbClr val="FFC000"/>
                </a:solidFill>
              </a:rPr>
              <a:t>Mapa 1:</a:t>
            </a:r>
            <a:endParaRPr lang="es-SV" dirty="0">
              <a:solidFill>
                <a:srgbClr val="FFC000"/>
              </a:solidFill>
            </a:endParaRPr>
          </a:p>
        </p:txBody>
      </p:sp>
      <p:pic>
        <p:nvPicPr>
          <p:cNvPr id="399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446" y="908720"/>
            <a:ext cx="756110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24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SV" dirty="0" smtClean="0">
                <a:solidFill>
                  <a:srgbClr val="FFC000"/>
                </a:solidFill>
              </a:rPr>
              <a:t>Mapa 2:</a:t>
            </a:r>
            <a:endParaRPr lang="es-SV" dirty="0">
              <a:solidFill>
                <a:srgbClr val="FFC000"/>
              </a:solidFill>
            </a:endParaRPr>
          </a:p>
        </p:txBody>
      </p:sp>
      <p:pic>
        <p:nvPicPr>
          <p:cNvPr id="40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980728"/>
            <a:ext cx="7246607" cy="560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37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SV" dirty="0" smtClean="0">
                <a:solidFill>
                  <a:srgbClr val="FFC000"/>
                </a:solidFill>
              </a:rPr>
              <a:t>Tabla 18:</a:t>
            </a:r>
            <a:endParaRPr lang="es-SV" dirty="0">
              <a:solidFill>
                <a:srgbClr val="FFC000"/>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196752"/>
            <a:ext cx="7649940" cy="499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923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32:</a:t>
            </a:r>
            <a:endParaRPr lang="es-SV" dirty="0">
              <a:solidFill>
                <a:srgbClr val="FFC000"/>
              </a:solidFill>
            </a:endParaRPr>
          </a:p>
        </p:txBody>
      </p:sp>
      <p:pic>
        <p:nvPicPr>
          <p:cNvPr id="430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2828" y="1340768"/>
            <a:ext cx="8147705" cy="454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629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1:</a:t>
            </a:r>
            <a:endParaRPr lang="es-SV" dirty="0">
              <a:solidFill>
                <a:srgbClr val="FFC000"/>
              </a:solidFil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2060848"/>
            <a:ext cx="837209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7069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SV" dirty="0" smtClean="0">
                <a:solidFill>
                  <a:srgbClr val="FFC000"/>
                </a:solidFill>
              </a:rPr>
              <a:t>Gráfico 33:</a:t>
            </a:r>
            <a:endParaRPr lang="es-SV" dirty="0">
              <a:solidFill>
                <a:srgbClr val="FFC000"/>
              </a:solidFill>
            </a:endParaRPr>
          </a:p>
        </p:txBody>
      </p:sp>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7617" y="1052736"/>
            <a:ext cx="7508571" cy="416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9553" y="5373216"/>
            <a:ext cx="8208912" cy="923330"/>
          </a:xfrm>
          <a:prstGeom prst="rect">
            <a:avLst/>
          </a:prstGeom>
          <a:noFill/>
        </p:spPr>
        <p:txBody>
          <a:bodyPr wrap="square" rtlCol="0">
            <a:spAutoFit/>
          </a:bodyPr>
          <a:lstStyle/>
          <a:p>
            <a:r>
              <a:rPr lang="es-SV" dirty="0"/>
              <a:t>Las tierras denominadas como sobre utilizadas, con un total de 753,842.24 manzanas a nivel nacional, el 96% se aglomeran en las clases VI, VII y VIII, siendo utilizadas principalmente para la producción de granos básicos </a:t>
            </a:r>
          </a:p>
        </p:txBody>
      </p:sp>
    </p:spTree>
    <p:extLst>
      <p:ext uri="{BB962C8B-B14F-4D97-AF65-F5344CB8AC3E}">
        <p14:creationId xmlns:p14="http://schemas.microsoft.com/office/powerpoint/2010/main" val="30592480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29600" cy="3240359"/>
          </a:xfrm>
        </p:spPr>
        <p:txBody>
          <a:bodyPr>
            <a:normAutofit/>
          </a:bodyPr>
          <a:lstStyle/>
          <a:p>
            <a:pPr marL="0" indent="0" algn="ctr">
              <a:buNone/>
            </a:pPr>
            <a:r>
              <a:rPr lang="es-SV" sz="3600" b="1" dirty="0" smtClean="0">
                <a:solidFill>
                  <a:srgbClr val="FFC000"/>
                </a:solidFill>
              </a:rPr>
              <a:t>DIFERENTES </a:t>
            </a:r>
            <a:r>
              <a:rPr lang="es-SV" sz="3600" b="1" dirty="0">
                <a:solidFill>
                  <a:srgbClr val="FFC000"/>
                </a:solidFill>
              </a:rPr>
              <a:t>MODELOS DE AGRICULTURA DESARROLLADOS DESDE LA REVOLUCIÓN VERDE HASTA EL PRESENTE Y SU INCIDENCIA EN LA AGRICULTURA MUNDIAL</a:t>
            </a:r>
            <a:endParaRPr lang="es-SV" sz="3600" dirty="0">
              <a:solidFill>
                <a:srgbClr val="FFC000"/>
              </a:solidFill>
            </a:endParaRPr>
          </a:p>
        </p:txBody>
      </p:sp>
      <p:pic>
        <p:nvPicPr>
          <p:cNvPr id="4" name="3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9792" y="3747690"/>
            <a:ext cx="3734304" cy="2508207"/>
          </a:xfrm>
          <a:prstGeom prst="rect">
            <a:avLst/>
          </a:prstGeom>
        </p:spPr>
      </p:pic>
    </p:spTree>
    <p:extLst>
      <p:ext uri="{BB962C8B-B14F-4D97-AF65-F5344CB8AC3E}">
        <p14:creationId xmlns:p14="http://schemas.microsoft.com/office/powerpoint/2010/main" val="3855826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i="1" dirty="0" smtClean="0">
                <a:solidFill>
                  <a:srgbClr val="FFC000"/>
                </a:solidFill>
              </a:rPr>
              <a:t>Modelo </a:t>
            </a:r>
            <a:r>
              <a:rPr lang="es-SV" i="1" dirty="0">
                <a:solidFill>
                  <a:srgbClr val="FFC000"/>
                </a:solidFill>
              </a:rPr>
              <a:t>de agricultura basada en la revolución verde</a:t>
            </a:r>
            <a:endParaRPr lang="es-SV" dirty="0">
              <a:solidFill>
                <a:srgbClr val="FFC000"/>
              </a:solidFill>
            </a:endParaRPr>
          </a:p>
        </p:txBody>
      </p:sp>
      <p:sp>
        <p:nvSpPr>
          <p:cNvPr id="3" name="2 Marcador de contenido"/>
          <p:cNvSpPr>
            <a:spLocks noGrp="1"/>
          </p:cNvSpPr>
          <p:nvPr>
            <p:ph idx="1"/>
          </p:nvPr>
        </p:nvSpPr>
        <p:spPr/>
        <p:txBody>
          <a:bodyPr>
            <a:normAutofit fontScale="85000" lnSpcReduction="20000"/>
          </a:bodyPr>
          <a:lstStyle/>
          <a:p>
            <a:pPr algn="just"/>
            <a:r>
              <a:rPr lang="es-SV" dirty="0" smtClean="0"/>
              <a:t>Está marcada </a:t>
            </a:r>
            <a:r>
              <a:rPr lang="es-SV" dirty="0"/>
              <a:t>por la generación de variedades de alto rendimiento a partir de híbridos, abandonando de las especies nativas; el uso indiscriminado de ferti­lizantes y plaguicidas, con el envenenamiento de los suelos, daños al medio ambiente y la elevación de los costos de producción; la utilización del riego, con abastecimiento controlado del agua y aprovechamiento de la humedad; implementación de prácticas de campo. </a:t>
            </a:r>
            <a:endParaRPr lang="es-SV" dirty="0" smtClean="0"/>
          </a:p>
          <a:p>
            <a:pPr algn="just"/>
            <a:r>
              <a:rPr lang="es-SV" dirty="0" smtClean="0"/>
              <a:t>En </a:t>
            </a:r>
            <a:r>
              <a:rPr lang="es-SV" dirty="0"/>
              <a:t>este modelo se da la promoción y establecimiento de los Centros Nacionales de Investigación Agrícola de </a:t>
            </a:r>
            <a:r>
              <a:rPr lang="es-SV" dirty="0" smtClean="0"/>
              <a:t>los</a:t>
            </a:r>
            <a:r>
              <a:rPr lang="es-SV" dirty="0"/>
              <a:t> Estados; en los países como los nuestros el modelo se centra en la oferta de producción </a:t>
            </a:r>
            <a:r>
              <a:rPr lang="es-SV" dirty="0" smtClean="0"/>
              <a:t>primaria.</a:t>
            </a:r>
            <a:endParaRPr lang="es-SV" dirty="0"/>
          </a:p>
          <a:p>
            <a:pPr algn="just"/>
            <a:endParaRPr lang="es-SV" dirty="0"/>
          </a:p>
        </p:txBody>
      </p:sp>
    </p:spTree>
    <p:extLst>
      <p:ext uri="{BB962C8B-B14F-4D97-AF65-F5344CB8AC3E}">
        <p14:creationId xmlns:p14="http://schemas.microsoft.com/office/powerpoint/2010/main" val="4038774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3200" i="1" dirty="0">
                <a:solidFill>
                  <a:srgbClr val="FFC000"/>
                </a:solidFill>
              </a:rPr>
              <a:t>M</a:t>
            </a:r>
            <a:r>
              <a:rPr lang="es-SV" sz="3200" i="1" dirty="0" smtClean="0">
                <a:solidFill>
                  <a:srgbClr val="FFC000"/>
                </a:solidFill>
              </a:rPr>
              <a:t>odelo </a:t>
            </a:r>
            <a:r>
              <a:rPr lang="es-SV" sz="3200" i="1" dirty="0">
                <a:solidFill>
                  <a:srgbClr val="FFC000"/>
                </a:solidFill>
              </a:rPr>
              <a:t>agrícola en el marco de la revolución biotecnológica de la manipulación genética</a:t>
            </a:r>
          </a:p>
        </p:txBody>
      </p:sp>
      <p:sp>
        <p:nvSpPr>
          <p:cNvPr id="3" name="2 Marcador de contenido"/>
          <p:cNvSpPr>
            <a:spLocks noGrp="1"/>
          </p:cNvSpPr>
          <p:nvPr>
            <p:ph idx="1"/>
          </p:nvPr>
        </p:nvSpPr>
        <p:spPr/>
        <p:txBody>
          <a:bodyPr/>
          <a:lstStyle/>
          <a:p>
            <a:r>
              <a:rPr lang="es-SV" dirty="0" smtClean="0"/>
              <a:t>Biotecnología: uso </a:t>
            </a:r>
            <a:r>
              <a:rPr lang="es-SV" dirty="0"/>
              <a:t>de organismos vivos o de compuestos obtenidos de organismos vivos para obtener productos de valor para la humanidad</a:t>
            </a:r>
            <a:r>
              <a:rPr lang="es-SV" dirty="0" smtClean="0"/>
              <a:t>.</a:t>
            </a:r>
          </a:p>
          <a:p>
            <a:r>
              <a:rPr lang="es-SV" dirty="0" smtClean="0"/>
              <a:t>Biotecnología verde, blanca, roja y azul.</a:t>
            </a:r>
            <a:endParaRPr lang="es-SV" dirty="0"/>
          </a:p>
        </p:txBody>
      </p:sp>
    </p:spTree>
    <p:extLst>
      <p:ext uri="{BB962C8B-B14F-4D97-AF65-F5344CB8AC3E}">
        <p14:creationId xmlns:p14="http://schemas.microsoft.com/office/powerpoint/2010/main" val="3895587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normAutofit fontScale="90000"/>
          </a:bodyPr>
          <a:lstStyle/>
          <a:p>
            <a:r>
              <a:rPr lang="es-SV" dirty="0" smtClean="0">
                <a:solidFill>
                  <a:srgbClr val="FFC000"/>
                </a:solidFill>
              </a:rPr>
              <a:t>Tabla 19:</a:t>
            </a:r>
            <a:endParaRPr lang="es-SV" dirty="0">
              <a:solidFill>
                <a:srgbClr val="FFC000"/>
              </a:solidFill>
            </a:endParaRPr>
          </a:p>
        </p:txBody>
      </p:sp>
      <p:pic>
        <p:nvPicPr>
          <p:cNvPr id="450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686761"/>
            <a:ext cx="6535638" cy="584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88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SV" dirty="0" smtClean="0">
                <a:solidFill>
                  <a:srgbClr val="FFC000"/>
                </a:solidFill>
              </a:rPr>
              <a:t>Gráfico 34:</a:t>
            </a:r>
            <a:endParaRPr lang="es-SV" dirty="0">
              <a:solidFill>
                <a:srgbClr val="FFC000"/>
              </a:solidFill>
            </a:endParaRPr>
          </a:p>
        </p:txBody>
      </p:sp>
      <p:pic>
        <p:nvPicPr>
          <p:cNvPr id="460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8200" y="692696"/>
            <a:ext cx="6331085" cy="57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475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SV" dirty="0" smtClean="0">
                <a:solidFill>
                  <a:srgbClr val="FFC000"/>
                </a:solidFill>
              </a:rPr>
              <a:t>Gráfico 35:</a:t>
            </a:r>
            <a:endParaRPr lang="es-SV" dirty="0">
              <a:solidFill>
                <a:srgbClr val="FFC000"/>
              </a:solidFill>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124744"/>
            <a:ext cx="72675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530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SV" dirty="0" smtClean="0">
                <a:solidFill>
                  <a:srgbClr val="FFC000"/>
                </a:solidFill>
              </a:rPr>
              <a:t>Gráfico 36:</a:t>
            </a:r>
            <a:endParaRPr lang="es-SV" dirty="0">
              <a:solidFill>
                <a:srgbClr val="FFC000"/>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196752"/>
            <a:ext cx="8082317" cy="488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717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37:</a:t>
            </a:r>
            <a:endParaRPr lang="es-SV" dirty="0">
              <a:solidFill>
                <a:srgbClr val="FFC000"/>
              </a:solidFill>
            </a:endParaRPr>
          </a:p>
        </p:txBody>
      </p:sp>
      <p:pic>
        <p:nvPicPr>
          <p:cNvPr id="4915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706"/>
          <a:stretch/>
        </p:blipFill>
        <p:spPr bwMode="auto">
          <a:xfrm>
            <a:off x="755576" y="1484784"/>
            <a:ext cx="7403926" cy="460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357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normAutofit fontScale="90000"/>
          </a:bodyPr>
          <a:lstStyle/>
          <a:p>
            <a:r>
              <a:rPr lang="es-SV" dirty="0" smtClean="0">
                <a:solidFill>
                  <a:srgbClr val="FFC000"/>
                </a:solidFill>
              </a:rPr>
              <a:t>Tabla 20:</a:t>
            </a:r>
            <a:endParaRPr lang="es-SV" dirty="0">
              <a:solidFill>
                <a:srgbClr val="FFC000"/>
              </a:solidFill>
            </a:endParaRPr>
          </a:p>
        </p:txBody>
      </p:sp>
      <p:pic>
        <p:nvPicPr>
          <p:cNvPr id="5017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076"/>
          <a:stretch/>
        </p:blipFill>
        <p:spPr bwMode="auto">
          <a:xfrm>
            <a:off x="2051720" y="692696"/>
            <a:ext cx="4896544" cy="594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64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dirty="0" smtClean="0">
                <a:solidFill>
                  <a:srgbClr val="FFC000"/>
                </a:solidFill>
              </a:rPr>
              <a:t>Gráfico 2:</a:t>
            </a:r>
            <a:endParaRPr lang="es-SV" dirty="0">
              <a:solidFill>
                <a:srgbClr val="FFC000"/>
              </a:solidFill>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2204864"/>
            <a:ext cx="82916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692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Tabla 21:</a:t>
            </a:r>
            <a:endParaRPr lang="es-SV" dirty="0">
              <a:solidFill>
                <a:srgbClr val="FFC000"/>
              </a:solidFill>
            </a:endParaRPr>
          </a:p>
        </p:txBody>
      </p:sp>
      <p:pic>
        <p:nvPicPr>
          <p:cNvPr id="5120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75656" y="1340768"/>
            <a:ext cx="596125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66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Autofit/>
          </a:bodyPr>
          <a:lstStyle/>
          <a:p>
            <a:r>
              <a:rPr lang="es-SV" sz="2800" b="1" dirty="0">
                <a:solidFill>
                  <a:srgbClr val="FFC000"/>
                </a:solidFill>
              </a:rPr>
              <a:t>El desarrollo de los OGM tiene dos grandes vertientes en cuanto a sus amenazas y beneficios</a:t>
            </a:r>
            <a:r>
              <a:rPr lang="es-SV" sz="2800" dirty="0">
                <a:solidFill>
                  <a:srgbClr val="FFC000"/>
                </a:solidFill>
              </a:rPr>
              <a:t>.</a:t>
            </a:r>
          </a:p>
        </p:txBody>
      </p:sp>
      <p:sp>
        <p:nvSpPr>
          <p:cNvPr id="3" name="2 Marcador de contenido"/>
          <p:cNvSpPr>
            <a:spLocks noGrp="1"/>
          </p:cNvSpPr>
          <p:nvPr>
            <p:ph idx="1"/>
          </p:nvPr>
        </p:nvSpPr>
        <p:spPr/>
        <p:txBody>
          <a:bodyPr/>
          <a:lstStyle/>
          <a:p>
            <a:r>
              <a:rPr lang="es-SV" dirty="0"/>
              <a:t>Daños a la </a:t>
            </a:r>
            <a:r>
              <a:rPr lang="es-SV" dirty="0" smtClean="0"/>
              <a:t>salud.</a:t>
            </a:r>
          </a:p>
          <a:p>
            <a:r>
              <a:rPr lang="es-SV" dirty="0"/>
              <a:t>Contaminación biológica y desequilibrios ecológicos</a:t>
            </a:r>
            <a:r>
              <a:rPr lang="es-SV" dirty="0" smtClean="0"/>
              <a:t>.</a:t>
            </a:r>
          </a:p>
          <a:p>
            <a:r>
              <a:rPr lang="es-SV" dirty="0"/>
              <a:t>Efectos económicos y sociopolíticos </a:t>
            </a:r>
            <a:r>
              <a:rPr lang="es-SV" dirty="0" smtClean="0"/>
              <a:t>negativos</a:t>
            </a:r>
          </a:p>
          <a:p>
            <a:r>
              <a:rPr lang="es-SV" dirty="0"/>
              <a:t>Problemas de tipo ético y/o religioso. </a:t>
            </a:r>
          </a:p>
        </p:txBody>
      </p:sp>
      <p:pic>
        <p:nvPicPr>
          <p:cNvPr id="4" name="3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4437112"/>
            <a:ext cx="2736304" cy="2052228"/>
          </a:xfrm>
          <a:prstGeom prst="rect">
            <a:avLst/>
          </a:prstGeom>
          <a:ln>
            <a:noFill/>
          </a:ln>
          <a:effectLst>
            <a:softEdge rad="112500"/>
          </a:effectLst>
        </p:spPr>
      </p:pic>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4304" y="4401108"/>
            <a:ext cx="3641545" cy="2124235"/>
          </a:xfrm>
          <a:prstGeom prst="rect">
            <a:avLst/>
          </a:prstGeom>
          <a:ln>
            <a:noFill/>
          </a:ln>
          <a:effectLst>
            <a:softEdge rad="112500"/>
          </a:effectLst>
        </p:spPr>
      </p:pic>
    </p:spTree>
    <p:extLst>
      <p:ext uri="{BB962C8B-B14F-4D97-AF65-F5344CB8AC3E}">
        <p14:creationId xmlns:p14="http://schemas.microsoft.com/office/powerpoint/2010/main" val="1241461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SV" dirty="0" smtClean="0">
                <a:solidFill>
                  <a:srgbClr val="FFC000"/>
                </a:solidFill>
              </a:rPr>
              <a:t>Gráfico 38:</a:t>
            </a:r>
            <a:endParaRPr lang="es-SV" dirty="0">
              <a:solidFill>
                <a:srgbClr val="FFC000"/>
              </a:solidFill>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836712"/>
            <a:ext cx="6264696" cy="576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157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39: </a:t>
            </a:r>
            <a:endParaRPr lang="es-SV" dirty="0">
              <a:solidFill>
                <a:srgbClr val="FFC000"/>
              </a:solidFill>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6588" y="1340768"/>
            <a:ext cx="6912768" cy="528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576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SV" dirty="0" smtClean="0">
                <a:solidFill>
                  <a:srgbClr val="FFC000"/>
                </a:solidFill>
              </a:rPr>
              <a:t>Gráfico 40:</a:t>
            </a:r>
            <a:endParaRPr lang="es-SV" dirty="0">
              <a:solidFill>
                <a:srgbClr val="FFC000"/>
              </a:solidFill>
            </a:endParaRPr>
          </a:p>
        </p:txBody>
      </p:sp>
      <p:pic>
        <p:nvPicPr>
          <p:cNvPr id="542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3567" y="1052736"/>
            <a:ext cx="7724871" cy="520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820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41:</a:t>
            </a:r>
            <a:endParaRPr lang="es-SV" dirty="0">
              <a:solidFill>
                <a:srgbClr val="FFC000"/>
              </a:solidFill>
            </a:endParaRPr>
          </a:p>
        </p:txBody>
      </p:sp>
      <p:pic>
        <p:nvPicPr>
          <p:cNvPr id="552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060"/>
          <a:stretch/>
        </p:blipFill>
        <p:spPr bwMode="auto">
          <a:xfrm>
            <a:off x="611560" y="1556792"/>
            <a:ext cx="7800628" cy="416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700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SV" dirty="0" smtClean="0">
                <a:solidFill>
                  <a:srgbClr val="FFC000"/>
                </a:solidFill>
              </a:rPr>
              <a:t>Gráfico 42:</a:t>
            </a:r>
            <a:endParaRPr lang="es-SV" dirty="0">
              <a:solidFill>
                <a:srgbClr val="FFC000"/>
              </a:solidFill>
            </a:endParaRPr>
          </a:p>
        </p:txBody>
      </p:sp>
      <p:pic>
        <p:nvPicPr>
          <p:cNvPr id="563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007" y="1484784"/>
            <a:ext cx="8318015" cy="446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58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43:</a:t>
            </a:r>
            <a:endParaRPr lang="es-SV" dirty="0">
              <a:solidFill>
                <a:srgbClr val="FFC000"/>
              </a:solidFill>
            </a:endParaRPr>
          </a:p>
        </p:txBody>
      </p:sp>
      <p:pic>
        <p:nvPicPr>
          <p:cNvPr id="573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556792"/>
            <a:ext cx="83762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785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b="1" dirty="0">
                <a:solidFill>
                  <a:srgbClr val="FFC000"/>
                </a:solidFill>
              </a:rPr>
              <a:t>La agricultura orgánica</a:t>
            </a:r>
            <a:r>
              <a:rPr lang="es-SV" dirty="0"/>
              <a:t/>
            </a:r>
            <a:br>
              <a:rPr lang="es-SV" dirty="0"/>
            </a:br>
            <a:endParaRPr lang="es-SV" dirty="0"/>
          </a:p>
        </p:txBody>
      </p:sp>
      <p:pic>
        <p:nvPicPr>
          <p:cNvPr id="4" name="3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27675" y="4797152"/>
            <a:ext cx="3538799" cy="1914432"/>
          </a:xfrm>
          <a:prstGeom prst="rect">
            <a:avLst/>
          </a:prstGeom>
          <a:ln>
            <a:noFill/>
          </a:ln>
          <a:effectLst>
            <a:softEdge rad="112500"/>
          </a:effectLst>
        </p:spPr>
      </p:pic>
      <p:sp>
        <p:nvSpPr>
          <p:cNvPr id="3" name="2 Marcador de contenido"/>
          <p:cNvSpPr>
            <a:spLocks noGrp="1"/>
          </p:cNvSpPr>
          <p:nvPr>
            <p:ph idx="1"/>
          </p:nvPr>
        </p:nvSpPr>
        <p:spPr>
          <a:xfrm>
            <a:off x="457200" y="1124744"/>
            <a:ext cx="8229600" cy="5001419"/>
          </a:xfrm>
        </p:spPr>
        <p:txBody>
          <a:bodyPr>
            <a:normAutofit fontScale="92500" lnSpcReduction="20000"/>
          </a:bodyPr>
          <a:lstStyle/>
          <a:p>
            <a:pPr algn="just"/>
            <a:r>
              <a:rPr lang="es-SV" dirty="0" smtClean="0"/>
              <a:t>Es </a:t>
            </a:r>
            <a:r>
              <a:rPr lang="es-SV" dirty="0"/>
              <a:t>un sistema de producción que trata de utilizar al máximo los recursos de la finca, dándole énfasis a la fertilidad del suelo y la actividad biológica y, al mismo tiempo, a minimizar el uso de los recursos no renovables y no utilizar fertilizantes y plaguicidas sintéticos para proteger el medio ambiente y la salud humana.</a:t>
            </a:r>
          </a:p>
          <a:p>
            <a:pPr algn="just"/>
            <a:r>
              <a:rPr lang="es-SV" dirty="0"/>
              <a:t>La agricultura orgánica se puede aplicar a la producción de la mayoría de los cultivos, animales, cría de peces, cría de abejas, actividades forestales y cosecha de productos silvestres.</a:t>
            </a:r>
          </a:p>
          <a:p>
            <a:pPr algn="just"/>
            <a:endParaRPr lang="es-SV" dirty="0"/>
          </a:p>
        </p:txBody>
      </p:sp>
    </p:spTree>
    <p:extLst>
      <p:ext uri="{BB962C8B-B14F-4D97-AF65-F5344CB8AC3E}">
        <p14:creationId xmlns:p14="http://schemas.microsoft.com/office/powerpoint/2010/main" val="1665952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Reglas </a:t>
            </a:r>
            <a:r>
              <a:rPr lang="es-SV" dirty="0">
                <a:solidFill>
                  <a:srgbClr val="FFC000"/>
                </a:solidFill>
              </a:rPr>
              <a:t>para la producción </a:t>
            </a:r>
            <a:r>
              <a:rPr lang="es-SV" dirty="0" smtClean="0">
                <a:solidFill>
                  <a:srgbClr val="FFC000"/>
                </a:solidFill>
              </a:rPr>
              <a:t>orgánica:</a:t>
            </a:r>
            <a:endParaRPr lang="es-SV" dirty="0">
              <a:solidFill>
                <a:srgbClr val="FFC000"/>
              </a:solidFill>
            </a:endParaRPr>
          </a:p>
        </p:txBody>
      </p:sp>
      <p:sp>
        <p:nvSpPr>
          <p:cNvPr id="3" name="2 Marcador de contenido"/>
          <p:cNvSpPr>
            <a:spLocks noGrp="1"/>
          </p:cNvSpPr>
          <p:nvPr>
            <p:ph idx="1"/>
          </p:nvPr>
        </p:nvSpPr>
        <p:spPr>
          <a:xfrm>
            <a:off x="395536" y="1484784"/>
            <a:ext cx="8229600" cy="4525963"/>
          </a:xfrm>
        </p:spPr>
        <p:txBody>
          <a:bodyPr>
            <a:normAutofit fontScale="77500" lnSpcReduction="20000"/>
          </a:bodyPr>
          <a:lstStyle/>
          <a:p>
            <a:pPr algn="just"/>
            <a:r>
              <a:rPr lang="es-SV" dirty="0"/>
              <a:t>C</a:t>
            </a:r>
            <a:r>
              <a:rPr lang="es-SV" dirty="0" smtClean="0"/>
              <a:t>ontienen </a:t>
            </a:r>
            <a:r>
              <a:rPr lang="es-SV" dirty="0"/>
              <a:t>requisitos relacionados con el período de transición de la </a:t>
            </a:r>
            <a:r>
              <a:rPr lang="es-SV" dirty="0" smtClean="0"/>
              <a:t>finca, </a:t>
            </a:r>
            <a:r>
              <a:rPr lang="es-SV" dirty="0"/>
              <a:t>entre é</a:t>
            </a:r>
            <a:r>
              <a:rPr lang="es-SV" dirty="0" smtClean="0"/>
              <a:t>stos están</a:t>
            </a:r>
            <a:r>
              <a:rPr lang="es-SV" dirty="0"/>
              <a:t>, la selección de semillas y materiales vegetales, el método de mejoramiento de las plantas, el mantenimiento de la fertilidad del suelo empleado y el reciclaje de materias orgánicas, el método de labranza, la conservación del agua y el control de plagas, enfermedades y malezas</a:t>
            </a:r>
            <a:r>
              <a:rPr lang="es-SV" dirty="0" smtClean="0"/>
              <a:t>.</a:t>
            </a:r>
          </a:p>
          <a:p>
            <a:pPr algn="just"/>
            <a:r>
              <a:rPr lang="es-SV" dirty="0" smtClean="0"/>
              <a:t>Además</a:t>
            </a:r>
            <a:r>
              <a:rPr lang="es-SV" dirty="0"/>
              <a:t>, se han establecido criterios sobre el uso de fertilizantes orgánicos e insumos para el control de plagas y enfermedades. Con respecto a la producción de animales, normalmente hay requisitos sobre la sanidad de </a:t>
            </a:r>
            <a:r>
              <a:rPr lang="es-SV" dirty="0" smtClean="0"/>
              <a:t>éstos, </a:t>
            </a:r>
            <a:r>
              <a:rPr lang="es-SV" dirty="0"/>
              <a:t>su alimentación, reproducción, condiciones de vida, transporte y procedimientos para sacrificarlos</a:t>
            </a:r>
            <a:r>
              <a:rPr lang="es-SV" dirty="0" smtClean="0"/>
              <a:t>.</a:t>
            </a:r>
            <a:endParaRPr lang="es-SV" dirty="0"/>
          </a:p>
        </p:txBody>
      </p:sp>
    </p:spTree>
    <p:extLst>
      <p:ext uri="{BB962C8B-B14F-4D97-AF65-F5344CB8AC3E}">
        <p14:creationId xmlns:p14="http://schemas.microsoft.com/office/powerpoint/2010/main" val="885587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solidFill>
                  <a:srgbClr val="FFC000"/>
                </a:solidFill>
              </a:rPr>
              <a:t>Gráfico 3:</a:t>
            </a:r>
            <a:endParaRPr lang="es-SV" dirty="0">
              <a:solidFill>
                <a:srgbClr val="FFC000"/>
              </a:solidFill>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2400245"/>
            <a:ext cx="8280920" cy="321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016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SV" dirty="0" smtClean="0">
                <a:solidFill>
                  <a:srgbClr val="FFC000"/>
                </a:solidFill>
              </a:rPr>
              <a:t>Gráfico 44:</a:t>
            </a:r>
            <a:endParaRPr lang="es-SV" dirty="0">
              <a:solidFill>
                <a:srgbClr val="FFC000"/>
              </a:solidFill>
            </a:endParaRPr>
          </a:p>
        </p:txBody>
      </p:sp>
      <p:pic>
        <p:nvPicPr>
          <p:cNvPr id="583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049" y="1011273"/>
            <a:ext cx="8267926" cy="524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01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336704"/>
          </a:xfrm>
        </p:spPr>
        <p:txBody>
          <a:bodyPr>
            <a:normAutofit fontScale="92500" lnSpcReduction="10000"/>
          </a:bodyPr>
          <a:lstStyle/>
          <a:p>
            <a:pPr algn="just"/>
            <a:r>
              <a:rPr lang="es-SV" dirty="0"/>
              <a:t>Por regiones, es Oceanía la que dedica más hectáreas a este tipo de agricul­tura, con 12.1 millones de hectáreas, siguiéndole Europa con 10 millones y América Latina con 8.4 millones. A nivel de países, son Australia, Argentina y los Estados Unidos de Norteamérica los que reportan más área dedicada a este modelo de agricultura.</a:t>
            </a:r>
          </a:p>
          <a:p>
            <a:pPr algn="just"/>
            <a:r>
              <a:rPr lang="es-SV" dirty="0"/>
              <a:t>Por otra parte, se estima que existen alrededor de 1.6 millones de productores, estando el 80% de ellos en países en vías de desarrollo; en cuanto a número de productores, los países líderes son Uganda, con más de 400 mil productores y México con 129 productores, entre otros.53</a:t>
            </a:r>
          </a:p>
          <a:p>
            <a:pPr algn="just"/>
            <a:endParaRPr lang="es-SV" dirty="0"/>
          </a:p>
        </p:txBody>
      </p:sp>
    </p:spTree>
    <p:extLst>
      <p:ext uri="{BB962C8B-B14F-4D97-AF65-F5344CB8AC3E}">
        <p14:creationId xmlns:p14="http://schemas.microsoft.com/office/powerpoint/2010/main" val="19072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84168" y="4891975"/>
            <a:ext cx="2900485" cy="1930141"/>
          </a:xfrm>
          <a:prstGeom prst="ellipse">
            <a:avLst/>
          </a:prstGeom>
          <a:ln>
            <a:noFill/>
          </a:ln>
          <a:effectLst>
            <a:softEdge rad="112500"/>
          </a:effectLst>
        </p:spPr>
      </p:pic>
      <p:sp>
        <p:nvSpPr>
          <p:cNvPr id="3" name="2 Marcador de contenido"/>
          <p:cNvSpPr>
            <a:spLocks noGrp="1"/>
          </p:cNvSpPr>
          <p:nvPr>
            <p:ph idx="1"/>
          </p:nvPr>
        </p:nvSpPr>
        <p:spPr>
          <a:xfrm>
            <a:off x="467544" y="476672"/>
            <a:ext cx="8229600" cy="5760640"/>
          </a:xfrm>
        </p:spPr>
        <p:txBody>
          <a:bodyPr>
            <a:normAutofit fontScale="85000" lnSpcReduction="10000"/>
          </a:bodyPr>
          <a:lstStyle/>
          <a:p>
            <a:pPr algn="just"/>
            <a:r>
              <a:rPr lang="es-SV" dirty="0"/>
              <a:t>En este modelo de agricultura orgánica se cultivan plantas anuales y perma­nentes, en 2012 se cultivaban 2.5 millones de hectáreas con cereales, 470 mil con oleaginosas, 300,000 con proteaginosas y 270,000 con hortalizas.</a:t>
            </a:r>
          </a:p>
          <a:p>
            <a:pPr algn="just"/>
            <a:r>
              <a:rPr lang="es-SV" dirty="0"/>
              <a:t>Los cultivos permanentes y las áreas dedicadas en este tipo de agricultura reportadas son los siguientes: café 640,000 hectáreas; olivos 500,000, cacao 290,000, nueces 260,00, uvas 220,000 y frutas tropicales y subtropicales 190,00.</a:t>
            </a:r>
          </a:p>
          <a:p>
            <a:pPr algn="just"/>
            <a:r>
              <a:rPr lang="es-SV" dirty="0"/>
              <a:t>El valor de mercado estimado de la agricultura orgánica en el año 2010 fue de 59.100 millones de dólares de los Estados Unidos de Norteamérica.</a:t>
            </a:r>
          </a:p>
          <a:p>
            <a:endParaRPr lang="es-SV" dirty="0"/>
          </a:p>
        </p:txBody>
      </p:sp>
    </p:spTree>
    <p:extLst>
      <p:ext uri="{BB962C8B-B14F-4D97-AF65-F5344CB8AC3E}">
        <p14:creationId xmlns:p14="http://schemas.microsoft.com/office/powerpoint/2010/main" val="1720057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3672408"/>
          </a:xfrm>
        </p:spPr>
        <p:txBody>
          <a:bodyPr>
            <a:normAutofit/>
          </a:bodyPr>
          <a:lstStyle/>
          <a:p>
            <a:pPr marL="0" indent="0" algn="ctr">
              <a:buNone/>
            </a:pPr>
            <a:r>
              <a:rPr lang="es-SV" sz="4000" dirty="0">
                <a:solidFill>
                  <a:srgbClr val="FFC000"/>
                </a:solidFill>
              </a:rPr>
              <a:t>La mundialización y la </a:t>
            </a:r>
            <a:r>
              <a:rPr lang="es-SV" sz="4000" dirty="0" err="1">
                <a:solidFill>
                  <a:srgbClr val="FFC000"/>
                </a:solidFill>
              </a:rPr>
              <a:t>geoeconomía</a:t>
            </a:r>
            <a:r>
              <a:rPr lang="es-SV" sz="4000" dirty="0">
                <a:solidFill>
                  <a:srgbClr val="FFC000"/>
                </a:solidFill>
              </a:rPr>
              <a:t> marco internacional del modelo de desarrollo de la agricultura familiar: organizada en la empresa social</a:t>
            </a:r>
          </a:p>
        </p:txBody>
      </p:sp>
    </p:spTree>
    <p:extLst>
      <p:ext uri="{BB962C8B-B14F-4D97-AF65-F5344CB8AC3E}">
        <p14:creationId xmlns:p14="http://schemas.microsoft.com/office/powerpoint/2010/main" val="2581035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dirty="0" smtClean="0">
                <a:solidFill>
                  <a:srgbClr val="FFC000"/>
                </a:solidFill>
              </a:rPr>
              <a:t>El desarrollo </a:t>
            </a:r>
            <a:r>
              <a:rPr lang="es-SV" dirty="0">
                <a:solidFill>
                  <a:srgbClr val="FFC000"/>
                </a:solidFill>
              </a:rPr>
              <a:t>de la industrialización de la agricultura y sus proyec­ciones</a:t>
            </a:r>
          </a:p>
        </p:txBody>
      </p:sp>
      <p:sp>
        <p:nvSpPr>
          <p:cNvPr id="3" name="2 Marcador de contenido"/>
          <p:cNvSpPr>
            <a:spLocks noGrp="1"/>
          </p:cNvSpPr>
          <p:nvPr>
            <p:ph idx="1"/>
          </p:nvPr>
        </p:nvSpPr>
        <p:spPr/>
        <p:txBody>
          <a:bodyPr>
            <a:normAutofit/>
          </a:bodyPr>
          <a:lstStyle/>
          <a:p>
            <a:pPr algn="just"/>
            <a:r>
              <a:rPr lang="es-SV" dirty="0" smtClean="0"/>
              <a:t>Deben </a:t>
            </a:r>
            <a:r>
              <a:rPr lang="es-SV" dirty="0"/>
              <a:t>verse en el marco de la mundialización de la economía y </a:t>
            </a:r>
            <a:r>
              <a:rPr lang="es-SV" dirty="0" err="1"/>
              <a:t>geoeco­nomía</a:t>
            </a:r>
            <a:r>
              <a:rPr lang="es-SV" dirty="0"/>
              <a:t> mundial, las cuales están sustentadas en las medidas neoliberales, las que organizan prácticamente todas las economías del mundo desde los últimos 42 años, éstas están afectando de forma más negativa que positiva a los países pobres como El Salvador. </a:t>
            </a:r>
          </a:p>
        </p:txBody>
      </p:sp>
    </p:spTree>
    <p:extLst>
      <p:ext uri="{BB962C8B-B14F-4D97-AF65-F5344CB8AC3E}">
        <p14:creationId xmlns:p14="http://schemas.microsoft.com/office/powerpoint/2010/main" val="42858402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07008"/>
            <a:ext cx="2496277" cy="1872208"/>
          </a:xfrm>
          <a:prstGeom prst="rect">
            <a:avLst/>
          </a:prstGeom>
          <a:ln>
            <a:noFill/>
          </a:ln>
          <a:effectLst>
            <a:softEdge rad="112500"/>
          </a:effectLst>
        </p:spPr>
      </p:pic>
      <p:sp>
        <p:nvSpPr>
          <p:cNvPr id="2" name="1 Título"/>
          <p:cNvSpPr>
            <a:spLocks noGrp="1"/>
          </p:cNvSpPr>
          <p:nvPr>
            <p:ph type="title"/>
          </p:nvPr>
        </p:nvSpPr>
        <p:spPr/>
        <p:txBody>
          <a:bodyPr/>
          <a:lstStyle/>
          <a:p>
            <a:r>
              <a:rPr lang="es-SV" dirty="0" smtClean="0">
                <a:solidFill>
                  <a:srgbClr val="FFC000"/>
                </a:solidFill>
              </a:rPr>
              <a:t>Nuevo modelo de agricultura:</a:t>
            </a:r>
            <a:endParaRPr lang="es-SV" dirty="0">
              <a:solidFill>
                <a:srgbClr val="FFC000"/>
              </a:solidFill>
            </a:endParaRPr>
          </a:p>
        </p:txBody>
      </p:sp>
      <p:sp>
        <p:nvSpPr>
          <p:cNvPr id="3" name="2 Marcador de contenido"/>
          <p:cNvSpPr>
            <a:spLocks noGrp="1"/>
          </p:cNvSpPr>
          <p:nvPr>
            <p:ph idx="1"/>
          </p:nvPr>
        </p:nvSpPr>
        <p:spPr/>
        <p:txBody>
          <a:bodyPr>
            <a:normAutofit fontScale="70000" lnSpcReduction="20000"/>
          </a:bodyPr>
          <a:lstStyle/>
          <a:p>
            <a:pPr algn="just"/>
            <a:r>
              <a:rPr lang="es-SV" dirty="0" smtClean="0"/>
              <a:t>Que contemple una visión </a:t>
            </a:r>
            <a:r>
              <a:rPr lang="es-SV" dirty="0"/>
              <a:t>alternativa de desarrollo y una sociedad diferente, que busque como objetivo primario mejorar los niveles de vida de la población, implica discutir una serie de consideraciones críticas y propuestas de transformación en relación con la problemática estructural de lo agrícola, </a:t>
            </a:r>
            <a:r>
              <a:rPr lang="es-SV" dirty="0" smtClean="0"/>
              <a:t>rural </a:t>
            </a:r>
            <a:r>
              <a:rPr lang="es-SV" dirty="0"/>
              <a:t>y </a:t>
            </a:r>
            <a:r>
              <a:rPr lang="es-SV" dirty="0" smtClean="0"/>
              <a:t>urbano</a:t>
            </a:r>
            <a:r>
              <a:rPr lang="es-SV" dirty="0"/>
              <a:t>, como un todo.</a:t>
            </a:r>
          </a:p>
          <a:p>
            <a:pPr algn="just"/>
            <a:r>
              <a:rPr lang="es-SV" dirty="0"/>
              <a:t>Se requiere de una estrategia que busque romper asimetrías y que vuelva a poner la ruralidad, la población campesina, la empresa agrícola y la sostenibi­lidad de los recursos naturales en el centro de la discusión; donde la economía y sus instrumentos macroeconómicos sean solo medios que posibiliten un desarrollo nacional.</a:t>
            </a:r>
          </a:p>
          <a:p>
            <a:pPr algn="just"/>
            <a:r>
              <a:rPr lang="es-SV" dirty="0"/>
              <a:t>La </a:t>
            </a:r>
            <a:r>
              <a:rPr lang="es-SV" dirty="0" err="1"/>
              <a:t>geoeconomía</a:t>
            </a:r>
            <a:r>
              <a:rPr lang="es-SV" dirty="0"/>
              <a:t> rural debe construirse a partir de sus potencialidades internas y su integración con lo urbano y lo nacional como un todo, para lo cual debe establecerse una estrategia de desarrollo en </a:t>
            </a:r>
            <a:r>
              <a:rPr lang="es-SV" dirty="0" smtClean="0"/>
              <a:t>red.</a:t>
            </a:r>
            <a:endParaRPr lang="es-SV" dirty="0"/>
          </a:p>
        </p:txBody>
      </p:sp>
    </p:spTree>
    <p:extLst>
      <p:ext uri="{BB962C8B-B14F-4D97-AF65-F5344CB8AC3E}">
        <p14:creationId xmlns:p14="http://schemas.microsoft.com/office/powerpoint/2010/main" val="711547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254"/>
          <a:stretch/>
        </p:blipFill>
        <p:spPr bwMode="auto">
          <a:xfrm>
            <a:off x="539552" y="260648"/>
            <a:ext cx="8221164" cy="621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831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dirty="0" smtClean="0">
                <a:solidFill>
                  <a:srgbClr val="FFCC66"/>
                </a:solidFill>
                <a:latin typeface="Calibri" pitchFamily="34" charset="0"/>
              </a:rPr>
              <a:t>El nuevo modelo de agricultura que se propone en la obra combina:</a:t>
            </a:r>
            <a:endParaRPr lang="es-SV" dirty="0">
              <a:solidFill>
                <a:srgbClr val="FFCC66"/>
              </a:solidFill>
              <a:latin typeface="Calibri" pitchFamily="34" charset="0"/>
            </a:endParaRPr>
          </a:p>
        </p:txBody>
      </p:sp>
      <p:sp>
        <p:nvSpPr>
          <p:cNvPr id="3" name="2 Marcador de contenido"/>
          <p:cNvSpPr>
            <a:spLocks noGrp="1"/>
          </p:cNvSpPr>
          <p:nvPr>
            <p:ph idx="1"/>
          </p:nvPr>
        </p:nvSpPr>
        <p:spPr/>
        <p:txBody>
          <a:bodyPr>
            <a:normAutofit fontScale="70000" lnSpcReduction="20000"/>
          </a:bodyPr>
          <a:lstStyle/>
          <a:p>
            <a:pPr algn="just"/>
            <a:r>
              <a:rPr lang="es-SV" dirty="0" smtClean="0">
                <a:latin typeface="Calibri" pitchFamily="34" charset="0"/>
              </a:rPr>
              <a:t>Los tres modelos predominantes de agricultura en el mundo:</a:t>
            </a:r>
          </a:p>
          <a:p>
            <a:pPr marL="514350" indent="-514350" algn="just">
              <a:buFont typeface="+mj-lt"/>
              <a:buAutoNum type="arabicPeriod"/>
            </a:pPr>
            <a:r>
              <a:rPr lang="es-SV" dirty="0" smtClean="0">
                <a:latin typeface="Calibri" pitchFamily="34" charset="0"/>
              </a:rPr>
              <a:t>El llamado “la revolución verde”, </a:t>
            </a:r>
          </a:p>
          <a:p>
            <a:pPr marL="514350" indent="-514350" algn="just">
              <a:buFont typeface="+mj-lt"/>
              <a:buAutoNum type="arabicPeriod"/>
            </a:pPr>
            <a:r>
              <a:rPr lang="es-SV" dirty="0">
                <a:latin typeface="Calibri" pitchFamily="34" charset="0"/>
              </a:rPr>
              <a:t>E</a:t>
            </a:r>
            <a:r>
              <a:rPr lang="es-SV" dirty="0" smtClean="0">
                <a:latin typeface="Calibri" pitchFamily="34" charset="0"/>
              </a:rPr>
              <a:t>l que se basa en la biotecnología moderna  </a:t>
            </a:r>
          </a:p>
          <a:p>
            <a:pPr marL="514350" indent="-514350" algn="just">
              <a:buFont typeface="+mj-lt"/>
              <a:buAutoNum type="arabicPeriod"/>
            </a:pPr>
            <a:r>
              <a:rPr lang="es-SV" dirty="0">
                <a:latin typeface="Calibri" pitchFamily="34" charset="0"/>
              </a:rPr>
              <a:t>E</a:t>
            </a:r>
            <a:r>
              <a:rPr lang="es-SV" dirty="0" smtClean="0">
                <a:latin typeface="Calibri" pitchFamily="34" charset="0"/>
              </a:rPr>
              <a:t>l modelo de la agricultura orgánica. </a:t>
            </a:r>
          </a:p>
          <a:p>
            <a:pPr marL="514350" indent="-514350" algn="just">
              <a:buFont typeface="+mj-lt"/>
              <a:buAutoNum type="arabicPeriod"/>
            </a:pPr>
            <a:endParaRPr lang="es-SV" dirty="0">
              <a:latin typeface="Calibri" pitchFamily="34" charset="0"/>
            </a:endParaRPr>
          </a:p>
          <a:p>
            <a:pPr marL="0" indent="0" algn="just">
              <a:buNone/>
            </a:pPr>
            <a:r>
              <a:rPr lang="es-SV" dirty="0" smtClean="0">
                <a:latin typeface="Calibri" pitchFamily="34" charset="0"/>
              </a:rPr>
              <a:t>Tiene una estrategia de mediano y largo plazo, que iría separando la agricultura del país del modelo agrícola de la revolución verde, hasta llegar a construir un único modelo de agricultura basada en una simbiosis de biotecnología y agricultura orgánica, la cual está naciendo en el mundo con un enfoque de sustentabilidad para la humanidad y los recursos naturales que actualmente están en un proceso agresivo de destrucción.</a:t>
            </a:r>
          </a:p>
          <a:p>
            <a:pPr algn="just"/>
            <a:endParaRPr lang="es-SV" dirty="0">
              <a:latin typeface="Calibri" pitchFamily="34" charset="0"/>
            </a:endParaRPr>
          </a:p>
        </p:txBody>
      </p:sp>
    </p:spTree>
    <p:extLst>
      <p:ext uri="{BB962C8B-B14F-4D97-AF65-F5344CB8AC3E}">
        <p14:creationId xmlns:p14="http://schemas.microsoft.com/office/powerpoint/2010/main" val="2958005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endParaRPr lang="es-SV" sz="4000" dirty="0" smtClean="0">
              <a:latin typeface="Calibri" pitchFamily="34" charset="0"/>
            </a:endParaRPr>
          </a:p>
          <a:p>
            <a:pPr algn="ctr"/>
            <a:endParaRPr lang="es-SV" sz="4000" dirty="0" smtClean="0">
              <a:latin typeface="Calibri" pitchFamily="34" charset="0"/>
            </a:endParaRPr>
          </a:p>
          <a:p>
            <a:pPr algn="ctr"/>
            <a:r>
              <a:rPr lang="es-SV" sz="4000" dirty="0" smtClean="0">
                <a:latin typeface="Calibri" pitchFamily="34" charset="0"/>
              </a:rPr>
              <a:t>Gracias</a:t>
            </a:r>
          </a:p>
        </p:txBody>
      </p:sp>
      <p:pic>
        <p:nvPicPr>
          <p:cNvPr id="4" name="3 Image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2146" y="5837538"/>
            <a:ext cx="415948" cy="420281"/>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2026" y="5835398"/>
            <a:ext cx="402484" cy="413631"/>
          </a:xfrm>
          <a:prstGeom prst="rect">
            <a:avLst/>
          </a:prstGeom>
        </p:spPr>
      </p:pic>
      <p:sp>
        <p:nvSpPr>
          <p:cNvPr id="6" name="5 CuadroTexto"/>
          <p:cNvSpPr txBox="1"/>
          <p:nvPr/>
        </p:nvSpPr>
        <p:spPr>
          <a:xfrm>
            <a:off x="3419872" y="5485157"/>
            <a:ext cx="2880320" cy="276999"/>
          </a:xfrm>
          <a:prstGeom prst="rect">
            <a:avLst/>
          </a:prstGeom>
          <a:noFill/>
        </p:spPr>
        <p:txBody>
          <a:bodyPr wrap="square" rtlCol="0">
            <a:spAutoFit/>
          </a:bodyPr>
          <a:lstStyle/>
          <a:p>
            <a:r>
              <a:rPr lang="es-SV" sz="1200" dirty="0" smtClean="0"/>
              <a:t>Salvador Arias                   @</a:t>
            </a:r>
            <a:r>
              <a:rPr lang="es-SV" sz="1200" dirty="0" err="1" smtClean="0"/>
              <a:t>SalvadorAriasP</a:t>
            </a:r>
            <a:endParaRPr lang="es-SV" sz="1200" dirty="0"/>
          </a:p>
        </p:txBody>
      </p:sp>
    </p:spTree>
    <p:extLst>
      <p:ext uri="{BB962C8B-B14F-4D97-AF65-F5344CB8AC3E}">
        <p14:creationId xmlns:p14="http://schemas.microsoft.com/office/powerpoint/2010/main" val="467354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2412</Words>
  <Application>Microsoft Office PowerPoint</Application>
  <PresentationFormat>Presentación en pantalla (4:3)</PresentationFormat>
  <Paragraphs>155</Paragraphs>
  <Slides>98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98</vt:i4>
      </vt:variant>
    </vt:vector>
  </HeadingPairs>
  <TitlesOfParts>
    <vt:vector size="101" baseType="lpstr">
      <vt:lpstr>Arial</vt:lpstr>
      <vt:lpstr>Calibri</vt:lpstr>
      <vt:lpstr>Tema de Office</vt:lpstr>
      <vt:lpstr>Presentación de PowerPoint</vt:lpstr>
      <vt:lpstr>Dedicatoria:</vt:lpstr>
      <vt:lpstr>Dedicatoria:</vt:lpstr>
      <vt:lpstr>Investigaciones relacionadas a la agricultura:</vt:lpstr>
      <vt:lpstr>Investigaciones relacionadas a la agricultura:</vt:lpstr>
      <vt:lpstr>Estructura del libro:</vt:lpstr>
      <vt:lpstr>Gráfico 1:</vt:lpstr>
      <vt:lpstr>Gráfico 2:</vt:lpstr>
      <vt:lpstr>Gráfico 3:</vt:lpstr>
      <vt:lpstr>Hambre en el mundo:</vt:lpstr>
      <vt:lpstr>Seguridad alimentaria:</vt:lpstr>
      <vt:lpstr>Tabla 1:</vt:lpstr>
      <vt:lpstr>Cambio en la estructura del uso de tierras</vt:lpstr>
      <vt:lpstr>Tabla 2:</vt:lpstr>
      <vt:lpstr>Cambio en la estructura agropecuaria productiva (1950-2008)</vt:lpstr>
      <vt:lpstr>Tabla 3:</vt:lpstr>
      <vt:lpstr>Gráfico 4:</vt:lpstr>
      <vt:lpstr>Gráfico 5:</vt:lpstr>
      <vt:lpstr>Gráfico 6:</vt:lpstr>
      <vt:lpstr>Gráfico 7:</vt:lpstr>
      <vt:lpstr>Gráfico 8:</vt:lpstr>
      <vt:lpstr>Tabla 4:</vt:lpstr>
      <vt:lpstr>APLICACIÓN DEL ÍNDICE DE CAPACIDAD PRODUCTIVA AGROPECUARIA (ICPA) </vt:lpstr>
      <vt:lpstr>1. Metodología de construcción </vt:lpstr>
      <vt:lpstr>Gráfico 9:</vt:lpstr>
      <vt:lpstr>Gráfico 10:</vt:lpstr>
      <vt:lpstr>Presentación de PowerPoint</vt:lpstr>
      <vt:lpstr>Tabla 5:</vt:lpstr>
      <vt:lpstr>Tabla 6:</vt:lpstr>
      <vt:lpstr>Tabla 7:</vt:lpstr>
      <vt:lpstr>Tabla 8:</vt:lpstr>
      <vt:lpstr>Tabla 9:</vt:lpstr>
      <vt:lpstr>Gráfico 11:</vt:lpstr>
      <vt:lpstr>Tabla 10:</vt:lpstr>
      <vt:lpstr>Gráfico 12:</vt:lpstr>
      <vt:lpstr>Gráfico 13:</vt:lpstr>
      <vt:lpstr>Tabla 11:</vt:lpstr>
      <vt:lpstr>Gráfico 14:</vt:lpstr>
      <vt:lpstr>Gráfico 15:</vt:lpstr>
      <vt:lpstr>Gráfico 16:</vt:lpstr>
      <vt:lpstr>Tabla 12:</vt:lpstr>
      <vt:lpstr>Tabla 13:</vt:lpstr>
      <vt:lpstr>EVALUACIÓN DEL PAF</vt:lpstr>
      <vt:lpstr>Gráfico 17:</vt:lpstr>
      <vt:lpstr>Gráfico 18:</vt:lpstr>
      <vt:lpstr>Nivel de atención del crédito </vt:lpstr>
      <vt:lpstr>Gráfico 19:</vt:lpstr>
      <vt:lpstr>Gráfico 20:</vt:lpstr>
      <vt:lpstr>Tabla 14:</vt:lpstr>
      <vt:lpstr>Gráfico 21:</vt:lpstr>
      <vt:lpstr>Gráfico 22:</vt:lpstr>
      <vt:lpstr>Gráfico 23:</vt:lpstr>
      <vt:lpstr>Gráfico 24:</vt:lpstr>
      <vt:lpstr>Gráfico 25:</vt:lpstr>
      <vt:lpstr>Tabla 15:</vt:lpstr>
      <vt:lpstr>Gráfico 26:</vt:lpstr>
      <vt:lpstr>Gráfico 27:</vt:lpstr>
      <vt:lpstr>Gráfico 28:</vt:lpstr>
      <vt:lpstr>Ilustración 1</vt:lpstr>
      <vt:lpstr>Gráfico 29:</vt:lpstr>
      <vt:lpstr>Gráfico 30:</vt:lpstr>
      <vt:lpstr>IMPACTO DE LOS FENÓMENOS NATURALES</vt:lpstr>
      <vt:lpstr>Tabla 16:</vt:lpstr>
      <vt:lpstr>Gráfico 31:</vt:lpstr>
      <vt:lpstr>Tabla 17:</vt:lpstr>
      <vt:lpstr>Mapa 1:</vt:lpstr>
      <vt:lpstr>Mapa 2:</vt:lpstr>
      <vt:lpstr>Tabla 18:</vt:lpstr>
      <vt:lpstr>Gráfico 32:</vt:lpstr>
      <vt:lpstr>Gráfico 33:</vt:lpstr>
      <vt:lpstr>Presentación de PowerPoint</vt:lpstr>
      <vt:lpstr>Modelo de agricultura basada en la revolución verde</vt:lpstr>
      <vt:lpstr>Modelo agrícola en el marco de la revolución biotecnológica de la manipulación genética</vt:lpstr>
      <vt:lpstr>Tabla 19:</vt:lpstr>
      <vt:lpstr>Gráfico 34:</vt:lpstr>
      <vt:lpstr>Gráfico 35:</vt:lpstr>
      <vt:lpstr>Gráfico 36:</vt:lpstr>
      <vt:lpstr>Gráfico 37:</vt:lpstr>
      <vt:lpstr>Tabla 20:</vt:lpstr>
      <vt:lpstr>Tabla 21:</vt:lpstr>
      <vt:lpstr>El desarrollo de los OGM tiene dos grandes vertientes en cuanto a sus amenazas y beneficios.</vt:lpstr>
      <vt:lpstr>Gráfico 38:</vt:lpstr>
      <vt:lpstr>Gráfico 39: </vt:lpstr>
      <vt:lpstr>Gráfico 40:</vt:lpstr>
      <vt:lpstr>Gráfico 41:</vt:lpstr>
      <vt:lpstr>Gráfico 42:</vt:lpstr>
      <vt:lpstr>Gráfico 43:</vt:lpstr>
      <vt:lpstr>La agricultura orgánica </vt:lpstr>
      <vt:lpstr>Reglas para la producción orgánica:</vt:lpstr>
      <vt:lpstr>Gráfico 44:</vt:lpstr>
      <vt:lpstr>Presentación de PowerPoint</vt:lpstr>
      <vt:lpstr>Presentación de PowerPoint</vt:lpstr>
      <vt:lpstr>Presentación de PowerPoint</vt:lpstr>
      <vt:lpstr>El desarrollo de la industrialización de la agricultura y sus proyec­ciones</vt:lpstr>
      <vt:lpstr>Nuevo modelo de agricultura:</vt:lpstr>
      <vt:lpstr>Presentación de PowerPoint</vt:lpstr>
      <vt:lpstr>El nuevo modelo de agricultura que se propone en la obra combina: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LGonzalez</cp:lastModifiedBy>
  <cp:revision>54</cp:revision>
  <dcterms:created xsi:type="dcterms:W3CDTF">2015-01-19T14:54:43Z</dcterms:created>
  <dcterms:modified xsi:type="dcterms:W3CDTF">2018-12-18T21:03:00Z</dcterms:modified>
</cp:coreProperties>
</file>