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9" r:id="rId3"/>
    <p:sldId id="271" r:id="rId4"/>
    <p:sldId id="274" r:id="rId5"/>
    <p:sldId id="285" r:id="rId6"/>
    <p:sldId id="282" r:id="rId7"/>
    <p:sldId id="283" r:id="rId8"/>
    <p:sldId id="279" r:id="rId9"/>
    <p:sldId id="265" r:id="rId10"/>
    <p:sldId id="272" r:id="rId11"/>
    <p:sldId id="261" r:id="rId12"/>
    <p:sldId id="273" r:id="rId13"/>
    <p:sldId id="264" r:id="rId14"/>
    <p:sldId id="263" r:id="rId15"/>
    <p:sldId id="260" r:id="rId16"/>
    <p:sldId id="276" r:id="rId17"/>
    <p:sldId id="280" r:id="rId18"/>
    <p:sldId id="267" r:id="rId19"/>
    <p:sldId id="277" r:id="rId20"/>
    <p:sldId id="275" r:id="rId21"/>
    <p:sldId id="278" r:id="rId22"/>
    <p:sldId id="284" r:id="rId23"/>
  </p:sldIdLst>
  <p:sldSz cx="12192000" cy="6858000"/>
  <p:notesSz cx="6858000" cy="9144000"/>
  <p:defaultTextStyle>
    <a:defPPr>
      <a:defRPr lang="es-S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5888038"/>
            <a:ext cx="12192000" cy="111125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/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0095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3CFA-634D-410C-95FA-C53D2D2584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0229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5405-F387-4D6D-8651-3F584EDC40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3381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95DB-0C85-4373-AB30-6CB1BB2EB8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158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 userDrawn="1"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/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557847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E21A-92F2-41BE-82DD-C09F26615B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443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CC009-156C-4CFA-A763-61B4591664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506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B6EB-37E4-4471-BF7D-BD97F66166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682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9F78B-EC99-4A3C-B3BF-4E2D7199F0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2240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2131-6E60-473B-A53B-B24ED1E636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9987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F8AD-E43F-4537-8A10-84D35A2E6D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103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6338"/>
            <a:ext cx="12192000" cy="55562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1828800"/>
            <a:ext cx="9601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n-US" altLang="es-S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514A4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514A4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514A40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A6FFBA62-7918-409E-B344-83DB9B68C9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7" r:id="rId2"/>
    <p:sldLayoutId id="2147483764" r:id="rId3"/>
    <p:sldLayoutId id="2147483758" r:id="rId4"/>
    <p:sldLayoutId id="2147483759" r:id="rId5"/>
    <p:sldLayoutId id="2147483760" r:id="rId6"/>
    <p:sldLayoutId id="2147483765" r:id="rId7"/>
    <p:sldLayoutId id="2147483766" r:id="rId8"/>
    <p:sldLayoutId id="2147483767" r:id="rId9"/>
    <p:sldLayoutId id="2147483761" r:id="rId10"/>
    <p:sldLayoutId id="2147483762" r:id="rId1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 cap="all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1.png"/><Relationship Id="rId12" Type="http://schemas.openxmlformats.org/officeDocument/2006/relationships/image" Target="../media/image5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2687638"/>
            <a:ext cx="10058400" cy="1193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2800" noProof="1" smtClean="0"/>
              <a:t>ESTRATEGIA DE FUNDESYRAM PARA PROMOVER LA SOBERANIA / SEGURIDAD ALIMENTARIA Y EL Desarrollo TERRITORIAL sostenible EN AMBIENTES SECOS</a:t>
            </a:r>
            <a:endParaRPr lang="es-ES" sz="2800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9238" y="6265863"/>
            <a:ext cx="10058400" cy="365125"/>
          </a:xfrm>
        </p:spPr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noProof="1" smtClean="0">
                <a:solidFill>
                  <a:srgbClr val="267038"/>
                </a:solidFill>
              </a:rPr>
              <a:t>I</a:t>
            </a:r>
            <a:r>
              <a:rPr lang="es-ES" cap="none" noProof="1" smtClean="0">
                <a:solidFill>
                  <a:srgbClr val="267038"/>
                </a:solidFill>
              </a:rPr>
              <a:t>srael</a:t>
            </a:r>
            <a:r>
              <a:rPr lang="es-ES" noProof="1" smtClean="0">
                <a:solidFill>
                  <a:srgbClr val="267038"/>
                </a:solidFill>
              </a:rPr>
              <a:t> m</a:t>
            </a:r>
            <a:r>
              <a:rPr lang="es-ES" cap="none" noProof="1" smtClean="0">
                <a:solidFill>
                  <a:srgbClr val="267038"/>
                </a:solidFill>
              </a:rPr>
              <a:t>orales y Roberto Rodriguez Sandoval</a:t>
            </a:r>
            <a:endParaRPr lang="es-ES" cap="none" noProof="1">
              <a:solidFill>
                <a:srgbClr val="267038"/>
              </a:solidFill>
            </a:endParaRPr>
          </a:p>
        </p:txBody>
      </p:sp>
      <p:sp>
        <p:nvSpPr>
          <p:cNvPr id="7172" name="Rectángulo 3"/>
          <p:cNvSpPr>
            <a:spLocks noChangeArrowheads="1"/>
          </p:cNvSpPr>
          <p:nvPr/>
        </p:nvSpPr>
        <p:spPr bwMode="auto">
          <a:xfrm>
            <a:off x="1066800" y="4159250"/>
            <a:ext cx="10058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1400" b="1">
                <a:solidFill>
                  <a:srgbClr val="514A40"/>
                </a:solidFill>
              </a:rPr>
              <a:t>Presentado en el Foro Articulando esfuerzos para el Corredor Seco Centroamericano, Panel: Experiencias locales en El Salvador. San Salvador, El Salvador, 15 y 16 de julio de  2015 </a:t>
            </a:r>
          </a:p>
        </p:txBody>
      </p:sp>
      <p:pic>
        <p:nvPicPr>
          <p:cNvPr id="7173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09563"/>
            <a:ext cx="13319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ítulo 2"/>
          <p:cNvSpPr>
            <a:spLocks noGrp="1"/>
          </p:cNvSpPr>
          <p:nvPr>
            <p:ph type="subTitle" idx="1"/>
          </p:nvPr>
        </p:nvSpPr>
        <p:spPr>
          <a:xfrm>
            <a:off x="1519238" y="6265863"/>
            <a:ext cx="10058400" cy="365125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SV" cap="none" noProof="1" smtClean="0">
                <a:solidFill>
                  <a:srgbClr val="267038"/>
                </a:solidFill>
              </a:rPr>
              <a:t>ELABORACION Y USO DE INSUMOS ORGANICOS</a:t>
            </a:r>
          </a:p>
        </p:txBody>
      </p:sp>
      <p:grpSp>
        <p:nvGrpSpPr>
          <p:cNvPr id="2" name="16 Grupo"/>
          <p:cNvGrpSpPr>
            <a:grpSpLocks/>
          </p:cNvGrpSpPr>
          <p:nvPr/>
        </p:nvGrpSpPr>
        <p:grpSpPr bwMode="auto">
          <a:xfrm>
            <a:off x="595313" y="374650"/>
            <a:ext cx="5754687" cy="5461000"/>
            <a:chOff x="595735" y="375379"/>
            <a:chExt cx="5754257" cy="5459802"/>
          </a:xfrm>
        </p:grpSpPr>
        <p:pic>
          <p:nvPicPr>
            <p:cNvPr id="16392" name="Picture 2" descr="http://thumbs.dreamstime.com/z/abeja-feliz-por-un-panal-1909148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35" y="375379"/>
              <a:ext cx="5754257" cy="545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6 Rectángulo"/>
            <p:cNvSpPr>
              <a:spLocks noChangeArrowheads="1"/>
            </p:cNvSpPr>
            <p:nvPr/>
          </p:nvSpPr>
          <p:spPr bwMode="auto">
            <a:xfrm>
              <a:off x="3423419" y="1890547"/>
              <a:ext cx="14335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Sustratos artesanales</a:t>
              </a:r>
            </a:p>
          </p:txBody>
        </p:sp>
        <p:sp>
          <p:nvSpPr>
            <p:cNvPr id="16394" name="7 Rectángulo"/>
            <p:cNvSpPr>
              <a:spLocks noChangeArrowheads="1"/>
            </p:cNvSpPr>
            <p:nvPr/>
          </p:nvSpPr>
          <p:spPr bwMode="auto">
            <a:xfrm>
              <a:off x="4619501" y="2852447"/>
              <a:ext cx="16981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400" b="1"/>
                <a:t>Microorganismos</a:t>
              </a:r>
              <a:r>
                <a:rPr lang="es-SV" altLang="es-SV" sz="1800" b="1"/>
                <a:t> de montaña</a:t>
              </a:r>
            </a:p>
          </p:txBody>
        </p:sp>
        <p:sp>
          <p:nvSpPr>
            <p:cNvPr id="16395" name="8 Rectángulo"/>
            <p:cNvSpPr>
              <a:spLocks noChangeArrowheads="1"/>
            </p:cNvSpPr>
            <p:nvPr/>
          </p:nvSpPr>
          <p:spPr bwMode="auto">
            <a:xfrm>
              <a:off x="4762005" y="3826225"/>
              <a:ext cx="147254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Caldos minerales, biofermentos con sales y sin sales</a:t>
              </a:r>
            </a:p>
          </p:txBody>
        </p:sp>
        <p:sp>
          <p:nvSpPr>
            <p:cNvPr id="16396" name="9 Rectángulo"/>
            <p:cNvSpPr>
              <a:spLocks noChangeArrowheads="1"/>
            </p:cNvSpPr>
            <p:nvPr/>
          </p:nvSpPr>
          <p:spPr bwMode="auto">
            <a:xfrm>
              <a:off x="3409179" y="3310454"/>
              <a:ext cx="1433589" cy="646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Extractos repelentes, </a:t>
              </a:r>
            </a:p>
          </p:txBody>
        </p:sp>
        <p:sp>
          <p:nvSpPr>
            <p:cNvPr id="16397" name="10 Rectángulo"/>
            <p:cNvSpPr>
              <a:spLocks noChangeArrowheads="1"/>
            </p:cNvSpPr>
            <p:nvPr/>
          </p:nvSpPr>
          <p:spPr bwMode="auto">
            <a:xfrm>
              <a:off x="1960403" y="3742461"/>
              <a:ext cx="1769423" cy="1323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Abonos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solidos.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Bocashi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Compostaje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Lombricompost</a:t>
              </a:r>
              <a:endParaRPr lang="es-SV" altLang="es-SV" sz="1600"/>
            </a:p>
          </p:txBody>
        </p:sp>
        <p:sp>
          <p:nvSpPr>
            <p:cNvPr id="16398" name="11 Rectángulo"/>
            <p:cNvSpPr>
              <a:spLocks noChangeArrowheads="1"/>
            </p:cNvSpPr>
            <p:nvPr/>
          </p:nvSpPr>
          <p:spPr bwMode="auto">
            <a:xfrm>
              <a:off x="3435308" y="4788126"/>
              <a:ext cx="139794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Harina de rocas </a:t>
              </a:r>
            </a:p>
          </p:txBody>
        </p:sp>
        <p:sp>
          <p:nvSpPr>
            <p:cNvPr id="16399" name="12 Rectángulo"/>
            <p:cNvSpPr>
              <a:spLocks noChangeArrowheads="1"/>
            </p:cNvSpPr>
            <p:nvPr/>
          </p:nvSpPr>
          <p:spPr bwMode="auto">
            <a:xfrm>
              <a:off x="2100857" y="2698069"/>
              <a:ext cx="1342987" cy="923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Fosfitos, harina de huesos </a:t>
              </a:r>
            </a:p>
          </p:txBody>
        </p:sp>
      </p:grpSp>
      <p:pic>
        <p:nvPicPr>
          <p:cNvPr id="1638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511175"/>
            <a:ext cx="32448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C:\Documents and Settings\fundesyram\Escritorio\ASISTENTE\DOCUMENTOS SCANEADOS 2009\INSUM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944563"/>
            <a:ext cx="234315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Marcador de contenido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5" y="2608263"/>
            <a:ext cx="27305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462338"/>
            <a:ext cx="13319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ítulo 2"/>
          <p:cNvSpPr>
            <a:spLocks noGrp="1"/>
          </p:cNvSpPr>
          <p:nvPr>
            <p:ph type="subTitle" idx="1"/>
          </p:nvPr>
        </p:nvSpPr>
        <p:spPr>
          <a:xfrm>
            <a:off x="1519238" y="6265863"/>
            <a:ext cx="10058400" cy="365125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SV" cap="none" noProof="1" smtClean="0">
                <a:solidFill>
                  <a:srgbClr val="267038"/>
                </a:solidFill>
              </a:rPr>
              <a:t>MANEJO DE SUELOS</a:t>
            </a:r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590550" y="306388"/>
            <a:ext cx="5754688" cy="5461000"/>
            <a:chOff x="591125" y="306971"/>
            <a:chExt cx="5754257" cy="5459802"/>
          </a:xfrm>
        </p:grpSpPr>
        <p:pic>
          <p:nvPicPr>
            <p:cNvPr id="17415" name="Picture 2" descr="http://thumbs.dreamstime.com/z/abeja-feliz-por-un-panal-1909148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25" y="306971"/>
              <a:ext cx="5754257" cy="545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ángulo 1"/>
            <p:cNvSpPr>
              <a:spLocks noChangeArrowheads="1"/>
            </p:cNvSpPr>
            <p:nvPr/>
          </p:nvSpPr>
          <p:spPr bwMode="auto">
            <a:xfrm>
              <a:off x="3468253" y="1600262"/>
              <a:ext cx="135774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400" b="1"/>
                <a:t>Obras y practicas de conservación de suelos </a:t>
              </a:r>
            </a:p>
          </p:txBody>
        </p:sp>
        <p:sp>
          <p:nvSpPr>
            <p:cNvPr id="17417" name="Rectángulo 5"/>
            <p:cNvSpPr>
              <a:spLocks noChangeArrowheads="1"/>
            </p:cNvSpPr>
            <p:nvPr/>
          </p:nvSpPr>
          <p:spPr bwMode="auto">
            <a:xfrm>
              <a:off x="4825999" y="2422298"/>
              <a:ext cx="127939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400" b="1"/>
                <a:t>Abonos verdes y coberturas vegetales</a:t>
              </a:r>
            </a:p>
          </p:txBody>
        </p:sp>
        <p:sp>
          <p:nvSpPr>
            <p:cNvPr id="17418" name="Rectángulo 6"/>
            <p:cNvSpPr>
              <a:spLocks noChangeArrowheads="1"/>
            </p:cNvSpPr>
            <p:nvPr/>
          </p:nvSpPr>
          <p:spPr bwMode="auto">
            <a:xfrm>
              <a:off x="3359320" y="3164225"/>
              <a:ext cx="13375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Cosecha y buen uso de agua</a:t>
              </a:r>
            </a:p>
          </p:txBody>
        </p:sp>
        <p:sp>
          <p:nvSpPr>
            <p:cNvPr id="17419" name="Rectángulo 7"/>
            <p:cNvSpPr>
              <a:spLocks noChangeArrowheads="1"/>
            </p:cNvSpPr>
            <p:nvPr/>
          </p:nvSpPr>
          <p:spPr bwMode="auto">
            <a:xfrm>
              <a:off x="4745462" y="3601032"/>
              <a:ext cx="146792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Abonos orgánicos procesados, enmiendas de suelo, plumas</a:t>
              </a:r>
            </a:p>
          </p:txBody>
        </p:sp>
        <p:sp>
          <p:nvSpPr>
            <p:cNvPr id="17420" name="Rectángulo 8"/>
            <p:cNvSpPr>
              <a:spLocks noChangeArrowheads="1"/>
            </p:cNvSpPr>
            <p:nvPr/>
          </p:nvSpPr>
          <p:spPr bwMode="auto">
            <a:xfrm>
              <a:off x="3468413" y="4423068"/>
              <a:ext cx="1357746" cy="129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Reciclaje de nutrientes </a:t>
              </a:r>
              <a:r>
                <a:rPr lang="es-SV" altLang="es-SV" sz="1400" b="1"/>
                <a:t>con residuos </a:t>
              </a:r>
              <a:r>
                <a:rPr lang="es-SV" altLang="es-SV" sz="1600" b="1"/>
                <a:t>animales y vegetales </a:t>
              </a:r>
            </a:p>
          </p:txBody>
        </p:sp>
        <p:sp>
          <p:nvSpPr>
            <p:cNvPr id="17421" name="CuadroTexto 9"/>
            <p:cNvSpPr txBox="1">
              <a:spLocks noChangeArrowheads="1"/>
            </p:cNvSpPr>
            <p:nvPr/>
          </p:nvSpPr>
          <p:spPr bwMode="auto">
            <a:xfrm>
              <a:off x="1973028" y="2313125"/>
              <a:ext cx="1618792" cy="107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Riego . Técnicas de re mineralización de suelos</a:t>
              </a:r>
            </a:p>
          </p:txBody>
        </p:sp>
        <p:sp>
          <p:nvSpPr>
            <p:cNvPr id="17422" name="CuadroTexto 10"/>
            <p:cNvSpPr txBox="1">
              <a:spLocks noChangeArrowheads="1"/>
            </p:cNvSpPr>
            <p:nvPr/>
          </p:nvSpPr>
          <p:spPr bwMode="auto">
            <a:xfrm>
              <a:off x="2095218" y="3970364"/>
              <a:ext cx="126410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protección de fuentes de agua </a:t>
              </a:r>
            </a:p>
          </p:txBody>
        </p:sp>
      </p:grpSp>
      <p:pic>
        <p:nvPicPr>
          <p:cNvPr id="17412" name="Picture 2" descr="Mostrando 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2735263"/>
            <a:ext cx="366395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Mostrando DSC012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273050"/>
            <a:ext cx="3673475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398838"/>
            <a:ext cx="13319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ítulo 2"/>
          <p:cNvSpPr>
            <a:spLocks noGrp="1"/>
          </p:cNvSpPr>
          <p:nvPr>
            <p:ph type="subTitle" idx="1"/>
          </p:nvPr>
        </p:nvSpPr>
        <p:spPr>
          <a:xfrm>
            <a:off x="1519238" y="6265863"/>
            <a:ext cx="10058400" cy="365125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SV" cap="none" noProof="1" smtClean="0">
                <a:solidFill>
                  <a:srgbClr val="267038"/>
                </a:solidFill>
              </a:rPr>
              <a:t>PROMOCION Y MANEJO DE SEMILLAS CRIOLLAS</a:t>
            </a:r>
          </a:p>
        </p:txBody>
      </p:sp>
      <p:pic>
        <p:nvPicPr>
          <p:cNvPr id="18435" name="Marcador de contenido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392113"/>
            <a:ext cx="4665663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2992438"/>
            <a:ext cx="46958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584200" y="411163"/>
            <a:ext cx="5754688" cy="5459412"/>
            <a:chOff x="583860" y="411005"/>
            <a:chExt cx="5754257" cy="5459802"/>
          </a:xfrm>
        </p:grpSpPr>
        <p:pic>
          <p:nvPicPr>
            <p:cNvPr id="18439" name="Picture 2" descr="http://thumbs.dreamstime.com/z/abeja-feliz-por-un-panal-1909148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60" y="411005"/>
              <a:ext cx="5754257" cy="545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5 Rectángulo"/>
            <p:cNvSpPr>
              <a:spLocks noChangeArrowheads="1"/>
            </p:cNvSpPr>
            <p:nvPr/>
          </p:nvSpPr>
          <p:spPr bwMode="auto">
            <a:xfrm>
              <a:off x="3438483" y="3493716"/>
              <a:ext cx="14422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Casas de semillas</a:t>
              </a:r>
            </a:p>
          </p:txBody>
        </p:sp>
        <p:sp>
          <p:nvSpPr>
            <p:cNvPr id="18441" name="6 Rectángulo"/>
            <p:cNvSpPr>
              <a:spLocks noChangeArrowheads="1"/>
            </p:cNvSpPr>
            <p:nvPr/>
          </p:nvSpPr>
          <p:spPr bwMode="auto">
            <a:xfrm>
              <a:off x="4702629" y="2793071"/>
              <a:ext cx="16031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Intercambios de semillas</a:t>
              </a:r>
            </a:p>
          </p:txBody>
        </p:sp>
        <p:sp>
          <p:nvSpPr>
            <p:cNvPr id="18442" name="7 Rectángulo"/>
            <p:cNvSpPr>
              <a:spLocks noChangeArrowheads="1"/>
            </p:cNvSpPr>
            <p:nvPr/>
          </p:nvSpPr>
          <p:spPr bwMode="auto">
            <a:xfrm>
              <a:off x="3375849" y="1459998"/>
              <a:ext cx="156754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Selección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de semillas para la adaptación al cambio climático</a:t>
              </a:r>
            </a:p>
          </p:txBody>
        </p:sp>
        <p:sp>
          <p:nvSpPr>
            <p:cNvPr id="18443" name="8 Rectángulo"/>
            <p:cNvSpPr>
              <a:spLocks noChangeArrowheads="1"/>
            </p:cNvSpPr>
            <p:nvPr/>
          </p:nvSpPr>
          <p:spPr bwMode="auto">
            <a:xfrm>
              <a:off x="4595751" y="4099357"/>
              <a:ext cx="159129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Re mineralización de semillas</a:t>
              </a:r>
            </a:p>
          </p:txBody>
        </p:sp>
        <p:sp>
          <p:nvSpPr>
            <p:cNvPr id="18444" name="9 Rectángulo"/>
            <p:cNvSpPr>
              <a:spLocks noChangeArrowheads="1"/>
            </p:cNvSpPr>
            <p:nvPr/>
          </p:nvSpPr>
          <p:spPr bwMode="auto">
            <a:xfrm>
              <a:off x="1900052" y="4028106"/>
              <a:ext cx="16981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Ensayos de  </a:t>
              </a:r>
              <a:r>
                <a:rPr lang="es-SV" altLang="es-SV" sz="1400" b="1"/>
                <a:t>experimentación </a:t>
              </a:r>
              <a:r>
                <a:rPr lang="es-SV" altLang="es-SV" sz="1600" b="1"/>
                <a:t>y validación </a:t>
              </a:r>
            </a:p>
          </p:txBody>
        </p:sp>
        <p:sp>
          <p:nvSpPr>
            <p:cNvPr id="18445" name="10 Rectángulo"/>
            <p:cNvSpPr>
              <a:spLocks noChangeArrowheads="1"/>
            </p:cNvSpPr>
            <p:nvPr/>
          </p:nvSpPr>
          <p:spPr bwMode="auto">
            <a:xfrm>
              <a:off x="3289466" y="4811877"/>
              <a:ext cx="152004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Técnicas de </a:t>
              </a:r>
              <a:r>
                <a:rPr lang="es-SV" altLang="es-SV" sz="1600" b="1"/>
                <a:t>conservación </a:t>
              </a:r>
              <a:endParaRPr lang="es-SV" altLang="es-SV" b="1"/>
            </a:p>
          </p:txBody>
        </p:sp>
        <p:sp>
          <p:nvSpPr>
            <p:cNvPr id="18446" name="13 Rectángulo"/>
            <p:cNvSpPr>
              <a:spLocks noChangeArrowheads="1"/>
            </p:cNvSpPr>
            <p:nvPr/>
          </p:nvSpPr>
          <p:spPr bwMode="auto">
            <a:xfrm>
              <a:off x="2165845" y="2636713"/>
              <a:ext cx="131362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Promoción de semillas criollas</a:t>
              </a:r>
            </a:p>
          </p:txBody>
        </p:sp>
      </p:grpSp>
      <p:pic>
        <p:nvPicPr>
          <p:cNvPr id="18438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478213"/>
            <a:ext cx="13319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ítulo 2"/>
          <p:cNvSpPr>
            <a:spLocks noGrp="1"/>
          </p:cNvSpPr>
          <p:nvPr>
            <p:ph type="subTitle" idx="1"/>
          </p:nvPr>
        </p:nvSpPr>
        <p:spPr>
          <a:xfrm>
            <a:off x="1519238" y="6265863"/>
            <a:ext cx="10058400" cy="365125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SV" cap="none" noProof="1" smtClean="0">
                <a:solidFill>
                  <a:srgbClr val="267038"/>
                </a:solidFill>
              </a:rPr>
              <a:t>TECNOLOGIAS APROPIADAS</a:t>
            </a:r>
          </a:p>
        </p:txBody>
      </p:sp>
      <p:pic>
        <p:nvPicPr>
          <p:cNvPr id="19459" name="10 Imagen" descr="DSC000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379413"/>
            <a:ext cx="3360737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11 Imagen" descr="DSC079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2617788"/>
            <a:ext cx="33718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12 Imagen" descr="DSC07860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3670300"/>
            <a:ext cx="3384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595313" y="374650"/>
            <a:ext cx="5754687" cy="5461000"/>
            <a:chOff x="595736" y="375378"/>
            <a:chExt cx="5754257" cy="5459802"/>
          </a:xfrm>
        </p:grpSpPr>
        <p:pic>
          <p:nvPicPr>
            <p:cNvPr id="19464" name="Picture 2" descr="http://thumbs.dreamstime.com/z/abeja-feliz-por-un-panal-1909148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36" y="375378"/>
              <a:ext cx="5754257" cy="545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Rectángulo 4"/>
            <p:cNvSpPr>
              <a:spLocks noChangeArrowheads="1"/>
            </p:cNvSpPr>
            <p:nvPr/>
          </p:nvSpPr>
          <p:spPr bwMode="auto">
            <a:xfrm>
              <a:off x="3403597" y="2933379"/>
              <a:ext cx="1519383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500" b="1"/>
                <a:t>Reutilización </a:t>
              </a:r>
              <a:r>
                <a:rPr lang="es-SV" altLang="es-SV" sz="1700" b="1"/>
                <a:t> de aguas grises en huertos, cajas filtro</a:t>
              </a:r>
            </a:p>
          </p:txBody>
        </p:sp>
        <p:sp>
          <p:nvSpPr>
            <p:cNvPr id="19466" name="CuadroTexto 5"/>
            <p:cNvSpPr txBox="1">
              <a:spLocks noChangeArrowheads="1"/>
            </p:cNvSpPr>
            <p:nvPr/>
          </p:nvSpPr>
          <p:spPr bwMode="auto">
            <a:xfrm>
              <a:off x="3491345" y="1856509"/>
              <a:ext cx="126538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Lámparas solares</a:t>
              </a:r>
            </a:p>
          </p:txBody>
        </p:sp>
        <p:sp>
          <p:nvSpPr>
            <p:cNvPr id="19467" name="CuadroTexto 6"/>
            <p:cNvSpPr txBox="1">
              <a:spLocks noChangeArrowheads="1"/>
            </p:cNvSpPr>
            <p:nvPr/>
          </p:nvSpPr>
          <p:spPr bwMode="auto">
            <a:xfrm>
              <a:off x="4756725" y="2719858"/>
              <a:ext cx="15147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Biodigestores</a:t>
              </a:r>
            </a:p>
          </p:txBody>
        </p:sp>
        <p:sp>
          <p:nvSpPr>
            <p:cNvPr id="19468" name="CuadroTexto 7"/>
            <p:cNvSpPr txBox="1">
              <a:spLocks noChangeArrowheads="1"/>
            </p:cNvSpPr>
            <p:nvPr/>
          </p:nvSpPr>
          <p:spPr bwMode="auto">
            <a:xfrm>
              <a:off x="4881416" y="3872097"/>
              <a:ext cx="126538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Cocinas </a:t>
              </a:r>
              <a:r>
                <a:rPr lang="es-SV" altLang="es-SV" sz="1400" b="1"/>
                <a:t>ahorradoras</a:t>
              </a:r>
              <a:r>
                <a:rPr lang="es-SV" altLang="es-SV" sz="1800" b="1"/>
                <a:t> de leña</a:t>
              </a:r>
            </a:p>
          </p:txBody>
        </p:sp>
        <p:sp>
          <p:nvSpPr>
            <p:cNvPr id="19469" name="CuadroTexto 8"/>
            <p:cNvSpPr txBox="1">
              <a:spLocks noChangeArrowheads="1"/>
            </p:cNvSpPr>
            <p:nvPr/>
          </p:nvSpPr>
          <p:spPr bwMode="auto">
            <a:xfrm>
              <a:off x="3338947" y="4601798"/>
              <a:ext cx="14177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Arietes hidráulicos</a:t>
              </a:r>
            </a:p>
          </p:txBody>
        </p:sp>
        <p:sp>
          <p:nvSpPr>
            <p:cNvPr id="19470" name="CuadroTexto 9"/>
            <p:cNvSpPr txBox="1">
              <a:spLocks noChangeArrowheads="1"/>
            </p:cNvSpPr>
            <p:nvPr/>
          </p:nvSpPr>
          <p:spPr bwMode="auto">
            <a:xfrm>
              <a:off x="2036625" y="3964430"/>
              <a:ext cx="141777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Aireación y uso de MM en fosas sépticas</a:t>
              </a:r>
            </a:p>
          </p:txBody>
        </p:sp>
        <p:sp>
          <p:nvSpPr>
            <p:cNvPr id="19471" name="CuadroTexto 5"/>
            <p:cNvSpPr txBox="1">
              <a:spLocks noChangeArrowheads="1"/>
            </p:cNvSpPr>
            <p:nvPr/>
          </p:nvSpPr>
          <p:spPr bwMode="auto">
            <a:xfrm>
              <a:off x="2036624" y="2406467"/>
              <a:ext cx="1607919" cy="646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Reciclajes y reutilización</a:t>
              </a:r>
            </a:p>
          </p:txBody>
        </p:sp>
      </p:grpSp>
      <p:pic>
        <p:nvPicPr>
          <p:cNvPr id="19463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478213"/>
            <a:ext cx="13319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1519238" y="6265863"/>
            <a:ext cx="10058400" cy="365125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SV" cap="none" noProof="1" smtClean="0">
                <a:solidFill>
                  <a:srgbClr val="267038"/>
                </a:solidFill>
              </a:rPr>
              <a:t>ESPECIES MENORES Y EL USO EFICIENTE DEL AGUA</a:t>
            </a:r>
          </a:p>
        </p:txBody>
      </p:sp>
      <p:grpSp>
        <p:nvGrpSpPr>
          <p:cNvPr id="2" name="23 Grupo"/>
          <p:cNvGrpSpPr>
            <a:grpSpLocks/>
          </p:cNvGrpSpPr>
          <p:nvPr/>
        </p:nvGrpSpPr>
        <p:grpSpPr bwMode="auto">
          <a:xfrm>
            <a:off x="625475" y="436563"/>
            <a:ext cx="5754688" cy="5461000"/>
            <a:chOff x="583860" y="446631"/>
            <a:chExt cx="5754257" cy="5459802"/>
          </a:xfrm>
        </p:grpSpPr>
        <p:pic>
          <p:nvPicPr>
            <p:cNvPr id="20491" name="Picture 2" descr="http://thumbs.dreamstime.com/z/abeja-feliz-por-un-panal-1909148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60" y="446631"/>
              <a:ext cx="5754257" cy="545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3349078" y="2982899"/>
              <a:ext cx="1614367" cy="14776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16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cs typeface="+mn-cs"/>
                </a:rPr>
                <a:t>Introducción</a:t>
              </a:r>
              <a:r>
                <a:rPr lang="es-SV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cs typeface="+mn-cs"/>
                </a:rPr>
                <a:t> de especies forrajeras  de alto valor </a:t>
              </a:r>
              <a:r>
                <a:rPr lang="es-SV" sz="16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cs typeface="+mn-cs"/>
                </a:rPr>
                <a:t>nutricional</a:t>
              </a:r>
              <a:endParaRPr lang="es-SV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0493" name="9 Rectángulo"/>
            <p:cNvSpPr>
              <a:spLocks noChangeArrowheads="1"/>
            </p:cNvSpPr>
            <p:nvPr/>
          </p:nvSpPr>
          <p:spPr bwMode="auto">
            <a:xfrm>
              <a:off x="3431968" y="1581789"/>
              <a:ext cx="1484417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Usos de materias locales para elaborar  </a:t>
              </a:r>
              <a:r>
                <a:rPr lang="es-SV" altLang="es-SV" sz="1400" b="1"/>
                <a:t>concentrad</a:t>
              </a:r>
              <a:r>
                <a:rPr lang="es-SV" altLang="es-SV" sz="1400"/>
                <a:t>o</a:t>
              </a:r>
              <a:r>
                <a:rPr lang="es-SV" altLang="es-SV" sz="1600" b="1"/>
                <a:t>s</a:t>
              </a:r>
              <a:r>
                <a:rPr lang="es-SV" altLang="es-SV" sz="1600"/>
                <a:t> </a:t>
              </a: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825342" y="2424222"/>
              <a:ext cx="1301653" cy="13236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16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cs typeface="+mn-cs"/>
                </a:rPr>
                <a:t>Mejoras genéticas, selección por fenotipos </a:t>
              </a:r>
            </a:p>
          </p:txBody>
        </p:sp>
        <p:sp>
          <p:nvSpPr>
            <p:cNvPr id="20495" name="11 Rectángulo"/>
            <p:cNvSpPr>
              <a:spLocks noChangeArrowheads="1"/>
            </p:cNvSpPr>
            <p:nvPr/>
          </p:nvSpPr>
          <p:spPr bwMode="auto">
            <a:xfrm>
              <a:off x="4773880" y="4146858"/>
              <a:ext cx="14369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Pastos mejorados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3407811" y="4538308"/>
              <a:ext cx="1390546" cy="13236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16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cs typeface="+mn-cs"/>
                </a:rPr>
                <a:t>Uso de  MM, harina de rocas, bloques minerales</a:t>
              </a:r>
            </a:p>
          </p:txBody>
        </p:sp>
        <p:sp>
          <p:nvSpPr>
            <p:cNvPr id="20497" name="13 CuadroTexto"/>
            <p:cNvSpPr txBox="1">
              <a:spLocks noChangeArrowheads="1"/>
            </p:cNvSpPr>
            <p:nvPr/>
          </p:nvSpPr>
          <p:spPr bwMode="auto">
            <a:xfrm>
              <a:off x="1935678" y="3930733"/>
              <a:ext cx="1710047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Fitoterapia, Etnoveterinaria, Homeopatia, Lactoterapia</a:t>
              </a:r>
            </a:p>
          </p:txBody>
        </p:sp>
        <p:sp>
          <p:nvSpPr>
            <p:cNvPr id="20498" name="14 CuadroTexto"/>
            <p:cNvSpPr txBox="1">
              <a:spLocks noChangeArrowheads="1"/>
            </p:cNvSpPr>
            <p:nvPr/>
          </p:nvSpPr>
          <p:spPr bwMode="auto">
            <a:xfrm>
              <a:off x="1935678" y="2405523"/>
              <a:ext cx="1586396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Especies menores </a:t>
              </a:r>
              <a:r>
                <a:rPr lang="es-SV" altLang="es-SV" sz="1400" b="1"/>
                <a:t>prioritariamente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902450" y="2782888"/>
            <a:ext cx="4889500" cy="1971675"/>
            <a:chOff x="5360" y="291"/>
            <a:chExt cx="3826" cy="1740"/>
          </a:xfrm>
        </p:grpSpPr>
        <p:pic>
          <p:nvPicPr>
            <p:cNvPr id="2048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" y="291"/>
              <a:ext cx="1815" cy="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Rectangle 5"/>
            <p:cNvSpPr>
              <a:spLocks noChangeArrowheads="1"/>
            </p:cNvSpPr>
            <p:nvPr/>
          </p:nvSpPr>
          <p:spPr bwMode="auto">
            <a:xfrm>
              <a:off x="7293" y="566"/>
              <a:ext cx="1893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" altLang="es-SV"/>
                <a:t>Para producir 1 kilo de carne de pollo, 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" altLang="es-SV"/>
                <a:t>Se necesitan 3,200 Litros de agua</a:t>
              </a:r>
            </a:p>
          </p:txBody>
        </p:sp>
      </p:grpSp>
      <p:grpSp>
        <p:nvGrpSpPr>
          <p:cNvPr id="4" name="24 Grupo"/>
          <p:cNvGrpSpPr>
            <a:grpSpLocks/>
          </p:cNvGrpSpPr>
          <p:nvPr/>
        </p:nvGrpSpPr>
        <p:grpSpPr bwMode="auto">
          <a:xfrm>
            <a:off x="6829425" y="890588"/>
            <a:ext cx="5033963" cy="1358900"/>
            <a:chOff x="6829755" y="890148"/>
            <a:chExt cx="5033695" cy="1358886"/>
          </a:xfrm>
        </p:grpSpPr>
        <p:pic>
          <p:nvPicPr>
            <p:cNvPr id="2048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755" y="890649"/>
              <a:ext cx="2435605" cy="135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21 Rectángulo"/>
            <p:cNvSpPr>
              <a:spLocks noChangeArrowheads="1"/>
            </p:cNvSpPr>
            <p:nvPr/>
          </p:nvSpPr>
          <p:spPr bwMode="auto">
            <a:xfrm>
              <a:off x="9333841" y="890148"/>
              <a:ext cx="252960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" altLang="es-SV">
                  <a:solidFill>
                    <a:srgbClr val="514A40"/>
                  </a:solidFill>
                </a:rPr>
                <a:t>Para producir 1 kilo de carne de res, 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" altLang="es-SV">
                  <a:solidFill>
                    <a:srgbClr val="514A40"/>
                  </a:solidFill>
                </a:rPr>
                <a:t>Se necesitan 16,000 Litros de agua</a:t>
              </a:r>
            </a:p>
          </p:txBody>
        </p:sp>
      </p:grpSp>
      <p:pic>
        <p:nvPicPr>
          <p:cNvPr id="20486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478213"/>
            <a:ext cx="13319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9238" y="6265863"/>
            <a:ext cx="10058400" cy="365125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cap="none" noProof="1" smtClean="0">
                <a:solidFill>
                  <a:srgbClr val="267038"/>
                </a:solidFill>
              </a:rPr>
              <a:t>DIVERSIFICACION DE LOS SISTEMAS DE PRODUCCION CON MANEJO A.O, AGROECOLOGICO </a:t>
            </a:r>
            <a:endParaRPr lang="es-ES" cap="none" noProof="1">
              <a:solidFill>
                <a:srgbClr val="267038"/>
              </a:solidFill>
            </a:endParaRPr>
          </a:p>
        </p:txBody>
      </p:sp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584200" y="411163"/>
            <a:ext cx="5754688" cy="5489575"/>
            <a:chOff x="583860" y="411005"/>
            <a:chExt cx="5754257" cy="5490313"/>
          </a:xfrm>
        </p:grpSpPr>
        <p:pic>
          <p:nvPicPr>
            <p:cNvPr id="21512" name="Picture 2" descr="http://thumbs.dreamstime.com/z/abeja-feliz-por-un-panal-1909148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60" y="411005"/>
              <a:ext cx="5754257" cy="545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5 Rectángulo"/>
            <p:cNvSpPr>
              <a:spLocks noChangeArrowheads="1"/>
            </p:cNvSpPr>
            <p:nvPr/>
          </p:nvSpPr>
          <p:spPr bwMode="auto">
            <a:xfrm>
              <a:off x="3418127" y="3080054"/>
              <a:ext cx="1343878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800" b="1"/>
                <a:t>Granos básicos, énfasis en semillas criollas</a:t>
              </a:r>
            </a:p>
          </p:txBody>
        </p:sp>
        <p:sp>
          <p:nvSpPr>
            <p:cNvPr id="21514" name="6 Rectángulo"/>
            <p:cNvSpPr>
              <a:spLocks noChangeArrowheads="1"/>
            </p:cNvSpPr>
            <p:nvPr/>
          </p:nvSpPr>
          <p:spPr bwMode="auto">
            <a:xfrm>
              <a:off x="3277590" y="1963773"/>
              <a:ext cx="171004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400" b="1"/>
                <a:t>Emprendimientos </a:t>
              </a:r>
              <a:r>
                <a:rPr lang="es-SV" altLang="es-SV" sz="1600" b="1"/>
                <a:t>agroecológicos </a:t>
              </a:r>
            </a:p>
          </p:txBody>
        </p:sp>
        <p:sp>
          <p:nvSpPr>
            <p:cNvPr id="21515" name="7 Rectángulo"/>
            <p:cNvSpPr>
              <a:spLocks noChangeArrowheads="1"/>
            </p:cNvSpPr>
            <p:nvPr/>
          </p:nvSpPr>
          <p:spPr bwMode="auto">
            <a:xfrm>
              <a:off x="4712237" y="2563047"/>
              <a:ext cx="1570725" cy="1034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800" b="1"/>
                <a:t>Hortalizas, frutales nativos e </a:t>
              </a:r>
              <a:r>
                <a:rPr lang="es-SV" altLang="es-SV" sz="1400" b="1"/>
                <a:t>introducidos</a:t>
              </a:r>
            </a:p>
          </p:txBody>
        </p:sp>
        <p:sp>
          <p:nvSpPr>
            <p:cNvPr id="21516" name="8 Rectángulo"/>
            <p:cNvSpPr>
              <a:spLocks noChangeArrowheads="1"/>
            </p:cNvSpPr>
            <p:nvPr/>
          </p:nvSpPr>
          <p:spPr bwMode="auto">
            <a:xfrm>
              <a:off x="4754503" y="4018204"/>
              <a:ext cx="1396916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800" b="1"/>
                <a:t>Huertos de patio rural, urbano, periurbano </a:t>
              </a:r>
            </a:p>
          </p:txBody>
        </p:sp>
        <p:sp>
          <p:nvSpPr>
            <p:cNvPr id="21517" name="9 Rectángulo"/>
            <p:cNvSpPr>
              <a:spLocks noChangeArrowheads="1"/>
            </p:cNvSpPr>
            <p:nvPr/>
          </p:nvSpPr>
          <p:spPr bwMode="auto">
            <a:xfrm>
              <a:off x="1938719" y="3824902"/>
              <a:ext cx="1663187" cy="125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400" b="1"/>
                <a:t>Almacenamiento, procesamiento,  transformación, promoción de alimentación sana </a:t>
              </a:r>
            </a:p>
          </p:txBody>
        </p:sp>
        <p:sp>
          <p:nvSpPr>
            <p:cNvPr id="21518" name="10 Rectángulo"/>
            <p:cNvSpPr>
              <a:spLocks noChangeArrowheads="1"/>
            </p:cNvSpPr>
            <p:nvPr/>
          </p:nvSpPr>
          <p:spPr bwMode="auto">
            <a:xfrm>
              <a:off x="1967286" y="2431517"/>
              <a:ext cx="1606051" cy="78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800" b="1"/>
                <a:t>Sistemas </a:t>
              </a:r>
              <a:r>
                <a:rPr lang="es-SV" altLang="es-SV" sz="1600" b="1"/>
                <a:t>agroforestales, silvopastoriles </a:t>
              </a:r>
              <a:endParaRPr lang="es-SV" altLang="es-SV" sz="1800" b="1"/>
            </a:p>
          </p:txBody>
        </p:sp>
        <p:sp>
          <p:nvSpPr>
            <p:cNvPr id="21519" name="11 Rectángulo"/>
            <p:cNvSpPr>
              <a:spLocks noChangeArrowheads="1"/>
            </p:cNvSpPr>
            <p:nvPr/>
          </p:nvSpPr>
          <p:spPr bwMode="auto">
            <a:xfrm>
              <a:off x="3372592" y="4562490"/>
              <a:ext cx="1496291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600" b="1"/>
                <a:t>Introducción</a:t>
              </a:r>
              <a:r>
                <a:rPr lang="es-SV" altLang="es-SV" sz="1800" b="1"/>
                <a:t> de cultivos tolerantes a la sequia, nopal… </a:t>
              </a:r>
            </a:p>
          </p:txBody>
        </p:sp>
      </p:grpSp>
      <p:pic>
        <p:nvPicPr>
          <p:cNvPr id="21508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358775"/>
            <a:ext cx="4338637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8" descr="IMG_07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3538538"/>
            <a:ext cx="24590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3503613"/>
            <a:ext cx="22479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478213"/>
            <a:ext cx="13319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6 CuadroTexto"/>
          <p:cNvSpPr txBox="1">
            <a:spLocks noChangeArrowheads="1"/>
          </p:cNvSpPr>
          <p:nvPr/>
        </p:nvSpPr>
        <p:spPr bwMode="auto">
          <a:xfrm>
            <a:off x="323850" y="6237288"/>
            <a:ext cx="10574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s-SV" altLang="es-SV" sz="2800" b="1">
                <a:solidFill>
                  <a:srgbClr val="003300"/>
                </a:solidFill>
                <a:latin typeface="Calibri" panose="020F0502020204030204" pitchFamily="34" charset="0"/>
              </a:rPr>
              <a:t>AGRICULTURA ORGANICA PROTEGIDA</a:t>
            </a:r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08013" y="-144463"/>
            <a:ext cx="5792787" cy="5943601"/>
            <a:chOff x="607610" y="-144463"/>
            <a:chExt cx="5793190" cy="5944018"/>
          </a:xfrm>
        </p:grpSpPr>
        <p:sp>
          <p:nvSpPr>
            <p:cNvPr id="22535" name="AutoShape 2" descr="data:image/jpeg;base64,/9j/4AAQSkZJRgABAQAAAQABAAD/2wCEAAkGBhQSERUUEhQWFRUUGBgYGBgYGB0ZGBgXGBgXGRcYGBgcGycfGBskGhgcHy8gIycpLCwtFR4xNTAqNSYrLCkBCQoKDgwOGg8PGjQkHyQqMCosMSkrLywvMCwsLCwsLC4sLCwvLCwsLCwsLCwsKSwsLCwsLCwpLCwsLCksLCwsKf/AABEIANUA7QMBIgACEQEDEQH/xAAcAAABBQEBAQAAAAAAAAAAAAAGAAMEBQcBAgj/xABJEAACAQIDBAUHCAgFBAIDAAABAhEAAwQSIQUGMUEHEyJRYRdScXOBkZMjMjVCU6Gy0hQzNLHBwtHwJHKCouEVYpLxFoMlVHT/xAAaAQACAwEBAAAAAAAAAAAAAAADBAACBQEG/8QAOBEAAQMCAgcFCAEEAwEAAAAAAQACAwQREiETFDFBUVKRBSJxcrEyMzRTYZKhwoFC0eHwYsHxI//aAAwDAQACEQMRAD8Al9He4WFxuEFy8jF+sdZDsohcsaKY50VeR3A/Zt8W5+amOhn9hHrbv8laHWTFAJnPLnHJ1snEbhwQ2MbgbkNnBAfkdwP2bfFufmpeR3A/Zt8W5+ajPaG0rdi2bl64ttBxZiANdAJPMnSKo06RMGzMitedk+cEwuJYr3EhbJgHkefKj6lHsxu+4/3VrM2WHQKo8juB+zb4tz81LyO4H7Nvi3PzUX7I2zaxVvrLLFkzMslGQ5lMMCrqGEHThU2u6izmd9xUwsO4dEB+R3A/Zt8W5+al5HcD9m3xbn5qPKVTUWczvuK7hbyjogPyO4H7Nvi3PzUvI7gfs2+Lc/NV7vNvOcO9mzZt9biMQSLaE5VAXVndoMADlxNS93sTiXtE4y0lq5mICo2YFdIbiYMzpPLxiq6nHe2J33FV7l7YR0Qv5HcD9m3xbn5qXkdwP2bfFufmo8pVbUWczvuKthbyjogPyO4H7Nvi3PzUvI7gfs2+Lc/NRRvBvJYwVo3cQ4RRMCe0xAnKo5nw8RWL7x9MOOZj1RGHWCMqqGdO6WMjPHcIHvFTUWczvuKmBvKOiPz0PYHzG+Lc/NXfI7gfMb4tz81YRtLenEYmDfv3LhUGMzHT2cBxruC3/wAfaI6vFXhl4Sc+gjTtg9wHsjnXdQZzO+4qYW8o6LdvI7gfs2+Lc/NS8juB+zb4tz81UG5PTSXuLY2gqK75cl5CAkMJXOC2k6ajTXUAVrNu4GAI1BEj0VzUWczvuKmFvKOiBfI7gfs2+Lc/NS8juB+zb4tz81HlKpqLOZ33FTC3lHRAfkdwP2bfFufmpeR3A/Zt8W5+ajylU1FnM77iphbyjogPyO4H7Nvi3PzUvI7gfs2+Lc/NR5Sqaizmd9xUwt5R0QH5HcD9m3xbn5qXkdwP2bfFufmo8pVNRZzO+4qYW8o6ID8juB+zb4tz81LyO4H7Nvi3PzUeUqmos5nfcVMLeUdEB+R3A/Zt8W5+asu6QNh2sJixasAqnVI8Fi3aLODqTP1RX0YawPpb+kB6i3+K7QNFoZ2ta4kFp2knYW8fFAqGt0dwN6Ouhn9hHrbv8lGe38S1vC3ntsiOlt2VrnzFIUkM3gKDOhn9hHrbv8lWXStjimznRTDYhksr45mlh7UVh7aLTGwlP/L9Wol8MQP0Vfaa8+NwP6eA4TD3boZATZ6+SQxgZZFoaE82041Vbm47FCxisZYw/WPi8RKsSTlU3MuqL2mVc7EwRovhRtvRs7E3cN+j4XqlFxGtu9xmBVSAOwqqZJEiSRGnGqbYmydqYSylhEwL2kUgQ91HkySxbKwJJM6AUwWkOQSw4ht/0WXjf/b+IwC21wlu2i3HAkAFnuOXZlVOA4AliDJuDxNVu0d5sXg7gTE4q2LuJHWMCgNvB2lzaIJDXbjHsgayU5zVlg9xcTn2cb98XlwfWNcLs7O1xzmWCwOYKQoliDoa9bw7n4u5tEYrDPYUG0Lea6CzWzJl0SILDkSeZ0rhD9v1XHB+ZF93+VDvb3Y6zspMReUJcuXghuNb/V2G4XWtD606AeK8eZZuucSbTHE3bV4FptXLQgPaIBVmEQCdeEiI1PGqLaG7GOQlbN5cTZfDmy6Yp2/WEybuitm4kRpA05CCDdTYZweEtYcvnNsGW7yWLEDwEwPAVdodizRGB2LPghJscrbaxWIuH5LZ+GgnjBYZyQO+GceyoW0t98fbw1nHk21s3r2VcPkk9VDEE3JnMQp4ADUGOIqTa6OMU743rcQqJiXuuBbli5fOLXWkgdhA05BzPHQVJ2XuPiri4W1jms9Rg9VS0WY3XHzC5ZRlCjSBxk9+gwH+H/qFaQ3tle/+9EfKa8YnEBEZ2MKoJJ7gBJpyhHpQ2mbOz7sZpfsgjhrybwI5cxNNJ0C+SxbfnfA4zHK90xZR8qAToivJ4fWIA1747qr8Rs25dU3co7eZgIkDMZhe5Ry8AKoccnaHpA9HhWubCsDqUBHBRx9FAlfhsm4Y8ZIWaLsUgNoROnDn4VCTZrzEEVq2MsieAqo2lZSJjWhCc70Z1KNxWZ4tspUGcwEHugHsge88e4VufQxvwblsYW60lP1Zg/M7ieAg8J7wKw3a6/4hhBj/AIq33T2gbF9Lgk5WEjhI0kcOdNg5JG3eIX1tSqJszFdZaVuMgf3ppUuuoZFkqVKlUUSpUqVRRKlSpVFEqVKlUUXDWB9Lf0gPUW/xXa3w1gfS39ID1Fv8V2s+f4hnld6tQaj3R8QjroZ/YR627/JRrtPYtnEZOuth+rbOkzow4Hjr7aCuhn9hHrbv8laHVqTbJ5v1aiNF42+CVKlSp5WSpUqVRRKlSpVFEqVKlUUSrKumTaEm3aBPZGYry1kA/cePfWq0G76bp/pDBgCSB6de7u4fwqkl7ZIsVsWa+d8Vh+2gPDrFn/yEVpu28Rew6/JW3cRMgIV9AGbN7YjTjQtj93He6QFYKDmI81QZJLRAOh40fYvHAWhwJ5T48KTe4ZErQhZtAVC9641oMymT4a+6qRtplmyG2Rwg5GI14SRoPbwotxuPi2qkEPAk5Tlk+I5axNQbmJXq5ICueIHfzodwEwWE7Csv2zhIxDH++H9ipmzcJBWOMj0z31b4vd26xN7I8XHOUkQpUaEzzE8yI1FE26G6TXVzMhHaUrpxBzAwY7oMCmg42AWfhGIlazuRbjB2jqJWIIjhpPtogpnCWgqKoEBVA9winqYGxKONzdKlSpV1VSpUqVRRKlSpVFEqVKlUUXDWB9Lf0gPUW/xXa3w1gfS39ID1Fv8AFdrPn+IZ5XerUGo90fEI66Gf2Eetu/yVodZ50M/sI9bd/krQoq1Htk836tRGew3wXa4TSiou1cIbti7bVsrXLboG80spAPsJmnTsVkC7e33xLYW9jMM1u3hrThLZZC74hswRmHaARASY0YnKeFOLvDj7eJ2fhnNsm+AbjEAu4VFa4xChVtjVlAA+pM6xQ3jt3MVb/wCnYDE3LZVrxK2rQJXIrZrj3GIGZocgAACJ4mjHbu5mJvY84m1iFsr1HUghSbiiSWyclJkjNqRmOnClgXnPPd/lJAvdx3f3Kj2OkJwm0MRcCmxhrvU2FUENcuCQQzSRBJUyBoCe6nNzd4sZicUwuG1csLbBd7aFUS+SJso5Y9ZlEgkTqOXOgHRfjf0BbBu2MyXVuC1r1ZPbzM9zLmZiGAiIAQczNHe7ex79rM+JuhncKotWwVw9lVmFtIeepljqdByqzMZPeV2aQkYsleUq5FKKYTS7XlhpXTTL4jTunnVXODdq6BdCG1t0iqX3W8LBuACYL8+B5mRIMd9D9vGLYzqCLlt9BmhTAiJAOhBn2RpV5t7aLMwVidNSOU8OHv8AfQ7ZwTX7hS2SSgzsSdAJ0EwdTyHgaQmwvFrZLVhaWjE4p7B4exdOYlFaYhiRJ8BENxruMvhFZQq5ZGYFZDZTME8QKZOwOrnrSDlbMAp0nvjhPsr1itnLcXOphuJIgEk+I/dSTIGseTt4Jt0ocLIowdu1tDD21UJbay0lBxHdlPEKe/wjlRHszAdUMsAKAAoHIAf37qx7Z+NNnEISSNcrEaaNoT/H2VpuC2hdCatPPXUxyE/3xrTbM3esuWFwyByRFSpnDX86g+/007FNA3zSZFsl2vF26FBYmAAST3Aca9VAs7VR7j2WlbiiSjcSh0DryZeUjhwMVCVxThcETOkTPhTGH2jbuKGRgykkAjmQJP3CszxW9NzA4TaGHzEXcPpYPEgXHW3bMHuFy23pY163c26bSIHPZVb10nvlGUKB3yo/8hQTLay7ZairgiRwOtIXB3/3/Z++ghN62NtYkSFHY1IB7KInnXrhE9yDvgkkew8MUX5UjrSJKgyttTMKCdT4udWMk8gCNfdcVtSrxauhhKkEHmDI99eoq6iRrA+lv6QHqLf4rlb4awPpb+kB6i3+K5WfP8Qzyu9WoNR7o+IR10M/sI9bd/krQ6zzoZ/YR627/JWh1aj2yeb9WojPYb4JUqVKnlZDV7cdWxK4psTiDeRiUYm3CISZtqvVxlglZ+dB4zrRLSpVwADYuBoGxKlSpV1dSpUpqFsvbNnEoXw9xbqBipZTIkAGJ56Ee+opdSrlV2Nxi27TM/BeI5k8gPGaafeewGKljKzPZYRHHiKFd5dvrdI6szbXWdRmY8OPcP3ms50rXk4TeybihcTYiyqdp4xnfvuXWAgcJJgD0UTYTCjD2wogswlyObf0HCgnZRa7ikjkc3/jr/Ci/AlnOvKhYk9JwCgbStMwNVIuNbYz800bNgaiYzY4ZTpVbFDBQDtTDy5I+a3Ci7dHbXWJ1Vw/KJzP114A+kcDVXtLZfVWAW4ltPbyoatYxrbh1MMpkH+B8CNKsDfaikYmrZ9n3sp8DVtQHsPec4pxas2iHgFi57CjgxEGWgx3TIo6trAAJmOdOwOJuFmztsV6rJek5r+AxNrFW2IsM4bMdRYvxDDjpaur85RoSrHRiDWh7c3mt4UoHW4xeT2FzZVWJZtRA1Hj4aGIm0ruE2lgbylhdsvbOaBLLAzA5TqGBAYacQKObHJLrGekTeG1jMW5tqV+StZp5uoFwx6JCH1fdUm85d0zRktgx7Y094++gvBW2ufo90KzDK1tyATqmgLd0r30U2ruYhRxIme7w9NKyNXCrXC7Tu5l6qQyE5QNYLDLw5tGmnDlRXu1sxr2txHxRaC/aK4UkDTrLhJOKMOfmK9sERxWSPbl7MsXr4bE3bKW7MsLLuoa6R9d1J/Vrx9nu0sb74Ocq3c8afJ23ce9FI++isaAFAryyDAkAHuHD2U5TOExa3UV7bBlYSCOBFPUddXDWB9Lf0gPUW/xXK3w1gfS39ID1Fv8Vys+f4hnld6tQaj3R8QjroZ/YR627/JWh1nnQz+wj1t3+StDq1Htk836tRGew3wQxtzeC8cUuCwQt9dkN25cuAlLSTA0WMzMeU6SDrVd/wDI8d1tnA/4f9MZWuXbihms2rQYhSFJUs5GkSIkd+nL27+OtbSxOIwwsMmJVFzXS3yRVVE5QJb5p0kTI1EUy+6+PsY/9KstaxLXMOLTtdbqu2AgNwqqkRKBoXvI040Yl35QSX/Xb+FCTpFxYweJc27Ru4a61t7motgahTknMzFxkABjUExUbD9Ie0Wu2LfU2Zu2esKnMIWG+WdphE7ObKJMADiwiyx/RzdGzxhbTo1y9fW7irjkrmGpbIAp1DBYBjge+ntobk4h72Puqbc3sOtjDDMeymVQ4bs9mcunH5xqpEnFDLZcsyomA6R7/wD0+3euLaOIxN5rdgaomVYDXLktIVTMwfN4cal7G3yxRweNxFxUurh56m4itbW8FBzMASTkEAyDwJ7qp7/R9jsuDMYa6cPnHUvPVICECg6TdkguxOuY6acCO5sfaVlbDW764hld2v2mi1bdXVQqWzkbIiRoOeYnwqwx71GaTfdedh7dxb4a7iL74e5hzhzcR7QKsrhSXRlJPzTImfq+MCZ0a7L6jZmHU8XXrD/9hzCfQpA9lU+zt0MXY2firdsWOtxN1n6k9qylt4DW9RB7AjURwFG+zrbLatq4UOqKGCaKGCgHKPNnhV2A7TwRYwbgu4IX37wCqoujRnORh3ggmfTAigDaOJgRWpb64PPhGIEm2Q49A0b/AGkn2VjOLulm050pNGGuJA2rcpn3jsdyIdxVLYqByRiT3CVA9+vurQ8LgQpPjQv0ZbNKpfuOsMXCCeOVVBj3saN0WhNF81SR+aaKUimlOPTF27AqxVASVR72YLrrDovzgpKnuYaj76ym7igyq40zCY7jzB9FbI/A1jO2NmNYxF22ASrMXWBMZjJA9tU+qOx1slY7tbcbD4m3cU/WAYd6MQGHu+8Ct7r503bwjX8XZtWwWLOpMckVgXY9wA595A4kV9FPMacaegvhSlVbEEF747yY/B/LW8Phr1nmDeNu6OMjtaN/pk6xl51neN3yss36ThlODvzF/DuRkuK/F7R0FwSe0kKSDmiRJvukndjEsRdbFlyp0UWVGVSCSFIBCgBSZczpGsisn2yjoGRmuOODB0Uwf8wEgj0Ve9zZKZpzYd82lNsk6H2Ecj7amYbGgMZbmf8AgVW7v44uDblS8jJIk8dYMca5dbtHgwk8DoTz1qpFzZcN0ebqYrC9aHxFu5f5gIPrcYy6Zh4BvfWkbM6QrbCGwOPw66QWwpy+wWixj2VheCm42UC0SRlAJMkngAFaeMcDJ8K2Ho23Vv4e2GYsBw1u31J4Ezh7wZRrpOh0kV1mWS6jvZtlAk2/mOS40gdvtGBykkn/AFGpdcFdoyi4awPpb+kB6i3+K5W+GsD6W/pAeot/iuVnz/EM8rvVqDUe6PiEddDP7CPW3f5K0Os86Gf2Eetu/wAlaHVqPbJ5v1aiM9hvglSpUqeVkqVKlUUSpVwmss6U+kq7hbv6HYBR3VSbkagOSBkIPEwdSNMp4zpwmwXCbIz29vxhcKrZnDuhANpCDck8oJEd+tDT9NFhXOay/VgkBgQXJBj5mgGv/dpWRvfcau4OaSTM5mJ7UhuU+PE1CU5dDdGmpgEAqzaka+B1/hSwkcShYyvpnYG9GGxqF8NdFwCJGoKyJGZSJEj31Ax2yMDhWN820tu5gNBIzansqJCmJ1AFY/0Wb4rhMbdS5dtpYuIxfPcyKHSChUnQuZII4kf5YNVt3pYuY65lvFVsMykWwJVChOUhiJJk6nT0AaUR5OG9rpiN2YW2YDb2FtplFwTJJ7LcT/pp/wD+U4f7T/a35axhNsm1rbMr3T+6rzdHaOIv4k3HvMLOXRJETwiI5QTM1hPq3sYXlosBx/GxbJpm7jdaQ+8+H+0/2t+Wo1zeOz5/3N/SvEmNDTD2lJltY7+A9lZA7evtZ+f8LurhOXdu2SID/c39Ki2Xw9y/aYsMy3EIMNMhhHKnL94AaCTyrmylay73nEORlQEjsg6s2p46AD201T9raR3ebYeKq+EgZIvJw9hmYLbRn1YqoDN4mBJ9tct7wWSYzx/mBA95EVm228XfaTBCzxUzPixBodfaT29QxHt/hTo7Vle7uAWVm9lAtuXZrXN8trphsOb9xesW32lTzrn1JMGFGrTBjKDxAr5123vtcxCrbuohSyQLSKgypydmuEm47kQCS0E6xRBvHvg+ItLhiSLa9tgOBgyoHhK5o7wPaEjZxKz4d3CefprZjl0gBIssiWMxuLU1iWAdbuHQqPAn79Z9tW4xaX7aW7kq+aBIJ4xIPHN6WmBTW7mynW+QwMG3nynmska6ciAanJspr2ZVRbjKcrAMVaSs8I0Ecwa65wVbG9lP3K3ITHXHtddbsXFEqr2SesX6xVhcXXwy8DPfG07q7PxOEKWLnat6gHOXAgaFCQCvDVCOchjqKwXd+zibdzMxZUTtjNrcAUg9hp+eFkgHQ5SOzX07s12a0huQWgSRwb/uHcDxjxq7XBxyK46NzPaCl0qVKjKq4awPpb+kB6i3+K5W+GsD6W/pAeot/iuVnz/EM8rvVqDUe6PiEddDP7CPW3f5K0Os86Gf2Eetu/yVodWo9snm/VqIz2G+CVVe0d4Es3UtvILxDQcolo1PKOOscalbR2illC9wgKOZrKt694WxLnq2gAhreYRGgBOmh56nXXlRZ5xGPquk2Wk29uq+LbDqJyIGduQYnsp6Y7Xu8YtSaxTdveUWclwhcxuAPcM6LzJH1jHD3wTBBDvl0z4bD2nXDsz3oIUlDkUwYc5oziQNAZ1muQTYwb7VwOBVD0j9JV4Y39EtZrS22ysVMO5K8TB0TUEDmGnuoGvXuuM3hNzUSSS5jgSTDSJ8YNQmxjYk9c0F7lxibuYTmIJbMIMa8ogDQaQKnX8I6gcWdQHIPcS2o00YwdOGkcYjjjnmgOOaHbWHxDXOpSWLaDLBUgkkNm4DnrpoK0bYW4CqoGJuNeMfMDEW18B9ZoGmpA8KpN1QzNmYdkMVUxBju79BoDwgActNEw7Sojn46f3y9/dQ5pSMgn4IwRchOYTBWbS5bdq2o7goH7hTl3DWn0e2h75UffPOmwANSfDQ8fb7fvqHjNpKkjTT++HsPvpO5Kbwqr2nuRYuCbK9XBIhDlBgwQBBHEd1Q9lbIxVhyEw+VD9brAT/ALn/AHAVfbLuFlBtsCp1Kk8CTJAOukzpr7quRd70/d/Wl3vDwWHMLVjiLQCoGExtxfngj2g1Ypi2IJCloE9x9nea83IjgKhW7ILwCUGs5dCRz1PD2a90VlSdnxnMoxAIJG1ecXs3GXblu5ZeyqLDQxYlgR4Lpoal38BfJJuIDP1kafuMH3Vf4YAKoUQAAAO4DQCpqLXdBG5obbYkdZew3QFjtmPbGZG9xgj00L7dtFrZuAQ6fOjgV761zHbJW6sGQeRGhH9+NZrv0GwVi6Li5usGW3cA0JJ4N3N++KJDBIx4AzzTDatr2HFtCCM3WI1tUbrCSSdIyRxY90HgO6puxtjC9adnznhOUSAV4eIM6zyqNsXGQ2dwAjQuafmECF/0kmKewtm8Vd0bsvmJSR806Ekfx4VuPJAsMlm4Q51zmrBL7ObIMjJmRHj9aWhSG0E+zmZotsbK6rEMbYS2RbRS5EyZgE6jK0Rr4gVRNi1bCNpa+apCqCGXWNB52bUcIMGnLLXbINy5LqCpZXYZgdSO/wBIGnD0UjIXPba9kcBrXXVjj8Rb+U64CJaMgbLn7LAFj3sPRrxmtR3UxPWYS00gyuhGoiSAB6Bp7KyQbURswuDLJzFFEZhMjM5Edhe4xxrU9xx/grZmZLEREfOOqxyPHnxprs4FryDwQq4DAD9Vf0qVKttZK4awPpb+kB6i3+K5W+GsD6W/pAeot/iuVnz/ABDPK71ag1Huj4hHXQz+wj1t3+Sj7EXwiljMDUwCT7ABJ9lZb0eXbi7LBtXBbfr3gtwb5vYOh48NBVrtjH4lrOZr2RGzZhwC5ATIuKD2Y4mT7KpTyYdLYf1fq1EZ7DfBUW+G9gxFzq2JFtG0XgGOolgdZAJEHhQ/16uOEPlI1E9okBTAOo111HDWh/GvLsWcPrObWGB5wRmHtp7DXtLYALQGIIlh2VLFSeUZdJjXlSzmuccR2qhzTuNK22a1m4ZGB71YkA+3gfRVHtvDB0UMwJHIakzxOmo9gq5xWL620cSigypRi3EFGAy/7ieP1aotk3AxZrrsrAyAANOIHEEEnu8BTMAsL8PVDtY3VvcwQi1kkBTKnKFZcsjgwHh4609itqS/DVECs3IHMYB00mTrTeHvOiAIGBzAwT39ogCJHAkafwpnaVpdLubIAdSVOusEHUd/CJq2ZOaGFPwN8hgxPGO70a8xw46fdRfYvZgpBifH3a++gmwue0Cvzjop1g92Y+kGrDZW1CBlPIaiff4f8UJ4xBalI/KxRTicQY9Gh4+3++RoP27tI+n93sj01bYrHkjU+8Ce7kfD3ihHa+Ikk/wj+/8AmuRN4rQyCc2dtt0AKsRqecc6IsHve5IBagKzc/fU2xeIIoUsIxXC9NSYZIm3WiXd6Tl1PGvGC2yXuAE9w95oMvYk6f33VP2DiflV/wAwpOWI2unDCxrDYLY8Jeq1stQrsvGTRFhb1JwmxzXkqllirJVqFtjY1vEWntXlDo4hgf4dxHEHlUq3cqDtfa4tr4nQVpPlYxmJINY5zrBYhc3ExKXruFS2zKjCLp7KlTBUyYDGIkDgQakYzdbGYa27NbDpB7VsyywDBKiCR6JjjrWqYe5Op1JqbKx41gu7ckL/AGRb6p8x4ct6wZMNb6pmXMMqgloU9o9+kiO8zy8KmnaNw2f1SwMhYwcxjjJPfqP405v9s1LWMKWFK9aoZwvCGJDDiBEDgfZFRRbdlKwIMcZmBEAyx7o416NsjJI2ycc81GMcTYBXCbUts6KpPZDPqMqrw0VYltJ09HfWwbq4u3ZwGHLNlDW1YA9zDNAAGo1rD07MdkDLmI8C3DWNY8aO93trreElwSoAgaQqiFAXko7qXlqjSMMkbbrtVTSFoxDJaJa3lsMY6wDxbQe86V27vPhlMdarEckm4R7EBNAe19kPeU9SYzaN6DUjd/Z74NRklTpOsq0ciOH9KrD25ZgdKN+4LKMQvYLRUuBlBHAiRWC9Lf0gPUW/xXK3TA4sXbauPrD3HmPfWF9Lf0gPUW/xXK1ZHB88bhsLXerUjU+7PiEadEmHV9nZXAINy7M8PqVC3+VRa6qzkuLcZVOYMzTGkXGOQa8I0HHxWu3Z21dwuxDcskC4b1xASJy5sskDgSANJoDv3HvXGuO7O5GrNqSSeHo8BQYpAHSN/wCX6tWpS0DpaXTk2AH8lWG0Nzb62DfOUW1C5u2GguVAU6wG7UwCYjWKg7KnD3UzQQ7FCCIy5iU0E9/EkcvbUQWXAkT8mQZIlcw5x83wjhE8jRrgd47WOthcc9u3ecsBe7Kr2BoXAACiMqmeMqR81qNYOGELs/Z0kMYkOwqgwGBzW3sITlvF1k8ULW3jN3FWsgf6p+tQlkKSjnKymGHAkzoQeYPHwitG2eyjFLlKsLh1KGUZg3aKsOIOUme4iou0dkLdAfQlljxzDn6TDfdSzanRuIcMj6rNc22SEcPtR84t3DCa5SeA7tYq2c3bhRSpcAZmiIIXVSNOJkcjrFTsNum7aFQynhJg8NYrzf3euoItldABrxA5ju9tXbWRE2uhOZbNRLGJg6krE/OJU8yAQTEwv8dKiNtQdaMpJPM6xMzy5/1qxxOxrtxF+UlkEEEDhzBHf4/wNV+F2eVkOsHXQ+/T+tWM0drha/ZNGKl571rKbexWoDBgSNO4jgCO8eNU20STqF/9eirnD7HDtoXJiAO6OFSsLsB2zqwC5ATrxgQOHHnQtYAOS9KOz4mtJmOH+fygbCXZJFWKGrDbG6/Uo13OCQU7IGhVswLT3hsgjnn9lVVl6YeQ8YguUEjQMIN89qsLx4U7gcTlcHxqLdbhUe5fA4zqDEcmgkE94kR7aDo8WS0amcRwucVpWyNrcNaLtn7VEcaxHZm8cQGkHxo53ax5vSZ0GntrNqqcwtLivNMeKh1gtIG1vN99Rr+C60y+vdxEffUaxAAqfhMQCawBJLM/DdFMYjzaFHXBlR2Tw5GqXbO99vDHLcPbPBB8490Du8eFFeItAiRpQpvXsZb1rOQC9qWU84+ss9xA94FW1VsUwbPmDwXWPxBCWNxBvObzgAtwHcBwFQ7WFk8ef9zXh9pLl0qIu2I4CTyrfijOxbNLDbNES7IzLy/rVRjbZsOGtnK39OM94ruF3njiIPhw/wCK5la6y3IJ7XPQAaa+PorQDWBtin9mTtiLdlbyFgpmCeI/fVq22cxgms7xODv9apROxMCG7zpmjUHX0cKk4x2W0IZi4YBwTqYmePDlI8KyX9ltee47JeWkoO+SDbNbhuqP8OPFmI9/9ZrHOlv6QHqLf4rle9gby37d0FblzKhGVJJQJMsnVzBkZoPLSOFeOlv6QHqLf4rlazGhkkbBuY4flqwe06Z0DMze5XuxP/QBH/7TfwodTZNzqjeUiBx7+6fvoisn/wDAD/8AqP8AChddoOEKgnKeI5UuCRLJ5v1C9f2AwOoAPr/ZeLm3bj/JtGUco0Pp7/3V4MmBPE8TyHd4eyp1nda4+CuY1QStu6EYRpkyglx3gMQDy49xqpd4plwIstKLQy4g6xsbIr2Bs9reItqSrEFnEGeybbg/7kT31I2bczW0tAdvqEur/wBx+vHo7I/+yu7hbMBU3yTmMouvBeftJqyXAhMWhGhsrmtxoQNVI8REaHuHdSUr2klruC85X0OllJiATFi4XUFWIIjx046cgf30xtLB3SWe2YuESDHybAcis8Ne/TwqXtXDrYKPbBAbiOXf/fsqLd2vJGQEannEzxgePGkgC03asCeIwOwOVZhNsrc/WK1q4NDH98PAiKn2biOYMNxgxxjjprEd9R9t3WugdpFgGC8mDx5EHl36VRbOvXSg1ynUiO88fTTbWBzMQy+iTJLXXabK6bEhHm0oE8cp4nuBHD2RXcdjesAg27WkQs9+oYxqefOqrbe1+ovBSBlHhxnjBHMa0+yWjlCnMt0aDNMakEaejvq4YWgE7CmHVU/Pe4tn6XVvsXLiGKX0zW8pBJWVGVleCeWqL4++rO7uthbluf0bIjMVW4oC68jp/wAioOwD1NtknMr6NprMZZ7v/VENm7fu2rdpigtKQcw4kA6CDwIqzXg3F7JqNkkLQ6/hZZVvHss4W6bZMgaqe9Twnx5VWLh7sowU5XkDh2gOJg6xMCa2XbPRY+0zbuG/1CrI/V5mcGNR2lA4GNDxoK3p3KGGIOCsYhrNkMt7FXQR1jk6kCF+TRdMyiDmOuknThb3A87UxU9ouliwdUFNs053zxBYkqOA10yxwPj++jndDEi3bVRpqT9/9KocNYtRlcZgdImD6ZmOPgedSTh7vWKbbTmgopIDRrK8gTpmparbp2YCU32bSyRkSvHdIWkHaHZ417wm0INBb7VuWsouoVngTwPt7/CrPA7VDV5t1K6LOy32sjkb3TdGn/VJEUziL3YI7xEd9UR2uoHEVWbX2x1tq8quEbqnK97vlOVF8SefITwqgglqJGg8UrJE2JpcgzC7Ncj5RiscuJn08KkXdgtlzKSP8w0PtHCm8FjNSjaMp1FGljbOfDsmQHKsmSNAByk6+6vSEOubrzEnalVHJYOsOFkKbpbMW7cY3TlFsxB7/Hw/rRXtDAhmy2dUOWTqNRP3a1R7Dv8AbuafOafAwq8O+izD3NPTWXVSOEl9y9ZSzOlibKdqeXZOS3qZNDe0NmhLwudqGDR2ogxB5dx9xIoqWSInhw/vuqg35UCxb1IZXkAAnNAIy6d8j2xVqeUulAao6QgXdmh6zjABcXthyCVgcYnvGo/hVx0s/t6+otfiuVb7N3DxFxksXrBRA0vcJ0ywQcrDiSDpGomqnpa+kB6i3+K5Wo0WmZfld6tXmO25WPjaG/hXm527Zx2x+pVxbPXuwJGYdnLoRI76kbN6EjmH6RiBk822pk/6m4e41bdDP7CPW3f5K0OKPTRNc6Qkf1fq1Cpe0KiCARxusLKDs/Y1qxZWxaQLaUQF4iDxmfnE6kk8ZNA28vRVs5Ua98pZA1y23AUk8AAytlk8hFaMTQTvljw0jNCWwfQW5n+Hvo1XK2KO5Ge5XotI6buuIvtQfuuFS0UX5qsRxnnOp9tO7TuRiE5zbf8AEn9a8bvbHvWrfW3VyriGZkU6NlAUSw5TxA7qf2tHWLpwU9+neCfd7q83Lia8h223/S9S17C+7TkoG3b3WC3bBgsf3TrVJi8IIyhpIB1Jgn2DhS29Y4XDda20jKkasNc+oOkCO+ZgxVWL/wArbLGM3ZnjKnvA4a6+ymY4XYQ7+Vk1lLrQ0sexu3LO68YfZb3SjXLoBQjMT82JI1Uczy/uLzZti3bBDTKkkzqTGug0EGveNw65wGssyspKupAIddAQuYSYHj7jXjFYpbdzKFNwEAqugKGWVxmjMQTqFjTXWIqPe6VoAXlC2yp9s21xDmVYghWHIidRrwnwqw2NgkFvKFyuAdeJmD4Sa9YG8ba3JkovBRmZlMCAI8COP3VO2Dae66up0dYMmQASIPNpju9grr3ODcA2DYqi9rBNbFvnK4IIaYIP/qj7o72Ql62166kkPCSTlIABJyzlbU8SDqDXjYfR4lx2a+zjLACqTDDvLkSREcCCOdH+Fwq20CIoVVEADQAU/S0xc4SOH8LXNQBAI2jxToFeL9oMpVgCGBBB1BB0IPhTlKtayTXy1vHgWw2KvWXRUKNGRTKqpAZAp5wpFQMI5ZhropkenvFfQG9PRVhcdf6+411HIAbq2UB4AAnMp1gRIisp3r2FZw2OvWrAi3byKo1MHqkJBY/OJJzSfO8KSljwC69TQ1QnwwjcM1ELNfTKzFlEcdeZA1I0PjxpvZOBvM4W2jOSxUAcyNeemo1pYK3cuMLVlWZj9VQSx48hy/pW3bmbmLhsItu8qvcZutfnlcgAZTxBVVUSI4TzoLYdJluRK+ZlM0Flg7gOH1WPW9i4i5fa0bTK9oFroaAEUAtLEE6EDTvqqwVu0HJbhyIM+2Z8e+vpu9hlZSpEqwKkHmCIIPfpWPbT6GMQlw/oz23tfVzsUdROimFIMCO1InuorqbCO4kuz69ulc6d3ggPG2s/bXRp56T4GrzZWwMTeIW1ZuFiI+aVUToZYgAD0mrWz0UY9mysttVOhbrAQB3gASdOUVtuHtZVVSZgAT3wImuxQk+0EDtk08r2viNzvsgez0ahMFatgg4i2WcvEBmuRnXwXRQOfYE86H8RhXtHLdUrGgzCPv4H0ia12vLWweImqVNAybMGxS1LXvpxh2hZfs7BPfOW2ubvI0UelqMNjborau9c7l3y5VEDKmssRzLEganuogW2BwAFeqtTULIM9pXKmvkmy2BeStYJ0t/SA9Rb/FcrfDWB9Lf0gPUW/wAVyuT/ABDPK71asqo90fEI66Gf2Eetu/yVodZ50NH/AAI9bd/krQc1dpCAZPN+rURnsN8FHx6llKLoWHHuHOq+3uvalTc7cawfmz6Oftq2AEkzXrNR3RxvdidmjNke0WabKg3stdm2e5iPeD/Sgvalu4jMymEgzIkFlEge4n7q0ba+D622VETII9I/uPbUNtgo9gI2jTnn/u1HujSsqqpHSzlw2W/K0aWrbFGGuzz/AAgTeBMAMDbfEE3OtPWIbOjG5kCkjWIA07WlC+5W7WHxWJRHGcSzEXJUsg0AUo+jgHNI5qNIkg/290V4e6i9TNpxEkN8mdIJKTAJ71HEa0xub0cXMLiVvXXWLYbKFMyWETwECJ99PtjsQNwTrZ6bVHtDzi4eik2+jdLj3OsNxMj/ACJVh83jLAghuMaiqjGdGV226m0q3VyZTmbUSxJXtHUCZnxrUgaWYV00sJFl50i+1ZtgOi51u58yJnjrBLMGEQQFOgIPOe+mtlHBKoY2m63rUQ20lV7WIewtwGBILIWIBMEkc5rTs1UFvcjCjgG4g/rG0K3jfBBnQ9axb2xw0rmrRg3H5/Co5rv6V5TfayM2dbixcv2xCFyf0eetMJMAQT4gd5ip7bdVgOqBYl7SqSGVXFwByyORDgW8zSs6qRxquxm6CNdQocqZr73FDMCzYhcrlDPY4k6d+kVYpsGyNBmAiAudsqDqxa+TUmLfYEdmOJPEmmQ7iVBj3qHsXeN7+JuWyqhFtW7qsCZZbrXAk8h2UDf6vDWrxG/r2jeL2C9uxcvo5Seytm2HVySMozMQmUmdZ1E1e3N3LJe48spuott8rkA20nKoH1R2jwg617w+wbKLeSMy4hma6rnMrFxDaHkQAI4aVLniuYXpo7Ye3bt3MQEUXMghCzEXbjItu2BHbkse1pGXgBrQ7Zv4DGlXxNm1+kOXUBlJ0S5dt2y0x87q2gHUaiaJrmwLTWxbYuyoUKTcYlDbYMhUzMggamSec01gt1cPZIa2GVgrLPWMSVZ2uENJ7UOzMJ4Zj3muE33hWaZGm7TZCux96reHwyOmFs2Rewr4lckhQbZAdLmVSx0YEMASddNBJRd3ywqZs10DKSvAwStxLTweYW5cVSeAza8DTSbkYQWuqysV6nqBLsStomSimdJPE8TAk6CpA3Yw+Ytl1IccftGVrkDh22UFuRiugkbwuf8A0OZKc2pvLZw6I93OFdWZewSewhuMIiQ2QE5eJykDWvD71YcMql4LRGhgBrgsoSeADXDlHfr3GO2d2sOqKmUlEZGRWdnCG2gtrkDE5RlHAaGSeJNeW3WwxFterEWltook/MtMr21bXtBXUMJ5z3me4vqFO+o1/fSx1bNbzlou5AbbwxtB84mNQptkEjhI7xPMFvvYYKHzK5W2WGRige5Z65UDxlJKzHojQkCn23Sw5trbhsqG6ykXGDDrs3WjMDMNnOno7hETCbmW1uXCxm2TaNtQzAp1VjqRmM9sxJB8RzANVxHiFW0l1Kt764Ui2c7KLuUoWtushurCsJXgTdQA95PmtDuC3sw902hbfN16lreh7SjJJHeBnWe7WYgx6s7uWE6nLmBw9vqrZDsD1fZ7DEHtDsLx7vTXkbsYfzT+s635x/WRGfjo0cxBPOZNWxfUK3fXrFbz2LbXFZj8lAchWKqxyZULARnPWJC8Tm051Hu764VSAXaTpojNB67qCpgGCLvZj+FOJuthwGEMwdbYfNcZsxtABHaTrcGVe2deyNdBTNzcvCsQSrSDOjkS3XDEZjrqTdAb7uGlcxHiFDj3K22dtFL9pbtsyrTEgg6Eggg6gggj2VhnS39ID1Fv8Vytx2bs+3h7Qt25CKWIBMntMWOp14k1h3S39ID1Fv8AFcpOU3qGeV3q1Dnvoc+IVTsXffFYS11VlkCZi0MgYy0TqfRU/wAqWP8APt/CWuUq66mhecTmAn6gJUSPAsCV3ypY/wA+38JaXlSx/n2/hLXKVV1Sn+W3oF3Sycx6rvlSx/n2/hLS8qWP8+38Ja5SqanT/Lb0Cmmk5j1XfKlj/Pt/CWl5Usf59v4S1ylU1Sn+WOgU0snMeq75Usf59v4S0vKlj/Pt/CWuUqmqU/yx0Cmlk5j1XfKlj/Pt/CWl5Usf59v4S1ylU1Sn+W3oFNLJzHqu+VLH+fb+EtLypY/z7fwlrlKpqlP8tvQKaWTmPVd8qWP8+38JaXlSx/n2/hLXKVTVKf5begU0snMeq75Usf59v4S0vKlj/Pt/CWuUqmqU/wAtvQKaWTmPVd8qWP8APt/CWl5Usf59v4S1ylU1Sn+W3oFNLJzHqu+VLH+fb+EtLypY/wA+38Ja5SqapT/Lb0Cmlk5j1XfKlj/Pt/CWl5Usf59v4S0qVTVKf5begU00nMeqXlSx/n2/hLS8qWP8+38Ja5SqapT/AC29ApppOY9V3ypY/wA+38JaXlSx/n2/hLXKVTVKf5begU0snMeq75Usf59v4S1Q7b25dxd3rb5BfKFkKFGUEkaD0mlSokcEUZuxoHgAFVz3OFnFf//Z"/>
            <p:cNvSpPr>
              <a:spLocks noChangeAspect="1" noChangeArrowheads="1"/>
            </p:cNvSpPr>
            <p:nvPr/>
          </p:nvSpPr>
          <p:spPr bwMode="auto">
            <a:xfrm>
              <a:off x="1679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s-ES" altLang="es-SV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2536" name="Picture 2" descr="http://thumbs.dreamstime.com/z/abeja-feliz-por-un-panal-1909148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10" y="339753"/>
              <a:ext cx="5754257" cy="545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5 Rectángulo"/>
            <p:cNvSpPr>
              <a:spLocks noChangeArrowheads="1"/>
            </p:cNvSpPr>
            <p:nvPr/>
          </p:nvSpPr>
          <p:spPr bwMode="auto">
            <a:xfrm>
              <a:off x="3443845" y="3056303"/>
              <a:ext cx="1365662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800" b="1">
                  <a:solidFill>
                    <a:schemeClr val="tx2"/>
                  </a:solidFill>
                </a:rPr>
                <a:t>Selección de semillas tolerantes a las plagas</a:t>
              </a:r>
            </a:p>
          </p:txBody>
        </p:sp>
        <p:sp>
          <p:nvSpPr>
            <p:cNvPr id="22538" name="6 Rectángulo"/>
            <p:cNvSpPr>
              <a:spLocks noChangeArrowheads="1"/>
            </p:cNvSpPr>
            <p:nvPr/>
          </p:nvSpPr>
          <p:spPr bwMode="auto">
            <a:xfrm>
              <a:off x="4738255" y="2545663"/>
              <a:ext cx="1662545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800" b="1">
                  <a:solidFill>
                    <a:schemeClr val="tx2"/>
                  </a:solidFill>
                </a:rPr>
                <a:t>Técnicas de multicultivos y manejo de cultivos  </a:t>
              </a:r>
            </a:p>
          </p:txBody>
        </p:sp>
        <p:sp>
          <p:nvSpPr>
            <p:cNvPr id="22539" name="7 Rectángulo"/>
            <p:cNvSpPr>
              <a:spLocks noChangeArrowheads="1"/>
            </p:cNvSpPr>
            <p:nvPr/>
          </p:nvSpPr>
          <p:spPr bwMode="auto">
            <a:xfrm>
              <a:off x="3552656" y="1750018"/>
              <a:ext cx="1363728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800" b="1">
                  <a:solidFill>
                    <a:schemeClr val="tx2"/>
                  </a:solidFill>
                </a:rPr>
                <a:t>Uso de plantas repelentes</a:t>
              </a:r>
            </a:p>
          </p:txBody>
        </p:sp>
        <p:sp>
          <p:nvSpPr>
            <p:cNvPr id="22540" name="8 Rectángulo"/>
            <p:cNvSpPr>
              <a:spLocks noChangeArrowheads="1"/>
            </p:cNvSpPr>
            <p:nvPr/>
          </p:nvSpPr>
          <p:spPr bwMode="auto">
            <a:xfrm>
              <a:off x="4702629" y="3849970"/>
              <a:ext cx="1494311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600" b="1">
                  <a:solidFill>
                    <a:schemeClr val="tx2"/>
                  </a:solidFill>
                </a:rPr>
                <a:t>Planificación</a:t>
              </a:r>
              <a:r>
                <a:rPr lang="es-SV" altLang="es-SV" sz="1800" b="1">
                  <a:solidFill>
                    <a:schemeClr val="tx2"/>
                  </a:solidFill>
                </a:rPr>
                <a:t> de la producción según la demanda</a:t>
              </a:r>
            </a:p>
          </p:txBody>
        </p:sp>
        <p:sp>
          <p:nvSpPr>
            <p:cNvPr id="22541" name="9 Rectángulo"/>
            <p:cNvSpPr>
              <a:spLocks noChangeArrowheads="1"/>
            </p:cNvSpPr>
            <p:nvPr/>
          </p:nvSpPr>
          <p:spPr bwMode="auto">
            <a:xfrm>
              <a:off x="3431924" y="4752496"/>
              <a:ext cx="1363728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800" b="1">
                  <a:solidFill>
                    <a:schemeClr val="tx2"/>
                  </a:solidFill>
                </a:rPr>
                <a:t>Uso de insumos organicos</a:t>
              </a:r>
            </a:p>
          </p:txBody>
        </p:sp>
        <p:sp>
          <p:nvSpPr>
            <p:cNvPr id="22542" name="10 Rectángulo"/>
            <p:cNvSpPr>
              <a:spLocks noChangeArrowheads="1"/>
            </p:cNvSpPr>
            <p:nvPr/>
          </p:nvSpPr>
          <p:spPr bwMode="auto">
            <a:xfrm>
              <a:off x="2080117" y="3794924"/>
              <a:ext cx="1472538" cy="1200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600" b="1">
                  <a:solidFill>
                    <a:schemeClr val="tx2"/>
                  </a:solidFill>
                </a:rPr>
                <a:t>Manejo del riego en micro, macro túneles, casas mallas</a:t>
              </a:r>
            </a:p>
          </p:txBody>
        </p:sp>
        <p:sp>
          <p:nvSpPr>
            <p:cNvPr id="22543" name="11 Rectángulo"/>
            <p:cNvSpPr>
              <a:spLocks noChangeArrowheads="1"/>
            </p:cNvSpPr>
            <p:nvPr/>
          </p:nvSpPr>
          <p:spPr bwMode="auto">
            <a:xfrm>
              <a:off x="2058282" y="2388752"/>
              <a:ext cx="1470559" cy="81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800" b="1">
                  <a:solidFill>
                    <a:schemeClr val="tx2"/>
                  </a:solidFill>
                </a:rPr>
                <a:t>Técnicas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800" b="1">
                  <a:solidFill>
                    <a:schemeClr val="tx2"/>
                  </a:solidFill>
                </a:rPr>
                <a:t>de cultivos </a:t>
              </a:r>
              <a:r>
                <a:rPr lang="es-SV" altLang="es-SV" sz="1600" b="1">
                  <a:solidFill>
                    <a:schemeClr val="tx2"/>
                  </a:solidFill>
                </a:rPr>
                <a:t>biointensivos</a:t>
              </a:r>
            </a:p>
          </p:txBody>
        </p:sp>
      </p:grpSp>
      <p:pic>
        <p:nvPicPr>
          <p:cNvPr id="22532" name="Marcador de conteni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355600"/>
            <a:ext cx="3586163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2973388"/>
            <a:ext cx="36036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478213"/>
            <a:ext cx="13319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hQSERUUEhQWFRUUGBgYGBgYGB0ZGBgXGBgXGRcYGBgcGycfGBskGhgcHy8gIycpLCwtFR4xNTAqNSYrLCkBCQoKDgwOGg8PGjQkHyQqMCosMSkrLywvMCwsLCwsLC4sLCwvLCwsLCwsLCwsKSwsLCwsLCwpLCwsLCksLCwsKf/AABEIANUA7QMBIgACEQEDEQH/xAAcAAABBQEBAQAAAAAAAAAAAAAGAAMEBQcBAgj/xABJEAACAQIDBAUHCAgFBAIDAAABAhEAAwQSIQUGMUEHEyJRYRdScXOBkZMjMjVCU6Gy0hQzNLHBwtHwJHKCouEVYpLxFoMlVHT/xAAaAQACAwEBAAAAAAAAAAAAAAADBAACBQEG/8QAOBEAAQMCAgcFCAEEAwEAAAAAAQACAwQREiETFDFBUVKRBSJxcrEyMzRTYZKhwoFC0eHwYsHxI//aAAwDAQACEQMRAD8Al9He4WFxuEFy8jF+sdZDsohcsaKY50VeR3A/Zt8W5+amOhn9hHrbv8laHWTFAJnPLnHJ1snEbhwQ2MbgbkNnBAfkdwP2bfFufmpeR3A/Zt8W5+ajPaG0rdi2bl64ttBxZiANdAJPMnSKo06RMGzMitedk+cEwuJYr3EhbJgHkefKj6lHsxu+4/3VrM2WHQKo8juB+zb4tz81LyO4H7Nvi3PzUX7I2zaxVvrLLFkzMslGQ5lMMCrqGEHThU2u6izmd9xUwsO4dEB+R3A/Zt8W5+al5HcD9m3xbn5qPKVTUWczvuK7hbyjogPyO4H7Nvi3PzUvI7gfs2+Lc/NV7vNvOcO9mzZt9biMQSLaE5VAXVndoMADlxNS93sTiXtE4y0lq5mICo2YFdIbiYMzpPLxiq6nHe2J33FV7l7YR0Qv5HcD9m3xbn5qXkdwP2bfFufmo8pVbUWczvuKthbyjogPyO4H7Nvi3PzUvI7gfs2+Lc/NRRvBvJYwVo3cQ4RRMCe0xAnKo5nw8RWL7x9MOOZj1RGHWCMqqGdO6WMjPHcIHvFTUWczvuKmBvKOiPz0PYHzG+Lc/NXfI7gfMb4tz81YRtLenEYmDfv3LhUGMzHT2cBxruC3/wAfaI6vFXhl4Sc+gjTtg9wHsjnXdQZzO+4qYW8o6LdvI7gfs2+Lc/NS8juB+zb4tz81UG5PTSXuLY2gqK75cl5CAkMJXOC2k6ajTXUAVrNu4GAI1BEj0VzUWczvuKmFvKOiBfI7gfs2+Lc/NS8juB+zb4tz81HlKpqLOZ33FTC3lHRAfkdwP2bfFufmpeR3A/Zt8W5+ajylU1FnM77iphbyjogPyO4H7Nvi3PzUvI7gfs2+Lc/NR5Sqaizmd9xUwt5R0QH5HcD9m3xbn5qXkdwP2bfFufmo8pVNRZzO+4qYW8o6ID8juB+zb4tz81LyO4H7Nvi3PzUeUqmos5nfcVMLeUdEB+R3A/Zt8W5+asu6QNh2sJixasAqnVI8Fi3aLODqTP1RX0YawPpb+kB6i3+K7QNFoZ2ta4kFp2knYW8fFAqGt0dwN6Ouhn9hHrbv8lGe38S1vC3ntsiOlt2VrnzFIUkM3gKDOhn9hHrbv8lWXStjimznRTDYhksr45mlh7UVh7aLTGwlP/L9Wol8MQP0Vfaa8+NwP6eA4TD3boZATZ6+SQxgZZFoaE82041Vbm47FCxisZYw/WPi8RKsSTlU3MuqL2mVc7EwRovhRtvRs7E3cN+j4XqlFxGtu9xmBVSAOwqqZJEiSRGnGqbYmydqYSylhEwL2kUgQ91HkySxbKwJJM6AUwWkOQSw4ht/0WXjf/b+IwC21wlu2i3HAkAFnuOXZlVOA4AliDJuDxNVu0d5sXg7gTE4q2LuJHWMCgNvB2lzaIJDXbjHsgayU5zVlg9xcTn2cb98XlwfWNcLs7O1xzmWCwOYKQoliDoa9bw7n4u5tEYrDPYUG0Lea6CzWzJl0SILDkSeZ0rhD9v1XHB+ZF93+VDvb3Y6zspMReUJcuXghuNb/V2G4XWtD606AeK8eZZuucSbTHE3bV4FptXLQgPaIBVmEQCdeEiI1PGqLaG7GOQlbN5cTZfDmy6Yp2/WEybuitm4kRpA05CCDdTYZweEtYcvnNsGW7yWLEDwEwPAVdodizRGB2LPghJscrbaxWIuH5LZ+GgnjBYZyQO+GceyoW0t98fbw1nHk21s3r2VcPkk9VDEE3JnMQp4ADUGOIqTa6OMU743rcQqJiXuuBbli5fOLXWkgdhA05BzPHQVJ2XuPiri4W1jms9Rg9VS0WY3XHzC5ZRlCjSBxk9+gwH+H/qFaQ3tle/+9EfKa8YnEBEZ2MKoJJ7gBJpyhHpQ2mbOz7sZpfsgjhrybwI5cxNNJ0C+SxbfnfA4zHK90xZR8qAToivJ4fWIA1747qr8Rs25dU3co7eZgIkDMZhe5Ry8AKoccnaHpA9HhWubCsDqUBHBRx9FAlfhsm4Y8ZIWaLsUgNoROnDn4VCTZrzEEVq2MsieAqo2lZSJjWhCc70Z1KNxWZ4tspUGcwEHugHsge88e4VufQxvwblsYW60lP1Zg/M7ieAg8J7wKw3a6/4hhBj/AIq33T2gbF9Lgk5WEjhI0kcOdNg5JG3eIX1tSqJszFdZaVuMgf3ppUuuoZFkqVKlUUSpUqVRRKlSpVFEqVKlUUXDWB9Lf0gPUW/xXa3w1gfS39ID1Fv8V2s+f4hnld6tQaj3R8QjroZ/YR627/JRrtPYtnEZOuth+rbOkzow4Hjr7aCuhn9hHrbv8laHVqTbJ5v1aiNF42+CVKlSp5WSpUqVRRKlSpVFEqVKlUUSrKumTaEm3aBPZGYry1kA/cePfWq0G76bp/pDBgCSB6de7u4fwqkl7ZIsVsWa+d8Vh+2gPDrFn/yEVpu28Rew6/JW3cRMgIV9AGbN7YjTjQtj93He6QFYKDmI81QZJLRAOh40fYvHAWhwJ5T48KTe4ZErQhZtAVC9641oMymT4a+6qRtplmyG2Rwg5GI14SRoPbwotxuPi2qkEPAk5Tlk+I5axNQbmJXq5ICueIHfzodwEwWE7Csv2zhIxDH++H9ipmzcJBWOMj0z31b4vd26xN7I8XHOUkQpUaEzzE8yI1FE26G6TXVzMhHaUrpxBzAwY7oMCmg42AWfhGIlazuRbjB2jqJWIIjhpPtogpnCWgqKoEBVA9winqYGxKONzdKlSpV1VSpUqVRRKlSpVFEqVKlUUXDWB9Lf0gPUW/xXa3w1gfS39ID1Fv8AFdrPn+IZ5XerUGo90fEI66Gf2Eetu/yVodZ50M/sI9bd/krQoq1Htk836tRGew3wXa4TSiou1cIbti7bVsrXLboG80spAPsJmnTsVkC7e33xLYW9jMM1u3hrThLZZC74hswRmHaARASY0YnKeFOLvDj7eJ2fhnNsm+AbjEAu4VFa4xChVtjVlAA+pM6xQ3jt3MVb/wCnYDE3LZVrxK2rQJXIrZrj3GIGZocgAACJ4mjHbu5mJvY84m1iFsr1HUghSbiiSWyclJkjNqRmOnClgXnPPd/lJAvdx3f3Kj2OkJwm0MRcCmxhrvU2FUENcuCQQzSRBJUyBoCe6nNzd4sZicUwuG1csLbBd7aFUS+SJso5Y9ZlEgkTqOXOgHRfjf0BbBu2MyXVuC1r1ZPbzM9zLmZiGAiIAQczNHe7ex79rM+JuhncKotWwVw9lVmFtIeepljqdByqzMZPeV2aQkYsleUq5FKKYTS7XlhpXTTL4jTunnVXODdq6BdCG1t0iqX3W8LBuACYL8+B5mRIMd9D9vGLYzqCLlt9BmhTAiJAOhBn2RpV5t7aLMwVidNSOU8OHv8AfQ7ZwTX7hS2SSgzsSdAJ0EwdTyHgaQmwvFrZLVhaWjE4p7B4exdOYlFaYhiRJ8BENxruMvhFZQq5ZGYFZDZTME8QKZOwOrnrSDlbMAp0nvjhPsr1itnLcXOphuJIgEk+I/dSTIGseTt4Jt0ocLIowdu1tDD21UJbay0lBxHdlPEKe/wjlRHszAdUMsAKAAoHIAf37qx7Z+NNnEISSNcrEaaNoT/H2VpuC2hdCatPPXUxyE/3xrTbM3esuWFwyByRFSpnDX86g+/007FNA3zSZFsl2vF26FBYmAAST3Aca9VAs7VR7j2WlbiiSjcSh0DryZeUjhwMVCVxThcETOkTPhTGH2jbuKGRgykkAjmQJP3CszxW9NzA4TaGHzEXcPpYPEgXHW3bMHuFy23pY163c26bSIHPZVb10nvlGUKB3yo/8hQTLay7ZairgiRwOtIXB3/3/Z++ghN62NtYkSFHY1IB7KInnXrhE9yDvgkkew8MUX5UjrSJKgyttTMKCdT4udWMk8gCNfdcVtSrxauhhKkEHmDI99eoq6iRrA+lv6QHqLf4rlb4awPpb+kB6i3+K5WfP8Qzyu9WoNR7o+IR10M/sI9bd/krQ6zzoZ/YR627/JWh1aj2yeb9WojPYb4JUqVKnlZDV7cdWxK4psTiDeRiUYm3CISZtqvVxlglZ+dB4zrRLSpVwADYuBoGxKlSpV1dSpUpqFsvbNnEoXw9xbqBipZTIkAGJ56Ee+opdSrlV2Nxi27TM/BeI5k8gPGaafeewGKljKzPZYRHHiKFd5dvrdI6szbXWdRmY8OPcP3ms50rXk4TeybihcTYiyqdp4xnfvuXWAgcJJgD0UTYTCjD2wogswlyObf0HCgnZRa7ikjkc3/jr/Ci/AlnOvKhYk9JwCgbStMwNVIuNbYz800bNgaiYzY4ZTpVbFDBQDtTDy5I+a3Ci7dHbXWJ1Vw/KJzP114A+kcDVXtLZfVWAW4ltPbyoatYxrbh1MMpkH+B8CNKsDfaikYmrZ9n3sp8DVtQHsPec4pxas2iHgFi57CjgxEGWgx3TIo6trAAJmOdOwOJuFmztsV6rJek5r+AxNrFW2IsM4bMdRYvxDDjpaur85RoSrHRiDWh7c3mt4UoHW4xeT2FzZVWJZtRA1Hj4aGIm0ruE2lgbylhdsvbOaBLLAzA5TqGBAYacQKObHJLrGekTeG1jMW5tqV+StZp5uoFwx6JCH1fdUm85d0zRktgx7Y094++gvBW2ufo90KzDK1tyATqmgLd0r30U2ruYhRxIme7w9NKyNXCrXC7Tu5l6qQyE5QNYLDLw5tGmnDlRXu1sxr2txHxRaC/aK4UkDTrLhJOKMOfmK9sERxWSPbl7MsXr4bE3bKW7MsLLuoa6R9d1J/Vrx9nu0sb74Ocq3c8afJ23ce9FI++isaAFAryyDAkAHuHD2U5TOExa3UV7bBlYSCOBFPUddXDWB9Lf0gPUW/xXK3w1gfS39ID1Fv8Vys+f4hnld6tQaj3R8QjroZ/YR627/JWh1nnQz+wj1t3+StDq1Htk836tRGew3wQxtzeC8cUuCwQt9dkN25cuAlLSTA0WMzMeU6SDrVd/wDI8d1tnA/4f9MZWuXbihms2rQYhSFJUs5GkSIkd+nL27+OtbSxOIwwsMmJVFzXS3yRVVE5QJb5p0kTI1EUy+6+PsY/9KstaxLXMOLTtdbqu2AgNwqqkRKBoXvI040Yl35QSX/Xb+FCTpFxYweJc27Ru4a61t7motgahTknMzFxkABjUExUbD9Ie0Wu2LfU2Zu2esKnMIWG+WdphE7ObKJMADiwiyx/RzdGzxhbTo1y9fW7irjkrmGpbIAp1DBYBjge+ntobk4h72Puqbc3sOtjDDMeymVQ4bs9mcunH5xqpEnFDLZcsyomA6R7/wD0+3euLaOIxN5rdgaomVYDXLktIVTMwfN4cal7G3yxRweNxFxUurh56m4itbW8FBzMASTkEAyDwJ7qp7/R9jsuDMYa6cPnHUvPVICECg6TdkguxOuY6acCO5sfaVlbDW764hld2v2mi1bdXVQqWzkbIiRoOeYnwqwx71GaTfdedh7dxb4a7iL74e5hzhzcR7QKsrhSXRlJPzTImfq+MCZ0a7L6jZmHU8XXrD/9hzCfQpA9lU+zt0MXY2firdsWOtxN1n6k9qylt4DW9RB7AjURwFG+zrbLatq4UOqKGCaKGCgHKPNnhV2A7TwRYwbgu4IX37wCqoujRnORh3ggmfTAigDaOJgRWpb64PPhGIEm2Q49A0b/AGkn2VjOLulm050pNGGuJA2rcpn3jsdyIdxVLYqByRiT3CVA9+vurQ8LgQpPjQv0ZbNKpfuOsMXCCeOVVBj3saN0WhNF81SR+aaKUimlOPTF27AqxVASVR72YLrrDovzgpKnuYaj76ym7igyq40zCY7jzB9FbI/A1jO2NmNYxF22ASrMXWBMZjJA9tU+qOx1slY7tbcbD4m3cU/WAYd6MQGHu+8Ct7r503bwjX8XZtWwWLOpMckVgXY9wA595A4kV9FPMacaegvhSlVbEEF747yY/B/LW8Phr1nmDeNu6OMjtaN/pk6xl51neN3yss36ThlODvzF/DuRkuK/F7R0FwSe0kKSDmiRJvukndjEsRdbFlyp0UWVGVSCSFIBCgBSZczpGsisn2yjoGRmuOODB0Uwf8wEgj0Ve9zZKZpzYd82lNsk6H2Ecj7amYbGgMZbmf8AgVW7v44uDblS8jJIk8dYMca5dbtHgwk8DoTz1qpFzZcN0ebqYrC9aHxFu5f5gIPrcYy6Zh4BvfWkbM6QrbCGwOPw66QWwpy+wWixj2VheCm42UC0SRlAJMkngAFaeMcDJ8K2Ho23Vv4e2GYsBw1u31J4Ezh7wZRrpOh0kV1mWS6jvZtlAk2/mOS40gdvtGBykkn/AFGpdcFdoyi4awPpb+kB6i3+K5W+GsD6W/pAeot/iuVnz/EM8rvVqDUe6PiEddDP7CPW3f5K0Os86Gf2Eetu/wAlaHVqPbJ5v1aiM9hvglSpUqeVkqVKlUUSpVwmss6U+kq7hbv6HYBR3VSbkagOSBkIPEwdSNMp4zpwmwXCbIz29vxhcKrZnDuhANpCDck8oJEd+tDT9NFhXOay/VgkBgQXJBj5mgGv/dpWRvfcau4OaSTM5mJ7UhuU+PE1CU5dDdGmpgEAqzaka+B1/hSwkcShYyvpnYG9GGxqF8NdFwCJGoKyJGZSJEj31Ax2yMDhWN820tu5gNBIzansqJCmJ1AFY/0Wb4rhMbdS5dtpYuIxfPcyKHSChUnQuZII4kf5YNVt3pYuY65lvFVsMykWwJVChOUhiJJk6nT0AaUR5OG9rpiN2YW2YDb2FtplFwTJJ7LcT/pp/wD+U4f7T/a35axhNsm1rbMr3T+6rzdHaOIv4k3HvMLOXRJETwiI5QTM1hPq3sYXlosBx/GxbJpm7jdaQ+8+H+0/2t+Wo1zeOz5/3N/SvEmNDTD2lJltY7+A9lZA7evtZ+f8LurhOXdu2SID/c39Ki2Xw9y/aYsMy3EIMNMhhHKnL94AaCTyrmylay73nEORlQEjsg6s2p46AD201T9raR3ebYeKq+EgZIvJw9hmYLbRn1YqoDN4mBJ9tct7wWSYzx/mBA95EVm228XfaTBCzxUzPixBodfaT29QxHt/hTo7Vle7uAWVm9lAtuXZrXN8trphsOb9xesW32lTzrn1JMGFGrTBjKDxAr5123vtcxCrbuohSyQLSKgypydmuEm47kQCS0E6xRBvHvg+ItLhiSLa9tgOBgyoHhK5o7wPaEjZxKz4d3CefprZjl0gBIssiWMxuLU1iWAdbuHQqPAn79Z9tW4xaX7aW7kq+aBIJ4xIPHN6WmBTW7mynW+QwMG3nynmska6ciAanJspr2ZVRbjKcrAMVaSs8I0Ecwa65wVbG9lP3K3ITHXHtddbsXFEqr2SesX6xVhcXXwy8DPfG07q7PxOEKWLnat6gHOXAgaFCQCvDVCOchjqKwXd+zibdzMxZUTtjNrcAUg9hp+eFkgHQ5SOzX07s12a0huQWgSRwb/uHcDxjxq7XBxyK46NzPaCl0qVKjKq4awPpb+kB6i3+K5W+GsD6W/pAeot/iuVnz/EM8rvVqDUe6PiEddDP7CPW3f5K0Os86Gf2Eetu/yVodWo9snm/VqIz2G+CVVe0d4Es3UtvILxDQcolo1PKOOscalbR2illC9wgKOZrKt694WxLnq2gAhreYRGgBOmh56nXXlRZ5xGPquk2Wk29uq+LbDqJyIGduQYnsp6Y7Xu8YtSaxTdveUWclwhcxuAPcM6LzJH1jHD3wTBBDvl0z4bD2nXDsz3oIUlDkUwYc5oziQNAZ1muQTYwb7VwOBVD0j9JV4Y39EtZrS22ysVMO5K8TB0TUEDmGnuoGvXuuM3hNzUSSS5jgSTDSJ8YNQmxjYk9c0F7lxibuYTmIJbMIMa8ogDQaQKnX8I6gcWdQHIPcS2o00YwdOGkcYjjjnmgOOaHbWHxDXOpSWLaDLBUgkkNm4DnrpoK0bYW4CqoGJuNeMfMDEW18B9ZoGmpA8KpN1QzNmYdkMVUxBju79BoDwgActNEw7Sojn46f3y9/dQ5pSMgn4IwRchOYTBWbS5bdq2o7goH7hTl3DWn0e2h75UffPOmwANSfDQ8fb7fvqHjNpKkjTT++HsPvpO5Kbwqr2nuRYuCbK9XBIhDlBgwQBBHEd1Q9lbIxVhyEw+VD9brAT/ALn/AHAVfbLuFlBtsCp1Kk8CTJAOukzpr7quRd70/d/Wl3vDwWHMLVjiLQCoGExtxfngj2g1Ypi2IJCloE9x9nea83IjgKhW7ILwCUGs5dCRz1PD2a90VlSdnxnMoxAIJG1ecXs3GXblu5ZeyqLDQxYlgR4Lpoal38BfJJuIDP1kafuMH3Vf4YAKoUQAAAO4DQCpqLXdBG5obbYkdZew3QFjtmPbGZG9xgj00L7dtFrZuAQ6fOjgV761zHbJW6sGQeRGhH9+NZrv0GwVi6Li5usGW3cA0JJ4N3N++KJDBIx4AzzTDatr2HFtCCM3WI1tUbrCSSdIyRxY90HgO6puxtjC9adnznhOUSAV4eIM6zyqNsXGQ2dwAjQuafmECF/0kmKewtm8Vd0bsvmJSR806Ekfx4VuPJAsMlm4Q51zmrBL7ObIMjJmRHj9aWhSG0E+zmZotsbK6rEMbYS2RbRS5EyZgE6jK0Rr4gVRNi1bCNpa+apCqCGXWNB52bUcIMGnLLXbINy5LqCpZXYZgdSO/wBIGnD0UjIXPba9kcBrXXVjj8Rb+U64CJaMgbLn7LAFj3sPRrxmtR3UxPWYS00gyuhGoiSAB6Bp7KyQbURswuDLJzFFEZhMjM5Edhe4xxrU9xx/grZmZLEREfOOqxyPHnxprs4FryDwQq4DAD9Vf0qVKttZK4awPpb+kB6i3+K5W+GsD6W/pAeot/iuVnz/ABDPK71ag1Huj4hHXQz+wj1t3+Sj7EXwiljMDUwCT7ABJ9lZb0eXbi7LBtXBbfr3gtwb5vYOh48NBVrtjH4lrOZr2RGzZhwC5ATIuKD2Y4mT7KpTyYdLYf1fq1EZ7DfBUW+G9gxFzq2JFtG0XgGOolgdZAJEHhQ/16uOEPlI1E9okBTAOo111HDWh/GvLsWcPrObWGB5wRmHtp7DXtLYALQGIIlh2VLFSeUZdJjXlSzmuccR2qhzTuNK22a1m4ZGB71YkA+3gfRVHtvDB0UMwJHIakzxOmo9gq5xWL620cSigypRi3EFGAy/7ieP1aotk3AxZrrsrAyAANOIHEEEnu8BTMAsL8PVDtY3VvcwQi1kkBTKnKFZcsjgwHh4609itqS/DVECs3IHMYB00mTrTeHvOiAIGBzAwT39ogCJHAkafwpnaVpdLubIAdSVOusEHUd/CJq2ZOaGFPwN8hgxPGO70a8xw46fdRfYvZgpBifH3a++gmwue0Cvzjop1g92Y+kGrDZW1CBlPIaiff4f8UJ4xBalI/KxRTicQY9Gh4+3++RoP27tI+n93sj01bYrHkjU+8Ce7kfD3ihHa+Ikk/wj+/8AmuRN4rQyCc2dtt0AKsRqecc6IsHve5IBagKzc/fU2xeIIoUsIxXC9NSYZIm3WiXd6Tl1PGvGC2yXuAE9w95oMvYk6f33VP2DiflV/wAwpOWI2unDCxrDYLY8Jeq1stQrsvGTRFhb1JwmxzXkqllirJVqFtjY1vEWntXlDo4hgf4dxHEHlUq3cqDtfa4tr4nQVpPlYxmJINY5zrBYhc3ExKXruFS2zKjCLp7KlTBUyYDGIkDgQakYzdbGYa27NbDpB7VsyywDBKiCR6JjjrWqYe5Op1JqbKx41gu7ckL/AGRb6p8x4ct6wZMNb6pmXMMqgloU9o9+kiO8zy8KmnaNw2f1SwMhYwcxjjJPfqP405v9s1LWMKWFK9aoZwvCGJDDiBEDgfZFRRbdlKwIMcZmBEAyx7o416NsjJI2ycc81GMcTYBXCbUts6KpPZDPqMqrw0VYltJ09HfWwbq4u3ZwGHLNlDW1YA9zDNAAGo1rD07MdkDLmI8C3DWNY8aO93trreElwSoAgaQqiFAXko7qXlqjSMMkbbrtVTSFoxDJaJa3lsMY6wDxbQe86V27vPhlMdarEckm4R7EBNAe19kPeU9SYzaN6DUjd/Z74NRklTpOsq0ciOH9KrD25ZgdKN+4LKMQvYLRUuBlBHAiRWC9Lf0gPUW/xXK3TA4sXbauPrD3HmPfWF9Lf0gPUW/xXK1ZHB88bhsLXerUjU+7PiEadEmHV9nZXAINy7M8PqVC3+VRa6qzkuLcZVOYMzTGkXGOQa8I0HHxWu3Z21dwuxDcskC4b1xASJy5sskDgSANJoDv3HvXGuO7O5GrNqSSeHo8BQYpAHSN/wCX6tWpS0DpaXTk2AH8lWG0Nzb62DfOUW1C5u2GguVAU6wG7UwCYjWKg7KnD3UzQQ7FCCIy5iU0E9/EkcvbUQWXAkT8mQZIlcw5x83wjhE8jRrgd47WOthcc9u3ecsBe7Kr2BoXAACiMqmeMqR81qNYOGELs/Z0kMYkOwqgwGBzW3sITlvF1k8ULW3jN3FWsgf6p+tQlkKSjnKymGHAkzoQeYPHwitG2eyjFLlKsLh1KGUZg3aKsOIOUme4iou0dkLdAfQlljxzDn6TDfdSzanRuIcMj6rNc22SEcPtR84t3DCa5SeA7tYq2c3bhRSpcAZmiIIXVSNOJkcjrFTsNum7aFQynhJg8NYrzf3euoItldABrxA5ju9tXbWRE2uhOZbNRLGJg6krE/OJU8yAQTEwv8dKiNtQdaMpJPM6xMzy5/1qxxOxrtxF+UlkEEEDhzBHf4/wNV+F2eVkOsHXQ+/T+tWM0drha/ZNGKl571rKbexWoDBgSNO4jgCO8eNU20STqF/9eirnD7HDtoXJiAO6OFSsLsB2zqwC5ATrxgQOHHnQtYAOS9KOz4mtJmOH+fygbCXZJFWKGrDbG6/Uo13OCQU7IGhVswLT3hsgjnn9lVVl6YeQ8YguUEjQMIN89qsLx4U7gcTlcHxqLdbhUe5fA4zqDEcmgkE94kR7aDo8WS0amcRwucVpWyNrcNaLtn7VEcaxHZm8cQGkHxo53ax5vSZ0GntrNqqcwtLivNMeKh1gtIG1vN99Rr+C60y+vdxEffUaxAAqfhMQCawBJLM/DdFMYjzaFHXBlR2Tw5GqXbO99vDHLcPbPBB8490Du8eFFeItAiRpQpvXsZb1rOQC9qWU84+ss9xA94FW1VsUwbPmDwXWPxBCWNxBvObzgAtwHcBwFQ7WFk8ef9zXh9pLl0qIu2I4CTyrfijOxbNLDbNES7IzLy/rVRjbZsOGtnK39OM94ruF3njiIPhw/wCK5la6y3IJ7XPQAaa+PorQDWBtin9mTtiLdlbyFgpmCeI/fVq22cxgms7xODv9apROxMCG7zpmjUHX0cKk4x2W0IZi4YBwTqYmePDlI8KyX9ltee47JeWkoO+SDbNbhuqP8OPFmI9/9ZrHOlv6QHqLf4rle9gby37d0FblzKhGVJJQJMsnVzBkZoPLSOFeOlv6QHqLf4rlazGhkkbBuY4flqwe06Z0DMze5XuxP/QBH/7TfwodTZNzqjeUiBx7+6fvoisn/wDAD/8AqP8AChddoOEKgnKeI5UuCRLJ5v1C9f2AwOoAPr/ZeLm3bj/JtGUco0Pp7/3V4MmBPE8TyHd4eyp1nda4+CuY1QStu6EYRpkyglx3gMQDy49xqpd4plwIstKLQy4g6xsbIr2Bs9reItqSrEFnEGeybbg/7kT31I2bczW0tAdvqEur/wBx+vHo7I/+yu7hbMBU3yTmMouvBeftJqyXAhMWhGhsrmtxoQNVI8REaHuHdSUr2klruC85X0OllJiATFi4XUFWIIjx046cgf30xtLB3SWe2YuESDHybAcis8Ne/TwqXtXDrYKPbBAbiOXf/fsqLd2vJGQEannEzxgePGkgC03asCeIwOwOVZhNsrc/WK1q4NDH98PAiKn2biOYMNxgxxjjprEd9R9t3WugdpFgGC8mDx5EHl36VRbOvXSg1ynUiO88fTTbWBzMQy+iTJLXXabK6bEhHm0oE8cp4nuBHD2RXcdjesAg27WkQs9+oYxqefOqrbe1+ovBSBlHhxnjBHMa0+yWjlCnMt0aDNMakEaejvq4YWgE7CmHVU/Pe4tn6XVvsXLiGKX0zW8pBJWVGVleCeWqL4++rO7uthbluf0bIjMVW4oC68jp/wAioOwD1NtknMr6NprMZZ7v/VENm7fu2rdpigtKQcw4kA6CDwIqzXg3F7JqNkkLQ6/hZZVvHss4W6bZMgaqe9Twnx5VWLh7sowU5XkDh2gOJg6xMCa2XbPRY+0zbuG/1CrI/V5mcGNR2lA4GNDxoK3p3KGGIOCsYhrNkMt7FXQR1jk6kCF+TRdMyiDmOuknThb3A87UxU9ouliwdUFNs053zxBYkqOA10yxwPj++jndDEi3bVRpqT9/9KocNYtRlcZgdImD6ZmOPgedSTh7vWKbbTmgopIDRrK8gTpmparbp2YCU32bSyRkSvHdIWkHaHZ417wm0INBb7VuWsouoVngTwPt7/CrPA7VDV5t1K6LOy32sjkb3TdGn/VJEUziL3YI7xEd9UR2uoHEVWbX2x1tq8quEbqnK97vlOVF8SefITwqgglqJGg8UrJE2JpcgzC7Ncj5RiscuJn08KkXdgtlzKSP8w0PtHCm8FjNSjaMp1FGljbOfDsmQHKsmSNAByk6+6vSEOubrzEnalVHJYOsOFkKbpbMW7cY3TlFsxB7/Hw/rRXtDAhmy2dUOWTqNRP3a1R7Dv8AbuafOafAwq8O+izD3NPTWXVSOEl9y9ZSzOlibKdqeXZOS3qZNDe0NmhLwudqGDR2ogxB5dx9xIoqWSInhw/vuqg35UCxb1IZXkAAnNAIy6d8j2xVqeUulAao6QgXdmh6zjABcXthyCVgcYnvGo/hVx0s/t6+otfiuVb7N3DxFxksXrBRA0vcJ0ywQcrDiSDpGomqnpa+kB6i3+K5Wo0WmZfld6tXmO25WPjaG/hXm527Zx2x+pVxbPXuwJGYdnLoRI76kbN6EjmH6RiBk822pk/6m4e41bdDP7CPW3f5K0OKPTRNc6Qkf1fq1Cpe0KiCARxusLKDs/Y1qxZWxaQLaUQF4iDxmfnE6kk8ZNA28vRVs5Ua98pZA1y23AUk8AAytlk8hFaMTQTvljw0jNCWwfQW5n+Hvo1XK2KO5Ge5XotI6buuIvtQfuuFS0UX5qsRxnnOp9tO7TuRiE5zbf8AEn9a8bvbHvWrfW3VyriGZkU6NlAUSw5TxA7qf2tHWLpwU9+neCfd7q83Lia8h223/S9S17C+7TkoG3b3WC3bBgsf3TrVJi8IIyhpIB1Jgn2DhS29Y4XDda20jKkasNc+oOkCO+ZgxVWL/wArbLGM3ZnjKnvA4a6+ymY4XYQ7+Vk1lLrQ0sexu3LO68YfZb3SjXLoBQjMT82JI1Uczy/uLzZti3bBDTKkkzqTGug0EGveNw65wGssyspKupAIddAQuYSYHj7jXjFYpbdzKFNwEAqugKGWVxmjMQTqFjTXWIqPe6VoAXlC2yp9s21xDmVYghWHIidRrwnwqw2NgkFvKFyuAdeJmD4Sa9YG8ba3JkovBRmZlMCAI8COP3VO2Dae66up0dYMmQASIPNpju9grr3ODcA2DYqi9rBNbFvnK4IIaYIP/qj7o72Ql62166kkPCSTlIABJyzlbU8SDqDXjYfR4lx2a+zjLACqTDDvLkSREcCCOdH+Fwq20CIoVVEADQAU/S0xc4SOH8LXNQBAI2jxToFeL9oMpVgCGBBB1BB0IPhTlKtayTXy1vHgWw2KvWXRUKNGRTKqpAZAp5wpFQMI5ZhropkenvFfQG9PRVhcdf6+411HIAbq2UB4AAnMp1gRIisp3r2FZw2OvWrAi3byKo1MHqkJBY/OJJzSfO8KSljwC69TQ1QnwwjcM1ELNfTKzFlEcdeZA1I0PjxpvZOBvM4W2jOSxUAcyNeemo1pYK3cuMLVlWZj9VQSx48hy/pW3bmbmLhsItu8qvcZutfnlcgAZTxBVVUSI4TzoLYdJluRK+ZlM0Flg7gOH1WPW9i4i5fa0bTK9oFroaAEUAtLEE6EDTvqqwVu0HJbhyIM+2Z8e+vpu9hlZSpEqwKkHmCIIPfpWPbT6GMQlw/oz23tfVzsUdROimFIMCO1InuorqbCO4kuz69ulc6d3ggPG2s/bXRp56T4GrzZWwMTeIW1ZuFiI+aVUToZYgAD0mrWz0UY9mysttVOhbrAQB3gASdOUVtuHtZVVSZgAT3wImuxQk+0EDtk08r2viNzvsgez0ahMFatgg4i2WcvEBmuRnXwXRQOfYE86H8RhXtHLdUrGgzCPv4H0ia12vLWweImqVNAybMGxS1LXvpxh2hZfs7BPfOW2ubvI0UelqMNjborau9c7l3y5VEDKmssRzLEganuogW2BwAFeqtTULIM9pXKmvkmy2BeStYJ0t/SA9Rb/FcrfDWB9Lf0gPUW/wAVyuT/ABDPK71asqo90fEI66Gf2Eetu/yVodZ50NH/AAI9bd/krQc1dpCAZPN+rURnsN8FHx6llKLoWHHuHOq+3uvalTc7cawfmz6Oftq2AEkzXrNR3RxvdidmjNke0WabKg3stdm2e5iPeD/Sgvalu4jMymEgzIkFlEge4n7q0ba+D622VETII9I/uPbUNtgo9gI2jTnn/u1HujSsqqpHSzlw2W/K0aWrbFGGuzz/AAgTeBMAMDbfEE3OtPWIbOjG5kCkjWIA07WlC+5W7WHxWJRHGcSzEXJUsg0AUo+jgHNI5qNIkg/290V4e6i9TNpxEkN8mdIJKTAJ71HEa0xub0cXMLiVvXXWLYbKFMyWETwECJ99PtjsQNwTrZ6bVHtDzi4eik2+jdLj3OsNxMj/ACJVh83jLAghuMaiqjGdGV226m0q3VyZTmbUSxJXtHUCZnxrUgaWYV00sJFl50i+1ZtgOi51u58yJnjrBLMGEQQFOgIPOe+mtlHBKoY2m63rUQ20lV7WIewtwGBILIWIBMEkc5rTs1UFvcjCjgG4g/rG0K3jfBBnQ9axb2xw0rmrRg3H5/Co5rv6V5TfayM2dbixcv2xCFyf0eetMJMAQT4gd5ip7bdVgOqBYl7SqSGVXFwByyORDgW8zSs6qRxquxm6CNdQocqZr73FDMCzYhcrlDPY4k6d+kVYpsGyNBmAiAudsqDqxa+TUmLfYEdmOJPEmmQ7iVBj3qHsXeN7+JuWyqhFtW7qsCZZbrXAk8h2UDf6vDWrxG/r2jeL2C9uxcvo5Seytm2HVySMozMQmUmdZ1E1e3N3LJe48spuott8rkA20nKoH1R2jwg617w+wbKLeSMy4hma6rnMrFxDaHkQAI4aVLniuYXpo7Ye3bt3MQEUXMghCzEXbjItu2BHbkse1pGXgBrQ7Zv4DGlXxNm1+kOXUBlJ0S5dt2y0x87q2gHUaiaJrmwLTWxbYuyoUKTcYlDbYMhUzMggamSec01gt1cPZIa2GVgrLPWMSVZ2uENJ7UOzMJ4Zj3muE33hWaZGm7TZCux96reHwyOmFs2Rewr4lckhQbZAdLmVSx0YEMASddNBJRd3ywqZs10DKSvAwStxLTweYW5cVSeAza8DTSbkYQWuqysV6nqBLsStomSimdJPE8TAk6CpA3Yw+Ytl1IccftGVrkDh22UFuRiugkbwuf8A0OZKc2pvLZw6I93OFdWZewSewhuMIiQ2QE5eJykDWvD71YcMql4LRGhgBrgsoSeADXDlHfr3GO2d2sOqKmUlEZGRWdnCG2gtrkDE5RlHAaGSeJNeW3WwxFterEWltook/MtMr21bXtBXUMJ5z3me4vqFO+o1/fSx1bNbzlou5AbbwxtB84mNQptkEjhI7xPMFvvYYKHzK5W2WGRige5Z65UDxlJKzHojQkCn23Sw5trbhsqG6ykXGDDrs3WjMDMNnOno7hETCbmW1uXCxm2TaNtQzAp1VjqRmM9sxJB8RzANVxHiFW0l1Kt764Ui2c7KLuUoWtushurCsJXgTdQA95PmtDuC3sw902hbfN16lreh7SjJJHeBnWe7WYgx6s7uWE6nLmBw9vqrZDsD1fZ7DEHtDsLx7vTXkbsYfzT+s635x/WRGfjo0cxBPOZNWxfUK3fXrFbz2LbXFZj8lAchWKqxyZULARnPWJC8Tm051Hu764VSAXaTpojNB67qCpgGCLvZj+FOJuthwGEMwdbYfNcZsxtABHaTrcGVe2deyNdBTNzcvCsQSrSDOjkS3XDEZjrqTdAb7uGlcxHiFDj3K22dtFL9pbtsyrTEgg6Eggg6gggj2VhnS39ID1Fv8Vytx2bs+3h7Qt25CKWIBMntMWOp14k1h3S39ID1Fv8AFcpOU3qGeV3q1Dnvoc+IVTsXffFYS11VlkCZi0MgYy0TqfRU/wAqWP8APt/CWuUq66mhecTmAn6gJUSPAsCV3ypY/wA+38JaXlSx/n2/hLXKVV1Sn+W3oF3Sycx6rvlSx/n2/hLS8qWP8+38Ja5SqanT/Lb0Cmmk5j1XfKlj/Pt/CWl5Usf59v4S1ylU1Sn+WOgU0snMeq75Usf59v4S0vKlj/Pt/CWuUqmqU/yx0Cmlk5j1XfKlj/Pt/CWl5Usf59v4S1ylU1Sn+W3oFNLJzHqu+VLH+fb+EtLypY/z7fwlrlKpqlP8tvQKaWTmPVd8qWP8+38JaXlSx/n2/hLXKVTVKf5begU0snMeq75Usf59v4S0vKlj/Pt/CWuUqmqU/wAtvQKaWTmPVd8qWP8APt/CWl5Usf59v4S1ylU1Sn+W3oFNLJzHqu+VLH+fb+EtLypY/wA+38Ja5SqapT/Lb0Cmlk5j1XfKlj/Pt/CWl5Usf59v4S0qVTVKf5begU00nMeqXlSx/n2/hLS8qWP8+38Ja5SqapT/AC29ApppOY9V3ypY/wA+38JaXlSx/n2/hLXKVTVKf5begU0snMeq75Usf59v4S1Q7b25dxd3rb5BfKFkKFGUEkaD0mlSokcEUZuxoHgAFVz3OFnF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ES" altLang="es-SV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6 CuadroTexto"/>
          <p:cNvSpPr txBox="1">
            <a:spLocks noChangeArrowheads="1"/>
          </p:cNvSpPr>
          <p:nvPr/>
        </p:nvSpPr>
        <p:spPr bwMode="auto">
          <a:xfrm>
            <a:off x="323850" y="6237288"/>
            <a:ext cx="10574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2800" b="1">
                <a:solidFill>
                  <a:srgbClr val="003300"/>
                </a:solidFill>
                <a:latin typeface="Calibri" panose="020F0502020204030204" pitchFamily="34" charset="0"/>
              </a:rPr>
              <a:t>COMPARTIR LOS SABERES HOY Y SIEMPRE</a:t>
            </a:r>
          </a:p>
        </p:txBody>
      </p:sp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66725"/>
            <a:ext cx="28384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441325"/>
            <a:ext cx="39338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8 Grupo"/>
          <p:cNvGrpSpPr>
            <a:grpSpLocks/>
          </p:cNvGrpSpPr>
          <p:nvPr/>
        </p:nvGrpSpPr>
        <p:grpSpPr bwMode="auto">
          <a:xfrm>
            <a:off x="1009650" y="3779838"/>
            <a:ext cx="4398963" cy="2139950"/>
            <a:chOff x="265883" y="4459191"/>
            <a:chExt cx="4877009" cy="2554702"/>
          </a:xfrm>
        </p:grpSpPr>
        <p:pic>
          <p:nvPicPr>
            <p:cNvPr id="235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83" y="4579729"/>
              <a:ext cx="4700026" cy="243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2 CuadroTexto"/>
            <p:cNvSpPr txBox="1">
              <a:spLocks noChangeArrowheads="1"/>
            </p:cNvSpPr>
            <p:nvPr/>
          </p:nvSpPr>
          <p:spPr bwMode="auto">
            <a:xfrm>
              <a:off x="2109695" y="4459191"/>
              <a:ext cx="3033197" cy="5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b="1">
                  <a:latin typeface="Arial" panose="020B0604020202020204" pitchFamily="34" charset="0"/>
                </a:rPr>
                <a:t>Vídeos FUNDESYRAM: </a:t>
              </a:r>
              <a:r>
                <a:rPr lang="es-SV" altLang="es-SV" sz="900">
                  <a:latin typeface="Arial" panose="020B0604020202020204" pitchFamily="34" charset="0"/>
                </a:rPr>
                <a:t>https://www.youtube.com/user/videosFundesyram </a:t>
              </a:r>
            </a:p>
          </p:txBody>
        </p:sp>
        <p:sp>
          <p:nvSpPr>
            <p:cNvPr id="23563" name="4 CuadroTexto"/>
            <p:cNvSpPr txBox="1">
              <a:spLocks noChangeArrowheads="1"/>
            </p:cNvSpPr>
            <p:nvPr/>
          </p:nvSpPr>
          <p:spPr bwMode="auto">
            <a:xfrm>
              <a:off x="2267744" y="6453336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>
                  <a:latin typeface="Arial" panose="020B0604020202020204" pitchFamily="34" charset="0"/>
                </a:rPr>
                <a:t>www.fundesyram.info</a:t>
              </a:r>
            </a:p>
          </p:txBody>
        </p:sp>
      </p:grpSp>
      <p:pic>
        <p:nvPicPr>
          <p:cNvPr id="13" name="Picture 4" descr="C:\Users\Direccion\Documents\FUNDESYRAM marzo de 2011\CENTRO DE DOCUMENTACION TECNOLOGIAS ORGANICAS Y APROPIADAS\INVITACION A LANZAMIENTO UES\Invitacion biblioteca virtual U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3495675"/>
            <a:ext cx="3452812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3" descr="FUNDESYRAM CAL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939800"/>
            <a:ext cx="236696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hQSERUUEhQWFRUUGBgYGBgYGB0ZGBgXGBgXGRcYGBgcGycfGBskGhgcHy8gIycpLCwtFR4xNTAqNSYrLCkBCQoKDgwOGg8PGjQkHyQqMCosMSkrLywvMCwsLCwsLC4sLCwvLCwsLCwsLCwsKSwsLCwsLCwpLCwsLCksLCwsKf/AABEIANUA7QMBIgACEQEDEQH/xAAcAAABBQEBAQAAAAAAAAAAAAAGAAMEBQcBAgj/xABJEAACAQIDBAUHCAgFBAIDAAABAhEAAwQSIQUGMUEHEyJRYRdScXOBkZMjMjVCU6Gy0hQzNLHBwtHwJHKCouEVYpLxFoMlVHT/xAAaAQACAwEBAAAAAAAAAAAAAAADBAACBQEG/8QAOBEAAQMCAgcFCAEEAwEAAAAAAQACAwQREiETFDFBUVKRBSJxcrEyMzRTYZKhwoFC0eHwYsHxI//aAAwDAQACEQMRAD8Al9He4WFxuEFy8jF+sdZDsohcsaKY50VeR3A/Zt8W5+amOhn9hHrbv8laHWTFAJnPLnHJ1snEbhwQ2MbgbkNnBAfkdwP2bfFufmpeR3A/Zt8W5+ajPaG0rdi2bl64ttBxZiANdAJPMnSKo06RMGzMitedk+cEwuJYr3EhbJgHkefKj6lHsxu+4/3VrM2WHQKo8juB+zb4tz81LyO4H7Nvi3PzUX7I2zaxVvrLLFkzMslGQ5lMMCrqGEHThU2u6izmd9xUwsO4dEB+R3A/Zt8W5+al5HcD9m3xbn5qPKVTUWczvuK7hbyjogPyO4H7Nvi3PzUvI7gfs2+Lc/NV7vNvOcO9mzZt9biMQSLaE5VAXVndoMADlxNS93sTiXtE4y0lq5mICo2YFdIbiYMzpPLxiq6nHe2J33FV7l7YR0Qv5HcD9m3xbn5qXkdwP2bfFufmo8pVbUWczvuKthbyjogPyO4H7Nvi3PzUvI7gfs2+Lc/NRRvBvJYwVo3cQ4RRMCe0xAnKo5nw8RWL7x9MOOZj1RGHWCMqqGdO6WMjPHcIHvFTUWczvuKmBvKOiPz0PYHzG+Lc/NXfI7gfMb4tz81YRtLenEYmDfv3LhUGMzHT2cBxruC3/wAfaI6vFXhl4Sc+gjTtg9wHsjnXdQZzO+4qYW8o6LdvI7gfs2+Lc/NS8juB+zb4tz81UG5PTSXuLY2gqK75cl5CAkMJXOC2k6ajTXUAVrNu4GAI1BEj0VzUWczvuKmFvKOiBfI7gfs2+Lc/NS8juB+zb4tz81HlKpqLOZ33FTC3lHRAfkdwP2bfFufmpeR3A/Zt8W5+ajylU1FnM77iphbyjogPyO4H7Nvi3PzUvI7gfs2+Lc/NR5Sqaizmd9xUwt5R0QH5HcD9m3xbn5qXkdwP2bfFufmo8pVNRZzO+4qYW8o6ID8juB+zb4tz81LyO4H7Nvi3PzUeUqmos5nfcVMLeUdEB+R3A/Zt8W5+asu6QNh2sJixasAqnVI8Fi3aLODqTP1RX0YawPpb+kB6i3+K7QNFoZ2ta4kFp2knYW8fFAqGt0dwN6Ouhn9hHrbv8lGe38S1vC3ntsiOlt2VrnzFIUkM3gKDOhn9hHrbv8lWXStjimznRTDYhksr45mlh7UVh7aLTGwlP/L9Wol8MQP0Vfaa8+NwP6eA4TD3boZATZ6+SQxgZZFoaE82041Vbm47FCxisZYw/WPi8RKsSTlU3MuqL2mVc7EwRovhRtvRs7E3cN+j4XqlFxGtu9xmBVSAOwqqZJEiSRGnGqbYmydqYSylhEwL2kUgQ91HkySxbKwJJM6AUwWkOQSw4ht/0WXjf/b+IwC21wlu2i3HAkAFnuOXZlVOA4AliDJuDxNVu0d5sXg7gTE4q2LuJHWMCgNvB2lzaIJDXbjHsgayU5zVlg9xcTn2cb98XlwfWNcLs7O1xzmWCwOYKQoliDoa9bw7n4u5tEYrDPYUG0Lea6CzWzJl0SILDkSeZ0rhD9v1XHB+ZF93+VDvb3Y6zspMReUJcuXghuNb/V2G4XWtD606AeK8eZZuucSbTHE3bV4FptXLQgPaIBVmEQCdeEiI1PGqLaG7GOQlbN5cTZfDmy6Yp2/WEybuitm4kRpA05CCDdTYZweEtYcvnNsGW7yWLEDwEwPAVdodizRGB2LPghJscrbaxWIuH5LZ+GgnjBYZyQO+GceyoW0t98fbw1nHk21s3r2VcPkk9VDEE3JnMQp4ADUGOIqTa6OMU743rcQqJiXuuBbli5fOLXWkgdhA05BzPHQVJ2XuPiri4W1jms9Rg9VS0WY3XHzC5ZRlCjSBxk9+gwH+H/qFaQ3tle/+9EfKa8YnEBEZ2MKoJJ7gBJpyhHpQ2mbOz7sZpfsgjhrybwI5cxNNJ0C+SxbfnfA4zHK90xZR8qAToivJ4fWIA1747qr8Rs25dU3co7eZgIkDMZhe5Ry8AKoccnaHpA9HhWubCsDqUBHBRx9FAlfhsm4Y8ZIWaLsUgNoROnDn4VCTZrzEEVq2MsieAqo2lZSJjWhCc70Z1KNxWZ4tspUGcwEHugHsge88e4VufQxvwblsYW60lP1Zg/M7ieAg8J7wKw3a6/4hhBj/AIq33T2gbF9Lgk5WEjhI0kcOdNg5JG3eIX1tSqJszFdZaVuMgf3ppUuuoZFkqVKlUUSpUqVRRKlSpVFEqVKlUUXDWB9Lf0gPUW/xXa3w1gfS39ID1Fv8V2s+f4hnld6tQaj3R8QjroZ/YR627/JRrtPYtnEZOuth+rbOkzow4Hjr7aCuhn9hHrbv8laHVqTbJ5v1aiNF42+CVKlSp5WSpUqVRRKlSpVFEqVKlUUSrKumTaEm3aBPZGYry1kA/cePfWq0G76bp/pDBgCSB6de7u4fwqkl7ZIsVsWa+d8Vh+2gPDrFn/yEVpu28Rew6/JW3cRMgIV9AGbN7YjTjQtj93He6QFYKDmI81QZJLRAOh40fYvHAWhwJ5T48KTe4ZErQhZtAVC9641oMymT4a+6qRtplmyG2Rwg5GI14SRoPbwotxuPi2qkEPAk5Tlk+I5axNQbmJXq5ICueIHfzodwEwWE7Csv2zhIxDH++H9ipmzcJBWOMj0z31b4vd26xN7I8XHOUkQpUaEzzE8yI1FE26G6TXVzMhHaUrpxBzAwY7oMCmg42AWfhGIlazuRbjB2jqJWIIjhpPtogpnCWgqKoEBVA9winqYGxKONzdKlSpV1VSpUqVRRKlSpVFEqVKlUUXDWB9Lf0gPUW/xXa3w1gfS39ID1Fv8AFdrPn+IZ5XerUGo90fEI66Gf2Eetu/yVodZ50M/sI9bd/krQoq1Htk836tRGew3wXa4TSiou1cIbti7bVsrXLboG80spAPsJmnTsVkC7e33xLYW9jMM1u3hrThLZZC74hswRmHaARASY0YnKeFOLvDj7eJ2fhnNsm+AbjEAu4VFa4xChVtjVlAA+pM6xQ3jt3MVb/wCnYDE3LZVrxK2rQJXIrZrj3GIGZocgAACJ4mjHbu5mJvY84m1iFsr1HUghSbiiSWyclJkjNqRmOnClgXnPPd/lJAvdx3f3Kj2OkJwm0MRcCmxhrvU2FUENcuCQQzSRBJUyBoCe6nNzd4sZicUwuG1csLbBd7aFUS+SJso5Y9ZlEgkTqOXOgHRfjf0BbBu2MyXVuC1r1ZPbzM9zLmZiGAiIAQczNHe7ex79rM+JuhncKotWwVw9lVmFtIeepljqdByqzMZPeV2aQkYsleUq5FKKYTS7XlhpXTTL4jTunnVXODdq6BdCG1t0iqX3W8LBuACYL8+B5mRIMd9D9vGLYzqCLlt9BmhTAiJAOhBn2RpV5t7aLMwVidNSOU8OHv8AfQ7ZwTX7hS2SSgzsSdAJ0EwdTyHgaQmwvFrZLVhaWjE4p7B4exdOYlFaYhiRJ8BENxruMvhFZQq5ZGYFZDZTME8QKZOwOrnrSDlbMAp0nvjhPsr1itnLcXOphuJIgEk+I/dSTIGseTt4Jt0ocLIowdu1tDD21UJbay0lBxHdlPEKe/wjlRHszAdUMsAKAAoHIAf37qx7Z+NNnEISSNcrEaaNoT/H2VpuC2hdCatPPXUxyE/3xrTbM3esuWFwyByRFSpnDX86g+/007FNA3zSZFsl2vF26FBYmAAST3Aca9VAs7VR7j2WlbiiSjcSh0DryZeUjhwMVCVxThcETOkTPhTGH2jbuKGRgykkAjmQJP3CszxW9NzA4TaGHzEXcPpYPEgXHW3bMHuFy23pY163c26bSIHPZVb10nvlGUKB3yo/8hQTLay7ZairgiRwOtIXB3/3/Z++ghN62NtYkSFHY1IB7KInnXrhE9yDvgkkew8MUX5UjrSJKgyttTMKCdT4udWMk8gCNfdcVtSrxauhhKkEHmDI99eoq6iRrA+lv6QHqLf4rlb4awPpb+kB6i3+K5WfP8Qzyu9WoNR7o+IR10M/sI9bd/krQ6zzoZ/YR627/JWh1aj2yeb9WojPYb4JUqVKnlZDV7cdWxK4psTiDeRiUYm3CISZtqvVxlglZ+dB4zrRLSpVwADYuBoGxKlSpV1dSpUpqFsvbNnEoXw9xbqBipZTIkAGJ56Ee+opdSrlV2Nxi27TM/BeI5k8gPGaafeewGKljKzPZYRHHiKFd5dvrdI6szbXWdRmY8OPcP3ms50rXk4TeybihcTYiyqdp4xnfvuXWAgcJJgD0UTYTCjD2wogswlyObf0HCgnZRa7ikjkc3/jr/Ci/AlnOvKhYk9JwCgbStMwNVIuNbYz800bNgaiYzY4ZTpVbFDBQDtTDy5I+a3Ci7dHbXWJ1Vw/KJzP114A+kcDVXtLZfVWAW4ltPbyoatYxrbh1MMpkH+B8CNKsDfaikYmrZ9n3sp8DVtQHsPec4pxas2iHgFi57CjgxEGWgx3TIo6trAAJmOdOwOJuFmztsV6rJek5r+AxNrFW2IsM4bMdRYvxDDjpaur85RoSrHRiDWh7c3mt4UoHW4xeT2FzZVWJZtRA1Hj4aGIm0ruE2lgbylhdsvbOaBLLAzA5TqGBAYacQKObHJLrGekTeG1jMW5tqV+StZp5uoFwx6JCH1fdUm85d0zRktgx7Y094++gvBW2ufo90KzDK1tyATqmgLd0r30U2ruYhRxIme7w9NKyNXCrXC7Tu5l6qQyE5QNYLDLw5tGmnDlRXu1sxr2txHxRaC/aK4UkDTrLhJOKMOfmK9sERxWSPbl7MsXr4bE3bKW7MsLLuoa6R9d1J/Vrx9nu0sb74Ocq3c8afJ23ce9FI++isaAFAryyDAkAHuHD2U5TOExa3UV7bBlYSCOBFPUddXDWB9Lf0gPUW/xXK3w1gfS39ID1Fv8Vys+f4hnld6tQaj3R8QjroZ/YR627/JWh1nnQz+wj1t3+StDq1Htk836tRGew3wQxtzeC8cUuCwQt9dkN25cuAlLSTA0WMzMeU6SDrVd/wDI8d1tnA/4f9MZWuXbihms2rQYhSFJUs5GkSIkd+nL27+OtbSxOIwwsMmJVFzXS3yRVVE5QJb5p0kTI1EUy+6+PsY/9KstaxLXMOLTtdbqu2AgNwqqkRKBoXvI040Yl35QSX/Xb+FCTpFxYweJc27Ru4a61t7motgahTknMzFxkABjUExUbD9Ie0Wu2LfU2Zu2esKnMIWG+WdphE7ObKJMADiwiyx/RzdGzxhbTo1y9fW7irjkrmGpbIAp1DBYBjge+ntobk4h72Puqbc3sOtjDDMeymVQ4bs9mcunH5xqpEnFDLZcsyomA6R7/wD0+3euLaOIxN5rdgaomVYDXLktIVTMwfN4cal7G3yxRweNxFxUurh56m4itbW8FBzMASTkEAyDwJ7qp7/R9jsuDMYa6cPnHUvPVICECg6TdkguxOuY6acCO5sfaVlbDW764hld2v2mi1bdXVQqWzkbIiRoOeYnwqwx71GaTfdedh7dxb4a7iL74e5hzhzcR7QKsrhSXRlJPzTImfq+MCZ0a7L6jZmHU8XXrD/9hzCfQpA9lU+zt0MXY2firdsWOtxN1n6k9qylt4DW9RB7AjURwFG+zrbLatq4UOqKGCaKGCgHKPNnhV2A7TwRYwbgu4IX37wCqoujRnORh3ggmfTAigDaOJgRWpb64PPhGIEm2Q49A0b/AGkn2VjOLulm050pNGGuJA2rcpn3jsdyIdxVLYqByRiT3CVA9+vurQ8LgQpPjQv0ZbNKpfuOsMXCCeOVVBj3saN0WhNF81SR+aaKUimlOPTF27AqxVASVR72YLrrDovzgpKnuYaj76ym7igyq40zCY7jzB9FbI/A1jO2NmNYxF22ASrMXWBMZjJA9tU+qOx1slY7tbcbD4m3cU/WAYd6MQGHu+8Ct7r503bwjX8XZtWwWLOpMckVgXY9wA595A4kV9FPMacaegvhSlVbEEF747yY/B/LW8Phr1nmDeNu6OMjtaN/pk6xl51neN3yss36ThlODvzF/DuRkuK/F7R0FwSe0kKSDmiRJvukndjEsRdbFlyp0UWVGVSCSFIBCgBSZczpGsisn2yjoGRmuOODB0Uwf8wEgj0Ve9zZKZpzYd82lNsk6H2Ecj7amYbGgMZbmf8AgVW7v44uDblS8jJIk8dYMca5dbtHgwk8DoTz1qpFzZcN0ebqYrC9aHxFu5f5gIPrcYy6Zh4BvfWkbM6QrbCGwOPw66QWwpy+wWixj2VheCm42UC0SRlAJMkngAFaeMcDJ8K2Ho23Vv4e2GYsBw1u31J4Ezh7wZRrpOh0kV1mWS6jvZtlAk2/mOS40gdvtGBykkn/AFGpdcFdoyi4awPpb+kB6i3+K5W+GsD6W/pAeot/iuVnz/EM8rvVqDUe6PiEddDP7CPW3f5K0Os86Gf2Eetu/wAlaHVqPbJ5v1aiM9hvglSpUqeVkqVKlUUSpVwmss6U+kq7hbv6HYBR3VSbkagOSBkIPEwdSNMp4zpwmwXCbIz29vxhcKrZnDuhANpCDck8oJEd+tDT9NFhXOay/VgkBgQXJBj5mgGv/dpWRvfcau4OaSTM5mJ7UhuU+PE1CU5dDdGmpgEAqzaka+B1/hSwkcShYyvpnYG9GGxqF8NdFwCJGoKyJGZSJEj31Ax2yMDhWN820tu5gNBIzansqJCmJ1AFY/0Wb4rhMbdS5dtpYuIxfPcyKHSChUnQuZII4kf5YNVt3pYuY65lvFVsMykWwJVChOUhiJJk6nT0AaUR5OG9rpiN2YW2YDb2FtplFwTJJ7LcT/pp/wD+U4f7T/a35axhNsm1rbMr3T+6rzdHaOIv4k3HvMLOXRJETwiI5QTM1hPq3sYXlosBx/GxbJpm7jdaQ+8+H+0/2t+Wo1zeOz5/3N/SvEmNDTD2lJltY7+A9lZA7evtZ+f8LurhOXdu2SID/c39Ki2Xw9y/aYsMy3EIMNMhhHKnL94AaCTyrmylay73nEORlQEjsg6s2p46AD201T9raR3ebYeKq+EgZIvJw9hmYLbRn1YqoDN4mBJ9tct7wWSYzx/mBA95EVm228XfaTBCzxUzPixBodfaT29QxHt/hTo7Vle7uAWVm9lAtuXZrXN8trphsOb9xesW32lTzrn1JMGFGrTBjKDxAr5123vtcxCrbuohSyQLSKgypydmuEm47kQCS0E6xRBvHvg+ItLhiSLa9tgOBgyoHhK5o7wPaEjZxKz4d3CefprZjl0gBIssiWMxuLU1iWAdbuHQqPAn79Z9tW4xaX7aW7kq+aBIJ4xIPHN6WmBTW7mynW+QwMG3nynmska6ciAanJspr2ZVRbjKcrAMVaSs8I0Ecwa65wVbG9lP3K3ITHXHtddbsXFEqr2SesX6xVhcXXwy8DPfG07q7PxOEKWLnat6gHOXAgaFCQCvDVCOchjqKwXd+zibdzMxZUTtjNrcAUg9hp+eFkgHQ5SOzX07s12a0huQWgSRwb/uHcDxjxq7XBxyK46NzPaCl0qVKjKq4awPpb+kB6i3+K5W+GsD6W/pAeot/iuVnz/EM8rvVqDUe6PiEddDP7CPW3f5K0Os86Gf2Eetu/yVodWo9snm/VqIz2G+CVVe0d4Es3UtvILxDQcolo1PKOOscalbR2illC9wgKOZrKt694WxLnq2gAhreYRGgBOmh56nXXlRZ5xGPquk2Wk29uq+LbDqJyIGduQYnsp6Y7Xu8YtSaxTdveUWclwhcxuAPcM6LzJH1jHD3wTBBDvl0z4bD2nXDsz3oIUlDkUwYc5oziQNAZ1muQTYwb7VwOBVD0j9JV4Y39EtZrS22ysVMO5K8TB0TUEDmGnuoGvXuuM3hNzUSSS5jgSTDSJ8YNQmxjYk9c0F7lxibuYTmIJbMIMa8ogDQaQKnX8I6gcWdQHIPcS2o00YwdOGkcYjjjnmgOOaHbWHxDXOpSWLaDLBUgkkNm4DnrpoK0bYW4CqoGJuNeMfMDEW18B9ZoGmpA8KpN1QzNmYdkMVUxBju79BoDwgActNEw7Sojn46f3y9/dQ5pSMgn4IwRchOYTBWbS5bdq2o7goH7hTl3DWn0e2h75UffPOmwANSfDQ8fb7fvqHjNpKkjTT++HsPvpO5Kbwqr2nuRYuCbK9XBIhDlBgwQBBHEd1Q9lbIxVhyEw+VD9brAT/ALn/AHAVfbLuFlBtsCp1Kk8CTJAOukzpr7quRd70/d/Wl3vDwWHMLVjiLQCoGExtxfngj2g1Ypi2IJCloE9x9nea83IjgKhW7ILwCUGs5dCRz1PD2a90VlSdnxnMoxAIJG1ecXs3GXblu5ZeyqLDQxYlgR4Lpoal38BfJJuIDP1kafuMH3Vf4YAKoUQAAAO4DQCpqLXdBG5obbYkdZew3QFjtmPbGZG9xgj00L7dtFrZuAQ6fOjgV761zHbJW6sGQeRGhH9+NZrv0GwVi6Li5usGW3cA0JJ4N3N++KJDBIx4AzzTDatr2HFtCCM3WI1tUbrCSSdIyRxY90HgO6puxtjC9adnznhOUSAV4eIM6zyqNsXGQ2dwAjQuafmECF/0kmKewtm8Vd0bsvmJSR806Ekfx4VuPJAsMlm4Q51zmrBL7ObIMjJmRHj9aWhSG0E+zmZotsbK6rEMbYS2RbRS5EyZgE6jK0Rr4gVRNi1bCNpa+apCqCGXWNB52bUcIMGnLLXbINy5LqCpZXYZgdSO/wBIGnD0UjIXPba9kcBrXXVjj8Rb+U64CJaMgbLn7LAFj3sPRrxmtR3UxPWYS00gyuhGoiSAB6Bp7KyQbURswuDLJzFFEZhMjM5Edhe4xxrU9xx/grZmZLEREfOOqxyPHnxprs4FryDwQq4DAD9Vf0qVKttZK4awPpb+kB6i3+K5W+GsD6W/pAeot/iuVnz/ABDPK71ag1Huj4hHXQz+wj1t3+Sj7EXwiljMDUwCT7ABJ9lZb0eXbi7LBtXBbfr3gtwb5vYOh48NBVrtjH4lrOZr2RGzZhwC5ATIuKD2Y4mT7KpTyYdLYf1fq1EZ7DfBUW+G9gxFzq2JFtG0XgGOolgdZAJEHhQ/16uOEPlI1E9okBTAOo111HDWh/GvLsWcPrObWGB5wRmHtp7DXtLYALQGIIlh2VLFSeUZdJjXlSzmuccR2qhzTuNK22a1m4ZGB71YkA+3gfRVHtvDB0UMwJHIakzxOmo9gq5xWL620cSigypRi3EFGAy/7ieP1aotk3AxZrrsrAyAANOIHEEEnu8BTMAsL8PVDtY3VvcwQi1kkBTKnKFZcsjgwHh4609itqS/DVECs3IHMYB00mTrTeHvOiAIGBzAwT39ogCJHAkafwpnaVpdLubIAdSVOusEHUd/CJq2ZOaGFPwN8hgxPGO70a8xw46fdRfYvZgpBifH3a++gmwue0Cvzjop1g92Y+kGrDZW1CBlPIaiff4f8UJ4xBalI/KxRTicQY9Gh4+3++RoP27tI+n93sj01bYrHkjU+8Ce7kfD3ihHa+Ikk/wj+/8AmuRN4rQyCc2dtt0AKsRqecc6IsHve5IBagKzc/fU2xeIIoUsIxXC9NSYZIm3WiXd6Tl1PGvGC2yXuAE9w95oMvYk6f33VP2DiflV/wAwpOWI2unDCxrDYLY8Jeq1stQrsvGTRFhb1JwmxzXkqllirJVqFtjY1vEWntXlDo4hgf4dxHEHlUq3cqDtfa4tr4nQVpPlYxmJINY5zrBYhc3ExKXruFS2zKjCLp7KlTBUyYDGIkDgQakYzdbGYa27NbDpB7VsyywDBKiCR6JjjrWqYe5Op1JqbKx41gu7ckL/AGRb6p8x4ct6wZMNb6pmXMMqgloU9o9+kiO8zy8KmnaNw2f1SwMhYwcxjjJPfqP405v9s1LWMKWFK9aoZwvCGJDDiBEDgfZFRRbdlKwIMcZmBEAyx7o416NsjJI2ycc81GMcTYBXCbUts6KpPZDPqMqrw0VYltJ09HfWwbq4u3ZwGHLNlDW1YA9zDNAAGo1rD07MdkDLmI8C3DWNY8aO93trreElwSoAgaQqiFAXko7qXlqjSMMkbbrtVTSFoxDJaJa3lsMY6wDxbQe86V27vPhlMdarEckm4R7EBNAe19kPeU9SYzaN6DUjd/Z74NRklTpOsq0ciOH9KrD25ZgdKN+4LKMQvYLRUuBlBHAiRWC9Lf0gPUW/xXK3TA4sXbauPrD3HmPfWF9Lf0gPUW/xXK1ZHB88bhsLXerUjU+7PiEadEmHV9nZXAINy7M8PqVC3+VRa6qzkuLcZVOYMzTGkXGOQa8I0HHxWu3Z21dwuxDcskC4b1xASJy5sskDgSANJoDv3HvXGuO7O5GrNqSSeHo8BQYpAHSN/wCX6tWpS0DpaXTk2AH8lWG0Nzb62DfOUW1C5u2GguVAU6wG7UwCYjWKg7KnD3UzQQ7FCCIy5iU0E9/EkcvbUQWXAkT8mQZIlcw5x83wjhE8jRrgd47WOthcc9u3ecsBe7Kr2BoXAACiMqmeMqR81qNYOGELs/Z0kMYkOwqgwGBzW3sITlvF1k8ULW3jN3FWsgf6p+tQlkKSjnKymGHAkzoQeYPHwitG2eyjFLlKsLh1KGUZg3aKsOIOUme4iou0dkLdAfQlljxzDn6TDfdSzanRuIcMj6rNc22SEcPtR84t3DCa5SeA7tYq2c3bhRSpcAZmiIIXVSNOJkcjrFTsNum7aFQynhJg8NYrzf3euoItldABrxA5ju9tXbWRE2uhOZbNRLGJg6krE/OJU8yAQTEwv8dKiNtQdaMpJPM6xMzy5/1qxxOxrtxF+UlkEEEDhzBHf4/wNV+F2eVkOsHXQ+/T+tWM0drha/ZNGKl571rKbexWoDBgSNO4jgCO8eNU20STqF/9eirnD7HDtoXJiAO6OFSsLsB2zqwC5ATrxgQOHHnQtYAOS9KOz4mtJmOH+fygbCXZJFWKGrDbG6/Uo13OCQU7IGhVswLT3hsgjnn9lVVl6YeQ8YguUEjQMIN89qsLx4U7gcTlcHxqLdbhUe5fA4zqDEcmgkE94kR7aDo8WS0amcRwucVpWyNrcNaLtn7VEcaxHZm8cQGkHxo53ax5vSZ0GntrNqqcwtLivNMeKh1gtIG1vN99Rr+C60y+vdxEffUaxAAqfhMQCawBJLM/DdFMYjzaFHXBlR2Tw5GqXbO99vDHLcPbPBB8490Du8eFFeItAiRpQpvXsZb1rOQC9qWU84+ss9xA94FW1VsUwbPmDwXWPxBCWNxBvObzgAtwHcBwFQ7WFk8ef9zXh9pLl0qIu2I4CTyrfijOxbNLDbNES7IzLy/rVRjbZsOGtnK39OM94ruF3njiIPhw/wCK5la6y3IJ7XPQAaa+PorQDWBtin9mTtiLdlbyFgpmCeI/fVq22cxgms7xODv9apROxMCG7zpmjUHX0cKk4x2W0IZi4YBwTqYmePDlI8KyX9ltee47JeWkoO+SDbNbhuqP8OPFmI9/9ZrHOlv6QHqLf4rle9gby37d0FblzKhGVJJQJMsnVzBkZoPLSOFeOlv6QHqLf4rlazGhkkbBuY4flqwe06Z0DMze5XuxP/QBH/7TfwodTZNzqjeUiBx7+6fvoisn/wDAD/8AqP8AChddoOEKgnKeI5UuCRLJ5v1C9f2AwOoAPr/ZeLm3bj/JtGUco0Pp7/3V4MmBPE8TyHd4eyp1nda4+CuY1QStu6EYRpkyglx3gMQDy49xqpd4plwIstKLQy4g6xsbIr2Bs9reItqSrEFnEGeybbg/7kT31I2bczW0tAdvqEur/wBx+vHo7I/+yu7hbMBU3yTmMouvBeftJqyXAhMWhGhsrmtxoQNVI8REaHuHdSUr2klruC85X0OllJiATFi4XUFWIIjx046cgf30xtLB3SWe2YuESDHybAcis8Ne/TwqXtXDrYKPbBAbiOXf/fsqLd2vJGQEannEzxgePGkgC03asCeIwOwOVZhNsrc/WK1q4NDH98PAiKn2biOYMNxgxxjjprEd9R9t3WugdpFgGC8mDx5EHl36VRbOvXSg1ynUiO88fTTbWBzMQy+iTJLXXabK6bEhHm0oE8cp4nuBHD2RXcdjesAg27WkQs9+oYxqefOqrbe1+ovBSBlHhxnjBHMa0+yWjlCnMt0aDNMakEaejvq4YWgE7CmHVU/Pe4tn6XVvsXLiGKX0zW8pBJWVGVleCeWqL4++rO7uthbluf0bIjMVW4oC68jp/wAioOwD1NtknMr6NprMZZ7v/VENm7fu2rdpigtKQcw4kA6CDwIqzXg3F7JqNkkLQ6/hZZVvHss4W6bZMgaqe9Twnx5VWLh7sowU5XkDh2gOJg6xMCa2XbPRY+0zbuG/1CrI/V5mcGNR2lA4GNDxoK3p3KGGIOCsYhrNkMt7FXQR1jk6kCF+TRdMyiDmOuknThb3A87UxU9ouliwdUFNs053zxBYkqOA10yxwPj++jndDEi3bVRpqT9/9KocNYtRlcZgdImD6ZmOPgedSTh7vWKbbTmgopIDRrK8gTpmparbp2YCU32bSyRkSvHdIWkHaHZ417wm0INBb7VuWsouoVngTwPt7/CrPA7VDV5t1K6LOy32sjkb3TdGn/VJEUziL3YI7xEd9UR2uoHEVWbX2x1tq8quEbqnK97vlOVF8SefITwqgglqJGg8UrJE2JpcgzC7Ncj5RiscuJn08KkXdgtlzKSP8w0PtHCm8FjNSjaMp1FGljbOfDsmQHKsmSNAByk6+6vSEOubrzEnalVHJYOsOFkKbpbMW7cY3TlFsxB7/Hw/rRXtDAhmy2dUOWTqNRP3a1R7Dv8AbuafOafAwq8O+izD3NPTWXVSOEl9y9ZSzOlibKdqeXZOS3qZNDe0NmhLwudqGDR2ogxB5dx9xIoqWSInhw/vuqg35UCxb1IZXkAAnNAIy6d8j2xVqeUulAao6QgXdmh6zjABcXthyCVgcYnvGo/hVx0s/t6+otfiuVb7N3DxFxksXrBRA0vcJ0ywQcrDiSDpGomqnpa+kB6i3+K5Wo0WmZfld6tXmO25WPjaG/hXm527Zx2x+pVxbPXuwJGYdnLoRI76kbN6EjmH6RiBk822pk/6m4e41bdDP7CPW3f5K0OKPTRNc6Qkf1fq1Cpe0KiCARxusLKDs/Y1qxZWxaQLaUQF4iDxmfnE6kk8ZNA28vRVs5Ua98pZA1y23AUk8AAytlk8hFaMTQTvljw0jNCWwfQW5n+Hvo1XK2KO5Ge5XotI6buuIvtQfuuFS0UX5qsRxnnOp9tO7TuRiE5zbf8AEn9a8bvbHvWrfW3VyriGZkU6NlAUSw5TxA7qf2tHWLpwU9+neCfd7q83Lia8h223/S9S17C+7TkoG3b3WC3bBgsf3TrVJi8IIyhpIB1Jgn2DhS29Y4XDda20jKkasNc+oOkCO+ZgxVWL/wArbLGM3ZnjKnvA4a6+ymY4XYQ7+Vk1lLrQ0sexu3LO68YfZb3SjXLoBQjMT82JI1Uczy/uLzZti3bBDTKkkzqTGug0EGveNw65wGssyspKupAIddAQuYSYHj7jXjFYpbdzKFNwEAqugKGWVxmjMQTqFjTXWIqPe6VoAXlC2yp9s21xDmVYghWHIidRrwnwqw2NgkFvKFyuAdeJmD4Sa9YG8ba3JkovBRmZlMCAI8COP3VO2Dae66up0dYMmQASIPNpju9grr3ODcA2DYqi9rBNbFvnK4IIaYIP/qj7o72Ql62166kkPCSTlIABJyzlbU8SDqDXjYfR4lx2a+zjLACqTDDvLkSREcCCOdH+Fwq20CIoVVEADQAU/S0xc4SOH8LXNQBAI2jxToFeL9oMpVgCGBBB1BB0IPhTlKtayTXy1vHgWw2KvWXRUKNGRTKqpAZAp5wpFQMI5ZhropkenvFfQG9PRVhcdf6+411HIAbq2UB4AAnMp1gRIisp3r2FZw2OvWrAi3byKo1MHqkJBY/OJJzSfO8KSljwC69TQ1QnwwjcM1ELNfTKzFlEcdeZA1I0PjxpvZOBvM4W2jOSxUAcyNeemo1pYK3cuMLVlWZj9VQSx48hy/pW3bmbmLhsItu8qvcZutfnlcgAZTxBVVUSI4TzoLYdJluRK+ZlM0Flg7gOH1WPW9i4i5fa0bTK9oFroaAEUAtLEE6EDTvqqwVu0HJbhyIM+2Z8e+vpu9hlZSpEqwKkHmCIIPfpWPbT6GMQlw/oz23tfVzsUdROimFIMCO1InuorqbCO4kuz69ulc6d3ggPG2s/bXRp56T4GrzZWwMTeIW1ZuFiI+aVUToZYgAD0mrWz0UY9mysttVOhbrAQB3gASdOUVtuHtZVVSZgAT3wImuxQk+0EDtk08r2viNzvsgez0ahMFatgg4i2WcvEBmuRnXwXRQOfYE86H8RhXtHLdUrGgzCPv4H0ia12vLWweImqVNAybMGxS1LXvpxh2hZfs7BPfOW2ubvI0UelqMNjborau9c7l3y5VEDKmssRzLEganuogW2BwAFeqtTULIM9pXKmvkmy2BeStYJ0t/SA9Rb/FcrfDWB9Lf0gPUW/wAVyuT/ABDPK71asqo90fEI66Gf2Eetu/yVodZ50NH/AAI9bd/krQc1dpCAZPN+rURnsN8FHx6llKLoWHHuHOq+3uvalTc7cawfmz6Oftq2AEkzXrNR3RxvdidmjNke0WabKg3stdm2e5iPeD/Sgvalu4jMymEgzIkFlEge4n7q0ba+D622VETII9I/uPbUNtgo9gI2jTnn/u1HujSsqqpHSzlw2W/K0aWrbFGGuzz/AAgTeBMAMDbfEE3OtPWIbOjG5kCkjWIA07WlC+5W7WHxWJRHGcSzEXJUsg0AUo+jgHNI5qNIkg/290V4e6i9TNpxEkN8mdIJKTAJ71HEa0xub0cXMLiVvXXWLYbKFMyWETwECJ99PtjsQNwTrZ6bVHtDzi4eik2+jdLj3OsNxMj/ACJVh83jLAghuMaiqjGdGV226m0q3VyZTmbUSxJXtHUCZnxrUgaWYV00sJFl50i+1ZtgOi51u58yJnjrBLMGEQQFOgIPOe+mtlHBKoY2m63rUQ20lV7WIewtwGBILIWIBMEkc5rTs1UFvcjCjgG4g/rG0K3jfBBnQ9axb2xw0rmrRg3H5/Co5rv6V5TfayM2dbixcv2xCFyf0eetMJMAQT4gd5ip7bdVgOqBYl7SqSGVXFwByyORDgW8zSs6qRxquxm6CNdQocqZr73FDMCzYhcrlDPY4k6d+kVYpsGyNBmAiAudsqDqxa+TUmLfYEdmOJPEmmQ7iVBj3qHsXeN7+JuWyqhFtW7qsCZZbrXAk8h2UDf6vDWrxG/r2jeL2C9uxcvo5Seytm2HVySMozMQmUmdZ1E1e3N3LJe48spuott8rkA20nKoH1R2jwg617w+wbKLeSMy4hma6rnMrFxDaHkQAI4aVLniuYXpo7Ye3bt3MQEUXMghCzEXbjItu2BHbkse1pGXgBrQ7Zv4DGlXxNm1+kOXUBlJ0S5dt2y0x87q2gHUaiaJrmwLTWxbYuyoUKTcYlDbYMhUzMggamSec01gt1cPZIa2GVgrLPWMSVZ2uENJ7UOzMJ4Zj3muE33hWaZGm7TZCux96reHwyOmFs2Rewr4lckhQbZAdLmVSx0YEMASddNBJRd3ywqZs10DKSvAwStxLTweYW5cVSeAza8DTSbkYQWuqysV6nqBLsStomSimdJPE8TAk6CpA3Yw+Ytl1IccftGVrkDh22UFuRiugkbwuf8A0OZKc2pvLZw6I93OFdWZewSewhuMIiQ2QE5eJykDWvD71YcMql4LRGhgBrgsoSeADXDlHfr3GO2d2sOqKmUlEZGRWdnCG2gtrkDE5RlHAaGSeJNeW3WwxFterEWltook/MtMr21bXtBXUMJ5z3me4vqFO+o1/fSx1bNbzlou5AbbwxtB84mNQptkEjhI7xPMFvvYYKHzK5W2WGRige5Z65UDxlJKzHojQkCn23Sw5trbhsqG6ykXGDDrs3WjMDMNnOno7hETCbmW1uXCxm2TaNtQzAp1VjqRmM9sxJB8RzANVxHiFW0l1Kt764Ui2c7KLuUoWtushurCsJXgTdQA95PmtDuC3sw902hbfN16lreh7SjJJHeBnWe7WYgx6s7uWE6nLmBw9vqrZDsD1fZ7DEHtDsLx7vTXkbsYfzT+s635x/WRGfjo0cxBPOZNWxfUK3fXrFbz2LbXFZj8lAchWKqxyZULARnPWJC8Tm051Hu764VSAXaTpojNB67qCpgGCLvZj+FOJuthwGEMwdbYfNcZsxtABHaTrcGVe2deyNdBTNzcvCsQSrSDOjkS3XDEZjrqTdAb7uGlcxHiFDj3K22dtFL9pbtsyrTEgg6Eggg6gggj2VhnS39ID1Fv8Vytx2bs+3h7Qt25CKWIBMntMWOp14k1h3S39ID1Fv8AFcpOU3qGeV3q1Dnvoc+IVTsXffFYS11VlkCZi0MgYy0TqfRU/wAqWP8APt/CWuUq66mhecTmAn6gJUSPAsCV3ypY/wA+38JaXlSx/n2/hLXKVV1Sn+W3oF3Sycx6rvlSx/n2/hLS8qWP8+38Ja5SqanT/Lb0Cmmk5j1XfKlj/Pt/CWl5Usf59v4S1ylU1Sn+WOgU0snMeq75Usf59v4S0vKlj/Pt/CWuUqmqU/yx0Cmlk5j1XfKlj/Pt/CWl5Usf59v4S1ylU1Sn+W3oFNLJzHqu+VLH+fb+EtLypY/z7fwlrlKpqlP8tvQKaWTmPVd8qWP8+38JaXlSx/n2/hLXKVTVKf5begU0snMeq75Usf59v4S0vKlj/Pt/CWuUqmqU/wAtvQKaWTmPVd8qWP8APt/CWl5Usf59v4S1ylU1Sn+W3oFNLJzHqu+VLH+fb+EtLypY/wA+38Ja5SqapT/Lb0Cmlk5j1XfKlj/Pt/CWl5Usf59v4S0qVTVKf5begU00nMeqXlSx/n2/hLS8qWP8+38Ja5SqapT/AC29ApppOY9V3ypY/wA+38JaXlSx/n2/hLXKVTVKf5begU0snMeq75Usf59v4S1Q7b25dxd3rb5BfKFkKFGUEkaD0mlSokcEUZuxoHgAFVz3OFnF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ES" altLang="es-SV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4579" name="Picture 4" descr="http://lpcdedios.files.wordpress.com/2012/10/eres-lo-que-co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96188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http://primalpattons.files.wordpress.com/2011/07/monkey-to-p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963" y="0"/>
            <a:ext cx="1824037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6 CuadroTexto"/>
          <p:cNvSpPr txBox="1">
            <a:spLocks noChangeArrowheads="1"/>
          </p:cNvSpPr>
          <p:nvPr/>
        </p:nvSpPr>
        <p:spPr bwMode="auto">
          <a:xfrm>
            <a:off x="323850" y="6237288"/>
            <a:ext cx="10574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2800" b="1">
                <a:solidFill>
                  <a:srgbClr val="003300"/>
                </a:solidFill>
                <a:latin typeface="Calibri" panose="020F0502020204030204" pitchFamily="34" charset="0"/>
              </a:rPr>
              <a:t>PRODUCE Y CONSUME ALIMENTOS ORGÁNICOS HOY Y SIEMPRE</a:t>
            </a:r>
          </a:p>
        </p:txBody>
      </p:sp>
      <p:pic>
        <p:nvPicPr>
          <p:cNvPr id="24582" name="Picture 13" descr="FUNDESYRAM CAL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33375"/>
            <a:ext cx="165576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CuadroTexto 1"/>
          <p:cNvSpPr txBox="1">
            <a:spLocks noChangeArrowheads="1"/>
          </p:cNvSpPr>
          <p:nvPr/>
        </p:nvSpPr>
        <p:spPr bwMode="auto">
          <a:xfrm>
            <a:off x="2890838" y="4100513"/>
            <a:ext cx="2524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4400" b="1">
                <a:solidFill>
                  <a:srgbClr val="FFFF00"/>
                </a:solidFill>
              </a:rPr>
              <a:t>GRACIAS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ítulo 2"/>
          <p:cNvSpPr>
            <a:spLocks noGrp="1"/>
          </p:cNvSpPr>
          <p:nvPr>
            <p:ph type="subTitle" idx="1"/>
          </p:nvPr>
        </p:nvSpPr>
        <p:spPr>
          <a:xfrm>
            <a:off x="1519238" y="6265863"/>
            <a:ext cx="10058400" cy="365125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SV" cap="none" noProof="1" smtClean="0">
                <a:solidFill>
                  <a:srgbClr val="267038"/>
                </a:solidFill>
              </a:rPr>
              <a:t>EXTENSION COMUNITARIA DE FUNDESYRAM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85750" y="200025"/>
            <a:ext cx="73501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SV" sz="3200" b="1">
                <a:solidFill>
                  <a:srgbClr val="26AA26"/>
                </a:solidFill>
                <a:latin typeface="Calibri" panose="020F0502020204030204" pitchFamily="34" charset="0"/>
              </a:rPr>
              <a:t>Extensión Comunitaria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SV" sz="2400">
                <a:solidFill>
                  <a:srgbClr val="000000"/>
                </a:solidFill>
                <a:latin typeface="Calibri" panose="020F0502020204030204" pitchFamily="34" charset="0"/>
              </a:rPr>
              <a:t>Es el proceso formativo/educativo, en el cual se articula el ambiente agroecológico y socioeconómico con el conocimiento del agricultor/a y técnico/a  para hacer un uso eficiente para la aplicación del conocimiento y tecnologías en los sistemas de producción, para desencadenar un proceso de innovación local administrado por la gente. </a:t>
            </a:r>
            <a:endParaRPr lang="es-SV" altLang="es-SV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368300" y="3551238"/>
            <a:ext cx="7124700" cy="2185987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1800">
                <a:solidFill>
                  <a:schemeClr val="bg1"/>
                </a:solidFill>
              </a:rPr>
              <a:t>-El 70% de ellos, conoce las tecnologías por medio de sus familiares, vecinos o amigos,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SV" altLang="es-SV" sz="140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1800">
                <a:solidFill>
                  <a:schemeClr val="bg1"/>
                </a:solidFill>
              </a:rPr>
              <a:t>-Antes de usar o adoptar las tecnologías que conocen, el 70 - 80% las prueban o validan previamente,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SV" altLang="es-SV" sz="140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1800">
                <a:solidFill>
                  <a:schemeClr val="bg1"/>
                </a:solidFill>
              </a:rPr>
              <a:t>-El 75% de los productores/as entiende más el lenguaje y las capacitaciones que les dan los mismos productores/as.</a:t>
            </a:r>
          </a:p>
        </p:txBody>
      </p:sp>
      <p:grpSp>
        <p:nvGrpSpPr>
          <p:cNvPr id="25605" name="Grupo 1"/>
          <p:cNvGrpSpPr>
            <a:grpSpLocks/>
          </p:cNvGrpSpPr>
          <p:nvPr/>
        </p:nvGrpSpPr>
        <p:grpSpPr bwMode="auto">
          <a:xfrm>
            <a:off x="7645400" y="1571625"/>
            <a:ext cx="4105275" cy="3341688"/>
            <a:chOff x="7567613" y="1562245"/>
            <a:chExt cx="4105275" cy="3341688"/>
          </a:xfrm>
        </p:grpSpPr>
        <p:grpSp>
          <p:nvGrpSpPr>
            <p:cNvPr id="25606" name="19 Grupo"/>
            <p:cNvGrpSpPr>
              <a:grpSpLocks/>
            </p:cNvGrpSpPr>
            <p:nvPr/>
          </p:nvGrpSpPr>
          <p:grpSpPr bwMode="auto">
            <a:xfrm>
              <a:off x="7567613" y="1562245"/>
              <a:ext cx="4105275" cy="3341688"/>
              <a:chOff x="2500774" y="1253738"/>
              <a:chExt cx="4357242" cy="4831166"/>
            </a:xfrm>
          </p:grpSpPr>
          <p:grpSp>
            <p:nvGrpSpPr>
              <p:cNvPr id="25608" name="Group 18"/>
              <p:cNvGrpSpPr>
                <a:grpSpLocks/>
              </p:cNvGrpSpPr>
              <p:nvPr/>
            </p:nvGrpSpPr>
            <p:grpSpPr bwMode="auto">
              <a:xfrm>
                <a:off x="2500774" y="1253738"/>
                <a:ext cx="4357242" cy="889378"/>
                <a:chOff x="1527" y="1020"/>
                <a:chExt cx="2363" cy="443"/>
              </a:xfrm>
            </p:grpSpPr>
            <p:graphicFrame>
              <p:nvGraphicFramePr>
                <p:cNvPr id="25619" name="Object 7"/>
                <p:cNvGraphicFramePr>
                  <a:graphicFrameLocks noChangeAspect="1"/>
                </p:cNvGraphicFramePr>
                <p:nvPr/>
              </p:nvGraphicFramePr>
              <p:xfrm>
                <a:off x="1527" y="1020"/>
                <a:ext cx="801" cy="4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621" name="Imagen de mapa de bits" r:id="rId3" imgW="2924583" imgH="1504762" progId="Paint.Picture">
                        <p:embed/>
                      </p:oleObj>
                    </mc:Choice>
                    <mc:Fallback>
                      <p:oleObj name="Imagen de mapa de bits" r:id="rId3" imgW="2924583" imgH="1504762" progId="Paint.Picture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7" y="1020"/>
                              <a:ext cx="801" cy="4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20" name="Object 8"/>
                <p:cNvGraphicFramePr>
                  <a:graphicFrameLocks noChangeAspect="1"/>
                </p:cNvGraphicFramePr>
                <p:nvPr/>
              </p:nvGraphicFramePr>
              <p:xfrm>
                <a:off x="3089" y="1036"/>
                <a:ext cx="801" cy="4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622" name="Imagen de mapa de bits" r:id="rId5" imgW="2924583" imgH="1504762" progId="Paint.Picture">
                        <p:embed/>
                      </p:oleObj>
                    </mc:Choice>
                    <mc:Fallback>
                      <p:oleObj name="Imagen de mapa de bits" r:id="rId5" imgW="2924583" imgH="1504762" progId="Paint.Picture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89" y="1036"/>
                              <a:ext cx="801" cy="4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5609" name="Group 20"/>
              <p:cNvGrpSpPr>
                <a:grpSpLocks/>
              </p:cNvGrpSpPr>
              <p:nvPr/>
            </p:nvGrpSpPr>
            <p:grpSpPr bwMode="auto">
              <a:xfrm>
                <a:off x="3265480" y="4489464"/>
                <a:ext cx="2530475" cy="1595440"/>
                <a:chOff x="1680" y="2662"/>
                <a:chExt cx="1594" cy="1005"/>
              </a:xfrm>
            </p:grpSpPr>
            <p:graphicFrame>
              <p:nvGraphicFramePr>
                <p:cNvPr id="25617" name="Object 14"/>
                <p:cNvGraphicFramePr>
                  <a:graphicFrameLocks noChangeAspect="1"/>
                </p:cNvGraphicFramePr>
                <p:nvPr/>
              </p:nvGraphicFramePr>
              <p:xfrm>
                <a:off x="1731" y="2662"/>
                <a:ext cx="600" cy="6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623" name="Imagen de mapa de bits" r:id="rId6" imgW="1486107" imgH="1666667" progId="Paint.Picture">
                        <p:embed/>
                      </p:oleObj>
                    </mc:Choice>
                    <mc:Fallback>
                      <p:oleObj name="Imagen de mapa de bits" r:id="rId6" imgW="1486107" imgH="1666667" progId="Paint.Picture">
                        <p:embed/>
                        <p:pic>
                          <p:nvPicPr>
                            <p:cNvPr id="0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31" y="2662"/>
                              <a:ext cx="600" cy="67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561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680" y="3356"/>
                  <a:ext cx="1594" cy="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8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8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8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8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8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8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8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8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SV" sz="900" b="1">
                      <a:solidFill>
                        <a:srgbClr val="000099"/>
                      </a:solidFill>
                      <a:latin typeface="Arial" panose="020B0604020202020204" pitchFamily="34" charset="0"/>
                    </a:rPr>
                    <a:t>1 Técnico\a puede trabajar con un promedio de 10 Extensionistas Comunitarios </a:t>
                  </a:r>
                  <a:endParaRPr lang="es-ES" altLang="es-SV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5610" name="AutoShape 9"/>
              <p:cNvSpPr>
                <a:spLocks noChangeArrowheads="1"/>
              </p:cNvSpPr>
              <p:nvPr/>
            </p:nvSpPr>
            <p:spPr bwMode="auto">
              <a:xfrm rot="1502272">
                <a:off x="5734711" y="2211101"/>
                <a:ext cx="675074" cy="1593385"/>
              </a:xfrm>
              <a:prstGeom prst="curvedLeftArrow">
                <a:avLst>
                  <a:gd name="adj1" fmla="val 42682"/>
                  <a:gd name="adj2" fmla="val 85386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s-SV" altLang="es-SV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611" name="AutoShape 10"/>
              <p:cNvSpPr>
                <a:spLocks noChangeArrowheads="1"/>
              </p:cNvSpPr>
              <p:nvPr/>
            </p:nvSpPr>
            <p:spPr bwMode="auto">
              <a:xfrm flipH="1">
                <a:off x="2786050" y="2214554"/>
                <a:ext cx="673391" cy="1593385"/>
              </a:xfrm>
              <a:prstGeom prst="curvedLeftArrow">
                <a:avLst>
                  <a:gd name="adj1" fmla="val 42811"/>
                  <a:gd name="adj2" fmla="val 85600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s-SV" altLang="es-SV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25612" name="Object 11"/>
              <p:cNvGraphicFramePr>
                <a:graphicFrameLocks noChangeAspect="1"/>
              </p:cNvGraphicFramePr>
              <p:nvPr/>
            </p:nvGraphicFramePr>
            <p:xfrm>
              <a:off x="3602317" y="3225061"/>
              <a:ext cx="574066" cy="722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24" name="Imagen de mapa de bits" r:id="rId8" imgW="1295238" imgH="1428949" progId="Paint.Picture">
                      <p:embed/>
                    </p:oleObj>
                  </mc:Choice>
                  <mc:Fallback>
                    <p:oleObj name="Imagen de mapa de bits" r:id="rId8" imgW="1295238" imgH="1428949" progId="Paint.Picture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2317" y="3225061"/>
                            <a:ext cx="574066" cy="722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13" name="Object 12"/>
              <p:cNvGraphicFramePr>
                <a:graphicFrameLocks noChangeAspect="1"/>
              </p:cNvGraphicFramePr>
              <p:nvPr/>
            </p:nvGraphicFramePr>
            <p:xfrm>
              <a:off x="4782435" y="3225061"/>
              <a:ext cx="589217" cy="6403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25" name="Imagen de mapa de bits" r:id="rId10" imgW="1314286" imgH="1247619" progId="Paint.Picture">
                      <p:embed/>
                    </p:oleObj>
                  </mc:Choice>
                  <mc:Fallback>
                    <p:oleObj name="Imagen de mapa de bits" r:id="rId10" imgW="1314286" imgH="1247619" progId="Paint.Picture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82435" y="3225061"/>
                            <a:ext cx="589217" cy="6403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614" name="Text Box 13"/>
              <p:cNvSpPr txBox="1">
                <a:spLocks noChangeArrowheads="1"/>
              </p:cNvSpPr>
              <p:nvPr/>
            </p:nvSpPr>
            <p:spPr bwMode="auto">
              <a:xfrm>
                <a:off x="3643306" y="2214554"/>
                <a:ext cx="1928826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s-ES" altLang="es-SV" sz="900" b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Cada grupo de trabajo está formado por un promedio de 10, atendido por un Extensionista Comunitario</a:t>
                </a:r>
                <a:endParaRPr lang="es-ES" altLang="es-SV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615" name="AutoShape 16"/>
              <p:cNvSpPr>
                <a:spLocks noChangeArrowheads="1"/>
              </p:cNvSpPr>
              <p:nvPr/>
            </p:nvSpPr>
            <p:spPr bwMode="auto">
              <a:xfrm rot="14204595" flipH="1">
                <a:off x="4875873" y="3830613"/>
                <a:ext cx="193589" cy="715478"/>
              </a:xfrm>
              <a:prstGeom prst="curvedLeftArrow">
                <a:avLst>
                  <a:gd name="adj1" fmla="val 81737"/>
                  <a:gd name="adj2" fmla="val 163456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s-SV" altLang="es-SV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616" name="AutoShape 17"/>
              <p:cNvSpPr>
                <a:spLocks noChangeArrowheads="1"/>
              </p:cNvSpPr>
              <p:nvPr/>
            </p:nvSpPr>
            <p:spPr bwMode="auto">
              <a:xfrm rot="-2778625" flipH="1" flipV="1">
                <a:off x="3897951" y="3880939"/>
                <a:ext cx="189866" cy="611102"/>
              </a:xfrm>
              <a:prstGeom prst="curvedLeftArrow">
                <a:avLst>
                  <a:gd name="adj1" fmla="val 71182"/>
                  <a:gd name="adj2" fmla="val 142348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s-SV" altLang="es-SV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607" name="Picture 14" descr="fig super ec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1799" y="3778069"/>
              <a:ext cx="1512168" cy="756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752975" y="1141413"/>
            <a:ext cx="3000375" cy="4710112"/>
          </a:xfrm>
          <a:prstGeom prst="rect">
            <a:avLst/>
          </a:prstGeom>
          <a:solidFill>
            <a:srgbClr val="F2EDAC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Font typeface="Arial" panose="020B0604020202020204" pitchFamily="34" charset="0"/>
              <a:buNone/>
            </a:pPr>
            <a:r>
              <a:rPr lang="es-ES" altLang="es-SV" sz="2500">
                <a:solidFill>
                  <a:srgbClr val="002060"/>
                </a:solidFill>
                <a:latin typeface="Calibri" panose="020F0502020204030204" pitchFamily="34" charset="0"/>
              </a:rPr>
              <a:t>Déficit en los territorios y pobreza, expresados en la falta de oportunidades para la gente (especialmente para las mujeres y juventud) para lograr el autodesarrollo, la soberanía / seguridad alimentaria y nutricional</a:t>
            </a:r>
            <a:endParaRPr lang="es-SV" altLang="es-SV" sz="25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1952625" y="368300"/>
            <a:ext cx="2643188" cy="1714500"/>
            <a:chOff x="428596" y="1142984"/>
            <a:chExt cx="2643206" cy="1714512"/>
          </a:xfrm>
        </p:grpSpPr>
        <p:sp>
          <p:nvSpPr>
            <p:cNvPr id="9" name="8 Flecha derecha"/>
            <p:cNvSpPr/>
            <p:nvPr/>
          </p:nvSpPr>
          <p:spPr>
            <a:xfrm>
              <a:off x="428596" y="1142984"/>
              <a:ext cx="2643206" cy="1714512"/>
            </a:xfrm>
            <a:prstGeom prst="rightArrow">
              <a:avLst/>
            </a:prstGeom>
            <a:solidFill>
              <a:srgbClr val="3E18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dirty="0">
                <a:solidFill>
                  <a:prstClr val="black"/>
                </a:solidFill>
              </a:endParaRPr>
            </a:p>
          </p:txBody>
        </p:sp>
        <p:sp>
          <p:nvSpPr>
            <p:cNvPr id="8215" name="9 CuadroTexto"/>
            <p:cNvSpPr txBox="1">
              <a:spLocks noChangeArrowheads="1"/>
            </p:cNvSpPr>
            <p:nvPr/>
          </p:nvSpPr>
          <p:spPr bwMode="auto">
            <a:xfrm>
              <a:off x="428596" y="1571612"/>
              <a:ext cx="2643206" cy="95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Falta de visión, políticas y acciones integradas de desarrollo por el Gobierno nacional y municipal</a:t>
              </a:r>
            </a:p>
          </p:txBody>
        </p:sp>
      </p:grpSp>
      <p:grpSp>
        <p:nvGrpSpPr>
          <p:cNvPr id="3" name="12 Grupo"/>
          <p:cNvGrpSpPr>
            <a:grpSpLocks/>
          </p:cNvGrpSpPr>
          <p:nvPr/>
        </p:nvGrpSpPr>
        <p:grpSpPr bwMode="auto">
          <a:xfrm>
            <a:off x="1666875" y="1524000"/>
            <a:ext cx="3219450" cy="1714500"/>
            <a:chOff x="428596" y="1142984"/>
            <a:chExt cx="2643206" cy="1714512"/>
          </a:xfrm>
        </p:grpSpPr>
        <p:sp>
          <p:nvSpPr>
            <p:cNvPr id="14" name="13 Flecha derecha"/>
            <p:cNvSpPr/>
            <p:nvPr/>
          </p:nvSpPr>
          <p:spPr>
            <a:xfrm>
              <a:off x="428596" y="1142984"/>
              <a:ext cx="2643206" cy="1714512"/>
            </a:xfrm>
            <a:prstGeom prst="rightArrow">
              <a:avLst/>
            </a:prstGeom>
            <a:solidFill>
              <a:srgbClr val="3E18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dirty="0">
                <a:solidFill>
                  <a:prstClr val="black"/>
                </a:solidFill>
              </a:endParaRPr>
            </a:p>
          </p:txBody>
        </p:sp>
        <p:sp>
          <p:nvSpPr>
            <p:cNvPr id="8213" name="14 CuadroTexto"/>
            <p:cNvSpPr txBox="1">
              <a:spLocks noChangeArrowheads="1"/>
            </p:cNvSpPr>
            <p:nvPr/>
          </p:nvSpPr>
          <p:spPr bwMode="auto">
            <a:xfrm>
              <a:off x="428596" y="1571612"/>
              <a:ext cx="2428892" cy="95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Implementar metodologías o acciones que ignoran el alto grado de heterogeneidad del ámbito rural y la cultura ancestral </a:t>
              </a:r>
            </a:p>
          </p:txBody>
        </p:sp>
      </p:grpSp>
      <p:grpSp>
        <p:nvGrpSpPr>
          <p:cNvPr id="4" name="15 Grupo"/>
          <p:cNvGrpSpPr>
            <a:grpSpLocks/>
          </p:cNvGrpSpPr>
          <p:nvPr/>
        </p:nvGrpSpPr>
        <p:grpSpPr bwMode="auto">
          <a:xfrm>
            <a:off x="1712913" y="2638425"/>
            <a:ext cx="2678112" cy="1714500"/>
            <a:chOff x="393671" y="1142983"/>
            <a:chExt cx="2678131" cy="1714513"/>
          </a:xfrm>
        </p:grpSpPr>
        <p:sp>
          <p:nvSpPr>
            <p:cNvPr id="17" name="16 Flecha derecha"/>
            <p:cNvSpPr/>
            <p:nvPr/>
          </p:nvSpPr>
          <p:spPr>
            <a:xfrm>
              <a:off x="428596" y="1142983"/>
              <a:ext cx="2643206" cy="1714513"/>
            </a:xfrm>
            <a:prstGeom prst="rightArrow">
              <a:avLst/>
            </a:prstGeom>
            <a:solidFill>
              <a:srgbClr val="3E18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dirty="0">
                <a:solidFill>
                  <a:prstClr val="black"/>
                </a:solidFill>
              </a:endParaRPr>
            </a:p>
          </p:txBody>
        </p:sp>
        <p:sp>
          <p:nvSpPr>
            <p:cNvPr id="8211" name="17 CuadroTexto"/>
            <p:cNvSpPr txBox="1">
              <a:spLocks noChangeArrowheads="1"/>
            </p:cNvSpPr>
            <p:nvPr/>
          </p:nvSpPr>
          <p:spPr bwMode="auto">
            <a:xfrm>
              <a:off x="393671" y="1552995"/>
              <a:ext cx="2535702" cy="95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Desconocer el  carácter multidimensional de las pobrezas y desvinculación de lo rural / urbano</a:t>
              </a:r>
            </a:p>
          </p:txBody>
        </p:sp>
      </p:grpSp>
      <p:grpSp>
        <p:nvGrpSpPr>
          <p:cNvPr id="5" name="21 Grupo"/>
          <p:cNvGrpSpPr>
            <a:grpSpLocks/>
          </p:cNvGrpSpPr>
          <p:nvPr/>
        </p:nvGrpSpPr>
        <p:grpSpPr bwMode="auto">
          <a:xfrm>
            <a:off x="950913" y="3725863"/>
            <a:ext cx="3930650" cy="1714500"/>
            <a:chOff x="500033" y="1071546"/>
            <a:chExt cx="2643207" cy="1714512"/>
          </a:xfrm>
        </p:grpSpPr>
        <p:sp>
          <p:nvSpPr>
            <p:cNvPr id="23" name="22 Flecha derecha"/>
            <p:cNvSpPr/>
            <p:nvPr/>
          </p:nvSpPr>
          <p:spPr>
            <a:xfrm>
              <a:off x="500033" y="1071546"/>
              <a:ext cx="2643207" cy="1714512"/>
            </a:xfrm>
            <a:prstGeom prst="rightArrow">
              <a:avLst/>
            </a:prstGeom>
            <a:solidFill>
              <a:srgbClr val="3E18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dirty="0">
                <a:solidFill>
                  <a:prstClr val="black"/>
                </a:solidFill>
              </a:endParaRPr>
            </a:p>
          </p:txBody>
        </p:sp>
        <p:sp>
          <p:nvSpPr>
            <p:cNvPr id="8209" name="23 CuadroTexto"/>
            <p:cNvSpPr txBox="1">
              <a:spLocks noChangeArrowheads="1"/>
            </p:cNvSpPr>
            <p:nvPr/>
          </p:nvSpPr>
          <p:spPr bwMode="auto">
            <a:xfrm>
              <a:off x="500033" y="1565123"/>
              <a:ext cx="2396341" cy="73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Agricultura convencional que promueve la rentabilidad, sin importar el mal manejo de tierras, agua y la contaminación  </a:t>
              </a:r>
            </a:p>
          </p:txBody>
        </p:sp>
      </p:grpSp>
      <p:grpSp>
        <p:nvGrpSpPr>
          <p:cNvPr id="6" name="24 Grupo"/>
          <p:cNvGrpSpPr>
            <a:grpSpLocks/>
          </p:cNvGrpSpPr>
          <p:nvPr/>
        </p:nvGrpSpPr>
        <p:grpSpPr bwMode="auto">
          <a:xfrm>
            <a:off x="1666875" y="4700588"/>
            <a:ext cx="2643188" cy="1714500"/>
            <a:chOff x="428596" y="1142984"/>
            <a:chExt cx="2643206" cy="1714512"/>
          </a:xfrm>
        </p:grpSpPr>
        <p:sp>
          <p:nvSpPr>
            <p:cNvPr id="26" name="25 Flecha derecha"/>
            <p:cNvSpPr/>
            <p:nvPr/>
          </p:nvSpPr>
          <p:spPr>
            <a:xfrm>
              <a:off x="428596" y="1142984"/>
              <a:ext cx="2643206" cy="1714512"/>
            </a:xfrm>
            <a:prstGeom prst="rightArrow">
              <a:avLst/>
            </a:prstGeom>
            <a:solidFill>
              <a:srgbClr val="3E18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dirty="0">
                <a:solidFill>
                  <a:prstClr val="black"/>
                </a:solidFill>
              </a:endParaRPr>
            </a:p>
          </p:txBody>
        </p:sp>
        <p:sp>
          <p:nvSpPr>
            <p:cNvPr id="8207" name="26 CuadroTexto"/>
            <p:cNvSpPr txBox="1">
              <a:spLocks noChangeArrowheads="1"/>
            </p:cNvSpPr>
            <p:nvPr/>
          </p:nvSpPr>
          <p:spPr bwMode="auto">
            <a:xfrm>
              <a:off x="428596" y="1571612"/>
              <a:ext cx="2428892" cy="95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Política asistencialistas que no fomenta la solidaridad, el desarrollo de capacidades  y la organización local</a:t>
              </a: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8835213" y="2081524"/>
            <a:ext cx="2112121" cy="2037839"/>
            <a:chOff x="8933" y="6065"/>
            <a:chExt cx="3134" cy="2760"/>
          </a:xfrm>
          <a:solidFill>
            <a:srgbClr val="00B050"/>
          </a:solidFill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auto">
            <a:xfrm rot="1777607">
              <a:off x="8933" y="6065"/>
              <a:ext cx="3134" cy="2760"/>
            </a:xfrm>
            <a:prstGeom prst="irregularSeal2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9615" y="6773"/>
              <a:ext cx="1585" cy="10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Desarrollo territorial integrado sustentable</a:t>
              </a:r>
              <a:endParaRPr lang="es-SV" sz="2400" b="1" dirty="0">
                <a:solidFill>
                  <a:schemeClr val="bg1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8" name="28 Grupo"/>
          <p:cNvGrpSpPr/>
          <p:nvPr/>
        </p:nvGrpSpPr>
        <p:grpSpPr bwMode="auto">
          <a:xfrm rot="19144578">
            <a:off x="7694156" y="3859075"/>
            <a:ext cx="2643019" cy="1794341"/>
            <a:chOff x="428596" y="1142984"/>
            <a:chExt cx="2643206" cy="1714512"/>
          </a:xfrm>
          <a:solidFill>
            <a:srgbClr val="00B0F0"/>
          </a:solidFill>
        </p:grpSpPr>
        <p:sp>
          <p:nvSpPr>
            <p:cNvPr id="30" name="29 Flecha derecha"/>
            <p:cNvSpPr/>
            <p:nvPr/>
          </p:nvSpPr>
          <p:spPr>
            <a:xfrm>
              <a:off x="428596" y="1142984"/>
              <a:ext cx="2643206" cy="171451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dirty="0">
                <a:solidFill>
                  <a:prstClr val="black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449363" y="1660240"/>
              <a:ext cx="2141191" cy="70580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1400" b="1" dirty="0">
                  <a:solidFill>
                    <a:prstClr val="black"/>
                  </a:solidFill>
                  <a:latin typeface="Calibri"/>
                  <a:cs typeface="+mn-cs"/>
                </a:rPr>
                <a:t>Estrategias y acciones de manejo integrado de fincas agroecológicas </a:t>
              </a:r>
              <a:endParaRPr lang="es-SV" sz="12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0" name="31 Grupo"/>
          <p:cNvGrpSpPr/>
          <p:nvPr/>
        </p:nvGrpSpPr>
        <p:grpSpPr bwMode="auto">
          <a:xfrm rot="2295958">
            <a:off x="7676303" y="599648"/>
            <a:ext cx="2643019" cy="1714081"/>
            <a:chOff x="428596" y="1142984"/>
            <a:chExt cx="2643206" cy="1714512"/>
          </a:xfrm>
          <a:solidFill>
            <a:srgbClr val="00B0F0"/>
          </a:solidFill>
        </p:grpSpPr>
        <p:sp>
          <p:nvSpPr>
            <p:cNvPr id="33" name="32 Flecha derecha"/>
            <p:cNvSpPr/>
            <p:nvPr/>
          </p:nvSpPr>
          <p:spPr>
            <a:xfrm>
              <a:off x="428596" y="1142984"/>
              <a:ext cx="2643206" cy="171451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dirty="0">
                <a:solidFill>
                  <a:prstClr val="black"/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428599" y="1725420"/>
              <a:ext cx="2428892" cy="64649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b="1" dirty="0">
                  <a:solidFill>
                    <a:prstClr val="black"/>
                  </a:solidFill>
                  <a:latin typeface="Calibri"/>
                  <a:cs typeface="+mn-cs"/>
                </a:rPr>
                <a:t>Políticas apropiadas y acciones integradas </a:t>
              </a:r>
            </a:p>
          </p:txBody>
        </p:sp>
      </p:grpSp>
      <p:grpSp>
        <p:nvGrpSpPr>
          <p:cNvPr id="11" name="31 Grupo"/>
          <p:cNvGrpSpPr/>
          <p:nvPr/>
        </p:nvGrpSpPr>
        <p:grpSpPr bwMode="auto">
          <a:xfrm rot="186451">
            <a:off x="7732517" y="2644670"/>
            <a:ext cx="1525902" cy="1437946"/>
            <a:chOff x="356571" y="1142984"/>
            <a:chExt cx="2831855" cy="1714512"/>
          </a:xfrm>
          <a:solidFill>
            <a:srgbClr val="00B0F0"/>
          </a:solidFill>
        </p:grpSpPr>
        <p:sp>
          <p:nvSpPr>
            <p:cNvPr id="29" name="28 Flecha derecha"/>
            <p:cNvSpPr/>
            <p:nvPr/>
          </p:nvSpPr>
          <p:spPr>
            <a:xfrm>
              <a:off x="428596" y="1142984"/>
              <a:ext cx="2759830" cy="171451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dirty="0">
                <a:solidFill>
                  <a:prstClr val="black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356571" y="1418556"/>
              <a:ext cx="2021689" cy="113761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1400" b="1" dirty="0">
                  <a:solidFill>
                    <a:prstClr val="black"/>
                  </a:solidFill>
                  <a:latin typeface="Calibri"/>
                  <a:cs typeface="+mn-cs"/>
                </a:rPr>
                <a:t>Saberes y acción organizada de la gente </a:t>
              </a:r>
            </a:p>
          </p:txBody>
        </p:sp>
      </p:grpSp>
      <p:sp>
        <p:nvSpPr>
          <p:cNvPr id="8204" name="10 Rectángulo"/>
          <p:cNvSpPr>
            <a:spLocks noChangeArrowheads="1"/>
          </p:cNvSpPr>
          <p:nvPr/>
        </p:nvSpPr>
        <p:spPr bwMode="auto">
          <a:xfrm>
            <a:off x="1952625" y="0"/>
            <a:ext cx="864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2400" b="1">
                <a:solidFill>
                  <a:srgbClr val="006600"/>
                </a:solidFill>
                <a:latin typeface="Arial" panose="020B0604020202020204" pitchFamily="34" charset="0"/>
              </a:rPr>
              <a:t>MARCO DE REFERENCIA</a:t>
            </a:r>
            <a:endParaRPr lang="es-SV" altLang="es-SV" sz="1800">
              <a:latin typeface="Arial" panose="020B0604020202020204" pitchFamily="34" charset="0"/>
            </a:endParaRPr>
          </a:p>
        </p:txBody>
      </p:sp>
      <p:sp>
        <p:nvSpPr>
          <p:cNvPr id="8205" name="CuadroTexto 10"/>
          <p:cNvSpPr txBox="1">
            <a:spLocks noChangeArrowheads="1"/>
          </p:cNvSpPr>
          <p:nvPr/>
        </p:nvSpPr>
        <p:spPr bwMode="auto">
          <a:xfrm>
            <a:off x="508000" y="6437313"/>
            <a:ext cx="1116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1800" b="1">
                <a:solidFill>
                  <a:srgbClr val="195725"/>
                </a:solidFill>
              </a:rPr>
              <a:t>TENER UNA VISIÓN SISTÉMICA PARA ABORDAR LA NUEVA REALIDAD DEL AGRO CON CAMBIO CLIMÁTICO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hQSERUUEhQWFRUUGBgYGBgYGB0ZGBgXGBgXGRcYGBgcGycfGBskGhgcHy8gIycpLCwtFR4xNTAqNSYrLCkBCQoKDgwOGg8PGjQkHyQqMCosMSkrLywvMCwsLCwsLC4sLCwvLCwsLCwsLCwsKSwsLCwsLCwpLCwsLCksLCwsKf/AABEIANUA7QMBIgACEQEDEQH/xAAcAAABBQEBAQAAAAAAAAAAAAAGAAMEBQcBAgj/xABJEAACAQIDBAUHCAgFBAIDAAABAhEAAwQSIQUGMUEHEyJRYRdScXOBkZMjMjVCU6Gy0hQzNLHBwtHwJHKCouEVYpLxFoMlVHT/xAAaAQACAwEBAAAAAAAAAAAAAAADBAACBQEG/8QAOBEAAQMCAgcFCAEEAwEAAAAAAQACAwQREiETFDFBUVKRBSJxcrEyMzRTYZKhwoFC0eHwYsHxI//aAAwDAQACEQMRAD8Al9He4WFxuEFy8jF+sdZDsohcsaKY50VeR3A/Zt8W5+amOhn9hHrbv8laHWTFAJnPLnHJ1snEbhwQ2MbgbkNnBAfkdwP2bfFufmpeR3A/Zt8W5+ajPaG0rdi2bl64ttBxZiANdAJPMnSKo06RMGzMitedk+cEwuJYr3EhbJgHkefKj6lHsxu+4/3VrM2WHQKo8juB+zb4tz81LyO4H7Nvi3PzUX7I2zaxVvrLLFkzMslGQ5lMMCrqGEHThU2u6izmd9xUwsO4dEB+R3A/Zt8W5+al5HcD9m3xbn5qPKVTUWczvuK7hbyjogPyO4H7Nvi3PzUvI7gfs2+Lc/NV7vNvOcO9mzZt9biMQSLaE5VAXVndoMADlxNS93sTiXtE4y0lq5mICo2YFdIbiYMzpPLxiq6nHe2J33FV7l7YR0Qv5HcD9m3xbn5qXkdwP2bfFufmo8pVbUWczvuKthbyjogPyO4H7Nvi3PzUvI7gfs2+Lc/NRRvBvJYwVo3cQ4RRMCe0xAnKo5nw8RWL7x9MOOZj1RGHWCMqqGdO6WMjPHcIHvFTUWczvuKmBvKOiPz0PYHzG+Lc/NXfI7gfMb4tz81YRtLenEYmDfv3LhUGMzHT2cBxruC3/wAfaI6vFXhl4Sc+gjTtg9wHsjnXdQZzO+4qYW8o6LdvI7gfs2+Lc/NS8juB+zb4tz81UG5PTSXuLY2gqK75cl5CAkMJXOC2k6ajTXUAVrNu4GAI1BEj0VzUWczvuKmFvKOiBfI7gfs2+Lc/NS8juB+zb4tz81HlKpqLOZ33FTC3lHRAfkdwP2bfFufmpeR3A/Zt8W5+ajylU1FnM77iphbyjogPyO4H7Nvi3PzUvI7gfs2+Lc/NR5Sqaizmd9xUwt5R0QH5HcD9m3xbn5qXkdwP2bfFufmo8pVNRZzO+4qYW8o6ID8juB+zb4tz81LyO4H7Nvi3PzUeUqmos5nfcVMLeUdEB+R3A/Zt8W5+asu6QNh2sJixasAqnVI8Fi3aLODqTP1RX0YawPpb+kB6i3+K7QNFoZ2ta4kFp2knYW8fFAqGt0dwN6Ouhn9hHrbv8lGe38S1vC3ntsiOlt2VrnzFIUkM3gKDOhn9hHrbv8lWXStjimznRTDYhksr45mlh7UVh7aLTGwlP/L9Wol8MQP0Vfaa8+NwP6eA4TD3boZATZ6+SQxgZZFoaE82041Vbm47FCxisZYw/WPi8RKsSTlU3MuqL2mVc7EwRovhRtvRs7E3cN+j4XqlFxGtu9xmBVSAOwqqZJEiSRGnGqbYmydqYSylhEwL2kUgQ91HkySxbKwJJM6AUwWkOQSw4ht/0WXjf/b+IwC21wlu2i3HAkAFnuOXZlVOA4AliDJuDxNVu0d5sXg7gTE4q2LuJHWMCgNvB2lzaIJDXbjHsgayU5zVlg9xcTn2cb98XlwfWNcLs7O1xzmWCwOYKQoliDoa9bw7n4u5tEYrDPYUG0Lea6CzWzJl0SILDkSeZ0rhD9v1XHB+ZF93+VDvb3Y6zspMReUJcuXghuNb/V2G4XWtD606AeK8eZZuucSbTHE3bV4FptXLQgPaIBVmEQCdeEiI1PGqLaG7GOQlbN5cTZfDmy6Yp2/WEybuitm4kRpA05CCDdTYZweEtYcvnNsGW7yWLEDwEwPAVdodizRGB2LPghJscrbaxWIuH5LZ+GgnjBYZyQO+GceyoW0t98fbw1nHk21s3r2VcPkk9VDEE3JnMQp4ADUGOIqTa6OMU743rcQqJiXuuBbli5fOLXWkgdhA05BzPHQVJ2XuPiri4W1jms9Rg9VS0WY3XHzC5ZRlCjSBxk9+gwH+H/qFaQ3tle/+9EfKa8YnEBEZ2MKoJJ7gBJpyhHpQ2mbOz7sZpfsgjhrybwI5cxNNJ0C+SxbfnfA4zHK90xZR8qAToivJ4fWIA1747qr8Rs25dU3co7eZgIkDMZhe5Ry8AKoccnaHpA9HhWubCsDqUBHBRx9FAlfhsm4Y8ZIWaLsUgNoROnDn4VCTZrzEEVq2MsieAqo2lZSJjWhCc70Z1KNxWZ4tspUGcwEHugHsge88e4VufQxvwblsYW60lP1Zg/M7ieAg8J7wKw3a6/4hhBj/AIq33T2gbF9Lgk5WEjhI0kcOdNg5JG3eIX1tSqJszFdZaVuMgf3ppUuuoZFkqVKlUUSpUqVRRKlSpVFEqVKlUUXDWB9Lf0gPUW/xXa3w1gfS39ID1Fv8V2s+f4hnld6tQaj3R8QjroZ/YR627/JRrtPYtnEZOuth+rbOkzow4Hjr7aCuhn9hHrbv8laHVqTbJ5v1aiNF42+CVKlSp5WSpUqVRRKlSpVFEqVKlUUSrKumTaEm3aBPZGYry1kA/cePfWq0G76bp/pDBgCSB6de7u4fwqkl7ZIsVsWa+d8Vh+2gPDrFn/yEVpu28Rew6/JW3cRMgIV9AGbN7YjTjQtj93He6QFYKDmI81QZJLRAOh40fYvHAWhwJ5T48KTe4ZErQhZtAVC9641oMymT4a+6qRtplmyG2Rwg5GI14SRoPbwotxuPi2qkEPAk5Tlk+I5axNQbmJXq5ICueIHfzodwEwWE7Csv2zhIxDH++H9ipmzcJBWOMj0z31b4vd26xN7I8XHOUkQpUaEzzE8yI1FE26G6TXVzMhHaUrpxBzAwY7oMCmg42AWfhGIlazuRbjB2jqJWIIjhpPtogpnCWgqKoEBVA9winqYGxKONzdKlSpV1VSpUqVRRKlSpVFEqVKlUUXDWB9Lf0gPUW/xXa3w1gfS39ID1Fv8AFdrPn+IZ5XerUGo90fEI66Gf2Eetu/yVodZ50M/sI9bd/krQoq1Htk836tRGew3wXa4TSiou1cIbti7bVsrXLboG80spAPsJmnTsVkC7e33xLYW9jMM1u3hrThLZZC74hswRmHaARASY0YnKeFOLvDj7eJ2fhnNsm+AbjEAu4VFa4xChVtjVlAA+pM6xQ3jt3MVb/wCnYDE3LZVrxK2rQJXIrZrj3GIGZocgAACJ4mjHbu5mJvY84m1iFsr1HUghSbiiSWyclJkjNqRmOnClgXnPPd/lJAvdx3f3Kj2OkJwm0MRcCmxhrvU2FUENcuCQQzSRBJUyBoCe6nNzd4sZicUwuG1csLbBd7aFUS+SJso5Y9ZlEgkTqOXOgHRfjf0BbBu2MyXVuC1r1ZPbzM9zLmZiGAiIAQczNHe7ex79rM+JuhncKotWwVw9lVmFtIeepljqdByqzMZPeV2aQkYsleUq5FKKYTS7XlhpXTTL4jTunnVXODdq6BdCG1t0iqX3W8LBuACYL8+B5mRIMd9D9vGLYzqCLlt9BmhTAiJAOhBn2RpV5t7aLMwVidNSOU8OHv8AfQ7ZwTX7hS2SSgzsSdAJ0EwdTyHgaQmwvFrZLVhaWjE4p7B4exdOYlFaYhiRJ8BENxruMvhFZQq5ZGYFZDZTME8QKZOwOrnrSDlbMAp0nvjhPsr1itnLcXOphuJIgEk+I/dSTIGseTt4Jt0ocLIowdu1tDD21UJbay0lBxHdlPEKe/wjlRHszAdUMsAKAAoHIAf37qx7Z+NNnEISSNcrEaaNoT/H2VpuC2hdCatPPXUxyE/3xrTbM3esuWFwyByRFSpnDX86g+/007FNA3zSZFsl2vF26FBYmAAST3Aca9VAs7VR7j2WlbiiSjcSh0DryZeUjhwMVCVxThcETOkTPhTGH2jbuKGRgykkAjmQJP3CszxW9NzA4TaGHzEXcPpYPEgXHW3bMHuFy23pY163c26bSIHPZVb10nvlGUKB3yo/8hQTLay7ZairgiRwOtIXB3/3/Z++ghN62NtYkSFHY1IB7KInnXrhE9yDvgkkew8MUX5UjrSJKgyttTMKCdT4udWMk8gCNfdcVtSrxauhhKkEHmDI99eoq6iRrA+lv6QHqLf4rlb4awPpb+kB6i3+K5WfP8Qzyu9WoNR7o+IR10M/sI9bd/krQ6zzoZ/YR627/JWh1aj2yeb9WojPYb4JUqVKnlZDV7cdWxK4psTiDeRiUYm3CISZtqvVxlglZ+dB4zrRLSpVwADYuBoGxKlSpV1dSpUpqFsvbNnEoXw9xbqBipZTIkAGJ56Ee+opdSrlV2Nxi27TM/BeI5k8gPGaafeewGKljKzPZYRHHiKFd5dvrdI6szbXWdRmY8OPcP3ms50rXk4TeybihcTYiyqdp4xnfvuXWAgcJJgD0UTYTCjD2wogswlyObf0HCgnZRa7ikjkc3/jr/Ci/AlnOvKhYk9JwCgbStMwNVIuNbYz800bNgaiYzY4ZTpVbFDBQDtTDy5I+a3Ci7dHbXWJ1Vw/KJzP114A+kcDVXtLZfVWAW4ltPbyoatYxrbh1MMpkH+B8CNKsDfaikYmrZ9n3sp8DVtQHsPec4pxas2iHgFi57CjgxEGWgx3TIo6trAAJmOdOwOJuFmztsV6rJek5r+AxNrFW2IsM4bMdRYvxDDjpaur85RoSrHRiDWh7c3mt4UoHW4xeT2FzZVWJZtRA1Hj4aGIm0ruE2lgbylhdsvbOaBLLAzA5TqGBAYacQKObHJLrGekTeG1jMW5tqV+StZp5uoFwx6JCH1fdUm85d0zRktgx7Y094++gvBW2ufo90KzDK1tyATqmgLd0r30U2ruYhRxIme7w9NKyNXCrXC7Tu5l6qQyE5QNYLDLw5tGmnDlRXu1sxr2txHxRaC/aK4UkDTrLhJOKMOfmK9sERxWSPbl7MsXr4bE3bKW7MsLLuoa6R9d1J/Vrx9nu0sb74Ocq3c8afJ23ce9FI++isaAFAryyDAkAHuHD2U5TOExa3UV7bBlYSCOBFPUddXDWB9Lf0gPUW/xXK3w1gfS39ID1Fv8Vys+f4hnld6tQaj3R8QjroZ/YR627/JWh1nnQz+wj1t3+StDq1Htk836tRGew3wQxtzeC8cUuCwQt9dkN25cuAlLSTA0WMzMeU6SDrVd/wDI8d1tnA/4f9MZWuXbihms2rQYhSFJUs5GkSIkd+nL27+OtbSxOIwwsMmJVFzXS3yRVVE5QJb5p0kTI1EUy+6+PsY/9KstaxLXMOLTtdbqu2AgNwqqkRKBoXvI040Yl35QSX/Xb+FCTpFxYweJc27Ru4a61t7motgahTknMzFxkABjUExUbD9Ie0Wu2LfU2Zu2esKnMIWG+WdphE7ObKJMADiwiyx/RzdGzxhbTo1y9fW7irjkrmGpbIAp1DBYBjge+ntobk4h72Puqbc3sOtjDDMeymVQ4bs9mcunH5xqpEnFDLZcsyomA6R7/wD0+3euLaOIxN5rdgaomVYDXLktIVTMwfN4cal7G3yxRweNxFxUurh56m4itbW8FBzMASTkEAyDwJ7qp7/R9jsuDMYa6cPnHUvPVICECg6TdkguxOuY6acCO5sfaVlbDW764hld2v2mi1bdXVQqWzkbIiRoOeYnwqwx71GaTfdedh7dxb4a7iL74e5hzhzcR7QKsrhSXRlJPzTImfq+MCZ0a7L6jZmHU8XXrD/9hzCfQpA9lU+zt0MXY2firdsWOtxN1n6k9qylt4DW9RB7AjURwFG+zrbLatq4UOqKGCaKGCgHKPNnhV2A7TwRYwbgu4IX37wCqoujRnORh3ggmfTAigDaOJgRWpb64PPhGIEm2Q49A0b/AGkn2VjOLulm050pNGGuJA2rcpn3jsdyIdxVLYqByRiT3CVA9+vurQ8LgQpPjQv0ZbNKpfuOsMXCCeOVVBj3saN0WhNF81SR+aaKUimlOPTF27AqxVASVR72YLrrDovzgpKnuYaj76ym7igyq40zCY7jzB9FbI/A1jO2NmNYxF22ASrMXWBMZjJA9tU+qOx1slY7tbcbD4m3cU/WAYd6MQGHu+8Ct7r503bwjX8XZtWwWLOpMckVgXY9wA595A4kV9FPMacaegvhSlVbEEF747yY/B/LW8Phr1nmDeNu6OMjtaN/pk6xl51neN3yss36ThlODvzF/DuRkuK/F7R0FwSe0kKSDmiRJvukndjEsRdbFlyp0UWVGVSCSFIBCgBSZczpGsisn2yjoGRmuOODB0Uwf8wEgj0Ve9zZKZpzYd82lNsk6H2Ecj7amYbGgMZbmf8AgVW7v44uDblS8jJIk8dYMca5dbtHgwk8DoTz1qpFzZcN0ebqYrC9aHxFu5f5gIPrcYy6Zh4BvfWkbM6QrbCGwOPw66QWwpy+wWixj2VheCm42UC0SRlAJMkngAFaeMcDJ8K2Ho23Vv4e2GYsBw1u31J4Ezh7wZRrpOh0kV1mWS6jvZtlAk2/mOS40gdvtGBykkn/AFGpdcFdoyi4awPpb+kB6i3+K5W+GsD6W/pAeot/iuVnz/EM8rvVqDUe6PiEddDP7CPW3f5K0Os86Gf2Eetu/wAlaHVqPbJ5v1aiM9hvglSpUqeVkqVKlUUSpVwmss6U+kq7hbv6HYBR3VSbkagOSBkIPEwdSNMp4zpwmwXCbIz29vxhcKrZnDuhANpCDck8oJEd+tDT9NFhXOay/VgkBgQXJBj5mgGv/dpWRvfcau4OaSTM5mJ7UhuU+PE1CU5dDdGmpgEAqzaka+B1/hSwkcShYyvpnYG9GGxqF8NdFwCJGoKyJGZSJEj31Ax2yMDhWN820tu5gNBIzansqJCmJ1AFY/0Wb4rhMbdS5dtpYuIxfPcyKHSChUnQuZII4kf5YNVt3pYuY65lvFVsMykWwJVChOUhiJJk6nT0AaUR5OG9rpiN2YW2YDb2FtplFwTJJ7LcT/pp/wD+U4f7T/a35axhNsm1rbMr3T+6rzdHaOIv4k3HvMLOXRJETwiI5QTM1hPq3sYXlosBx/GxbJpm7jdaQ+8+H+0/2t+Wo1zeOz5/3N/SvEmNDTD2lJltY7+A9lZA7evtZ+f8LurhOXdu2SID/c39Ki2Xw9y/aYsMy3EIMNMhhHKnL94AaCTyrmylay73nEORlQEjsg6s2p46AD201T9raR3ebYeKq+EgZIvJw9hmYLbRn1YqoDN4mBJ9tct7wWSYzx/mBA95EVm228XfaTBCzxUzPixBodfaT29QxHt/hTo7Vle7uAWVm9lAtuXZrXN8trphsOb9xesW32lTzrn1JMGFGrTBjKDxAr5123vtcxCrbuohSyQLSKgypydmuEm47kQCS0E6xRBvHvg+ItLhiSLa9tgOBgyoHhK5o7wPaEjZxKz4d3CefprZjl0gBIssiWMxuLU1iWAdbuHQqPAn79Z9tW4xaX7aW7kq+aBIJ4xIPHN6WmBTW7mynW+QwMG3nynmska6ciAanJspr2ZVRbjKcrAMVaSs8I0Ecwa65wVbG9lP3K3ITHXHtddbsXFEqr2SesX6xVhcXXwy8DPfG07q7PxOEKWLnat6gHOXAgaFCQCvDVCOchjqKwXd+zibdzMxZUTtjNrcAUg9hp+eFkgHQ5SOzX07s12a0huQWgSRwb/uHcDxjxq7XBxyK46NzPaCl0qVKjKq4awPpb+kB6i3+K5W+GsD6W/pAeot/iuVnz/EM8rvVqDUe6PiEddDP7CPW3f5K0Os86Gf2Eetu/yVodWo9snm/VqIz2G+CVVe0d4Es3UtvILxDQcolo1PKOOscalbR2illC9wgKOZrKt694WxLnq2gAhreYRGgBOmh56nXXlRZ5xGPquk2Wk29uq+LbDqJyIGduQYnsp6Y7Xu8YtSaxTdveUWclwhcxuAPcM6LzJH1jHD3wTBBDvl0z4bD2nXDsz3oIUlDkUwYc5oziQNAZ1muQTYwb7VwOBVD0j9JV4Y39EtZrS22ysVMO5K8TB0TUEDmGnuoGvXuuM3hNzUSSS5jgSTDSJ8YNQmxjYk9c0F7lxibuYTmIJbMIMa8ogDQaQKnX8I6gcWdQHIPcS2o00YwdOGkcYjjjnmgOOaHbWHxDXOpSWLaDLBUgkkNm4DnrpoK0bYW4CqoGJuNeMfMDEW18B9ZoGmpA8KpN1QzNmYdkMVUxBju79BoDwgActNEw7Sojn46f3y9/dQ5pSMgn4IwRchOYTBWbS5bdq2o7goH7hTl3DWn0e2h75UffPOmwANSfDQ8fb7fvqHjNpKkjTT++HsPvpO5Kbwqr2nuRYuCbK9XBIhDlBgwQBBHEd1Q9lbIxVhyEw+VD9brAT/ALn/AHAVfbLuFlBtsCp1Kk8CTJAOukzpr7quRd70/d/Wl3vDwWHMLVjiLQCoGExtxfngj2g1Ypi2IJCloE9x9nea83IjgKhW7ILwCUGs5dCRz1PD2a90VlSdnxnMoxAIJG1ecXs3GXblu5ZeyqLDQxYlgR4Lpoal38BfJJuIDP1kafuMH3Vf4YAKoUQAAAO4DQCpqLXdBG5obbYkdZew3QFjtmPbGZG9xgj00L7dtFrZuAQ6fOjgV761zHbJW6sGQeRGhH9+NZrv0GwVi6Li5usGW3cA0JJ4N3N++KJDBIx4AzzTDatr2HFtCCM3WI1tUbrCSSdIyRxY90HgO6puxtjC9adnznhOUSAV4eIM6zyqNsXGQ2dwAjQuafmECF/0kmKewtm8Vd0bsvmJSR806Ekfx4VuPJAsMlm4Q51zmrBL7ObIMjJmRHj9aWhSG0E+zmZotsbK6rEMbYS2RbRS5EyZgE6jK0Rr4gVRNi1bCNpa+apCqCGXWNB52bUcIMGnLLXbINy5LqCpZXYZgdSO/wBIGnD0UjIXPba9kcBrXXVjj8Rb+U64CJaMgbLn7LAFj3sPRrxmtR3UxPWYS00gyuhGoiSAB6Bp7KyQbURswuDLJzFFEZhMjM5Edhe4xxrU9xx/grZmZLEREfOOqxyPHnxprs4FryDwQq4DAD9Vf0qVKttZK4awPpb+kB6i3+K5W+GsD6W/pAeot/iuVnz/ABDPK71ag1Huj4hHXQz+wj1t3+Sj7EXwiljMDUwCT7ABJ9lZb0eXbi7LBtXBbfr3gtwb5vYOh48NBVrtjH4lrOZr2RGzZhwC5ATIuKD2Y4mT7KpTyYdLYf1fq1EZ7DfBUW+G9gxFzq2JFtG0XgGOolgdZAJEHhQ/16uOEPlI1E9okBTAOo111HDWh/GvLsWcPrObWGB5wRmHtp7DXtLYALQGIIlh2VLFSeUZdJjXlSzmuccR2qhzTuNK22a1m4ZGB71YkA+3gfRVHtvDB0UMwJHIakzxOmo9gq5xWL620cSigypRi3EFGAy/7ieP1aotk3AxZrrsrAyAANOIHEEEnu8BTMAsL8PVDtY3VvcwQi1kkBTKnKFZcsjgwHh4609itqS/DVECs3IHMYB00mTrTeHvOiAIGBzAwT39ogCJHAkafwpnaVpdLubIAdSVOusEHUd/CJq2ZOaGFPwN8hgxPGO70a8xw46fdRfYvZgpBifH3a++gmwue0Cvzjop1g92Y+kGrDZW1CBlPIaiff4f8UJ4xBalI/KxRTicQY9Gh4+3++RoP27tI+n93sj01bYrHkjU+8Ce7kfD3ihHa+Ikk/wj+/8AmuRN4rQyCc2dtt0AKsRqecc6IsHve5IBagKzc/fU2xeIIoUsIxXC9NSYZIm3WiXd6Tl1PGvGC2yXuAE9w95oMvYk6f33VP2DiflV/wAwpOWI2unDCxrDYLY8Jeq1stQrsvGTRFhb1JwmxzXkqllirJVqFtjY1vEWntXlDo4hgf4dxHEHlUq3cqDtfa4tr4nQVpPlYxmJINY5zrBYhc3ExKXruFS2zKjCLp7KlTBUyYDGIkDgQakYzdbGYa27NbDpB7VsyywDBKiCR6JjjrWqYe5Op1JqbKx41gu7ckL/AGRb6p8x4ct6wZMNb6pmXMMqgloU9o9+kiO8zy8KmnaNw2f1SwMhYwcxjjJPfqP405v9s1LWMKWFK9aoZwvCGJDDiBEDgfZFRRbdlKwIMcZmBEAyx7o416NsjJI2ycc81GMcTYBXCbUts6KpPZDPqMqrw0VYltJ09HfWwbq4u3ZwGHLNlDW1YA9zDNAAGo1rD07MdkDLmI8C3DWNY8aO93trreElwSoAgaQqiFAXko7qXlqjSMMkbbrtVTSFoxDJaJa3lsMY6wDxbQe86V27vPhlMdarEckm4R7EBNAe19kPeU9SYzaN6DUjd/Z74NRklTpOsq0ciOH9KrD25ZgdKN+4LKMQvYLRUuBlBHAiRWC9Lf0gPUW/xXK3TA4sXbauPrD3HmPfWF9Lf0gPUW/xXK1ZHB88bhsLXerUjU+7PiEadEmHV9nZXAINy7M8PqVC3+VRa6qzkuLcZVOYMzTGkXGOQa8I0HHxWu3Z21dwuxDcskC4b1xASJy5sskDgSANJoDv3HvXGuO7O5GrNqSSeHo8BQYpAHSN/wCX6tWpS0DpaXTk2AH8lWG0Nzb62DfOUW1C5u2GguVAU6wG7UwCYjWKg7KnD3UzQQ7FCCIy5iU0E9/EkcvbUQWXAkT8mQZIlcw5x83wjhE8jRrgd47WOthcc9u3ecsBe7Kr2BoXAACiMqmeMqR81qNYOGELs/Z0kMYkOwqgwGBzW3sITlvF1k8ULW3jN3FWsgf6p+tQlkKSjnKymGHAkzoQeYPHwitG2eyjFLlKsLh1KGUZg3aKsOIOUme4iou0dkLdAfQlljxzDn6TDfdSzanRuIcMj6rNc22SEcPtR84t3DCa5SeA7tYq2c3bhRSpcAZmiIIXVSNOJkcjrFTsNum7aFQynhJg8NYrzf3euoItldABrxA5ju9tXbWRE2uhOZbNRLGJg6krE/OJU8yAQTEwv8dKiNtQdaMpJPM6xMzy5/1qxxOxrtxF+UlkEEEDhzBHf4/wNV+F2eVkOsHXQ+/T+tWM0drha/ZNGKl571rKbexWoDBgSNO4jgCO8eNU20STqF/9eirnD7HDtoXJiAO6OFSsLsB2zqwC5ATrxgQOHHnQtYAOS9KOz4mtJmOH+fygbCXZJFWKGrDbG6/Uo13OCQU7IGhVswLT3hsgjnn9lVVl6YeQ8YguUEjQMIN89qsLx4U7gcTlcHxqLdbhUe5fA4zqDEcmgkE94kR7aDo8WS0amcRwucVpWyNrcNaLtn7VEcaxHZm8cQGkHxo53ax5vSZ0GntrNqqcwtLivNMeKh1gtIG1vN99Rr+C60y+vdxEffUaxAAqfhMQCawBJLM/DdFMYjzaFHXBlR2Tw5GqXbO99vDHLcPbPBB8490Du8eFFeItAiRpQpvXsZb1rOQC9qWU84+ss9xA94FW1VsUwbPmDwXWPxBCWNxBvObzgAtwHcBwFQ7WFk8ef9zXh9pLl0qIu2I4CTyrfijOxbNLDbNES7IzLy/rVRjbZsOGtnK39OM94ruF3njiIPhw/wCK5la6y3IJ7XPQAaa+PorQDWBtin9mTtiLdlbyFgpmCeI/fVq22cxgms7xODv9apROxMCG7zpmjUHX0cKk4x2W0IZi4YBwTqYmePDlI8KyX9ltee47JeWkoO+SDbNbhuqP8OPFmI9/9ZrHOlv6QHqLf4rle9gby37d0FblzKhGVJJQJMsnVzBkZoPLSOFeOlv6QHqLf4rlazGhkkbBuY4flqwe06Z0DMze5XuxP/QBH/7TfwodTZNzqjeUiBx7+6fvoisn/wDAD/8AqP8AChddoOEKgnKeI5UuCRLJ5v1C9f2AwOoAPr/ZeLm3bj/JtGUco0Pp7/3V4MmBPE8TyHd4eyp1nda4+CuY1QStu6EYRpkyglx3gMQDy49xqpd4plwIstKLQy4g6xsbIr2Bs9reItqSrEFnEGeybbg/7kT31I2bczW0tAdvqEur/wBx+vHo7I/+yu7hbMBU3yTmMouvBeftJqyXAhMWhGhsrmtxoQNVI8REaHuHdSUr2klruC85X0OllJiATFi4XUFWIIjx046cgf30xtLB3SWe2YuESDHybAcis8Ne/TwqXtXDrYKPbBAbiOXf/fsqLd2vJGQEannEzxgePGkgC03asCeIwOwOVZhNsrc/WK1q4NDH98PAiKn2biOYMNxgxxjjprEd9R9t3WugdpFgGC8mDx5EHl36VRbOvXSg1ynUiO88fTTbWBzMQy+iTJLXXabK6bEhHm0oE8cp4nuBHD2RXcdjesAg27WkQs9+oYxqefOqrbe1+ovBSBlHhxnjBHMa0+yWjlCnMt0aDNMakEaejvq4YWgE7CmHVU/Pe4tn6XVvsXLiGKX0zW8pBJWVGVleCeWqL4++rO7uthbluf0bIjMVW4oC68jp/wAioOwD1NtknMr6NprMZZ7v/VENm7fu2rdpigtKQcw4kA6CDwIqzXg3F7JqNkkLQ6/hZZVvHss4W6bZMgaqe9Twnx5VWLh7sowU5XkDh2gOJg6xMCa2XbPRY+0zbuG/1CrI/V5mcGNR2lA4GNDxoK3p3KGGIOCsYhrNkMt7FXQR1jk6kCF+TRdMyiDmOuknThb3A87UxU9ouliwdUFNs053zxBYkqOA10yxwPj++jndDEi3bVRpqT9/9KocNYtRlcZgdImD6ZmOPgedSTh7vWKbbTmgopIDRrK8gTpmparbp2YCU32bSyRkSvHdIWkHaHZ417wm0INBb7VuWsouoVngTwPt7/CrPA7VDV5t1K6LOy32sjkb3TdGn/VJEUziL3YI7xEd9UR2uoHEVWbX2x1tq8quEbqnK97vlOVF8SefITwqgglqJGg8UrJE2JpcgzC7Ncj5RiscuJn08KkXdgtlzKSP8w0PtHCm8FjNSjaMp1FGljbOfDsmQHKsmSNAByk6+6vSEOubrzEnalVHJYOsOFkKbpbMW7cY3TlFsxB7/Hw/rRXtDAhmy2dUOWTqNRP3a1R7Dv8AbuafOafAwq8O+izD3NPTWXVSOEl9y9ZSzOlibKdqeXZOS3qZNDe0NmhLwudqGDR2ogxB5dx9xIoqWSInhw/vuqg35UCxb1IZXkAAnNAIy6d8j2xVqeUulAao6QgXdmh6zjABcXthyCVgcYnvGo/hVx0s/t6+otfiuVb7N3DxFxksXrBRA0vcJ0ywQcrDiSDpGomqnpa+kB6i3+K5Wo0WmZfld6tXmO25WPjaG/hXm527Zx2x+pVxbPXuwJGYdnLoRI76kbN6EjmH6RiBk822pk/6m4e41bdDP7CPW3f5K0OKPTRNc6Qkf1fq1Cpe0KiCARxusLKDs/Y1qxZWxaQLaUQF4iDxmfnE6kk8ZNA28vRVs5Ua98pZA1y23AUk8AAytlk8hFaMTQTvljw0jNCWwfQW5n+Hvo1XK2KO5Ge5XotI6buuIvtQfuuFS0UX5qsRxnnOp9tO7TuRiE5zbf8AEn9a8bvbHvWrfW3VyriGZkU6NlAUSw5TxA7qf2tHWLpwU9+neCfd7q83Lia8h223/S9S17C+7TkoG3b3WC3bBgsf3TrVJi8IIyhpIB1Jgn2DhS29Y4XDda20jKkasNc+oOkCO+ZgxVWL/wArbLGM3ZnjKnvA4a6+ymY4XYQ7+Vk1lLrQ0sexu3LO68YfZb3SjXLoBQjMT82JI1Uczy/uLzZti3bBDTKkkzqTGug0EGveNw65wGssyspKupAIddAQuYSYHj7jXjFYpbdzKFNwEAqugKGWVxmjMQTqFjTXWIqPe6VoAXlC2yp9s21xDmVYghWHIidRrwnwqw2NgkFvKFyuAdeJmD4Sa9YG8ba3JkovBRmZlMCAI8COP3VO2Dae66up0dYMmQASIPNpju9grr3ODcA2DYqi9rBNbFvnK4IIaYIP/qj7o72Ql62166kkPCSTlIABJyzlbU8SDqDXjYfR4lx2a+zjLACqTDDvLkSREcCCOdH+Fwq20CIoVVEADQAU/S0xc4SOH8LXNQBAI2jxToFeL9oMpVgCGBBB1BB0IPhTlKtayTXy1vHgWw2KvWXRUKNGRTKqpAZAp5wpFQMI5ZhropkenvFfQG9PRVhcdf6+411HIAbq2UB4AAnMp1gRIisp3r2FZw2OvWrAi3byKo1MHqkJBY/OJJzSfO8KSljwC69TQ1QnwwjcM1ELNfTKzFlEcdeZA1I0PjxpvZOBvM4W2jOSxUAcyNeemo1pYK3cuMLVlWZj9VQSx48hy/pW3bmbmLhsItu8qvcZutfnlcgAZTxBVVUSI4TzoLYdJluRK+ZlM0Flg7gOH1WPW9i4i5fa0bTK9oFroaAEUAtLEE6EDTvqqwVu0HJbhyIM+2Z8e+vpu9hlZSpEqwKkHmCIIPfpWPbT6GMQlw/oz23tfVzsUdROimFIMCO1InuorqbCO4kuz69ulc6d3ggPG2s/bXRp56T4GrzZWwMTeIW1ZuFiI+aVUToZYgAD0mrWz0UY9mysttVOhbrAQB3gASdOUVtuHtZVVSZgAT3wImuxQk+0EDtk08r2viNzvsgez0ahMFatgg4i2WcvEBmuRnXwXRQOfYE86H8RhXtHLdUrGgzCPv4H0ia12vLWweImqVNAybMGxS1LXvpxh2hZfs7BPfOW2ubvI0UelqMNjborau9c7l3y5VEDKmssRzLEganuogW2BwAFeqtTULIM9pXKmvkmy2BeStYJ0t/SA9Rb/FcrfDWB9Lf0gPUW/wAVyuT/ABDPK71asqo90fEI66Gf2Eetu/yVodZ50NH/AAI9bd/krQc1dpCAZPN+rURnsN8FHx6llKLoWHHuHOq+3uvalTc7cawfmz6Oftq2AEkzXrNR3RxvdidmjNke0WabKg3stdm2e5iPeD/Sgvalu4jMymEgzIkFlEge4n7q0ba+D622VETII9I/uPbUNtgo9gI2jTnn/u1HujSsqqpHSzlw2W/K0aWrbFGGuzz/AAgTeBMAMDbfEE3OtPWIbOjG5kCkjWIA07WlC+5W7WHxWJRHGcSzEXJUsg0AUo+jgHNI5qNIkg/290V4e6i9TNpxEkN8mdIJKTAJ71HEa0xub0cXMLiVvXXWLYbKFMyWETwECJ99PtjsQNwTrZ6bVHtDzi4eik2+jdLj3OsNxMj/ACJVh83jLAghuMaiqjGdGV226m0q3VyZTmbUSxJXtHUCZnxrUgaWYV00sJFl50i+1ZtgOi51u58yJnjrBLMGEQQFOgIPOe+mtlHBKoY2m63rUQ20lV7WIewtwGBILIWIBMEkc5rTs1UFvcjCjgG4g/rG0K3jfBBnQ9axb2xw0rmrRg3H5/Co5rv6V5TfayM2dbixcv2xCFyf0eetMJMAQT4gd5ip7bdVgOqBYl7SqSGVXFwByyORDgW8zSs6qRxquxm6CNdQocqZr73FDMCzYhcrlDPY4k6d+kVYpsGyNBmAiAudsqDqxa+TUmLfYEdmOJPEmmQ7iVBj3qHsXeN7+JuWyqhFtW7qsCZZbrXAk8h2UDf6vDWrxG/r2jeL2C9uxcvo5Seytm2HVySMozMQmUmdZ1E1e3N3LJe48spuott8rkA20nKoH1R2jwg617w+wbKLeSMy4hma6rnMrFxDaHkQAI4aVLniuYXpo7Ye3bt3MQEUXMghCzEXbjItu2BHbkse1pGXgBrQ7Zv4DGlXxNm1+kOXUBlJ0S5dt2y0x87q2gHUaiaJrmwLTWxbYuyoUKTcYlDbYMhUzMggamSec01gt1cPZIa2GVgrLPWMSVZ2uENJ7UOzMJ4Zj3muE33hWaZGm7TZCux96reHwyOmFs2Rewr4lckhQbZAdLmVSx0YEMASddNBJRd3ywqZs10DKSvAwStxLTweYW5cVSeAza8DTSbkYQWuqysV6nqBLsStomSimdJPE8TAk6CpA3Yw+Ytl1IccftGVrkDh22UFuRiugkbwuf8A0OZKc2pvLZw6I93OFdWZewSewhuMIiQ2QE5eJykDWvD71YcMql4LRGhgBrgsoSeADXDlHfr3GO2d2sOqKmUlEZGRWdnCG2gtrkDE5RlHAaGSeJNeW3WwxFterEWltook/MtMr21bXtBXUMJ5z3me4vqFO+o1/fSx1bNbzlou5AbbwxtB84mNQptkEjhI7xPMFvvYYKHzK5W2WGRige5Z65UDxlJKzHojQkCn23Sw5trbhsqG6ykXGDDrs3WjMDMNnOno7hETCbmW1uXCxm2TaNtQzAp1VjqRmM9sxJB8RzANVxHiFW0l1Kt764Ui2c7KLuUoWtushurCsJXgTdQA95PmtDuC3sw902hbfN16lreh7SjJJHeBnWe7WYgx6s7uWE6nLmBw9vqrZDsD1fZ7DEHtDsLx7vTXkbsYfzT+s635x/WRGfjo0cxBPOZNWxfUK3fXrFbz2LbXFZj8lAchWKqxyZULARnPWJC8Tm051Hu764VSAXaTpojNB67qCpgGCLvZj+FOJuthwGEMwdbYfNcZsxtABHaTrcGVe2deyNdBTNzcvCsQSrSDOjkS3XDEZjrqTdAb7uGlcxHiFDj3K22dtFL9pbtsyrTEgg6Eggg6gggj2VhnS39ID1Fv8Vytx2bs+3h7Qt25CKWIBMntMWOp14k1h3S39ID1Fv8AFcpOU3qGeV3q1Dnvoc+IVTsXffFYS11VlkCZi0MgYy0TqfRU/wAqWP8APt/CWuUq66mhecTmAn6gJUSPAsCV3ypY/wA+38JaXlSx/n2/hLXKVV1Sn+W3oF3Sycx6rvlSx/n2/hLS8qWP8+38Ja5SqanT/Lb0Cmmk5j1XfKlj/Pt/CWl5Usf59v4S1ylU1Sn+WOgU0snMeq75Usf59v4S0vKlj/Pt/CWuUqmqU/yx0Cmlk5j1XfKlj/Pt/CWl5Usf59v4S1ylU1Sn+W3oFNLJzHqu+VLH+fb+EtLypY/z7fwlrlKpqlP8tvQKaWTmPVd8qWP8+38JaXlSx/n2/hLXKVTVKf5begU0snMeq75Usf59v4S0vKlj/Pt/CWuUqmqU/wAtvQKaWTmPVd8qWP8APt/CWl5Usf59v4S1ylU1Sn+W3oFNLJzHqu+VLH+fb+EtLypY/wA+38Ja5SqapT/Lb0Cmlk5j1XfKlj/Pt/CWl5Usf59v4S0qVTVKf5begU00nMeqXlSx/n2/hLS8qWP8+38Ja5SqapT/AC29ApppOY9V3ypY/wA+38JaXlSx/n2/hLXKVTVKf5begU0snMeq75Usf59v4S1Q7b25dxd3rb5BfKFkKFGUEkaD0mlSokcEUZuxoHgAFVz3OFnF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ES" altLang="es-SV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6 CuadroTexto"/>
          <p:cNvSpPr txBox="1">
            <a:spLocks noChangeArrowheads="1"/>
          </p:cNvSpPr>
          <p:nvPr/>
        </p:nvSpPr>
        <p:spPr bwMode="auto">
          <a:xfrm>
            <a:off x="323850" y="6237288"/>
            <a:ext cx="10574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2800" b="1">
                <a:solidFill>
                  <a:srgbClr val="003300"/>
                </a:solidFill>
                <a:latin typeface="Calibri" panose="020F0502020204030204" pitchFamily="34" charset="0"/>
              </a:rPr>
              <a:t>PRODUCE Y CONSUME ALIMENTOS ORGÁNICOS HOY Y SIEMPRE</a:t>
            </a:r>
          </a:p>
        </p:txBody>
      </p:sp>
      <p:grpSp>
        <p:nvGrpSpPr>
          <p:cNvPr id="26628" name="Group 20"/>
          <p:cNvGrpSpPr>
            <a:grpSpLocks/>
          </p:cNvGrpSpPr>
          <p:nvPr/>
        </p:nvGrpSpPr>
        <p:grpSpPr bwMode="auto">
          <a:xfrm>
            <a:off x="1436688" y="249238"/>
            <a:ext cx="8526462" cy="5213350"/>
            <a:chOff x="0" y="210"/>
            <a:chExt cx="5760" cy="3928"/>
          </a:xfrm>
        </p:grpSpPr>
        <p:pic>
          <p:nvPicPr>
            <p:cNvPr id="2663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7" t="745" r="6227" b="8072"/>
            <a:stretch>
              <a:fillRect/>
            </a:stretch>
          </p:blipFill>
          <p:spPr bwMode="auto">
            <a:xfrm rot="5400000">
              <a:off x="916" y="-706"/>
              <a:ext cx="3928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5" name="Text Box 6"/>
            <p:cNvSpPr txBox="1">
              <a:spLocks noChangeArrowheads="1"/>
            </p:cNvSpPr>
            <p:nvPr/>
          </p:nvSpPr>
          <p:spPr bwMode="auto">
            <a:xfrm>
              <a:off x="113" y="1207"/>
              <a:ext cx="753" cy="43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_tradnl" altLang="es-SV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Tacuba, Ahuachapán </a:t>
              </a:r>
              <a:endParaRPr lang="es-ES_tradnl" altLang="es-SV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36" name="Text Box 8"/>
            <p:cNvSpPr txBox="1">
              <a:spLocks noChangeArrowheads="1"/>
            </p:cNvSpPr>
            <p:nvPr/>
          </p:nvSpPr>
          <p:spPr bwMode="auto">
            <a:xfrm>
              <a:off x="158" y="2478"/>
              <a:ext cx="540" cy="20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_tradnl" altLang="es-SV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Jujutla</a:t>
              </a:r>
              <a:endParaRPr lang="es-ES_tradnl" altLang="es-SV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37" name="Text Box 9"/>
            <p:cNvSpPr txBox="1">
              <a:spLocks noChangeArrowheads="1"/>
            </p:cNvSpPr>
            <p:nvPr/>
          </p:nvSpPr>
          <p:spPr bwMode="auto">
            <a:xfrm>
              <a:off x="1364" y="2523"/>
              <a:ext cx="576" cy="40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_tradnl" altLang="es-SV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San Pedro Puxtla</a:t>
              </a:r>
              <a:endParaRPr lang="es-ES_tradnl" altLang="es-SV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38" name="Text Box 10"/>
            <p:cNvSpPr txBox="1">
              <a:spLocks noChangeArrowheads="1"/>
            </p:cNvSpPr>
            <p:nvPr/>
          </p:nvSpPr>
          <p:spPr bwMode="auto">
            <a:xfrm>
              <a:off x="113" y="3113"/>
              <a:ext cx="726" cy="18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_tradnl" altLang="es-SV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Guaymango</a:t>
              </a:r>
              <a:endParaRPr lang="es-ES_tradnl" altLang="es-SV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39" name="Line 13"/>
            <p:cNvSpPr>
              <a:spLocks noChangeShapeType="1"/>
            </p:cNvSpPr>
            <p:nvPr/>
          </p:nvSpPr>
          <p:spPr bwMode="auto">
            <a:xfrm flipH="1" flipV="1">
              <a:off x="884" y="1933"/>
              <a:ext cx="681" cy="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26640" name="Line 14"/>
            <p:cNvSpPr>
              <a:spLocks noChangeShapeType="1"/>
            </p:cNvSpPr>
            <p:nvPr/>
          </p:nvSpPr>
          <p:spPr bwMode="auto">
            <a:xfrm flipV="1">
              <a:off x="385" y="1979"/>
              <a:ext cx="288" cy="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26641" name="Line 15"/>
            <p:cNvSpPr>
              <a:spLocks noChangeShapeType="1"/>
            </p:cNvSpPr>
            <p:nvPr/>
          </p:nvSpPr>
          <p:spPr bwMode="auto">
            <a:xfrm flipV="1">
              <a:off x="431" y="2024"/>
              <a:ext cx="373" cy="10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26642" name="Text Box 16"/>
            <p:cNvSpPr txBox="1">
              <a:spLocks noChangeArrowheads="1"/>
            </p:cNvSpPr>
            <p:nvPr/>
          </p:nvSpPr>
          <p:spPr bwMode="auto">
            <a:xfrm>
              <a:off x="703" y="2478"/>
              <a:ext cx="621" cy="6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_tradnl" altLang="es-SV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Santo Domingo de Guzmán</a:t>
              </a:r>
              <a:endParaRPr lang="es-ES_tradnl" altLang="es-SV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43" name="Line 17"/>
            <p:cNvSpPr>
              <a:spLocks noChangeShapeType="1"/>
            </p:cNvSpPr>
            <p:nvPr/>
          </p:nvSpPr>
          <p:spPr bwMode="auto">
            <a:xfrm flipH="1" flipV="1">
              <a:off x="930" y="2024"/>
              <a:ext cx="0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26644" name="Text Box 18"/>
            <p:cNvSpPr txBox="1">
              <a:spLocks noChangeArrowheads="1"/>
            </p:cNvSpPr>
            <p:nvPr/>
          </p:nvSpPr>
          <p:spPr bwMode="auto">
            <a:xfrm>
              <a:off x="884" y="618"/>
              <a:ext cx="688" cy="30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_tradnl" altLang="es-SV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Apaneca, Ataco</a:t>
              </a:r>
              <a:endParaRPr lang="es-ES_tradnl" altLang="es-SV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s-ES_tradnl" altLang="es-SV" sz="12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45" name="Line 19"/>
            <p:cNvSpPr>
              <a:spLocks noChangeShapeType="1"/>
            </p:cNvSpPr>
            <p:nvPr/>
          </p:nvSpPr>
          <p:spPr bwMode="auto">
            <a:xfrm flipH="1">
              <a:off x="930" y="921"/>
              <a:ext cx="144" cy="9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</p:grpSp>
      <p:sp>
        <p:nvSpPr>
          <p:cNvPr id="26629" name="Text Box 18"/>
          <p:cNvSpPr txBox="1">
            <a:spLocks noChangeArrowheads="1"/>
          </p:cNvSpPr>
          <p:nvPr/>
        </p:nvSpPr>
        <p:spPr bwMode="auto">
          <a:xfrm>
            <a:off x="4338638" y="1450975"/>
            <a:ext cx="1038225" cy="3111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SV" sz="1200" b="1">
                <a:solidFill>
                  <a:srgbClr val="000000"/>
                </a:solidFill>
                <a:latin typeface="Arial" panose="020B0604020202020204" pitchFamily="34" charset="0"/>
              </a:rPr>
              <a:t>Santa Tecla </a:t>
            </a:r>
            <a:endParaRPr lang="es-ES_tradnl" altLang="es-SV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Line 19"/>
          <p:cNvSpPr>
            <a:spLocks noChangeShapeType="1"/>
          </p:cNvSpPr>
          <p:nvPr/>
        </p:nvSpPr>
        <p:spPr bwMode="auto">
          <a:xfrm flipH="1">
            <a:off x="4333875" y="1739900"/>
            <a:ext cx="354013" cy="788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6631" name="Text Box 18"/>
          <p:cNvSpPr txBox="1">
            <a:spLocks noChangeArrowheads="1"/>
          </p:cNvSpPr>
          <p:nvPr/>
        </p:nvSpPr>
        <p:spPr bwMode="auto">
          <a:xfrm>
            <a:off x="3575050" y="1917700"/>
            <a:ext cx="1144588" cy="3111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SV" sz="1200" b="1">
                <a:solidFill>
                  <a:srgbClr val="000000"/>
                </a:solidFill>
                <a:latin typeface="Arial" panose="020B0604020202020204" pitchFamily="34" charset="0"/>
              </a:rPr>
              <a:t>Comasagua</a:t>
            </a:r>
            <a:endParaRPr lang="es-ES_tradnl" altLang="es-SV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32" name="Line 19"/>
          <p:cNvSpPr>
            <a:spLocks noChangeShapeType="1"/>
          </p:cNvSpPr>
          <p:nvPr/>
        </p:nvSpPr>
        <p:spPr bwMode="auto">
          <a:xfrm flipH="1">
            <a:off x="3859213" y="2193925"/>
            <a:ext cx="384175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6" name="25 Rectángulo"/>
          <p:cNvSpPr/>
          <p:nvPr/>
        </p:nvSpPr>
        <p:spPr>
          <a:xfrm>
            <a:off x="4464050" y="2328863"/>
            <a:ext cx="1000125" cy="2174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050" b="1" dirty="0" err="1">
                <a:solidFill>
                  <a:srgbClr val="003300"/>
                </a:solidFill>
              </a:rPr>
              <a:t>Suchitoto</a:t>
            </a:r>
            <a:endParaRPr lang="es-SV" sz="9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hQSERUUEhQWFRUUGBgYGBgYGB0ZGBgXGBgXGRcYGBgcGycfGBskGhgcHy8gIycpLCwtFR4xNTAqNSYrLCkBCQoKDgwOGg8PGjQkHyQqMCosMSkrLywvMCwsLCwsLC4sLCwvLCwsLCwsLCwsKSwsLCwsLCwpLCwsLCksLCwsKf/AABEIANUA7QMBIgACEQEDEQH/xAAcAAABBQEBAQAAAAAAAAAAAAAGAAMEBQcBAgj/xABJEAACAQIDBAUHCAgFBAIDAAABAhEAAwQSIQUGMUEHEyJRYRdScXOBkZMjMjVCU6Gy0hQzNLHBwtHwJHKCouEVYpLxFoMlVHT/xAAaAQACAwEBAAAAAAAAAAAAAAADBAACBQEG/8QAOBEAAQMCAgcFCAEEAwEAAAAAAQACAwQREiETFDFBUVKRBSJxcrEyMzRTYZKhwoFC0eHwYsHxI//aAAwDAQACEQMRAD8Al9He4WFxuEFy8jF+sdZDsohcsaKY50VeR3A/Zt8W5+amOhn9hHrbv8laHWTFAJnPLnHJ1snEbhwQ2MbgbkNnBAfkdwP2bfFufmpeR3A/Zt8W5+ajPaG0rdi2bl64ttBxZiANdAJPMnSKo06RMGzMitedk+cEwuJYr3EhbJgHkefKj6lHsxu+4/3VrM2WHQKo8juB+zb4tz81LyO4H7Nvi3PzUX7I2zaxVvrLLFkzMslGQ5lMMCrqGEHThU2u6izmd9xUwsO4dEB+R3A/Zt8W5+al5HcD9m3xbn5qPKVTUWczvuK7hbyjogPyO4H7Nvi3PzUvI7gfs2+Lc/NV7vNvOcO9mzZt9biMQSLaE5VAXVndoMADlxNS93sTiXtE4y0lq5mICo2YFdIbiYMzpPLxiq6nHe2J33FV7l7YR0Qv5HcD9m3xbn5qXkdwP2bfFufmo8pVbUWczvuKthbyjogPyO4H7Nvi3PzUvI7gfs2+Lc/NRRvBvJYwVo3cQ4RRMCe0xAnKo5nw8RWL7x9MOOZj1RGHWCMqqGdO6WMjPHcIHvFTUWczvuKmBvKOiPz0PYHzG+Lc/NXfI7gfMb4tz81YRtLenEYmDfv3LhUGMzHT2cBxruC3/wAfaI6vFXhl4Sc+gjTtg9wHsjnXdQZzO+4qYW8o6LdvI7gfs2+Lc/NS8juB+zb4tz81UG5PTSXuLY2gqK75cl5CAkMJXOC2k6ajTXUAVrNu4GAI1BEj0VzUWczvuKmFvKOiBfI7gfs2+Lc/NS8juB+zb4tz81HlKpqLOZ33FTC3lHRAfkdwP2bfFufmpeR3A/Zt8W5+ajylU1FnM77iphbyjogPyO4H7Nvi3PzUvI7gfs2+Lc/NR5Sqaizmd9xUwt5R0QH5HcD9m3xbn5qXkdwP2bfFufmo8pVNRZzO+4qYW8o6ID8juB+zb4tz81LyO4H7Nvi3PzUeUqmos5nfcVMLeUdEB+R3A/Zt8W5+asu6QNh2sJixasAqnVI8Fi3aLODqTP1RX0YawPpb+kB6i3+K7QNFoZ2ta4kFp2knYW8fFAqGt0dwN6Ouhn9hHrbv8lGe38S1vC3ntsiOlt2VrnzFIUkM3gKDOhn9hHrbv8lWXStjimznRTDYhksr45mlh7UVh7aLTGwlP/L9Wol8MQP0Vfaa8+NwP6eA4TD3boZATZ6+SQxgZZFoaE82041Vbm47FCxisZYw/WPi8RKsSTlU3MuqL2mVc7EwRovhRtvRs7E3cN+j4XqlFxGtu9xmBVSAOwqqZJEiSRGnGqbYmydqYSylhEwL2kUgQ91HkySxbKwJJM6AUwWkOQSw4ht/0WXjf/b+IwC21wlu2i3HAkAFnuOXZlVOA4AliDJuDxNVu0d5sXg7gTE4q2LuJHWMCgNvB2lzaIJDXbjHsgayU5zVlg9xcTn2cb98XlwfWNcLs7O1xzmWCwOYKQoliDoa9bw7n4u5tEYrDPYUG0Lea6CzWzJl0SILDkSeZ0rhD9v1XHB+ZF93+VDvb3Y6zspMReUJcuXghuNb/V2G4XWtD606AeK8eZZuucSbTHE3bV4FptXLQgPaIBVmEQCdeEiI1PGqLaG7GOQlbN5cTZfDmy6Yp2/WEybuitm4kRpA05CCDdTYZweEtYcvnNsGW7yWLEDwEwPAVdodizRGB2LPghJscrbaxWIuH5LZ+GgnjBYZyQO+GceyoW0t98fbw1nHk21s3r2VcPkk9VDEE3JnMQp4ADUGOIqTa6OMU743rcQqJiXuuBbli5fOLXWkgdhA05BzPHQVJ2XuPiri4W1jms9Rg9VS0WY3XHzC5ZRlCjSBxk9+gwH+H/qFaQ3tle/+9EfKa8YnEBEZ2MKoJJ7gBJpyhHpQ2mbOz7sZpfsgjhrybwI5cxNNJ0C+SxbfnfA4zHK90xZR8qAToivJ4fWIA1747qr8Rs25dU3co7eZgIkDMZhe5Ry8AKoccnaHpA9HhWubCsDqUBHBRx9FAlfhsm4Y8ZIWaLsUgNoROnDn4VCTZrzEEVq2MsieAqo2lZSJjWhCc70Z1KNxWZ4tspUGcwEHugHsge88e4VufQxvwblsYW60lP1Zg/M7ieAg8J7wKw3a6/4hhBj/AIq33T2gbF9Lgk5WEjhI0kcOdNg5JG3eIX1tSqJszFdZaVuMgf3ppUuuoZFkqVKlUUSpUqVRRKlSpVFEqVKlUUXDWB9Lf0gPUW/xXa3w1gfS39ID1Fv8V2s+f4hnld6tQaj3R8QjroZ/YR627/JRrtPYtnEZOuth+rbOkzow4Hjr7aCuhn9hHrbv8laHVqTbJ5v1aiNF42+CVKlSp5WSpUqVRRKlSpVFEqVKlUUSrKumTaEm3aBPZGYry1kA/cePfWq0G76bp/pDBgCSB6de7u4fwqkl7ZIsVsWa+d8Vh+2gPDrFn/yEVpu28Rew6/JW3cRMgIV9AGbN7YjTjQtj93He6QFYKDmI81QZJLRAOh40fYvHAWhwJ5T48KTe4ZErQhZtAVC9641oMymT4a+6qRtplmyG2Rwg5GI14SRoPbwotxuPi2qkEPAk5Tlk+I5axNQbmJXq5ICueIHfzodwEwWE7Csv2zhIxDH++H9ipmzcJBWOMj0z31b4vd26xN7I8XHOUkQpUaEzzE8yI1FE26G6TXVzMhHaUrpxBzAwY7oMCmg42AWfhGIlazuRbjB2jqJWIIjhpPtogpnCWgqKoEBVA9winqYGxKONzdKlSpV1VSpUqVRRKlSpVFEqVKlUUXDWB9Lf0gPUW/xXa3w1gfS39ID1Fv8AFdrPn+IZ5XerUGo90fEI66Gf2Eetu/yVodZ50M/sI9bd/krQoq1Htk836tRGew3wXa4TSiou1cIbti7bVsrXLboG80spAPsJmnTsVkC7e33xLYW9jMM1u3hrThLZZC74hswRmHaARASY0YnKeFOLvDj7eJ2fhnNsm+AbjEAu4VFa4xChVtjVlAA+pM6xQ3jt3MVb/wCnYDE3LZVrxK2rQJXIrZrj3GIGZocgAACJ4mjHbu5mJvY84m1iFsr1HUghSbiiSWyclJkjNqRmOnClgXnPPd/lJAvdx3f3Kj2OkJwm0MRcCmxhrvU2FUENcuCQQzSRBJUyBoCe6nNzd4sZicUwuG1csLbBd7aFUS+SJso5Y9ZlEgkTqOXOgHRfjf0BbBu2MyXVuC1r1ZPbzM9zLmZiGAiIAQczNHe7ex79rM+JuhncKotWwVw9lVmFtIeepljqdByqzMZPeV2aQkYsleUq5FKKYTS7XlhpXTTL4jTunnVXODdq6BdCG1t0iqX3W8LBuACYL8+B5mRIMd9D9vGLYzqCLlt9BmhTAiJAOhBn2RpV5t7aLMwVidNSOU8OHv8AfQ7ZwTX7hS2SSgzsSdAJ0EwdTyHgaQmwvFrZLVhaWjE4p7B4exdOYlFaYhiRJ8BENxruMvhFZQq5ZGYFZDZTME8QKZOwOrnrSDlbMAp0nvjhPsr1itnLcXOphuJIgEk+I/dSTIGseTt4Jt0ocLIowdu1tDD21UJbay0lBxHdlPEKe/wjlRHszAdUMsAKAAoHIAf37qx7Z+NNnEISSNcrEaaNoT/H2VpuC2hdCatPPXUxyE/3xrTbM3esuWFwyByRFSpnDX86g+/007FNA3zSZFsl2vF26FBYmAAST3Aca9VAs7VR7j2WlbiiSjcSh0DryZeUjhwMVCVxThcETOkTPhTGH2jbuKGRgykkAjmQJP3CszxW9NzA4TaGHzEXcPpYPEgXHW3bMHuFy23pY163c26bSIHPZVb10nvlGUKB3yo/8hQTLay7ZairgiRwOtIXB3/3/Z++ghN62NtYkSFHY1IB7KInnXrhE9yDvgkkew8MUX5UjrSJKgyttTMKCdT4udWMk8gCNfdcVtSrxauhhKkEHmDI99eoq6iRrA+lv6QHqLf4rlb4awPpb+kB6i3+K5WfP8Qzyu9WoNR7o+IR10M/sI9bd/krQ6zzoZ/YR627/JWh1aj2yeb9WojPYb4JUqVKnlZDV7cdWxK4psTiDeRiUYm3CISZtqvVxlglZ+dB4zrRLSpVwADYuBoGxKlSpV1dSpUpqFsvbNnEoXw9xbqBipZTIkAGJ56Ee+opdSrlV2Nxi27TM/BeI5k8gPGaafeewGKljKzPZYRHHiKFd5dvrdI6szbXWdRmY8OPcP3ms50rXk4TeybihcTYiyqdp4xnfvuXWAgcJJgD0UTYTCjD2wogswlyObf0HCgnZRa7ikjkc3/jr/Ci/AlnOvKhYk9JwCgbStMwNVIuNbYz800bNgaiYzY4ZTpVbFDBQDtTDy5I+a3Ci7dHbXWJ1Vw/KJzP114A+kcDVXtLZfVWAW4ltPbyoatYxrbh1MMpkH+B8CNKsDfaikYmrZ9n3sp8DVtQHsPec4pxas2iHgFi57CjgxEGWgx3TIo6trAAJmOdOwOJuFmztsV6rJek5r+AxNrFW2IsM4bMdRYvxDDjpaur85RoSrHRiDWh7c3mt4UoHW4xeT2FzZVWJZtRA1Hj4aGIm0ruE2lgbylhdsvbOaBLLAzA5TqGBAYacQKObHJLrGekTeG1jMW5tqV+StZp5uoFwx6JCH1fdUm85d0zRktgx7Y094++gvBW2ufo90KzDK1tyATqmgLd0r30U2ruYhRxIme7w9NKyNXCrXC7Tu5l6qQyE5QNYLDLw5tGmnDlRXu1sxr2txHxRaC/aK4UkDTrLhJOKMOfmK9sERxWSPbl7MsXr4bE3bKW7MsLLuoa6R9d1J/Vrx9nu0sb74Ocq3c8afJ23ce9FI++isaAFAryyDAkAHuHD2U5TOExa3UV7bBlYSCOBFPUddXDWB9Lf0gPUW/xXK3w1gfS39ID1Fv8Vys+f4hnld6tQaj3R8QjroZ/YR627/JWh1nnQz+wj1t3+StDq1Htk836tRGew3wQxtzeC8cUuCwQt9dkN25cuAlLSTA0WMzMeU6SDrVd/wDI8d1tnA/4f9MZWuXbihms2rQYhSFJUs5GkSIkd+nL27+OtbSxOIwwsMmJVFzXS3yRVVE5QJb5p0kTI1EUy+6+PsY/9KstaxLXMOLTtdbqu2AgNwqqkRKBoXvI040Yl35QSX/Xb+FCTpFxYweJc27Ru4a61t7motgahTknMzFxkABjUExUbD9Ie0Wu2LfU2Zu2esKnMIWG+WdphE7ObKJMADiwiyx/RzdGzxhbTo1y9fW7irjkrmGpbIAp1DBYBjge+ntobk4h72Puqbc3sOtjDDMeymVQ4bs9mcunH5xqpEnFDLZcsyomA6R7/wD0+3euLaOIxN5rdgaomVYDXLktIVTMwfN4cal7G3yxRweNxFxUurh56m4itbW8FBzMASTkEAyDwJ7qp7/R9jsuDMYa6cPnHUvPVICECg6TdkguxOuY6acCO5sfaVlbDW764hld2v2mi1bdXVQqWzkbIiRoOeYnwqwx71GaTfdedh7dxb4a7iL74e5hzhzcR7QKsrhSXRlJPzTImfq+MCZ0a7L6jZmHU8XXrD/9hzCfQpA9lU+zt0MXY2firdsWOtxN1n6k9qylt4DW9RB7AjURwFG+zrbLatq4UOqKGCaKGCgHKPNnhV2A7TwRYwbgu4IX37wCqoujRnORh3ggmfTAigDaOJgRWpb64PPhGIEm2Q49A0b/AGkn2VjOLulm050pNGGuJA2rcpn3jsdyIdxVLYqByRiT3CVA9+vurQ8LgQpPjQv0ZbNKpfuOsMXCCeOVVBj3saN0WhNF81SR+aaKUimlOPTF27AqxVASVR72YLrrDovzgpKnuYaj76ym7igyq40zCY7jzB9FbI/A1jO2NmNYxF22ASrMXWBMZjJA9tU+qOx1slY7tbcbD4m3cU/WAYd6MQGHu+8Ct7r503bwjX8XZtWwWLOpMckVgXY9wA595A4kV9FPMacaegvhSlVbEEF747yY/B/LW8Phr1nmDeNu6OMjtaN/pk6xl51neN3yss36ThlODvzF/DuRkuK/F7R0FwSe0kKSDmiRJvukndjEsRdbFlyp0UWVGVSCSFIBCgBSZczpGsisn2yjoGRmuOODB0Uwf8wEgj0Ve9zZKZpzYd82lNsk6H2Ecj7amYbGgMZbmf8AgVW7v44uDblS8jJIk8dYMca5dbtHgwk8DoTz1qpFzZcN0ebqYrC9aHxFu5f5gIPrcYy6Zh4BvfWkbM6QrbCGwOPw66QWwpy+wWixj2VheCm42UC0SRlAJMkngAFaeMcDJ8K2Ho23Vv4e2GYsBw1u31J4Ezh7wZRrpOh0kV1mWS6jvZtlAk2/mOS40gdvtGBykkn/AFGpdcFdoyi4awPpb+kB6i3+K5W+GsD6W/pAeot/iuVnz/EM8rvVqDUe6PiEddDP7CPW3f5K0Os86Gf2Eetu/wAlaHVqPbJ5v1aiM9hvglSpUqeVkqVKlUUSpVwmss6U+kq7hbv6HYBR3VSbkagOSBkIPEwdSNMp4zpwmwXCbIz29vxhcKrZnDuhANpCDck8oJEd+tDT9NFhXOay/VgkBgQXJBj5mgGv/dpWRvfcau4OaSTM5mJ7UhuU+PE1CU5dDdGmpgEAqzaka+B1/hSwkcShYyvpnYG9GGxqF8NdFwCJGoKyJGZSJEj31Ax2yMDhWN820tu5gNBIzansqJCmJ1AFY/0Wb4rhMbdS5dtpYuIxfPcyKHSChUnQuZII4kf5YNVt3pYuY65lvFVsMykWwJVChOUhiJJk6nT0AaUR5OG9rpiN2YW2YDb2FtplFwTJJ7LcT/pp/wD+U4f7T/a35axhNsm1rbMr3T+6rzdHaOIv4k3HvMLOXRJETwiI5QTM1hPq3sYXlosBx/GxbJpm7jdaQ+8+H+0/2t+Wo1zeOz5/3N/SvEmNDTD2lJltY7+A9lZA7evtZ+f8LurhOXdu2SID/c39Ki2Xw9y/aYsMy3EIMNMhhHKnL94AaCTyrmylay73nEORlQEjsg6s2p46AD201T9raR3ebYeKq+EgZIvJw9hmYLbRn1YqoDN4mBJ9tct7wWSYzx/mBA95EVm228XfaTBCzxUzPixBodfaT29QxHt/hTo7Vle7uAWVm9lAtuXZrXN8trphsOb9xesW32lTzrn1JMGFGrTBjKDxAr5123vtcxCrbuohSyQLSKgypydmuEm47kQCS0E6xRBvHvg+ItLhiSLa9tgOBgyoHhK5o7wPaEjZxKz4d3CefprZjl0gBIssiWMxuLU1iWAdbuHQqPAn79Z9tW4xaX7aW7kq+aBIJ4xIPHN6WmBTW7mynW+QwMG3nynmska6ciAanJspr2ZVRbjKcrAMVaSs8I0Ecwa65wVbG9lP3K3ITHXHtddbsXFEqr2SesX6xVhcXXwy8DPfG07q7PxOEKWLnat6gHOXAgaFCQCvDVCOchjqKwXd+zibdzMxZUTtjNrcAUg9hp+eFkgHQ5SOzX07s12a0huQWgSRwb/uHcDxjxq7XBxyK46NzPaCl0qVKjKq4awPpb+kB6i3+K5W+GsD6W/pAeot/iuVnz/EM8rvVqDUe6PiEddDP7CPW3f5K0Os86Gf2Eetu/yVodWo9snm/VqIz2G+CVVe0d4Es3UtvILxDQcolo1PKOOscalbR2illC9wgKOZrKt694WxLnq2gAhreYRGgBOmh56nXXlRZ5xGPquk2Wk29uq+LbDqJyIGduQYnsp6Y7Xu8YtSaxTdveUWclwhcxuAPcM6LzJH1jHD3wTBBDvl0z4bD2nXDsz3oIUlDkUwYc5oziQNAZ1muQTYwb7VwOBVD0j9JV4Y39EtZrS22ysVMO5K8TB0TUEDmGnuoGvXuuM3hNzUSSS5jgSTDSJ8YNQmxjYk9c0F7lxibuYTmIJbMIMa8ogDQaQKnX8I6gcWdQHIPcS2o00YwdOGkcYjjjnmgOOaHbWHxDXOpSWLaDLBUgkkNm4DnrpoK0bYW4CqoGJuNeMfMDEW18B9ZoGmpA8KpN1QzNmYdkMVUxBju79BoDwgActNEw7Sojn46f3y9/dQ5pSMgn4IwRchOYTBWbS5bdq2o7goH7hTl3DWn0e2h75UffPOmwANSfDQ8fb7fvqHjNpKkjTT++HsPvpO5Kbwqr2nuRYuCbK9XBIhDlBgwQBBHEd1Q9lbIxVhyEw+VD9brAT/ALn/AHAVfbLuFlBtsCp1Kk8CTJAOukzpr7quRd70/d/Wl3vDwWHMLVjiLQCoGExtxfngj2g1Ypi2IJCloE9x9nea83IjgKhW7ILwCUGs5dCRz1PD2a90VlSdnxnMoxAIJG1ecXs3GXblu5ZeyqLDQxYlgR4Lpoal38BfJJuIDP1kafuMH3Vf4YAKoUQAAAO4DQCpqLXdBG5obbYkdZew3QFjtmPbGZG9xgj00L7dtFrZuAQ6fOjgV761zHbJW6sGQeRGhH9+NZrv0GwVi6Li5usGW3cA0JJ4N3N++KJDBIx4AzzTDatr2HFtCCM3WI1tUbrCSSdIyRxY90HgO6puxtjC9adnznhOUSAV4eIM6zyqNsXGQ2dwAjQuafmECF/0kmKewtm8Vd0bsvmJSR806Ekfx4VuPJAsMlm4Q51zmrBL7ObIMjJmRHj9aWhSG0E+zmZotsbK6rEMbYS2RbRS5EyZgE6jK0Rr4gVRNi1bCNpa+apCqCGXWNB52bUcIMGnLLXbINy5LqCpZXYZgdSO/wBIGnD0UjIXPba9kcBrXXVjj8Rb+U64CJaMgbLn7LAFj3sPRrxmtR3UxPWYS00gyuhGoiSAB6Bp7KyQbURswuDLJzFFEZhMjM5Edhe4xxrU9xx/grZmZLEREfOOqxyPHnxprs4FryDwQq4DAD9Vf0qVKttZK4awPpb+kB6i3+K5W+GsD6W/pAeot/iuVnz/ABDPK71ag1Huj4hHXQz+wj1t3+Sj7EXwiljMDUwCT7ABJ9lZb0eXbi7LBtXBbfr3gtwb5vYOh48NBVrtjH4lrOZr2RGzZhwC5ATIuKD2Y4mT7KpTyYdLYf1fq1EZ7DfBUW+G9gxFzq2JFtG0XgGOolgdZAJEHhQ/16uOEPlI1E9okBTAOo111HDWh/GvLsWcPrObWGB5wRmHtp7DXtLYALQGIIlh2VLFSeUZdJjXlSzmuccR2qhzTuNK22a1m4ZGB71YkA+3gfRVHtvDB0UMwJHIakzxOmo9gq5xWL620cSigypRi3EFGAy/7ieP1aotk3AxZrrsrAyAANOIHEEEnu8BTMAsL8PVDtY3VvcwQi1kkBTKnKFZcsjgwHh4609itqS/DVECs3IHMYB00mTrTeHvOiAIGBzAwT39ogCJHAkafwpnaVpdLubIAdSVOusEHUd/CJq2ZOaGFPwN8hgxPGO70a8xw46fdRfYvZgpBifH3a++gmwue0Cvzjop1g92Y+kGrDZW1CBlPIaiff4f8UJ4xBalI/KxRTicQY9Gh4+3++RoP27tI+n93sj01bYrHkjU+8Ce7kfD3ihHa+Ikk/wj+/8AmuRN4rQyCc2dtt0AKsRqecc6IsHve5IBagKzc/fU2xeIIoUsIxXC9NSYZIm3WiXd6Tl1PGvGC2yXuAE9w95oMvYk6f33VP2DiflV/wAwpOWI2unDCxrDYLY8Jeq1stQrsvGTRFhb1JwmxzXkqllirJVqFtjY1vEWntXlDo4hgf4dxHEHlUq3cqDtfa4tr4nQVpPlYxmJINY5zrBYhc3ExKXruFS2zKjCLp7KlTBUyYDGIkDgQakYzdbGYa27NbDpB7VsyywDBKiCR6JjjrWqYe5Op1JqbKx41gu7ckL/AGRb6p8x4ct6wZMNb6pmXMMqgloU9o9+kiO8zy8KmnaNw2f1SwMhYwcxjjJPfqP405v9s1LWMKWFK9aoZwvCGJDDiBEDgfZFRRbdlKwIMcZmBEAyx7o416NsjJI2ycc81GMcTYBXCbUts6KpPZDPqMqrw0VYltJ09HfWwbq4u3ZwGHLNlDW1YA9zDNAAGo1rD07MdkDLmI8C3DWNY8aO93trreElwSoAgaQqiFAXko7qXlqjSMMkbbrtVTSFoxDJaJa3lsMY6wDxbQe86V27vPhlMdarEckm4R7EBNAe19kPeU9SYzaN6DUjd/Z74NRklTpOsq0ciOH9KrD25ZgdKN+4LKMQvYLRUuBlBHAiRWC9Lf0gPUW/xXK3TA4sXbauPrD3HmPfWF9Lf0gPUW/xXK1ZHB88bhsLXerUjU+7PiEadEmHV9nZXAINy7M8PqVC3+VRa6qzkuLcZVOYMzTGkXGOQa8I0HHxWu3Z21dwuxDcskC4b1xASJy5sskDgSANJoDv3HvXGuO7O5GrNqSSeHo8BQYpAHSN/wCX6tWpS0DpaXTk2AH8lWG0Nzb62DfOUW1C5u2GguVAU6wG7UwCYjWKg7KnD3UzQQ7FCCIy5iU0E9/EkcvbUQWXAkT8mQZIlcw5x83wjhE8jRrgd47WOthcc9u3ecsBe7Kr2BoXAACiMqmeMqR81qNYOGELs/Z0kMYkOwqgwGBzW3sITlvF1k8ULW3jN3FWsgf6p+tQlkKSjnKymGHAkzoQeYPHwitG2eyjFLlKsLh1KGUZg3aKsOIOUme4iou0dkLdAfQlljxzDn6TDfdSzanRuIcMj6rNc22SEcPtR84t3DCa5SeA7tYq2c3bhRSpcAZmiIIXVSNOJkcjrFTsNum7aFQynhJg8NYrzf3euoItldABrxA5ju9tXbWRE2uhOZbNRLGJg6krE/OJU8yAQTEwv8dKiNtQdaMpJPM6xMzy5/1qxxOxrtxF+UlkEEEDhzBHf4/wNV+F2eVkOsHXQ+/T+tWM0drha/ZNGKl571rKbexWoDBgSNO4jgCO8eNU20STqF/9eirnD7HDtoXJiAO6OFSsLsB2zqwC5ATrxgQOHHnQtYAOS9KOz4mtJmOH+fygbCXZJFWKGrDbG6/Uo13OCQU7IGhVswLT3hsgjnn9lVVl6YeQ8YguUEjQMIN89qsLx4U7gcTlcHxqLdbhUe5fA4zqDEcmgkE94kR7aDo8WS0amcRwucVpWyNrcNaLtn7VEcaxHZm8cQGkHxo53ax5vSZ0GntrNqqcwtLivNMeKh1gtIG1vN99Rr+C60y+vdxEffUaxAAqfhMQCawBJLM/DdFMYjzaFHXBlR2Tw5GqXbO99vDHLcPbPBB8490Du8eFFeItAiRpQpvXsZb1rOQC9qWU84+ss9xA94FW1VsUwbPmDwXWPxBCWNxBvObzgAtwHcBwFQ7WFk8ef9zXh9pLl0qIu2I4CTyrfijOxbNLDbNES7IzLy/rVRjbZsOGtnK39OM94ruF3njiIPhw/wCK5la6y3IJ7XPQAaa+PorQDWBtin9mTtiLdlbyFgpmCeI/fVq22cxgms7xODv9apROxMCG7zpmjUHX0cKk4x2W0IZi4YBwTqYmePDlI8KyX9ltee47JeWkoO+SDbNbhuqP8OPFmI9/9ZrHOlv6QHqLf4rle9gby37d0FblzKhGVJJQJMsnVzBkZoPLSOFeOlv6QHqLf4rlazGhkkbBuY4flqwe06Z0DMze5XuxP/QBH/7TfwodTZNzqjeUiBx7+6fvoisn/wDAD/8AqP8AChddoOEKgnKeI5UuCRLJ5v1C9f2AwOoAPr/ZeLm3bj/JtGUco0Pp7/3V4MmBPE8TyHd4eyp1nda4+CuY1QStu6EYRpkyglx3gMQDy49xqpd4plwIstKLQy4g6xsbIr2Bs9reItqSrEFnEGeybbg/7kT31I2bczW0tAdvqEur/wBx+vHo7I/+yu7hbMBU3yTmMouvBeftJqyXAhMWhGhsrmtxoQNVI8REaHuHdSUr2klruC85X0OllJiATFi4XUFWIIjx046cgf30xtLB3SWe2YuESDHybAcis8Ne/TwqXtXDrYKPbBAbiOXf/fsqLd2vJGQEannEzxgePGkgC03asCeIwOwOVZhNsrc/WK1q4NDH98PAiKn2biOYMNxgxxjjprEd9R9t3WugdpFgGC8mDx5EHl36VRbOvXSg1ynUiO88fTTbWBzMQy+iTJLXXabK6bEhHm0oE8cp4nuBHD2RXcdjesAg27WkQs9+oYxqefOqrbe1+ovBSBlHhxnjBHMa0+yWjlCnMt0aDNMakEaejvq4YWgE7CmHVU/Pe4tn6XVvsXLiGKX0zW8pBJWVGVleCeWqL4++rO7uthbluf0bIjMVW4oC68jp/wAioOwD1NtknMr6NprMZZ7v/VENm7fu2rdpigtKQcw4kA6CDwIqzXg3F7JqNkkLQ6/hZZVvHss4W6bZMgaqe9Twnx5VWLh7sowU5XkDh2gOJg6xMCa2XbPRY+0zbuG/1CrI/V5mcGNR2lA4GNDxoK3p3KGGIOCsYhrNkMt7FXQR1jk6kCF+TRdMyiDmOuknThb3A87UxU9ouliwdUFNs053zxBYkqOA10yxwPj++jndDEi3bVRpqT9/9KocNYtRlcZgdImD6ZmOPgedSTh7vWKbbTmgopIDRrK8gTpmparbp2YCU32bSyRkSvHdIWkHaHZ417wm0INBb7VuWsouoVngTwPt7/CrPA7VDV5t1K6LOy32sjkb3TdGn/VJEUziL3YI7xEd9UR2uoHEVWbX2x1tq8quEbqnK97vlOVF8SefITwqgglqJGg8UrJE2JpcgzC7Ncj5RiscuJn08KkXdgtlzKSP8w0PtHCm8FjNSjaMp1FGljbOfDsmQHKsmSNAByk6+6vSEOubrzEnalVHJYOsOFkKbpbMW7cY3TlFsxB7/Hw/rRXtDAhmy2dUOWTqNRP3a1R7Dv8AbuafOafAwq8O+izD3NPTWXVSOEl9y9ZSzOlibKdqeXZOS3qZNDe0NmhLwudqGDR2ogxB5dx9xIoqWSInhw/vuqg35UCxb1IZXkAAnNAIy6d8j2xVqeUulAao6QgXdmh6zjABcXthyCVgcYnvGo/hVx0s/t6+otfiuVb7N3DxFxksXrBRA0vcJ0ywQcrDiSDpGomqnpa+kB6i3+K5Wo0WmZfld6tXmO25WPjaG/hXm527Zx2x+pVxbPXuwJGYdnLoRI76kbN6EjmH6RiBk822pk/6m4e41bdDP7CPW3f5K0OKPTRNc6Qkf1fq1Cpe0KiCARxusLKDs/Y1qxZWxaQLaUQF4iDxmfnE6kk8ZNA28vRVs5Ua98pZA1y23AUk8AAytlk8hFaMTQTvljw0jNCWwfQW5n+Hvo1XK2KO5Ge5XotI6buuIvtQfuuFS0UX5qsRxnnOp9tO7TuRiE5zbf8AEn9a8bvbHvWrfW3VyriGZkU6NlAUSw5TxA7qf2tHWLpwU9+neCfd7q83Lia8h223/S9S17C+7TkoG3b3WC3bBgsf3TrVJi8IIyhpIB1Jgn2DhS29Y4XDda20jKkasNc+oOkCO+ZgxVWL/wArbLGM3ZnjKnvA4a6+ymY4XYQ7+Vk1lLrQ0sexu3LO68YfZb3SjXLoBQjMT82JI1Uczy/uLzZti3bBDTKkkzqTGug0EGveNw65wGssyspKupAIddAQuYSYHj7jXjFYpbdzKFNwEAqugKGWVxmjMQTqFjTXWIqPe6VoAXlC2yp9s21xDmVYghWHIidRrwnwqw2NgkFvKFyuAdeJmD4Sa9YG8ba3JkovBRmZlMCAI8COP3VO2Dae66up0dYMmQASIPNpju9grr3ODcA2DYqi9rBNbFvnK4IIaYIP/qj7o72Ql62166kkPCSTlIABJyzlbU8SDqDXjYfR4lx2a+zjLACqTDDvLkSREcCCOdH+Fwq20CIoVVEADQAU/S0xc4SOH8LXNQBAI2jxToFeL9oMpVgCGBBB1BB0IPhTlKtayTXy1vHgWw2KvWXRUKNGRTKqpAZAp5wpFQMI5ZhropkenvFfQG9PRVhcdf6+411HIAbq2UB4AAnMp1gRIisp3r2FZw2OvWrAi3byKo1MHqkJBY/OJJzSfO8KSljwC69TQ1QnwwjcM1ELNfTKzFlEcdeZA1I0PjxpvZOBvM4W2jOSxUAcyNeemo1pYK3cuMLVlWZj9VQSx48hy/pW3bmbmLhsItu8qvcZutfnlcgAZTxBVVUSI4TzoLYdJluRK+ZlM0Flg7gOH1WPW9i4i5fa0bTK9oFroaAEUAtLEE6EDTvqqwVu0HJbhyIM+2Z8e+vpu9hlZSpEqwKkHmCIIPfpWPbT6GMQlw/oz23tfVzsUdROimFIMCO1InuorqbCO4kuz69ulc6d3ggPG2s/bXRp56T4GrzZWwMTeIW1ZuFiI+aVUToZYgAD0mrWz0UY9mysttVOhbrAQB3gASdOUVtuHtZVVSZgAT3wImuxQk+0EDtk08r2viNzvsgez0ahMFatgg4i2WcvEBmuRnXwXRQOfYE86H8RhXtHLdUrGgzCPv4H0ia12vLWweImqVNAybMGxS1LXvpxh2hZfs7BPfOW2ubvI0UelqMNjborau9c7l3y5VEDKmssRzLEganuogW2BwAFeqtTULIM9pXKmvkmy2BeStYJ0t/SA9Rb/FcrfDWB9Lf0gPUW/wAVyuT/ABDPK71asqo90fEI66Gf2Eetu/yVodZ50NH/AAI9bd/krQc1dpCAZPN+rURnsN8FHx6llKLoWHHuHOq+3uvalTc7cawfmz6Oftq2AEkzXrNR3RxvdidmjNke0WabKg3stdm2e5iPeD/Sgvalu4jMymEgzIkFlEge4n7q0ba+D622VETII9I/uPbUNtgo9gI2jTnn/u1HujSsqqpHSzlw2W/K0aWrbFGGuzz/AAgTeBMAMDbfEE3OtPWIbOjG5kCkjWIA07WlC+5W7WHxWJRHGcSzEXJUsg0AUo+jgHNI5qNIkg/290V4e6i9TNpxEkN8mdIJKTAJ71HEa0xub0cXMLiVvXXWLYbKFMyWETwECJ99PtjsQNwTrZ6bVHtDzi4eik2+jdLj3OsNxMj/ACJVh83jLAghuMaiqjGdGV226m0q3VyZTmbUSxJXtHUCZnxrUgaWYV00sJFl50i+1ZtgOi51u58yJnjrBLMGEQQFOgIPOe+mtlHBKoY2m63rUQ20lV7WIewtwGBILIWIBMEkc5rTs1UFvcjCjgG4g/rG0K3jfBBnQ9axb2xw0rmrRg3H5/Co5rv6V5TfayM2dbixcv2xCFyf0eetMJMAQT4gd5ip7bdVgOqBYl7SqSGVXFwByyORDgW8zSs6qRxquxm6CNdQocqZr73FDMCzYhcrlDPY4k6d+kVYpsGyNBmAiAudsqDqxa+TUmLfYEdmOJPEmmQ7iVBj3qHsXeN7+JuWyqhFtW7qsCZZbrXAk8h2UDf6vDWrxG/r2jeL2C9uxcvo5Seytm2HVySMozMQmUmdZ1E1e3N3LJe48spuott8rkA20nKoH1R2jwg617w+wbKLeSMy4hma6rnMrFxDaHkQAI4aVLniuYXpo7Ye3bt3MQEUXMghCzEXbjItu2BHbkse1pGXgBrQ7Zv4DGlXxNm1+kOXUBlJ0S5dt2y0x87q2gHUaiaJrmwLTWxbYuyoUKTcYlDbYMhUzMggamSec01gt1cPZIa2GVgrLPWMSVZ2uENJ7UOzMJ4Zj3muE33hWaZGm7TZCux96reHwyOmFs2Rewr4lckhQbZAdLmVSx0YEMASddNBJRd3ywqZs10DKSvAwStxLTweYW5cVSeAza8DTSbkYQWuqysV6nqBLsStomSimdJPE8TAk6CpA3Yw+Ytl1IccftGVrkDh22UFuRiugkbwuf8A0OZKc2pvLZw6I93OFdWZewSewhuMIiQ2QE5eJykDWvD71YcMql4LRGhgBrgsoSeADXDlHfr3GO2d2sOqKmUlEZGRWdnCG2gtrkDE5RlHAaGSeJNeW3WwxFterEWltook/MtMr21bXtBXUMJ5z3me4vqFO+o1/fSx1bNbzlou5AbbwxtB84mNQptkEjhI7xPMFvvYYKHzK5W2WGRige5Z65UDxlJKzHojQkCn23Sw5trbhsqG6ykXGDDrs3WjMDMNnOno7hETCbmW1uXCxm2TaNtQzAp1VjqRmM9sxJB8RzANVxHiFW0l1Kt764Ui2c7KLuUoWtushurCsJXgTdQA95PmtDuC3sw902hbfN16lreh7SjJJHeBnWe7WYgx6s7uWE6nLmBw9vqrZDsD1fZ7DEHtDsLx7vTXkbsYfzT+s635x/WRGfjo0cxBPOZNWxfUK3fXrFbz2LbXFZj8lAchWKqxyZULARnPWJC8Tm051Hu764VSAXaTpojNB67qCpgGCLvZj+FOJuthwGEMwdbYfNcZsxtABHaTrcGVe2deyNdBTNzcvCsQSrSDOjkS3XDEZjrqTdAb7uGlcxHiFDj3K22dtFL9pbtsyrTEgg6Eggg6gggj2VhnS39ID1Fv8Vytx2bs+3h7Qt25CKWIBMntMWOp14k1h3S39ID1Fv8AFcpOU3qGeV3q1Dnvoc+IVTsXffFYS11VlkCZi0MgYy0TqfRU/wAqWP8APt/CWuUq66mhecTmAn6gJUSPAsCV3ypY/wA+38JaXlSx/n2/hLXKVV1Sn+W3oF3Sycx6rvlSx/n2/hLS8qWP8+38Ja5SqanT/Lb0Cmmk5j1XfKlj/Pt/CWl5Usf59v4S1ylU1Sn+WOgU0snMeq75Usf59v4S0vKlj/Pt/CWuUqmqU/yx0Cmlk5j1XfKlj/Pt/CWl5Usf59v4S1ylU1Sn+W3oFNLJzHqu+VLH+fb+EtLypY/z7fwlrlKpqlP8tvQKaWTmPVd8qWP8+38JaXlSx/n2/hLXKVTVKf5begU0snMeq75Usf59v4S0vKlj/Pt/CWuUqmqU/wAtvQKaWTmPVd8qWP8APt/CWl5Usf59v4S1ylU1Sn+W3oFNLJzHqu+VLH+fb+EtLypY/wA+38Ja5SqapT/Lb0Cmlk5j1XfKlj/Pt/CWl5Usf59v4S0qVTVKf5begU00nMeqXlSx/n2/hLS8qWP8+38Ja5SqapT/AC29ApppOY9V3ypY/wA+38JaXlSx/n2/hLXKVTVKf5begU0snMeq75Usf59v4S1Q7b25dxd3rb5BfKFkKFGUEkaD0mlSokcEUZuxoHgAFVz3OFnF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ES" altLang="es-SV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1" name="6 CuadroTexto"/>
          <p:cNvSpPr txBox="1">
            <a:spLocks noChangeArrowheads="1"/>
          </p:cNvSpPr>
          <p:nvPr/>
        </p:nvSpPr>
        <p:spPr bwMode="auto">
          <a:xfrm>
            <a:off x="323850" y="6237288"/>
            <a:ext cx="10574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2800" b="1">
                <a:solidFill>
                  <a:srgbClr val="003300"/>
                </a:solidFill>
                <a:latin typeface="Calibri" panose="020F0502020204030204" pitchFamily="34" charset="0"/>
              </a:rPr>
              <a:t>ECOCOMUNIDADES SEGÚN FUNDESYRAM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82563" y="153988"/>
            <a:ext cx="55054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altLang="es-SV" sz="2400" b="1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SV" altLang="es-SV" sz="900" b="1">
              <a:solidFill>
                <a:srgbClr val="0066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2400" b="1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“Son agrupamientos humanos establecidos en una comunidad en relación intensa y solidaria entre ellos/as y la naturaleza, para lograr el desarrollo de sus sistemas de producción y de vida en forma agroecológica sostenible, inclusiva y democrática; que permita lograr la soberanía o seguridad alimentaria y económica, y provean  además servicios ecosistémicos para la comunidad, el municipio y el planeta”.</a:t>
            </a:r>
            <a:r>
              <a:rPr lang="es-SV" altLang="es-SV" b="1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s-SV" altLang="es-SV" sz="1200" b="1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FUNDESYRAM</a:t>
            </a:r>
            <a:r>
              <a:rPr lang="es-MX" altLang="es-SV" sz="12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s-MX" altLang="es-SV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Imagen 3" descr="F:\101_PANA\P10109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371" y="954186"/>
            <a:ext cx="4892564" cy="442212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7654" name="Picture 13" descr="FUNDESYRAM CAL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4502150"/>
            <a:ext cx="165576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hQSERUUEhQWFRUUGBgYGBgYGB0ZGBgXGBgXGRcYGBgcGycfGBskGhgcHy8gIycpLCwtFR4xNTAqNSYrLCkBCQoKDgwOGg8PGjQkHyQqMCosMSkrLywvMCwsLCwsLC4sLCwvLCwsLCwsLCwsKSwsLCwsLCwpLCwsLCksLCwsKf/AABEIANUA7QMBIgACEQEDEQH/xAAcAAABBQEBAQAAAAAAAAAAAAAGAAMEBQcBAgj/xABJEAACAQIDBAUHCAgFBAIDAAABAhEAAwQSIQUGMUEHEyJRYRdScXOBkZMjMjVCU6Gy0hQzNLHBwtHwJHKCouEVYpLxFoMlVHT/xAAaAQACAwEBAAAAAAAAAAAAAAADBAACBQEG/8QAOBEAAQMCAgcFCAEEAwEAAAAAAQACAwQREiETFDFBUVKRBSJxcrEyMzRTYZKhwoFC0eHwYsHxI//aAAwDAQACEQMRAD8Al9He4WFxuEFy8jF+sdZDsohcsaKY50VeR3A/Zt8W5+amOhn9hHrbv8laHWTFAJnPLnHJ1snEbhwQ2MbgbkNnBAfkdwP2bfFufmpeR3A/Zt8W5+ajPaG0rdi2bl64ttBxZiANdAJPMnSKo06RMGzMitedk+cEwuJYr3EhbJgHkefKj6lHsxu+4/3VrM2WHQKo8juB+zb4tz81LyO4H7Nvi3PzUX7I2zaxVvrLLFkzMslGQ5lMMCrqGEHThU2u6izmd9xUwsO4dEB+R3A/Zt8W5+al5HcD9m3xbn5qPKVTUWczvuK7hbyjogPyO4H7Nvi3PzUvI7gfs2+Lc/NV7vNvOcO9mzZt9biMQSLaE5VAXVndoMADlxNS93sTiXtE4y0lq5mICo2YFdIbiYMzpPLxiq6nHe2J33FV7l7YR0Qv5HcD9m3xbn5qXkdwP2bfFufmo8pVbUWczvuKthbyjogPyO4H7Nvi3PzUvI7gfs2+Lc/NRRvBvJYwVo3cQ4RRMCe0xAnKo5nw8RWL7x9MOOZj1RGHWCMqqGdO6WMjPHcIHvFTUWczvuKmBvKOiPz0PYHzG+Lc/NXfI7gfMb4tz81YRtLenEYmDfv3LhUGMzHT2cBxruC3/wAfaI6vFXhl4Sc+gjTtg9wHsjnXdQZzO+4qYW8o6LdvI7gfs2+Lc/NS8juB+zb4tz81UG5PTSXuLY2gqK75cl5CAkMJXOC2k6ajTXUAVrNu4GAI1BEj0VzUWczvuKmFvKOiBfI7gfs2+Lc/NS8juB+zb4tz81HlKpqLOZ33FTC3lHRAfkdwP2bfFufmpeR3A/Zt8W5+ajylU1FnM77iphbyjogPyO4H7Nvi3PzUvI7gfs2+Lc/NR5Sqaizmd9xUwt5R0QH5HcD9m3xbn5qXkdwP2bfFufmo8pVNRZzO+4qYW8o6ID8juB+zb4tz81LyO4H7Nvi3PzUeUqmos5nfcVMLeUdEB+R3A/Zt8W5+asu6QNh2sJixasAqnVI8Fi3aLODqTP1RX0YawPpb+kB6i3+K7QNFoZ2ta4kFp2knYW8fFAqGt0dwN6Ouhn9hHrbv8lGe38S1vC3ntsiOlt2VrnzFIUkM3gKDOhn9hHrbv8lWXStjimznRTDYhksr45mlh7UVh7aLTGwlP/L9Wol8MQP0Vfaa8+NwP6eA4TD3boZATZ6+SQxgZZFoaE82041Vbm47FCxisZYw/WPi8RKsSTlU3MuqL2mVc7EwRovhRtvRs7E3cN+j4XqlFxGtu9xmBVSAOwqqZJEiSRGnGqbYmydqYSylhEwL2kUgQ91HkySxbKwJJM6AUwWkOQSw4ht/0WXjf/b+IwC21wlu2i3HAkAFnuOXZlVOA4AliDJuDxNVu0d5sXg7gTE4q2LuJHWMCgNvB2lzaIJDXbjHsgayU5zVlg9xcTn2cb98XlwfWNcLs7O1xzmWCwOYKQoliDoa9bw7n4u5tEYrDPYUG0Lea6CzWzJl0SILDkSeZ0rhD9v1XHB+ZF93+VDvb3Y6zspMReUJcuXghuNb/V2G4XWtD606AeK8eZZuucSbTHE3bV4FptXLQgPaIBVmEQCdeEiI1PGqLaG7GOQlbN5cTZfDmy6Yp2/WEybuitm4kRpA05CCDdTYZweEtYcvnNsGW7yWLEDwEwPAVdodizRGB2LPghJscrbaxWIuH5LZ+GgnjBYZyQO+GceyoW0t98fbw1nHk21s3r2VcPkk9VDEE3JnMQp4ADUGOIqTa6OMU743rcQqJiXuuBbli5fOLXWkgdhA05BzPHQVJ2XuPiri4W1jms9Rg9VS0WY3XHzC5ZRlCjSBxk9+gwH+H/qFaQ3tle/+9EfKa8YnEBEZ2MKoJJ7gBJpyhHpQ2mbOz7sZpfsgjhrybwI5cxNNJ0C+SxbfnfA4zHK90xZR8qAToivJ4fWIA1747qr8Rs25dU3co7eZgIkDMZhe5Ry8AKoccnaHpA9HhWubCsDqUBHBRx9FAlfhsm4Y8ZIWaLsUgNoROnDn4VCTZrzEEVq2MsieAqo2lZSJjWhCc70Z1KNxWZ4tspUGcwEHugHsge88e4VufQxvwblsYW60lP1Zg/M7ieAg8J7wKw3a6/4hhBj/AIq33T2gbF9Lgk5WEjhI0kcOdNg5JG3eIX1tSqJszFdZaVuMgf3ppUuuoZFkqVKlUUSpUqVRRKlSpVFEqVKlUUXDWB9Lf0gPUW/xXa3w1gfS39ID1Fv8V2s+f4hnld6tQaj3R8QjroZ/YR627/JRrtPYtnEZOuth+rbOkzow4Hjr7aCuhn9hHrbv8laHVqTbJ5v1aiNF42+CVKlSp5WSpUqVRRKlSpVFEqVKlUUSrKumTaEm3aBPZGYry1kA/cePfWq0G76bp/pDBgCSB6de7u4fwqkl7ZIsVsWa+d8Vh+2gPDrFn/yEVpu28Rew6/JW3cRMgIV9AGbN7YjTjQtj93He6QFYKDmI81QZJLRAOh40fYvHAWhwJ5T48KTe4ZErQhZtAVC9641oMymT4a+6qRtplmyG2Rwg5GI14SRoPbwotxuPi2qkEPAk5Tlk+I5axNQbmJXq5ICueIHfzodwEwWE7Csv2zhIxDH++H9ipmzcJBWOMj0z31b4vd26xN7I8XHOUkQpUaEzzE8yI1FE26G6TXVzMhHaUrpxBzAwY7oMCmg42AWfhGIlazuRbjB2jqJWIIjhpPtogpnCWgqKoEBVA9winqYGxKONzdKlSpV1VSpUqVRRKlSpVFEqVKlUUXDWB9Lf0gPUW/xXa3w1gfS39ID1Fv8AFdrPn+IZ5XerUGo90fEI66Gf2Eetu/yVodZ50M/sI9bd/krQoq1Htk836tRGew3wXa4TSiou1cIbti7bVsrXLboG80spAPsJmnTsVkC7e33xLYW9jMM1u3hrThLZZC74hswRmHaARASY0YnKeFOLvDj7eJ2fhnNsm+AbjEAu4VFa4xChVtjVlAA+pM6xQ3jt3MVb/wCnYDE3LZVrxK2rQJXIrZrj3GIGZocgAACJ4mjHbu5mJvY84m1iFsr1HUghSbiiSWyclJkjNqRmOnClgXnPPd/lJAvdx3f3Kj2OkJwm0MRcCmxhrvU2FUENcuCQQzSRBJUyBoCe6nNzd4sZicUwuG1csLbBd7aFUS+SJso5Y9ZlEgkTqOXOgHRfjf0BbBu2MyXVuC1r1ZPbzM9zLmZiGAiIAQczNHe7ex79rM+JuhncKotWwVw9lVmFtIeepljqdByqzMZPeV2aQkYsleUq5FKKYTS7XlhpXTTL4jTunnVXODdq6BdCG1t0iqX3W8LBuACYL8+B5mRIMd9D9vGLYzqCLlt9BmhTAiJAOhBn2RpV5t7aLMwVidNSOU8OHv8AfQ7ZwTX7hS2SSgzsSdAJ0EwdTyHgaQmwvFrZLVhaWjE4p7B4exdOYlFaYhiRJ8BENxruMvhFZQq5ZGYFZDZTME8QKZOwOrnrSDlbMAp0nvjhPsr1itnLcXOphuJIgEk+I/dSTIGseTt4Jt0ocLIowdu1tDD21UJbay0lBxHdlPEKe/wjlRHszAdUMsAKAAoHIAf37qx7Z+NNnEISSNcrEaaNoT/H2VpuC2hdCatPPXUxyE/3xrTbM3esuWFwyByRFSpnDX86g+/007FNA3zSZFsl2vF26FBYmAAST3Aca9VAs7VR7j2WlbiiSjcSh0DryZeUjhwMVCVxThcETOkTPhTGH2jbuKGRgykkAjmQJP3CszxW9NzA4TaGHzEXcPpYPEgXHW3bMHuFy23pY163c26bSIHPZVb10nvlGUKB3yo/8hQTLay7ZairgiRwOtIXB3/3/Z++ghN62NtYkSFHY1IB7KInnXrhE9yDvgkkew8MUX5UjrSJKgyttTMKCdT4udWMk8gCNfdcVtSrxauhhKkEHmDI99eoq6iRrA+lv6QHqLf4rlb4awPpb+kB6i3+K5WfP8Qzyu9WoNR7o+IR10M/sI9bd/krQ6zzoZ/YR627/JWh1aj2yeb9WojPYb4JUqVKnlZDV7cdWxK4psTiDeRiUYm3CISZtqvVxlglZ+dB4zrRLSpVwADYuBoGxKlSpV1dSpUpqFsvbNnEoXw9xbqBipZTIkAGJ56Ee+opdSrlV2Nxi27TM/BeI5k8gPGaafeewGKljKzPZYRHHiKFd5dvrdI6szbXWdRmY8OPcP3ms50rXk4TeybihcTYiyqdp4xnfvuXWAgcJJgD0UTYTCjD2wogswlyObf0HCgnZRa7ikjkc3/jr/Ci/AlnOvKhYk9JwCgbStMwNVIuNbYz800bNgaiYzY4ZTpVbFDBQDtTDy5I+a3Ci7dHbXWJ1Vw/KJzP114A+kcDVXtLZfVWAW4ltPbyoatYxrbh1MMpkH+B8CNKsDfaikYmrZ9n3sp8DVtQHsPec4pxas2iHgFi57CjgxEGWgx3TIo6trAAJmOdOwOJuFmztsV6rJek5r+AxNrFW2IsM4bMdRYvxDDjpaur85RoSrHRiDWh7c3mt4UoHW4xeT2FzZVWJZtRA1Hj4aGIm0ruE2lgbylhdsvbOaBLLAzA5TqGBAYacQKObHJLrGekTeG1jMW5tqV+StZp5uoFwx6JCH1fdUm85d0zRktgx7Y094++gvBW2ufo90KzDK1tyATqmgLd0r30U2ruYhRxIme7w9NKyNXCrXC7Tu5l6qQyE5QNYLDLw5tGmnDlRXu1sxr2txHxRaC/aK4UkDTrLhJOKMOfmK9sERxWSPbl7MsXr4bE3bKW7MsLLuoa6R9d1J/Vrx9nu0sb74Ocq3c8afJ23ce9FI++isaAFAryyDAkAHuHD2U5TOExa3UV7bBlYSCOBFPUddXDWB9Lf0gPUW/xXK3w1gfS39ID1Fv8Vys+f4hnld6tQaj3R8QjroZ/YR627/JWh1nnQz+wj1t3+StDq1Htk836tRGew3wQxtzeC8cUuCwQt9dkN25cuAlLSTA0WMzMeU6SDrVd/wDI8d1tnA/4f9MZWuXbihms2rQYhSFJUs5GkSIkd+nL27+OtbSxOIwwsMmJVFzXS3yRVVE5QJb5p0kTI1EUy+6+PsY/9KstaxLXMOLTtdbqu2AgNwqqkRKBoXvI040Yl35QSX/Xb+FCTpFxYweJc27Ru4a61t7motgahTknMzFxkABjUExUbD9Ie0Wu2LfU2Zu2esKnMIWG+WdphE7ObKJMADiwiyx/RzdGzxhbTo1y9fW7irjkrmGpbIAp1DBYBjge+ntobk4h72Puqbc3sOtjDDMeymVQ4bs9mcunH5xqpEnFDLZcsyomA6R7/wD0+3euLaOIxN5rdgaomVYDXLktIVTMwfN4cal7G3yxRweNxFxUurh56m4itbW8FBzMASTkEAyDwJ7qp7/R9jsuDMYa6cPnHUvPVICECg6TdkguxOuY6acCO5sfaVlbDW764hld2v2mi1bdXVQqWzkbIiRoOeYnwqwx71GaTfdedh7dxb4a7iL74e5hzhzcR7QKsrhSXRlJPzTImfq+MCZ0a7L6jZmHU8XXrD/9hzCfQpA9lU+zt0MXY2firdsWOtxN1n6k9qylt4DW9RB7AjURwFG+zrbLatq4UOqKGCaKGCgHKPNnhV2A7TwRYwbgu4IX37wCqoujRnORh3ggmfTAigDaOJgRWpb64PPhGIEm2Q49A0b/AGkn2VjOLulm050pNGGuJA2rcpn3jsdyIdxVLYqByRiT3CVA9+vurQ8LgQpPjQv0ZbNKpfuOsMXCCeOVVBj3saN0WhNF81SR+aaKUimlOPTF27AqxVASVR72YLrrDovzgpKnuYaj76ym7igyq40zCY7jzB9FbI/A1jO2NmNYxF22ASrMXWBMZjJA9tU+qOx1slY7tbcbD4m3cU/WAYd6MQGHu+8Ct7r503bwjX8XZtWwWLOpMckVgXY9wA595A4kV9FPMacaegvhSlVbEEF747yY/B/LW8Phr1nmDeNu6OMjtaN/pk6xl51neN3yss36ThlODvzF/DuRkuK/F7R0FwSe0kKSDmiRJvukndjEsRdbFlyp0UWVGVSCSFIBCgBSZczpGsisn2yjoGRmuOODB0Uwf8wEgj0Ve9zZKZpzYd82lNsk6H2Ecj7amYbGgMZbmf8AgVW7v44uDblS8jJIk8dYMca5dbtHgwk8DoTz1qpFzZcN0ebqYrC9aHxFu5f5gIPrcYy6Zh4BvfWkbM6QrbCGwOPw66QWwpy+wWixj2VheCm42UC0SRlAJMkngAFaeMcDJ8K2Ho23Vv4e2GYsBw1u31J4Ezh7wZRrpOh0kV1mWS6jvZtlAk2/mOS40gdvtGBykkn/AFGpdcFdoyi4awPpb+kB6i3+K5W+GsD6W/pAeot/iuVnz/EM8rvVqDUe6PiEddDP7CPW3f5K0Os86Gf2Eetu/wAlaHVqPbJ5v1aiM9hvglSpUqeVkqVKlUUSpVwmss6U+kq7hbv6HYBR3VSbkagOSBkIPEwdSNMp4zpwmwXCbIz29vxhcKrZnDuhANpCDck8oJEd+tDT9NFhXOay/VgkBgQXJBj5mgGv/dpWRvfcau4OaSTM5mJ7UhuU+PE1CU5dDdGmpgEAqzaka+B1/hSwkcShYyvpnYG9GGxqF8NdFwCJGoKyJGZSJEj31Ax2yMDhWN820tu5gNBIzansqJCmJ1AFY/0Wb4rhMbdS5dtpYuIxfPcyKHSChUnQuZII4kf5YNVt3pYuY65lvFVsMykWwJVChOUhiJJk6nT0AaUR5OG9rpiN2YW2YDb2FtplFwTJJ7LcT/pp/wD+U4f7T/a35axhNsm1rbMr3T+6rzdHaOIv4k3HvMLOXRJETwiI5QTM1hPq3sYXlosBx/GxbJpm7jdaQ+8+H+0/2t+Wo1zeOz5/3N/SvEmNDTD2lJltY7+A9lZA7evtZ+f8LurhOXdu2SID/c39Ki2Xw9y/aYsMy3EIMNMhhHKnL94AaCTyrmylay73nEORlQEjsg6s2p46AD201T9raR3ebYeKq+EgZIvJw9hmYLbRn1YqoDN4mBJ9tct7wWSYzx/mBA95EVm228XfaTBCzxUzPixBodfaT29QxHt/hTo7Vle7uAWVm9lAtuXZrXN8trphsOb9xesW32lTzrn1JMGFGrTBjKDxAr5123vtcxCrbuohSyQLSKgypydmuEm47kQCS0E6xRBvHvg+ItLhiSLa9tgOBgyoHhK5o7wPaEjZxKz4d3CefprZjl0gBIssiWMxuLU1iWAdbuHQqPAn79Z9tW4xaX7aW7kq+aBIJ4xIPHN6WmBTW7mynW+QwMG3nynmska6ciAanJspr2ZVRbjKcrAMVaSs8I0Ecwa65wVbG9lP3K3ITHXHtddbsXFEqr2SesX6xVhcXXwy8DPfG07q7PxOEKWLnat6gHOXAgaFCQCvDVCOchjqKwXd+zibdzMxZUTtjNrcAUg9hp+eFkgHQ5SOzX07s12a0huQWgSRwb/uHcDxjxq7XBxyK46NzPaCl0qVKjKq4awPpb+kB6i3+K5W+GsD6W/pAeot/iuVnz/EM8rvVqDUe6PiEddDP7CPW3f5K0Os86Gf2Eetu/yVodWo9snm/VqIz2G+CVVe0d4Es3UtvILxDQcolo1PKOOscalbR2illC9wgKOZrKt694WxLnq2gAhreYRGgBOmh56nXXlRZ5xGPquk2Wk29uq+LbDqJyIGduQYnsp6Y7Xu8YtSaxTdveUWclwhcxuAPcM6LzJH1jHD3wTBBDvl0z4bD2nXDsz3oIUlDkUwYc5oziQNAZ1muQTYwb7VwOBVD0j9JV4Y39EtZrS22ysVMO5K8TB0TUEDmGnuoGvXuuM3hNzUSSS5jgSTDSJ8YNQmxjYk9c0F7lxibuYTmIJbMIMa8ogDQaQKnX8I6gcWdQHIPcS2o00YwdOGkcYjjjnmgOOaHbWHxDXOpSWLaDLBUgkkNm4DnrpoK0bYW4CqoGJuNeMfMDEW18B9ZoGmpA8KpN1QzNmYdkMVUxBju79BoDwgActNEw7Sojn46f3y9/dQ5pSMgn4IwRchOYTBWbS5bdq2o7goH7hTl3DWn0e2h75UffPOmwANSfDQ8fb7fvqHjNpKkjTT++HsPvpO5Kbwqr2nuRYuCbK9XBIhDlBgwQBBHEd1Q9lbIxVhyEw+VD9brAT/ALn/AHAVfbLuFlBtsCp1Kk8CTJAOukzpr7quRd70/d/Wl3vDwWHMLVjiLQCoGExtxfngj2g1Ypi2IJCloE9x9nea83IjgKhW7ILwCUGs5dCRz1PD2a90VlSdnxnMoxAIJG1ecXs3GXblu5ZeyqLDQxYlgR4Lpoal38BfJJuIDP1kafuMH3Vf4YAKoUQAAAO4DQCpqLXdBG5obbYkdZew3QFjtmPbGZG9xgj00L7dtFrZuAQ6fOjgV761zHbJW6sGQeRGhH9+NZrv0GwVi6Li5usGW3cA0JJ4N3N++KJDBIx4AzzTDatr2HFtCCM3WI1tUbrCSSdIyRxY90HgO6puxtjC9adnznhOUSAV4eIM6zyqNsXGQ2dwAjQuafmECF/0kmKewtm8Vd0bsvmJSR806Ekfx4VuPJAsMlm4Q51zmrBL7ObIMjJmRHj9aWhSG0E+zmZotsbK6rEMbYS2RbRS5EyZgE6jK0Rr4gVRNi1bCNpa+apCqCGXWNB52bUcIMGnLLXbINy5LqCpZXYZgdSO/wBIGnD0UjIXPba9kcBrXXVjj8Rb+U64CJaMgbLn7LAFj3sPRrxmtR3UxPWYS00gyuhGoiSAB6Bp7KyQbURswuDLJzFFEZhMjM5Edhe4xxrU9xx/grZmZLEREfOOqxyPHnxprs4FryDwQq4DAD9Vf0qVKttZK4awPpb+kB6i3+K5W+GsD6W/pAeot/iuVnz/ABDPK71ag1Huj4hHXQz+wj1t3+Sj7EXwiljMDUwCT7ABJ9lZb0eXbi7LBtXBbfr3gtwb5vYOh48NBVrtjH4lrOZr2RGzZhwC5ATIuKD2Y4mT7KpTyYdLYf1fq1EZ7DfBUW+G9gxFzq2JFtG0XgGOolgdZAJEHhQ/16uOEPlI1E9okBTAOo111HDWh/GvLsWcPrObWGB5wRmHtp7DXtLYALQGIIlh2VLFSeUZdJjXlSzmuccR2qhzTuNK22a1m4ZGB71YkA+3gfRVHtvDB0UMwJHIakzxOmo9gq5xWL620cSigypRi3EFGAy/7ieP1aotk3AxZrrsrAyAANOIHEEEnu8BTMAsL8PVDtY3VvcwQi1kkBTKnKFZcsjgwHh4609itqS/DVECs3IHMYB00mTrTeHvOiAIGBzAwT39ogCJHAkafwpnaVpdLubIAdSVOusEHUd/CJq2ZOaGFPwN8hgxPGO70a8xw46fdRfYvZgpBifH3a++gmwue0Cvzjop1g92Y+kGrDZW1CBlPIaiff4f8UJ4xBalI/KxRTicQY9Gh4+3++RoP27tI+n93sj01bYrHkjU+8Ce7kfD3ihHa+Ikk/wj+/8AmuRN4rQyCc2dtt0AKsRqecc6IsHve5IBagKzc/fU2xeIIoUsIxXC9NSYZIm3WiXd6Tl1PGvGC2yXuAE9w95oMvYk6f33VP2DiflV/wAwpOWI2unDCxrDYLY8Jeq1stQrsvGTRFhb1JwmxzXkqllirJVqFtjY1vEWntXlDo4hgf4dxHEHlUq3cqDtfa4tr4nQVpPlYxmJINY5zrBYhc3ExKXruFS2zKjCLp7KlTBUyYDGIkDgQakYzdbGYa27NbDpB7VsyywDBKiCR6JjjrWqYe5Op1JqbKx41gu7ckL/AGRb6p8x4ct6wZMNb6pmXMMqgloU9o9+kiO8zy8KmnaNw2f1SwMhYwcxjjJPfqP405v9s1LWMKWFK9aoZwvCGJDDiBEDgfZFRRbdlKwIMcZmBEAyx7o416NsjJI2ycc81GMcTYBXCbUts6KpPZDPqMqrw0VYltJ09HfWwbq4u3ZwGHLNlDW1YA9zDNAAGo1rD07MdkDLmI8C3DWNY8aO93trreElwSoAgaQqiFAXko7qXlqjSMMkbbrtVTSFoxDJaJa3lsMY6wDxbQe86V27vPhlMdarEckm4R7EBNAe19kPeU9SYzaN6DUjd/Z74NRklTpOsq0ciOH9KrD25ZgdKN+4LKMQvYLRUuBlBHAiRWC9Lf0gPUW/xXK3TA4sXbauPrD3HmPfWF9Lf0gPUW/xXK1ZHB88bhsLXerUjU+7PiEadEmHV9nZXAINy7M8PqVC3+VRa6qzkuLcZVOYMzTGkXGOQa8I0HHxWu3Z21dwuxDcskC4b1xASJy5sskDgSANJoDv3HvXGuO7O5GrNqSSeHo8BQYpAHSN/wCX6tWpS0DpaXTk2AH8lWG0Nzb62DfOUW1C5u2GguVAU6wG7UwCYjWKg7KnD3UzQQ7FCCIy5iU0E9/EkcvbUQWXAkT8mQZIlcw5x83wjhE8jRrgd47WOthcc9u3ecsBe7Kr2BoXAACiMqmeMqR81qNYOGELs/Z0kMYkOwqgwGBzW3sITlvF1k8ULW3jN3FWsgf6p+tQlkKSjnKymGHAkzoQeYPHwitG2eyjFLlKsLh1KGUZg3aKsOIOUme4iou0dkLdAfQlljxzDn6TDfdSzanRuIcMj6rNc22SEcPtR84t3DCa5SeA7tYq2c3bhRSpcAZmiIIXVSNOJkcjrFTsNum7aFQynhJg8NYrzf3euoItldABrxA5ju9tXbWRE2uhOZbNRLGJg6krE/OJU8yAQTEwv8dKiNtQdaMpJPM6xMzy5/1qxxOxrtxF+UlkEEEDhzBHf4/wNV+F2eVkOsHXQ+/T+tWM0drha/ZNGKl571rKbexWoDBgSNO4jgCO8eNU20STqF/9eirnD7HDtoXJiAO6OFSsLsB2zqwC5ATrxgQOHHnQtYAOS9KOz4mtJmOH+fygbCXZJFWKGrDbG6/Uo13OCQU7IGhVswLT3hsgjnn9lVVl6YeQ8YguUEjQMIN89qsLx4U7gcTlcHxqLdbhUe5fA4zqDEcmgkE94kR7aDo8WS0amcRwucVpWyNrcNaLtn7VEcaxHZm8cQGkHxo53ax5vSZ0GntrNqqcwtLivNMeKh1gtIG1vN99Rr+C60y+vdxEffUaxAAqfhMQCawBJLM/DdFMYjzaFHXBlR2Tw5GqXbO99vDHLcPbPBB8490Du8eFFeItAiRpQpvXsZb1rOQC9qWU84+ss9xA94FW1VsUwbPmDwXWPxBCWNxBvObzgAtwHcBwFQ7WFk8ef9zXh9pLl0qIu2I4CTyrfijOxbNLDbNES7IzLy/rVRjbZsOGtnK39OM94ruF3njiIPhw/wCK5la6y3IJ7XPQAaa+PorQDWBtin9mTtiLdlbyFgpmCeI/fVq22cxgms7xODv9apROxMCG7zpmjUHX0cKk4x2W0IZi4YBwTqYmePDlI8KyX9ltee47JeWkoO+SDbNbhuqP8OPFmI9/9ZrHOlv6QHqLf4rle9gby37d0FblzKhGVJJQJMsnVzBkZoPLSOFeOlv6QHqLf4rlazGhkkbBuY4flqwe06Z0DMze5XuxP/QBH/7TfwodTZNzqjeUiBx7+6fvoisn/wDAD/8AqP8AChddoOEKgnKeI5UuCRLJ5v1C9f2AwOoAPr/ZeLm3bj/JtGUco0Pp7/3V4MmBPE8TyHd4eyp1nda4+CuY1QStu6EYRpkyglx3gMQDy49xqpd4plwIstKLQy4g6xsbIr2Bs9reItqSrEFnEGeybbg/7kT31I2bczW0tAdvqEur/wBx+vHo7I/+yu7hbMBU3yTmMouvBeftJqyXAhMWhGhsrmtxoQNVI8REaHuHdSUr2klruC85X0OllJiATFi4XUFWIIjx046cgf30xtLB3SWe2YuESDHybAcis8Ne/TwqXtXDrYKPbBAbiOXf/fsqLd2vJGQEannEzxgePGkgC03asCeIwOwOVZhNsrc/WK1q4NDH98PAiKn2biOYMNxgxxjjprEd9R9t3WugdpFgGC8mDx5EHl36VRbOvXSg1ynUiO88fTTbWBzMQy+iTJLXXabK6bEhHm0oE8cp4nuBHD2RXcdjesAg27WkQs9+oYxqefOqrbe1+ovBSBlHhxnjBHMa0+yWjlCnMt0aDNMakEaejvq4YWgE7CmHVU/Pe4tn6XVvsXLiGKX0zW8pBJWVGVleCeWqL4++rO7uthbluf0bIjMVW4oC68jp/wAioOwD1NtknMr6NprMZZ7v/VENm7fu2rdpigtKQcw4kA6CDwIqzXg3F7JqNkkLQ6/hZZVvHss4W6bZMgaqe9Twnx5VWLh7sowU5XkDh2gOJg6xMCa2XbPRY+0zbuG/1CrI/V5mcGNR2lA4GNDxoK3p3KGGIOCsYhrNkMt7FXQR1jk6kCF+TRdMyiDmOuknThb3A87UxU9ouliwdUFNs053zxBYkqOA10yxwPj++jndDEi3bVRpqT9/9KocNYtRlcZgdImD6ZmOPgedSTh7vWKbbTmgopIDRrK8gTpmparbp2YCU32bSyRkSvHdIWkHaHZ417wm0INBb7VuWsouoVngTwPt7/CrPA7VDV5t1K6LOy32sjkb3TdGn/VJEUziL3YI7xEd9UR2uoHEVWbX2x1tq8quEbqnK97vlOVF8SefITwqgglqJGg8UrJE2JpcgzC7Ncj5RiscuJn08KkXdgtlzKSP8w0PtHCm8FjNSjaMp1FGljbOfDsmQHKsmSNAByk6+6vSEOubrzEnalVHJYOsOFkKbpbMW7cY3TlFsxB7/Hw/rRXtDAhmy2dUOWTqNRP3a1R7Dv8AbuafOafAwq8O+izD3NPTWXVSOEl9y9ZSzOlibKdqeXZOS3qZNDe0NmhLwudqGDR2ogxB5dx9xIoqWSInhw/vuqg35UCxb1IZXkAAnNAIy6d8j2xVqeUulAao6QgXdmh6zjABcXthyCVgcYnvGo/hVx0s/t6+otfiuVb7N3DxFxksXrBRA0vcJ0ywQcrDiSDpGomqnpa+kB6i3+K5Wo0WmZfld6tXmO25WPjaG/hXm527Zx2x+pVxbPXuwJGYdnLoRI76kbN6EjmH6RiBk822pk/6m4e41bdDP7CPW3f5K0OKPTRNc6Qkf1fq1Cpe0KiCARxusLKDs/Y1qxZWxaQLaUQF4iDxmfnE6kk8ZNA28vRVs5Ua98pZA1y23AUk8AAytlk8hFaMTQTvljw0jNCWwfQW5n+Hvo1XK2KO5Ge5XotI6buuIvtQfuuFS0UX5qsRxnnOp9tO7TuRiE5zbf8AEn9a8bvbHvWrfW3VyriGZkU6NlAUSw5TxA7qf2tHWLpwU9+neCfd7q83Lia8h223/S9S17C+7TkoG3b3WC3bBgsf3TrVJi8IIyhpIB1Jgn2DhS29Y4XDda20jKkasNc+oOkCO+ZgxVWL/wArbLGM3ZnjKnvA4a6+ymY4XYQ7+Vk1lLrQ0sexu3LO68YfZb3SjXLoBQjMT82JI1Uczy/uLzZti3bBDTKkkzqTGug0EGveNw65wGssyspKupAIddAQuYSYHj7jXjFYpbdzKFNwEAqugKGWVxmjMQTqFjTXWIqPe6VoAXlC2yp9s21xDmVYghWHIidRrwnwqw2NgkFvKFyuAdeJmD4Sa9YG8ba3JkovBRmZlMCAI8COP3VO2Dae66up0dYMmQASIPNpju9grr3ODcA2DYqi9rBNbFvnK4IIaYIP/qj7o72Ql62166kkPCSTlIABJyzlbU8SDqDXjYfR4lx2a+zjLACqTDDvLkSREcCCOdH+Fwq20CIoVVEADQAU/S0xc4SOH8LXNQBAI2jxToFeL9oMpVgCGBBB1BB0IPhTlKtayTXy1vHgWw2KvWXRUKNGRTKqpAZAp5wpFQMI5ZhropkenvFfQG9PRVhcdf6+411HIAbq2UB4AAnMp1gRIisp3r2FZw2OvWrAi3byKo1MHqkJBY/OJJzSfO8KSljwC69TQ1QnwwjcM1ELNfTKzFlEcdeZA1I0PjxpvZOBvM4W2jOSxUAcyNeemo1pYK3cuMLVlWZj9VQSx48hy/pW3bmbmLhsItu8qvcZutfnlcgAZTxBVVUSI4TzoLYdJluRK+ZlM0Flg7gOH1WPW9i4i5fa0bTK9oFroaAEUAtLEE6EDTvqqwVu0HJbhyIM+2Z8e+vpu9hlZSpEqwKkHmCIIPfpWPbT6GMQlw/oz23tfVzsUdROimFIMCO1InuorqbCO4kuz69ulc6d3ggPG2s/bXRp56T4GrzZWwMTeIW1ZuFiI+aVUToZYgAD0mrWz0UY9mysttVOhbrAQB3gASdOUVtuHtZVVSZgAT3wImuxQk+0EDtk08r2viNzvsgez0ahMFatgg4i2WcvEBmuRnXwXRQOfYE86H8RhXtHLdUrGgzCPv4H0ia12vLWweImqVNAybMGxS1LXvpxh2hZfs7BPfOW2ubvI0UelqMNjborau9c7l3y5VEDKmssRzLEganuogW2BwAFeqtTULIM9pXKmvkmy2BeStYJ0t/SA9Rb/FcrfDWB9Lf0gPUW/wAVyuT/ABDPK71asqo90fEI66Gf2Eetu/yVodZ50NH/AAI9bd/krQc1dpCAZPN+rURnsN8FHx6llKLoWHHuHOq+3uvalTc7cawfmz6Oftq2AEkzXrNR3RxvdidmjNke0WabKg3stdm2e5iPeD/Sgvalu4jMymEgzIkFlEge4n7q0ba+D622VETII9I/uPbUNtgo9gI2jTnn/u1HujSsqqpHSzlw2W/K0aWrbFGGuzz/AAgTeBMAMDbfEE3OtPWIbOjG5kCkjWIA07WlC+5W7WHxWJRHGcSzEXJUsg0AUo+jgHNI5qNIkg/290V4e6i9TNpxEkN8mdIJKTAJ71HEa0xub0cXMLiVvXXWLYbKFMyWETwECJ99PtjsQNwTrZ6bVHtDzi4eik2+jdLj3OsNxMj/ACJVh83jLAghuMaiqjGdGV226m0q3VyZTmbUSxJXtHUCZnxrUgaWYV00sJFl50i+1ZtgOi51u58yJnjrBLMGEQQFOgIPOe+mtlHBKoY2m63rUQ20lV7WIewtwGBILIWIBMEkc5rTs1UFvcjCjgG4g/rG0K3jfBBnQ9axb2xw0rmrRg3H5/Co5rv6V5TfayM2dbixcv2xCFyf0eetMJMAQT4gd5ip7bdVgOqBYl7SqSGVXFwByyORDgW8zSs6qRxquxm6CNdQocqZr73FDMCzYhcrlDPY4k6d+kVYpsGyNBmAiAudsqDqxa+TUmLfYEdmOJPEmmQ7iVBj3qHsXeN7+JuWyqhFtW7qsCZZbrXAk8h2UDf6vDWrxG/r2jeL2C9uxcvo5Seytm2HVySMozMQmUmdZ1E1e3N3LJe48spuott8rkA20nKoH1R2jwg617w+wbKLeSMy4hma6rnMrFxDaHkQAI4aVLniuYXpo7Ye3bt3MQEUXMghCzEXbjItu2BHbkse1pGXgBrQ7Zv4DGlXxNm1+kOXUBlJ0S5dt2y0x87q2gHUaiaJrmwLTWxbYuyoUKTcYlDbYMhUzMggamSec01gt1cPZIa2GVgrLPWMSVZ2uENJ7UOzMJ4Zj3muE33hWaZGm7TZCux96reHwyOmFs2Rewr4lckhQbZAdLmVSx0YEMASddNBJRd3ywqZs10DKSvAwStxLTweYW5cVSeAza8DTSbkYQWuqysV6nqBLsStomSimdJPE8TAk6CpA3Yw+Ytl1IccftGVrkDh22UFuRiugkbwuf8A0OZKc2pvLZw6I93OFdWZewSewhuMIiQ2QE5eJykDWvD71YcMql4LRGhgBrgsoSeADXDlHfr3GO2d2sOqKmUlEZGRWdnCG2gtrkDE5RlHAaGSeJNeW3WwxFterEWltook/MtMr21bXtBXUMJ5z3me4vqFO+o1/fSx1bNbzlou5AbbwxtB84mNQptkEjhI7xPMFvvYYKHzK5W2WGRige5Z65UDxlJKzHojQkCn23Sw5trbhsqG6ykXGDDrs3WjMDMNnOno7hETCbmW1uXCxm2TaNtQzAp1VjqRmM9sxJB8RzANVxHiFW0l1Kt764Ui2c7KLuUoWtushurCsJXgTdQA95PmtDuC3sw902hbfN16lreh7SjJJHeBnWe7WYgx6s7uWE6nLmBw9vqrZDsD1fZ7DEHtDsLx7vTXkbsYfzT+s635x/WRGfjo0cxBPOZNWxfUK3fXrFbz2LbXFZj8lAchWKqxyZULARnPWJC8Tm051Hu764VSAXaTpojNB67qCpgGCLvZj+FOJuthwGEMwdbYfNcZsxtABHaTrcGVe2deyNdBTNzcvCsQSrSDOjkS3XDEZjrqTdAb7uGlcxHiFDj3K22dtFL9pbtsyrTEgg6Eggg6gggj2VhnS39ID1Fv8Vytx2bs+3h7Qt25CKWIBMntMWOp14k1h3S39ID1Fv8AFcpOU3qGeV3q1Dnvoc+IVTsXffFYS11VlkCZi0MgYy0TqfRU/wAqWP8APt/CWuUq66mhecTmAn6gJUSPAsCV3ypY/wA+38JaXlSx/n2/hLXKVV1Sn+W3oF3Sycx6rvlSx/n2/hLS8qWP8+38Ja5SqanT/Lb0Cmmk5j1XfKlj/Pt/CWl5Usf59v4S1ylU1Sn+WOgU0snMeq75Usf59v4S0vKlj/Pt/CWuUqmqU/yx0Cmlk5j1XfKlj/Pt/CWl5Usf59v4S1ylU1Sn+W3oFNLJzHqu+VLH+fb+EtLypY/z7fwlrlKpqlP8tvQKaWTmPVd8qWP8+38JaXlSx/n2/hLXKVTVKf5begU0snMeq75Usf59v4S0vKlj/Pt/CWuUqmqU/wAtvQKaWTmPVd8qWP8APt/CWl5Usf59v4S1ylU1Sn+W3oFNLJzHqu+VLH+fb+EtLypY/wA+38Ja5SqapT/Lb0Cmlk5j1XfKlj/Pt/CWl5Usf59v4S0qVTVKf5begU00nMeqXlSx/n2/hLS8qWP8+38Ja5SqapT/AC29ApppOY9V3ypY/wA+38JaXlSx/n2/hLXKVTVKf5begU0snMeq75Usf59v4S1Q7b25dxd3rb5BfKFkKFGUEkaD0mlSokcEUZuxoHgAFVz3OFnF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ES" altLang="es-SV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75" name="6 CuadroTexto"/>
          <p:cNvSpPr txBox="1">
            <a:spLocks noChangeArrowheads="1"/>
          </p:cNvSpPr>
          <p:nvPr/>
        </p:nvSpPr>
        <p:spPr bwMode="auto">
          <a:xfrm>
            <a:off x="323850" y="6237288"/>
            <a:ext cx="10574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2800" b="1">
                <a:solidFill>
                  <a:srgbClr val="003300"/>
                </a:solidFill>
                <a:latin typeface="Calibri" panose="020F0502020204030204" pitchFamily="34" charset="0"/>
              </a:rPr>
              <a:t>UNÁMONOS PARA ENFRENTAR EL CAMBIO CLIMÁTICO</a:t>
            </a:r>
          </a:p>
        </p:txBody>
      </p:sp>
      <p:pic>
        <p:nvPicPr>
          <p:cNvPr id="28676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49238"/>
            <a:ext cx="63817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113" y="190500"/>
            <a:ext cx="4027487" cy="3021013"/>
          </a:xfrm>
        </p:spPr>
      </p:pic>
      <p:pic>
        <p:nvPicPr>
          <p:cNvPr id="9219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211513"/>
            <a:ext cx="4027487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3"/>
          <p:cNvSpPr>
            <a:spLocks noGrp="1"/>
          </p:cNvSpPr>
          <p:nvPr>
            <p:ph type="title"/>
          </p:nvPr>
        </p:nvSpPr>
        <p:spPr>
          <a:xfrm>
            <a:off x="1238250" y="6332538"/>
            <a:ext cx="9783763" cy="5254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dirty="0" smtClean="0"/>
              <a:t>Realidad de la agricultura convencional</a:t>
            </a:r>
            <a:endParaRPr lang="es-SV" dirty="0"/>
          </a:p>
        </p:txBody>
      </p:sp>
      <p:sp>
        <p:nvSpPr>
          <p:cNvPr id="9221" name="Marcador de contenido 4"/>
          <p:cNvSpPr>
            <a:spLocks noGrp="1"/>
          </p:cNvSpPr>
          <p:nvPr>
            <p:ph sz="half" idx="1"/>
          </p:nvPr>
        </p:nvSpPr>
        <p:spPr>
          <a:xfrm>
            <a:off x="4673600" y="241300"/>
            <a:ext cx="2641600" cy="5781675"/>
          </a:xfrm>
        </p:spPr>
        <p:txBody>
          <a:bodyPr/>
          <a:lstStyle/>
          <a:p>
            <a:pPr eaLnBrk="1" hangingPunct="1"/>
            <a:r>
              <a:rPr lang="es-SV" altLang="es-SV" sz="2200" b="1" smtClean="0"/>
              <a:t>Poca cobertura del suelo</a:t>
            </a:r>
          </a:p>
          <a:p>
            <a:pPr eaLnBrk="1" hangingPunct="1"/>
            <a:r>
              <a:rPr lang="es-SV" altLang="es-SV" sz="2200" b="1" smtClean="0"/>
              <a:t>Poca infiltración de agua</a:t>
            </a:r>
          </a:p>
          <a:p>
            <a:pPr eaLnBrk="1" hangingPunct="1"/>
            <a:r>
              <a:rPr lang="es-SV" altLang="es-SV" sz="2200" b="1" smtClean="0"/>
              <a:t>Perdida de la materia orgánica</a:t>
            </a:r>
          </a:p>
          <a:p>
            <a:pPr eaLnBrk="1" hangingPunct="1"/>
            <a:r>
              <a:rPr lang="es-SV" altLang="es-SV" sz="2200" b="1" smtClean="0"/>
              <a:t>Eliminación de la microbiología</a:t>
            </a:r>
          </a:p>
          <a:p>
            <a:pPr eaLnBrk="1" hangingPunct="1"/>
            <a:r>
              <a:rPr lang="es-SV" altLang="es-SV" sz="2200" b="1" smtClean="0"/>
              <a:t>Se ha perdido el reciclaje de nutrientes </a:t>
            </a:r>
          </a:p>
          <a:p>
            <a:pPr eaLnBrk="1" hangingPunct="1"/>
            <a:r>
              <a:rPr lang="es-SV" altLang="es-SV" sz="2200" b="1" smtClean="0"/>
              <a:t>Alimentos contaminados con químicos</a:t>
            </a:r>
          </a:p>
        </p:txBody>
      </p:sp>
      <p:pic>
        <p:nvPicPr>
          <p:cNvPr id="9222" name="Marcador de contenid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6050"/>
            <a:ext cx="414655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09913"/>
            <a:ext cx="4146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9238" y="6265863"/>
            <a:ext cx="10058400" cy="36512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rgbClr val="195725"/>
                </a:solidFill>
              </a:rPr>
              <a:t>Fuente de gases de efecto invernadero del sector agropecuario</a:t>
            </a:r>
            <a:endParaRPr lang="es-ES" dirty="0">
              <a:solidFill>
                <a:srgbClr val="195725"/>
              </a:solidFill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498475"/>
            <a:ext cx="10980737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7 CuadroTexto"/>
          <p:cNvSpPr txBox="1">
            <a:spLocks noChangeArrowheads="1"/>
          </p:cNvSpPr>
          <p:nvPr/>
        </p:nvSpPr>
        <p:spPr bwMode="auto">
          <a:xfrm>
            <a:off x="6365875" y="4524375"/>
            <a:ext cx="5081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SV" sz="1600" b="1">
                <a:solidFill>
                  <a:schemeClr val="bg1"/>
                </a:solidFill>
              </a:rPr>
              <a:t>Tomado de </a:t>
            </a:r>
            <a:r>
              <a:rPr lang="es-ES" altLang="es-SV" sz="1600" b="1">
                <a:solidFill>
                  <a:schemeClr val="bg1"/>
                </a:solidFill>
                <a:latin typeface="Arial-BoldMT" charset="0"/>
              </a:rPr>
              <a:t>Muhammad Ibrahim, CATIE, 2010</a:t>
            </a:r>
            <a:endParaRPr lang="es-ES" altLang="es-SV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ítulo 2"/>
          <p:cNvSpPr>
            <a:spLocks noGrp="1"/>
          </p:cNvSpPr>
          <p:nvPr>
            <p:ph type="subTitle" idx="1"/>
          </p:nvPr>
        </p:nvSpPr>
        <p:spPr>
          <a:xfrm>
            <a:off x="323850" y="6265863"/>
            <a:ext cx="11253788" cy="365125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SV" cap="none" noProof="1" smtClean="0">
                <a:solidFill>
                  <a:srgbClr val="267038"/>
                </a:solidFill>
              </a:rPr>
              <a:t>ESTRATEGIA DE FUNDESYRAM PARA EL DESARROLLO TERRITORIAL EN AMBIENTES SECOS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79"/>
          <a:stretch>
            <a:fillRect/>
          </a:stretch>
        </p:blipFill>
        <p:spPr bwMode="auto">
          <a:xfrm>
            <a:off x="841375" y="180975"/>
            <a:ext cx="3557588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5" r="26524"/>
          <a:stretch>
            <a:fillRect/>
          </a:stretch>
        </p:blipFill>
        <p:spPr bwMode="auto">
          <a:xfrm>
            <a:off x="4398963" y="180975"/>
            <a:ext cx="396240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6"/>
          <a:stretch>
            <a:fillRect/>
          </a:stretch>
        </p:blipFill>
        <p:spPr bwMode="auto">
          <a:xfrm>
            <a:off x="8361363" y="180975"/>
            <a:ext cx="273685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87363" y="6148388"/>
            <a:ext cx="11129962" cy="460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z="1800" dirty="0" smtClean="0">
                <a:solidFill>
                  <a:srgbClr val="195725"/>
                </a:solidFill>
              </a:rPr>
              <a:t>ESTRATEGIA FUNDESYRAM PARA LA RECONVERSION A UNA AGRICULTURA ORGANICA AGROECOLOGICA</a:t>
            </a:r>
            <a:endParaRPr lang="es-SV" sz="1800" dirty="0">
              <a:solidFill>
                <a:srgbClr val="195725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2106613" y="1357313"/>
            <a:ext cx="2160587" cy="1568450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dirty="0">
                <a:solidFill>
                  <a:schemeClr val="tx1"/>
                </a:solidFill>
              </a:rPr>
              <a:t>Promociones del consumo y venta “en mercados solidarios” de productos sanos</a:t>
            </a:r>
            <a:endParaRPr lang="es-SV" sz="1400" dirty="0">
              <a:solidFill>
                <a:schemeClr val="tx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7407275" y="1357313"/>
            <a:ext cx="2135188" cy="1331912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b="1" dirty="0">
                <a:solidFill>
                  <a:schemeClr val="tx1"/>
                </a:solidFill>
              </a:rPr>
              <a:t>1.Diagnóstico / Saberes locales. Fomento de la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b="1" dirty="0">
                <a:solidFill>
                  <a:schemeClr val="tx1"/>
                </a:solidFill>
              </a:rPr>
              <a:t>Organización</a:t>
            </a:r>
            <a:endParaRPr lang="es-SV" sz="1600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556125" y="4210050"/>
            <a:ext cx="2397125" cy="1576388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dirty="0">
                <a:solidFill>
                  <a:schemeClr val="tx1"/>
                </a:solidFill>
              </a:rPr>
              <a:t>Experimentación Campesina. Uso de germoplasma local «semillas» y su recuperación  </a:t>
            </a:r>
          </a:p>
        </p:txBody>
      </p:sp>
      <p:sp>
        <p:nvSpPr>
          <p:cNvPr id="7" name="6 Elipse"/>
          <p:cNvSpPr/>
          <p:nvPr/>
        </p:nvSpPr>
        <p:spPr>
          <a:xfrm>
            <a:off x="2465388" y="3275013"/>
            <a:ext cx="2073275" cy="1470025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b="1" dirty="0">
                <a:solidFill>
                  <a:schemeClr val="tx1"/>
                </a:solidFill>
              </a:rPr>
              <a:t>Uso de insumos orgánicos y tecnologías apropiadas. Manejo Agroecológico</a:t>
            </a:r>
            <a:endParaRPr lang="es-SV" sz="1400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4629150" y="420688"/>
            <a:ext cx="2200275" cy="1401762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b="1" dirty="0">
                <a:solidFill>
                  <a:schemeClr val="tx1"/>
                </a:solidFill>
              </a:rPr>
              <a:t>Transformación de   los sistemas de producción </a:t>
            </a:r>
          </a:p>
        </p:txBody>
      </p:sp>
      <p:sp>
        <p:nvSpPr>
          <p:cNvPr id="9" name="8 Elipse"/>
          <p:cNvSpPr/>
          <p:nvPr/>
        </p:nvSpPr>
        <p:spPr>
          <a:xfrm>
            <a:off x="6732588" y="3128963"/>
            <a:ext cx="2354262" cy="1616075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300" b="1" dirty="0">
                <a:solidFill>
                  <a:schemeClr val="tx1"/>
                </a:solidFill>
              </a:rPr>
              <a:t>Capacitación , intercambios campesino/a </a:t>
            </a:r>
            <a:r>
              <a:rPr lang="es-SV" sz="1300" b="1" dirty="0" err="1">
                <a:solidFill>
                  <a:schemeClr val="tx1"/>
                </a:solidFill>
              </a:rPr>
              <a:t>a</a:t>
            </a:r>
            <a:r>
              <a:rPr lang="es-SV" sz="1300" b="1" dirty="0">
                <a:solidFill>
                  <a:schemeClr val="tx1"/>
                </a:solidFill>
              </a:rPr>
              <a:t> campesino/a para el cambio de actitud. Extensión Comunitaria</a:t>
            </a:r>
            <a:endParaRPr lang="es-SV" sz="13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1050" dirty="0">
              <a:solidFill>
                <a:schemeClr val="tx1"/>
              </a:solidFill>
            </a:endParaRPr>
          </a:p>
        </p:txBody>
      </p:sp>
      <p:sp>
        <p:nvSpPr>
          <p:cNvPr id="10" name="9 Flecha curvada hacia la izquierda"/>
          <p:cNvSpPr/>
          <p:nvPr/>
        </p:nvSpPr>
        <p:spPr>
          <a:xfrm rot="9878070">
            <a:off x="2246313" y="2665413"/>
            <a:ext cx="457200" cy="11112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1200">
              <a:solidFill>
                <a:prstClr val="black"/>
              </a:solidFill>
            </a:endParaRPr>
          </a:p>
        </p:txBody>
      </p:sp>
      <p:sp>
        <p:nvSpPr>
          <p:cNvPr id="11" name="10 Flecha curvada hacia la izquierda"/>
          <p:cNvSpPr/>
          <p:nvPr/>
        </p:nvSpPr>
        <p:spPr>
          <a:xfrm rot="2917082">
            <a:off x="6884988" y="4578350"/>
            <a:ext cx="473075" cy="987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1200">
              <a:solidFill>
                <a:prstClr val="black"/>
              </a:solidFill>
            </a:endParaRPr>
          </a:p>
        </p:txBody>
      </p:sp>
      <p:sp>
        <p:nvSpPr>
          <p:cNvPr id="12" name="11 Flecha curvada hacia la izquierda"/>
          <p:cNvSpPr/>
          <p:nvPr/>
        </p:nvSpPr>
        <p:spPr>
          <a:xfrm rot="540514">
            <a:off x="8878888" y="2513013"/>
            <a:ext cx="649287" cy="13890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1200">
              <a:solidFill>
                <a:prstClr val="black"/>
              </a:solidFill>
            </a:endParaRPr>
          </a:p>
        </p:txBody>
      </p:sp>
      <p:sp>
        <p:nvSpPr>
          <p:cNvPr id="13" name="12 Flecha curvada hacia la izquierda"/>
          <p:cNvSpPr/>
          <p:nvPr/>
        </p:nvSpPr>
        <p:spPr>
          <a:xfrm rot="18331342">
            <a:off x="7032625" y="844550"/>
            <a:ext cx="681038" cy="11509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1200">
              <a:solidFill>
                <a:prstClr val="black"/>
              </a:solidFill>
            </a:endParaRPr>
          </a:p>
        </p:txBody>
      </p:sp>
      <p:sp>
        <p:nvSpPr>
          <p:cNvPr id="14" name="13 Flecha curvada hacia la izquierda"/>
          <p:cNvSpPr/>
          <p:nvPr/>
        </p:nvSpPr>
        <p:spPr>
          <a:xfrm rot="6108018">
            <a:off x="3914776" y="4486275"/>
            <a:ext cx="493712" cy="11699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1200">
              <a:solidFill>
                <a:prstClr val="black"/>
              </a:solidFill>
            </a:endParaRPr>
          </a:p>
        </p:txBody>
      </p:sp>
      <p:sp>
        <p:nvSpPr>
          <p:cNvPr id="15" name="14 Flecha curvada hacia la izquierda"/>
          <p:cNvSpPr/>
          <p:nvPr/>
        </p:nvSpPr>
        <p:spPr>
          <a:xfrm rot="14388724">
            <a:off x="3892550" y="441325"/>
            <a:ext cx="438150" cy="10731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1200">
              <a:solidFill>
                <a:prstClr val="black"/>
              </a:solidFill>
            </a:endParaRPr>
          </a:p>
        </p:txBody>
      </p:sp>
      <p:pic>
        <p:nvPicPr>
          <p:cNvPr id="16" name="Picture 16" descr="P10901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005" y="1972692"/>
            <a:ext cx="2636044" cy="1561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ítulo 2"/>
          <p:cNvSpPr>
            <a:spLocks noGrp="1"/>
          </p:cNvSpPr>
          <p:nvPr>
            <p:ph type="subTitle" idx="1"/>
          </p:nvPr>
        </p:nvSpPr>
        <p:spPr>
          <a:xfrm>
            <a:off x="323850" y="6265863"/>
            <a:ext cx="11253788" cy="3651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SV" sz="2800" dirty="0" smtClean="0">
                <a:solidFill>
                  <a:srgbClr val="195725"/>
                </a:solidFill>
                <a:latin typeface="Calibri" pitchFamily="34" charset="0"/>
              </a:rPr>
              <a:t>Trabajar en forma articulada y coordinada </a:t>
            </a:r>
            <a:endParaRPr lang="es-SV" sz="2800" dirty="0">
              <a:solidFill>
                <a:srgbClr val="195725"/>
              </a:solidFill>
              <a:latin typeface="Calibri" pitchFamily="34" charset="0"/>
            </a:endParaRPr>
          </a:p>
        </p:txBody>
      </p:sp>
      <p:sp>
        <p:nvSpPr>
          <p:cNvPr id="16" name="15 Redondear rectángulo de esquina diagonal"/>
          <p:cNvSpPr/>
          <p:nvPr/>
        </p:nvSpPr>
        <p:spPr>
          <a:xfrm rot="1423456">
            <a:off x="8182303" y="1040524"/>
            <a:ext cx="2427890" cy="121394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88900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>
              <a:solidFill>
                <a:prstClr val="white"/>
              </a:solidFill>
            </a:endParaRPr>
          </a:p>
        </p:txBody>
      </p:sp>
      <p:sp>
        <p:nvSpPr>
          <p:cNvPr id="17" name="16 Redondear rectángulo de esquina diagonal"/>
          <p:cNvSpPr/>
          <p:nvPr/>
        </p:nvSpPr>
        <p:spPr>
          <a:xfrm rot="20284317">
            <a:off x="7425562" y="4424943"/>
            <a:ext cx="2115447" cy="1014160"/>
          </a:xfrm>
          <a:prstGeom prst="round2DiagRect">
            <a:avLst>
              <a:gd name="adj1" fmla="val 0"/>
              <a:gd name="adj2" fmla="val 43323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88900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>
              <a:solidFill>
                <a:prstClr val="white"/>
              </a:solidFill>
            </a:endParaRPr>
          </a:p>
        </p:txBody>
      </p:sp>
      <p:sp>
        <p:nvSpPr>
          <p:cNvPr id="18" name="17 Redondear rectángulo de esquina diagonal"/>
          <p:cNvSpPr/>
          <p:nvPr/>
        </p:nvSpPr>
        <p:spPr>
          <a:xfrm>
            <a:off x="4461641" y="4666593"/>
            <a:ext cx="3168869" cy="119818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 cstate="email"/>
            <a:stretch>
              <a:fillRect/>
            </a:stretch>
          </a:blipFill>
          <a:ln w="88900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>
              <a:solidFill>
                <a:prstClr val="white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48392">
            <a:off x="2032512" y="4201922"/>
            <a:ext cx="2302600" cy="1589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24902">
            <a:off x="8942309" y="2926023"/>
            <a:ext cx="1935900" cy="1371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" descr="G:\FOTOS VARIAS ANTES 30052014\P109010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527" y="493829"/>
            <a:ext cx="2637673" cy="1476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" descr="G:\FOTOS VARIAS ANTES 30052014\P109011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6718">
            <a:off x="5644056" y="468013"/>
            <a:ext cx="2270234" cy="1513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3" descr="G:\FOTOS VARIAS ANTES 30052014\P109014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686233">
            <a:off x="970023" y="2358714"/>
            <a:ext cx="2421458" cy="1614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29" name="23 Rectángulo"/>
          <p:cNvSpPr>
            <a:spLocks noChangeArrowheads="1"/>
          </p:cNvSpPr>
          <p:nvPr/>
        </p:nvSpPr>
        <p:spPr bwMode="auto">
          <a:xfrm>
            <a:off x="3471863" y="2066925"/>
            <a:ext cx="55467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1800" b="1">
                <a:latin typeface="Arial" panose="020B0604020202020204" pitchFamily="34" charset="0"/>
              </a:rPr>
              <a:t>La agricultura orgánica promueve el manejo de los sistemas de producción y de vida, fundamentada en los saberes, experimentación / innovación,  semillas locales, prácticas y tecnologías no contaminantes (sin usar químicos de síntesis) para la producción, comercialización y consumo de alimentos sanos en función de la soberanía alimentaria y desarrollo sostenible de los territorios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CuadroTexto"/>
          <p:cNvSpPr txBox="1">
            <a:spLocks noChangeArrowheads="1"/>
          </p:cNvSpPr>
          <p:nvPr/>
        </p:nvSpPr>
        <p:spPr bwMode="auto">
          <a:xfrm>
            <a:off x="593725" y="6237288"/>
            <a:ext cx="11174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SV" altLang="es-SV" sz="2800" b="1">
                <a:solidFill>
                  <a:srgbClr val="003300"/>
                </a:solidFill>
                <a:latin typeface="Calibri" panose="020F0502020204030204" pitchFamily="34" charset="0"/>
              </a:rPr>
              <a:t>DESARROLLO DE CAPACIDADES</a:t>
            </a:r>
          </a:p>
        </p:txBody>
      </p:sp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595313" y="-144463"/>
            <a:ext cx="5754687" cy="5980113"/>
            <a:chOff x="595735" y="-144463"/>
            <a:chExt cx="5754257" cy="5979644"/>
          </a:xfrm>
        </p:grpSpPr>
        <p:sp>
          <p:nvSpPr>
            <p:cNvPr id="14343" name="AutoShape 2" descr="data:image/jpeg;base64,/9j/4AAQSkZJRgABAQAAAQABAAD/2wCEAAkGBhQSERUUEhQWFRUUGBgYGBgYGB0ZGBgXGBgXGRcYGBgcGycfGBskGhgcHy8gIycpLCwtFR4xNTAqNSYrLCkBCQoKDgwOGg8PGjQkHyQqMCosMSkrLywvMCwsLCwsLC4sLCwvLCwsLCwsLCwsKSwsLCwsLCwpLCwsLCksLCwsKf/AABEIANUA7QMBIgACEQEDEQH/xAAcAAABBQEBAQAAAAAAAAAAAAAGAAMEBQcBAgj/xABJEAACAQIDBAUHCAgFBAIDAAABAhEAAwQSIQUGMUEHEyJRYRdScXOBkZMjMjVCU6Gy0hQzNLHBwtHwJHKCouEVYpLxFoMlVHT/xAAaAQACAwEBAAAAAAAAAAAAAAADBAACBQEG/8QAOBEAAQMCAgcFCAEEAwEAAAAAAQACAwQREiETFDFBUVKRBSJxcrEyMzRTYZKhwoFC0eHwYsHxI//aAAwDAQACEQMRAD8Al9He4WFxuEFy8jF+sdZDsohcsaKY50VeR3A/Zt8W5+amOhn9hHrbv8laHWTFAJnPLnHJ1snEbhwQ2MbgbkNnBAfkdwP2bfFufmpeR3A/Zt8W5+ajPaG0rdi2bl64ttBxZiANdAJPMnSKo06RMGzMitedk+cEwuJYr3EhbJgHkefKj6lHsxu+4/3VrM2WHQKo8juB+zb4tz81LyO4H7Nvi3PzUX7I2zaxVvrLLFkzMslGQ5lMMCrqGEHThU2u6izmd9xUwsO4dEB+R3A/Zt8W5+al5HcD9m3xbn5qPKVTUWczvuK7hbyjogPyO4H7Nvi3PzUvI7gfs2+Lc/NV7vNvOcO9mzZt9biMQSLaE5VAXVndoMADlxNS93sTiXtE4y0lq5mICo2YFdIbiYMzpPLxiq6nHe2J33FV7l7YR0Qv5HcD9m3xbn5qXkdwP2bfFufmo8pVbUWczvuKthbyjogPyO4H7Nvi3PzUvI7gfs2+Lc/NRRvBvJYwVo3cQ4RRMCe0xAnKo5nw8RWL7x9MOOZj1RGHWCMqqGdO6WMjPHcIHvFTUWczvuKmBvKOiPz0PYHzG+Lc/NXfI7gfMb4tz81YRtLenEYmDfv3LhUGMzHT2cBxruC3/wAfaI6vFXhl4Sc+gjTtg9wHsjnXdQZzO+4qYW8o6LdvI7gfs2+Lc/NS8juB+zb4tz81UG5PTSXuLY2gqK75cl5CAkMJXOC2k6ajTXUAVrNu4GAI1BEj0VzUWczvuKmFvKOiBfI7gfs2+Lc/NS8juB+zb4tz81HlKpqLOZ33FTC3lHRAfkdwP2bfFufmpeR3A/Zt8W5+ajylU1FnM77iphbyjogPyO4H7Nvi3PzUvI7gfs2+Lc/NR5Sqaizmd9xUwt5R0QH5HcD9m3xbn5qXkdwP2bfFufmo8pVNRZzO+4qYW8o6ID8juB+zb4tz81LyO4H7Nvi3PzUeUqmos5nfcVMLeUdEB+R3A/Zt8W5+asu6QNh2sJixasAqnVI8Fi3aLODqTP1RX0YawPpb+kB6i3+K7QNFoZ2ta4kFp2knYW8fFAqGt0dwN6Ouhn9hHrbv8lGe38S1vC3ntsiOlt2VrnzFIUkM3gKDOhn9hHrbv8lWXStjimznRTDYhksr45mlh7UVh7aLTGwlP/L9Wol8MQP0Vfaa8+NwP6eA4TD3boZATZ6+SQxgZZFoaE82041Vbm47FCxisZYw/WPi8RKsSTlU3MuqL2mVc7EwRovhRtvRs7E3cN+j4XqlFxGtu9xmBVSAOwqqZJEiSRGnGqbYmydqYSylhEwL2kUgQ91HkySxbKwJJM6AUwWkOQSw4ht/0WXjf/b+IwC21wlu2i3HAkAFnuOXZlVOA4AliDJuDxNVu0d5sXg7gTE4q2LuJHWMCgNvB2lzaIJDXbjHsgayU5zVlg9xcTn2cb98XlwfWNcLs7O1xzmWCwOYKQoliDoa9bw7n4u5tEYrDPYUG0Lea6CzWzJl0SILDkSeZ0rhD9v1XHB+ZF93+VDvb3Y6zspMReUJcuXghuNb/V2G4XWtD606AeK8eZZuucSbTHE3bV4FptXLQgPaIBVmEQCdeEiI1PGqLaG7GOQlbN5cTZfDmy6Yp2/WEybuitm4kRpA05CCDdTYZweEtYcvnNsGW7yWLEDwEwPAVdodizRGB2LPghJscrbaxWIuH5LZ+GgnjBYZyQO+GceyoW0t98fbw1nHk21s3r2VcPkk9VDEE3JnMQp4ADUGOIqTa6OMU743rcQqJiXuuBbli5fOLXWkgdhA05BzPHQVJ2XuPiri4W1jms9Rg9VS0WY3XHzC5ZRlCjSBxk9+gwH+H/qFaQ3tle/+9EfKa8YnEBEZ2MKoJJ7gBJpyhHpQ2mbOz7sZpfsgjhrybwI5cxNNJ0C+SxbfnfA4zHK90xZR8qAToivJ4fWIA1747qr8Rs25dU3co7eZgIkDMZhe5Ry8AKoccnaHpA9HhWubCsDqUBHBRx9FAlfhsm4Y8ZIWaLsUgNoROnDn4VCTZrzEEVq2MsieAqo2lZSJjWhCc70Z1KNxWZ4tspUGcwEHugHsge88e4VufQxvwblsYW60lP1Zg/M7ieAg8J7wKw3a6/4hhBj/AIq33T2gbF9Lgk5WEjhI0kcOdNg5JG3eIX1tSqJszFdZaVuMgf3ppUuuoZFkqVKlUUSpUqVRRKlSpVFEqVKlUUXDWB9Lf0gPUW/xXa3w1gfS39ID1Fv8V2s+f4hnld6tQaj3R8QjroZ/YR627/JRrtPYtnEZOuth+rbOkzow4Hjr7aCuhn9hHrbv8laHVqTbJ5v1aiNF42+CVKlSp5WSpUqVRRKlSpVFEqVKlUUSrKumTaEm3aBPZGYry1kA/cePfWq0G76bp/pDBgCSB6de7u4fwqkl7ZIsVsWa+d8Vh+2gPDrFn/yEVpu28Rew6/JW3cRMgIV9AGbN7YjTjQtj93He6QFYKDmI81QZJLRAOh40fYvHAWhwJ5T48KTe4ZErQhZtAVC9641oMymT4a+6qRtplmyG2Rwg5GI14SRoPbwotxuPi2qkEPAk5Tlk+I5axNQbmJXq5ICueIHfzodwEwWE7Csv2zhIxDH++H9ipmzcJBWOMj0z31b4vd26xN7I8XHOUkQpUaEzzE8yI1FE26G6TXVzMhHaUrpxBzAwY7oMCmg42AWfhGIlazuRbjB2jqJWIIjhpPtogpnCWgqKoEBVA9winqYGxKONzdKlSpV1VSpUqVRRKlSpVFEqVKlUUXDWB9Lf0gPUW/xXa3w1gfS39ID1Fv8AFdrPn+IZ5XerUGo90fEI66Gf2Eetu/yVodZ50M/sI9bd/krQoq1Htk836tRGew3wXa4TSiou1cIbti7bVsrXLboG80spAPsJmnTsVkC7e33xLYW9jMM1u3hrThLZZC74hswRmHaARASY0YnKeFOLvDj7eJ2fhnNsm+AbjEAu4VFa4xChVtjVlAA+pM6xQ3jt3MVb/wCnYDE3LZVrxK2rQJXIrZrj3GIGZocgAACJ4mjHbu5mJvY84m1iFsr1HUghSbiiSWyclJkjNqRmOnClgXnPPd/lJAvdx3f3Kj2OkJwm0MRcCmxhrvU2FUENcuCQQzSRBJUyBoCe6nNzd4sZicUwuG1csLbBd7aFUS+SJso5Y9ZlEgkTqOXOgHRfjf0BbBu2MyXVuC1r1ZPbzM9zLmZiGAiIAQczNHe7ex79rM+JuhncKotWwVw9lVmFtIeepljqdByqzMZPeV2aQkYsleUq5FKKYTS7XlhpXTTL4jTunnVXODdq6BdCG1t0iqX3W8LBuACYL8+B5mRIMd9D9vGLYzqCLlt9BmhTAiJAOhBn2RpV5t7aLMwVidNSOU8OHv8AfQ7ZwTX7hS2SSgzsSdAJ0EwdTyHgaQmwvFrZLVhaWjE4p7B4exdOYlFaYhiRJ8BENxruMvhFZQq5ZGYFZDZTME8QKZOwOrnrSDlbMAp0nvjhPsr1itnLcXOphuJIgEk+I/dSTIGseTt4Jt0ocLIowdu1tDD21UJbay0lBxHdlPEKe/wjlRHszAdUMsAKAAoHIAf37qx7Z+NNnEISSNcrEaaNoT/H2VpuC2hdCatPPXUxyE/3xrTbM3esuWFwyByRFSpnDX86g+/007FNA3zSZFsl2vF26FBYmAAST3Aca9VAs7VR7j2WlbiiSjcSh0DryZeUjhwMVCVxThcETOkTPhTGH2jbuKGRgykkAjmQJP3CszxW9NzA4TaGHzEXcPpYPEgXHW3bMHuFy23pY163c26bSIHPZVb10nvlGUKB3yo/8hQTLay7ZairgiRwOtIXB3/3/Z++ghN62NtYkSFHY1IB7KInnXrhE9yDvgkkew8MUX5UjrSJKgyttTMKCdT4udWMk8gCNfdcVtSrxauhhKkEHmDI99eoq6iRrA+lv6QHqLf4rlb4awPpb+kB6i3+K5WfP8Qzyu9WoNR7o+IR10M/sI9bd/krQ6zzoZ/YR627/JWh1aj2yeb9WojPYb4JUqVKnlZDV7cdWxK4psTiDeRiUYm3CISZtqvVxlglZ+dB4zrRLSpVwADYuBoGxKlSpV1dSpUpqFsvbNnEoXw9xbqBipZTIkAGJ56Ee+opdSrlV2Nxi27TM/BeI5k8gPGaafeewGKljKzPZYRHHiKFd5dvrdI6szbXWdRmY8OPcP3ms50rXk4TeybihcTYiyqdp4xnfvuXWAgcJJgD0UTYTCjD2wogswlyObf0HCgnZRa7ikjkc3/jr/Ci/AlnOvKhYk9JwCgbStMwNVIuNbYz800bNgaiYzY4ZTpVbFDBQDtTDy5I+a3Ci7dHbXWJ1Vw/KJzP114A+kcDVXtLZfVWAW4ltPbyoatYxrbh1MMpkH+B8CNKsDfaikYmrZ9n3sp8DVtQHsPec4pxas2iHgFi57CjgxEGWgx3TIo6trAAJmOdOwOJuFmztsV6rJek5r+AxNrFW2IsM4bMdRYvxDDjpaur85RoSrHRiDWh7c3mt4UoHW4xeT2FzZVWJZtRA1Hj4aGIm0ruE2lgbylhdsvbOaBLLAzA5TqGBAYacQKObHJLrGekTeG1jMW5tqV+StZp5uoFwx6JCH1fdUm85d0zRktgx7Y094++gvBW2ufo90KzDK1tyATqmgLd0r30U2ruYhRxIme7w9NKyNXCrXC7Tu5l6qQyE5QNYLDLw5tGmnDlRXu1sxr2txHxRaC/aK4UkDTrLhJOKMOfmK9sERxWSPbl7MsXr4bE3bKW7MsLLuoa6R9d1J/Vrx9nu0sb74Ocq3c8afJ23ce9FI++isaAFAryyDAkAHuHD2U5TOExa3UV7bBlYSCOBFPUddXDWB9Lf0gPUW/xXK3w1gfS39ID1Fv8Vys+f4hnld6tQaj3R8QjroZ/YR627/JWh1nnQz+wj1t3+StDq1Htk836tRGew3wQxtzeC8cUuCwQt9dkN25cuAlLSTA0WMzMeU6SDrVd/wDI8d1tnA/4f9MZWuXbihms2rQYhSFJUs5GkSIkd+nL27+OtbSxOIwwsMmJVFzXS3yRVVE5QJb5p0kTI1EUy+6+PsY/9KstaxLXMOLTtdbqu2AgNwqqkRKBoXvI040Yl35QSX/Xb+FCTpFxYweJc27Ru4a61t7motgahTknMzFxkABjUExUbD9Ie0Wu2LfU2Zu2esKnMIWG+WdphE7ObKJMADiwiyx/RzdGzxhbTo1y9fW7irjkrmGpbIAp1DBYBjge+ntobk4h72Puqbc3sOtjDDMeymVQ4bs9mcunH5xqpEnFDLZcsyomA6R7/wD0+3euLaOIxN5rdgaomVYDXLktIVTMwfN4cal7G3yxRweNxFxUurh56m4itbW8FBzMASTkEAyDwJ7qp7/R9jsuDMYa6cPnHUvPVICECg6TdkguxOuY6acCO5sfaVlbDW764hld2v2mi1bdXVQqWzkbIiRoOeYnwqwx71GaTfdedh7dxb4a7iL74e5hzhzcR7QKsrhSXRlJPzTImfq+MCZ0a7L6jZmHU8XXrD/9hzCfQpA9lU+zt0MXY2firdsWOtxN1n6k9qylt4DW9RB7AjURwFG+zrbLatq4UOqKGCaKGCgHKPNnhV2A7TwRYwbgu4IX37wCqoujRnORh3ggmfTAigDaOJgRWpb64PPhGIEm2Q49A0b/AGkn2VjOLulm050pNGGuJA2rcpn3jsdyIdxVLYqByRiT3CVA9+vurQ8LgQpPjQv0ZbNKpfuOsMXCCeOVVBj3saN0WhNF81SR+aaKUimlOPTF27AqxVASVR72YLrrDovzgpKnuYaj76ym7igyq40zCY7jzB9FbI/A1jO2NmNYxF22ASrMXWBMZjJA9tU+qOx1slY7tbcbD4m3cU/WAYd6MQGHu+8Ct7r503bwjX8XZtWwWLOpMckVgXY9wA595A4kV9FPMacaegvhSlVbEEF747yY/B/LW8Phr1nmDeNu6OMjtaN/pk6xl51neN3yss36ThlODvzF/DuRkuK/F7R0FwSe0kKSDmiRJvukndjEsRdbFlyp0UWVGVSCSFIBCgBSZczpGsisn2yjoGRmuOODB0Uwf8wEgj0Ve9zZKZpzYd82lNsk6H2Ecj7amYbGgMZbmf8AgVW7v44uDblS8jJIk8dYMca5dbtHgwk8DoTz1qpFzZcN0ebqYrC9aHxFu5f5gIPrcYy6Zh4BvfWkbM6QrbCGwOPw66QWwpy+wWixj2VheCm42UC0SRlAJMkngAFaeMcDJ8K2Ho23Vv4e2GYsBw1u31J4Ezh7wZRrpOh0kV1mWS6jvZtlAk2/mOS40gdvtGBykkn/AFGpdcFdoyi4awPpb+kB6i3+K5W+GsD6W/pAeot/iuVnz/EM8rvVqDUe6PiEddDP7CPW3f5K0Os86Gf2Eetu/wAlaHVqPbJ5v1aiM9hvglSpUqeVkqVKlUUSpVwmss6U+kq7hbv6HYBR3VSbkagOSBkIPEwdSNMp4zpwmwXCbIz29vxhcKrZnDuhANpCDck8oJEd+tDT9NFhXOay/VgkBgQXJBj5mgGv/dpWRvfcau4OaSTM5mJ7UhuU+PE1CU5dDdGmpgEAqzaka+B1/hSwkcShYyvpnYG9GGxqF8NdFwCJGoKyJGZSJEj31Ax2yMDhWN820tu5gNBIzansqJCmJ1AFY/0Wb4rhMbdS5dtpYuIxfPcyKHSChUnQuZII4kf5YNVt3pYuY65lvFVsMykWwJVChOUhiJJk6nT0AaUR5OG9rpiN2YW2YDb2FtplFwTJJ7LcT/pp/wD+U4f7T/a35axhNsm1rbMr3T+6rzdHaOIv4k3HvMLOXRJETwiI5QTM1hPq3sYXlosBx/GxbJpm7jdaQ+8+H+0/2t+Wo1zeOz5/3N/SvEmNDTD2lJltY7+A9lZA7evtZ+f8LurhOXdu2SID/c39Ki2Xw9y/aYsMy3EIMNMhhHKnL94AaCTyrmylay73nEORlQEjsg6s2p46AD201T9raR3ebYeKq+EgZIvJw9hmYLbRn1YqoDN4mBJ9tct7wWSYzx/mBA95EVm228XfaTBCzxUzPixBodfaT29QxHt/hTo7Vle7uAWVm9lAtuXZrXN8trphsOb9xesW32lTzrn1JMGFGrTBjKDxAr5123vtcxCrbuohSyQLSKgypydmuEm47kQCS0E6xRBvHvg+ItLhiSLa9tgOBgyoHhK5o7wPaEjZxKz4d3CefprZjl0gBIssiWMxuLU1iWAdbuHQqPAn79Z9tW4xaX7aW7kq+aBIJ4xIPHN6WmBTW7mynW+QwMG3nynmska6ciAanJspr2ZVRbjKcrAMVaSs8I0Ecwa65wVbG9lP3K3ITHXHtddbsXFEqr2SesX6xVhcXXwy8DPfG07q7PxOEKWLnat6gHOXAgaFCQCvDVCOchjqKwXd+zibdzMxZUTtjNrcAUg9hp+eFkgHQ5SOzX07s12a0huQWgSRwb/uHcDxjxq7XBxyK46NzPaCl0qVKjKq4awPpb+kB6i3+K5W+GsD6W/pAeot/iuVnz/EM8rvVqDUe6PiEddDP7CPW3f5K0Os86Gf2Eetu/yVodWo9snm/VqIz2G+CVVe0d4Es3UtvILxDQcolo1PKOOscalbR2illC9wgKOZrKt694WxLnq2gAhreYRGgBOmh56nXXlRZ5xGPquk2Wk29uq+LbDqJyIGduQYnsp6Y7Xu8YtSaxTdveUWclwhcxuAPcM6LzJH1jHD3wTBBDvl0z4bD2nXDsz3oIUlDkUwYc5oziQNAZ1muQTYwb7VwOBVD0j9JV4Y39EtZrS22ysVMO5K8TB0TUEDmGnuoGvXuuM3hNzUSSS5jgSTDSJ8YNQmxjYk9c0F7lxibuYTmIJbMIMa8ogDQaQKnX8I6gcWdQHIPcS2o00YwdOGkcYjjjnmgOOaHbWHxDXOpSWLaDLBUgkkNm4DnrpoK0bYW4CqoGJuNeMfMDEW18B9ZoGmpA8KpN1QzNmYdkMVUxBju79BoDwgActNEw7Sojn46f3y9/dQ5pSMgn4IwRchOYTBWbS5bdq2o7goH7hTl3DWn0e2h75UffPOmwANSfDQ8fb7fvqHjNpKkjTT++HsPvpO5Kbwqr2nuRYuCbK9XBIhDlBgwQBBHEd1Q9lbIxVhyEw+VD9brAT/ALn/AHAVfbLuFlBtsCp1Kk8CTJAOukzpr7quRd70/d/Wl3vDwWHMLVjiLQCoGExtxfngj2g1Ypi2IJCloE9x9nea83IjgKhW7ILwCUGs5dCRz1PD2a90VlSdnxnMoxAIJG1ecXs3GXblu5ZeyqLDQxYlgR4Lpoal38BfJJuIDP1kafuMH3Vf4YAKoUQAAAO4DQCpqLXdBG5obbYkdZew3QFjtmPbGZG9xgj00L7dtFrZuAQ6fOjgV761zHbJW6sGQeRGhH9+NZrv0GwVi6Li5usGW3cA0JJ4N3N++KJDBIx4AzzTDatr2HFtCCM3WI1tUbrCSSdIyRxY90HgO6puxtjC9adnznhOUSAV4eIM6zyqNsXGQ2dwAjQuafmECF/0kmKewtm8Vd0bsvmJSR806Ekfx4VuPJAsMlm4Q51zmrBL7ObIMjJmRHj9aWhSG0E+zmZotsbK6rEMbYS2RbRS5EyZgE6jK0Rr4gVRNi1bCNpa+apCqCGXWNB52bUcIMGnLLXbINy5LqCpZXYZgdSO/wBIGnD0UjIXPba9kcBrXXVjj8Rb+U64CJaMgbLn7LAFj3sPRrxmtR3UxPWYS00gyuhGoiSAB6Bp7KyQbURswuDLJzFFEZhMjM5Edhe4xxrU9xx/grZmZLEREfOOqxyPHnxprs4FryDwQq4DAD9Vf0qVKttZK4awPpb+kB6i3+K5W+GsD6W/pAeot/iuVnz/ABDPK71ag1Huj4hHXQz+wj1t3+Sj7EXwiljMDUwCT7ABJ9lZb0eXbi7LBtXBbfr3gtwb5vYOh48NBVrtjH4lrOZr2RGzZhwC5ATIuKD2Y4mT7KpTyYdLYf1fq1EZ7DfBUW+G9gxFzq2JFtG0XgGOolgdZAJEHhQ/16uOEPlI1E9okBTAOo111HDWh/GvLsWcPrObWGB5wRmHtp7DXtLYALQGIIlh2VLFSeUZdJjXlSzmuccR2qhzTuNK22a1m4ZGB71YkA+3gfRVHtvDB0UMwJHIakzxOmo9gq5xWL620cSigypRi3EFGAy/7ieP1aotk3AxZrrsrAyAANOIHEEEnu8BTMAsL8PVDtY3VvcwQi1kkBTKnKFZcsjgwHh4609itqS/DVECs3IHMYB00mTrTeHvOiAIGBzAwT39ogCJHAkafwpnaVpdLubIAdSVOusEHUd/CJq2ZOaGFPwN8hgxPGO70a8xw46fdRfYvZgpBifH3a++gmwue0Cvzjop1g92Y+kGrDZW1CBlPIaiff4f8UJ4xBalI/KxRTicQY9Gh4+3++RoP27tI+n93sj01bYrHkjU+8Ce7kfD3ihHa+Ikk/wj+/8AmuRN4rQyCc2dtt0AKsRqecc6IsHve5IBagKzc/fU2xeIIoUsIxXC9NSYZIm3WiXd6Tl1PGvGC2yXuAE9w95oMvYk6f33VP2DiflV/wAwpOWI2unDCxrDYLY8Jeq1stQrsvGTRFhb1JwmxzXkqllirJVqFtjY1vEWntXlDo4hgf4dxHEHlUq3cqDtfa4tr4nQVpPlYxmJINY5zrBYhc3ExKXruFS2zKjCLp7KlTBUyYDGIkDgQakYzdbGYa27NbDpB7VsyywDBKiCR6JjjrWqYe5Op1JqbKx41gu7ckL/AGRb6p8x4ct6wZMNb6pmXMMqgloU9o9+kiO8zy8KmnaNw2f1SwMhYwcxjjJPfqP405v9s1LWMKWFK9aoZwvCGJDDiBEDgfZFRRbdlKwIMcZmBEAyx7o416NsjJI2ycc81GMcTYBXCbUts6KpPZDPqMqrw0VYltJ09HfWwbq4u3ZwGHLNlDW1YA9zDNAAGo1rD07MdkDLmI8C3DWNY8aO93trreElwSoAgaQqiFAXko7qXlqjSMMkbbrtVTSFoxDJaJa3lsMY6wDxbQe86V27vPhlMdarEckm4R7EBNAe19kPeU9SYzaN6DUjd/Z74NRklTpOsq0ciOH9KrD25ZgdKN+4LKMQvYLRUuBlBHAiRWC9Lf0gPUW/xXK3TA4sXbauPrD3HmPfWF9Lf0gPUW/xXK1ZHB88bhsLXerUjU+7PiEadEmHV9nZXAINy7M8PqVC3+VRa6qzkuLcZVOYMzTGkXGOQa8I0HHxWu3Z21dwuxDcskC4b1xASJy5sskDgSANJoDv3HvXGuO7O5GrNqSSeHo8BQYpAHSN/wCX6tWpS0DpaXTk2AH8lWG0Nzb62DfOUW1C5u2GguVAU6wG7UwCYjWKg7KnD3UzQQ7FCCIy5iU0E9/EkcvbUQWXAkT8mQZIlcw5x83wjhE8jRrgd47WOthcc9u3ecsBe7Kr2BoXAACiMqmeMqR81qNYOGELs/Z0kMYkOwqgwGBzW3sITlvF1k8ULW3jN3FWsgf6p+tQlkKSjnKymGHAkzoQeYPHwitG2eyjFLlKsLh1KGUZg3aKsOIOUme4iou0dkLdAfQlljxzDn6TDfdSzanRuIcMj6rNc22SEcPtR84t3DCa5SeA7tYq2c3bhRSpcAZmiIIXVSNOJkcjrFTsNum7aFQynhJg8NYrzf3euoItldABrxA5ju9tXbWRE2uhOZbNRLGJg6krE/OJU8yAQTEwv8dKiNtQdaMpJPM6xMzy5/1qxxOxrtxF+UlkEEEDhzBHf4/wNV+F2eVkOsHXQ+/T+tWM0drha/ZNGKl571rKbexWoDBgSNO4jgCO8eNU20STqF/9eirnD7HDtoXJiAO6OFSsLsB2zqwC5ATrxgQOHHnQtYAOS9KOz4mtJmOH+fygbCXZJFWKGrDbG6/Uo13OCQU7IGhVswLT3hsgjnn9lVVl6YeQ8YguUEjQMIN89qsLx4U7gcTlcHxqLdbhUe5fA4zqDEcmgkE94kR7aDo8WS0amcRwucVpWyNrcNaLtn7VEcaxHZm8cQGkHxo53ax5vSZ0GntrNqqcwtLivNMeKh1gtIG1vN99Rr+C60y+vdxEffUaxAAqfhMQCawBJLM/DdFMYjzaFHXBlR2Tw5GqXbO99vDHLcPbPBB8490Du8eFFeItAiRpQpvXsZb1rOQC9qWU84+ss9xA94FW1VsUwbPmDwXWPxBCWNxBvObzgAtwHcBwFQ7WFk8ef9zXh9pLl0qIu2I4CTyrfijOxbNLDbNES7IzLy/rVRjbZsOGtnK39OM94ruF3njiIPhw/wCK5la6y3IJ7XPQAaa+PorQDWBtin9mTtiLdlbyFgpmCeI/fVq22cxgms7xODv9apROxMCG7zpmjUHX0cKk4x2W0IZi4YBwTqYmePDlI8KyX9ltee47JeWkoO+SDbNbhuqP8OPFmI9/9ZrHOlv6QHqLf4rle9gby37d0FblzKhGVJJQJMsnVzBkZoPLSOFeOlv6QHqLf4rlazGhkkbBuY4flqwe06Z0DMze5XuxP/QBH/7TfwodTZNzqjeUiBx7+6fvoisn/wDAD/8AqP8AChddoOEKgnKeI5UuCRLJ5v1C9f2AwOoAPr/ZeLm3bj/JtGUco0Pp7/3V4MmBPE8TyHd4eyp1nda4+CuY1QStu6EYRpkyglx3gMQDy49xqpd4plwIstKLQy4g6xsbIr2Bs9reItqSrEFnEGeybbg/7kT31I2bczW0tAdvqEur/wBx+vHo7I/+yu7hbMBU3yTmMouvBeftJqyXAhMWhGhsrmtxoQNVI8REaHuHdSUr2klruC85X0OllJiATFi4XUFWIIjx046cgf30xtLB3SWe2YuESDHybAcis8Ne/TwqXtXDrYKPbBAbiOXf/fsqLd2vJGQEannEzxgePGkgC03asCeIwOwOVZhNsrc/WK1q4NDH98PAiKn2biOYMNxgxxjjprEd9R9t3WugdpFgGC8mDx5EHl36VRbOvXSg1ynUiO88fTTbWBzMQy+iTJLXXabK6bEhHm0oE8cp4nuBHD2RXcdjesAg27WkQs9+oYxqefOqrbe1+ovBSBlHhxnjBHMa0+yWjlCnMt0aDNMakEaejvq4YWgE7CmHVU/Pe4tn6XVvsXLiGKX0zW8pBJWVGVleCeWqL4++rO7uthbluf0bIjMVW4oC68jp/wAioOwD1NtknMr6NprMZZ7v/VENm7fu2rdpigtKQcw4kA6CDwIqzXg3F7JqNkkLQ6/hZZVvHss4W6bZMgaqe9Twnx5VWLh7sowU5XkDh2gOJg6xMCa2XbPRY+0zbuG/1CrI/V5mcGNR2lA4GNDxoK3p3KGGIOCsYhrNkMt7FXQR1jk6kCF+TRdMyiDmOuknThb3A87UxU9ouliwdUFNs053zxBYkqOA10yxwPj++jndDEi3bVRpqT9/9KocNYtRlcZgdImD6ZmOPgedSTh7vWKbbTmgopIDRrK8gTpmparbp2YCU32bSyRkSvHdIWkHaHZ417wm0INBb7VuWsouoVngTwPt7/CrPA7VDV5t1K6LOy32sjkb3TdGn/VJEUziL3YI7xEd9UR2uoHEVWbX2x1tq8quEbqnK97vlOVF8SefITwqgglqJGg8UrJE2JpcgzC7Ncj5RiscuJn08KkXdgtlzKSP8w0PtHCm8FjNSjaMp1FGljbOfDsmQHKsmSNAByk6+6vSEOubrzEnalVHJYOsOFkKbpbMW7cY3TlFsxB7/Hw/rRXtDAhmy2dUOWTqNRP3a1R7Dv8AbuafOafAwq8O+izD3NPTWXVSOEl9y9ZSzOlibKdqeXZOS3qZNDe0NmhLwudqGDR2ogxB5dx9xIoqWSInhw/vuqg35UCxb1IZXkAAnNAIy6d8j2xVqeUulAao6QgXdmh6zjABcXthyCVgcYnvGo/hVx0s/t6+otfiuVb7N3DxFxksXrBRA0vcJ0ywQcrDiSDpGomqnpa+kB6i3+K5Wo0WmZfld6tXmO25WPjaG/hXm527Zx2x+pVxbPXuwJGYdnLoRI76kbN6EjmH6RiBk822pk/6m4e41bdDP7CPW3f5K0OKPTRNc6Qkf1fq1Cpe0KiCARxusLKDs/Y1qxZWxaQLaUQF4iDxmfnE6kk8ZNA28vRVs5Ua98pZA1y23AUk8AAytlk8hFaMTQTvljw0jNCWwfQW5n+Hvo1XK2KO5Ge5XotI6buuIvtQfuuFS0UX5qsRxnnOp9tO7TuRiE5zbf8AEn9a8bvbHvWrfW3VyriGZkU6NlAUSw5TxA7qf2tHWLpwU9+neCfd7q83Lia8h223/S9S17C+7TkoG3b3WC3bBgsf3TrVJi8IIyhpIB1Jgn2DhS29Y4XDda20jKkasNc+oOkCO+ZgxVWL/wArbLGM3ZnjKnvA4a6+ymY4XYQ7+Vk1lLrQ0sexu3LO68YfZb3SjXLoBQjMT82JI1Uczy/uLzZti3bBDTKkkzqTGug0EGveNw65wGssyspKupAIddAQuYSYHj7jXjFYpbdzKFNwEAqugKGWVxmjMQTqFjTXWIqPe6VoAXlC2yp9s21xDmVYghWHIidRrwnwqw2NgkFvKFyuAdeJmD4Sa9YG8ba3JkovBRmZlMCAI8COP3VO2Dae66up0dYMmQASIPNpju9grr3ODcA2DYqi9rBNbFvnK4IIaYIP/qj7o72Ql62166kkPCSTlIABJyzlbU8SDqDXjYfR4lx2a+zjLACqTDDvLkSREcCCOdH+Fwq20CIoVVEADQAU/S0xc4SOH8LXNQBAI2jxToFeL9oMpVgCGBBB1BB0IPhTlKtayTXy1vHgWw2KvWXRUKNGRTKqpAZAp5wpFQMI5ZhropkenvFfQG9PRVhcdf6+411HIAbq2UB4AAnMp1gRIisp3r2FZw2OvWrAi3byKo1MHqkJBY/OJJzSfO8KSljwC69TQ1QnwwjcM1ELNfTKzFlEcdeZA1I0PjxpvZOBvM4W2jOSxUAcyNeemo1pYK3cuMLVlWZj9VQSx48hy/pW3bmbmLhsItu8qvcZutfnlcgAZTxBVVUSI4TzoLYdJluRK+ZlM0Flg7gOH1WPW9i4i5fa0bTK9oFroaAEUAtLEE6EDTvqqwVu0HJbhyIM+2Z8e+vpu9hlZSpEqwKkHmCIIPfpWPbT6GMQlw/oz23tfVzsUdROimFIMCO1InuorqbCO4kuz69ulc6d3ggPG2s/bXRp56T4GrzZWwMTeIW1ZuFiI+aVUToZYgAD0mrWz0UY9mysttVOhbrAQB3gASdOUVtuHtZVVSZgAT3wImuxQk+0EDtk08r2viNzvsgez0ahMFatgg4i2WcvEBmuRnXwXRQOfYE86H8RhXtHLdUrGgzCPv4H0ia12vLWweImqVNAybMGxS1LXvpxh2hZfs7BPfOW2ubvI0UelqMNjborau9c7l3y5VEDKmssRzLEganuogW2BwAFeqtTULIM9pXKmvkmy2BeStYJ0t/SA9Rb/FcrfDWB9Lf0gPUW/wAVyuT/ABDPK71asqo90fEI66Gf2Eetu/yVodZ50NH/AAI9bd/krQc1dpCAZPN+rURnsN8FHx6llKLoWHHuHOq+3uvalTc7cawfmz6Oftq2AEkzXrNR3RxvdidmjNke0WabKg3stdm2e5iPeD/Sgvalu4jMymEgzIkFlEge4n7q0ba+D622VETII9I/uPbUNtgo9gI2jTnn/u1HujSsqqpHSzlw2W/K0aWrbFGGuzz/AAgTeBMAMDbfEE3OtPWIbOjG5kCkjWIA07WlC+5W7WHxWJRHGcSzEXJUsg0AUo+jgHNI5qNIkg/290V4e6i9TNpxEkN8mdIJKTAJ71HEa0xub0cXMLiVvXXWLYbKFMyWETwECJ99PtjsQNwTrZ6bVHtDzi4eik2+jdLj3OsNxMj/ACJVh83jLAghuMaiqjGdGV226m0q3VyZTmbUSxJXtHUCZnxrUgaWYV00sJFl50i+1ZtgOi51u58yJnjrBLMGEQQFOgIPOe+mtlHBKoY2m63rUQ20lV7WIewtwGBILIWIBMEkc5rTs1UFvcjCjgG4g/rG0K3jfBBnQ9axb2xw0rmrRg3H5/Co5rv6V5TfayM2dbixcv2xCFyf0eetMJMAQT4gd5ip7bdVgOqBYl7SqSGVXFwByyORDgW8zSs6qRxquxm6CNdQocqZr73FDMCzYhcrlDPY4k6d+kVYpsGyNBmAiAudsqDqxa+TUmLfYEdmOJPEmmQ7iVBj3qHsXeN7+JuWyqhFtW7qsCZZbrXAk8h2UDf6vDWrxG/r2jeL2C9uxcvo5Seytm2HVySMozMQmUmdZ1E1e3N3LJe48spuott8rkA20nKoH1R2jwg617w+wbKLeSMy4hma6rnMrFxDaHkQAI4aVLniuYXpo7Ye3bt3MQEUXMghCzEXbjItu2BHbkse1pGXgBrQ7Zv4DGlXxNm1+kOXUBlJ0S5dt2y0x87q2gHUaiaJrmwLTWxbYuyoUKTcYlDbYMhUzMggamSec01gt1cPZIa2GVgrLPWMSVZ2uENJ7UOzMJ4Zj3muE33hWaZGm7TZCux96reHwyOmFs2Rewr4lckhQbZAdLmVSx0YEMASddNBJRd3ywqZs10DKSvAwStxLTweYW5cVSeAza8DTSbkYQWuqysV6nqBLsStomSimdJPE8TAk6CpA3Yw+Ytl1IccftGVrkDh22UFuRiugkbwuf8A0OZKc2pvLZw6I93OFdWZewSewhuMIiQ2QE5eJykDWvD71YcMql4LRGhgBrgsoSeADXDlHfr3GO2d2sOqKmUlEZGRWdnCG2gtrkDE5RlHAaGSeJNeW3WwxFterEWltook/MtMr21bXtBXUMJ5z3me4vqFO+o1/fSx1bNbzlou5AbbwxtB84mNQptkEjhI7xPMFvvYYKHzK5W2WGRige5Z65UDxlJKzHojQkCn23Sw5trbhsqG6ykXGDDrs3WjMDMNnOno7hETCbmW1uXCxm2TaNtQzAp1VjqRmM9sxJB8RzANVxHiFW0l1Kt764Ui2c7KLuUoWtushurCsJXgTdQA95PmtDuC3sw902hbfN16lreh7SjJJHeBnWe7WYgx6s7uWE6nLmBw9vqrZDsD1fZ7DEHtDsLx7vTXkbsYfzT+s635x/WRGfjo0cxBPOZNWxfUK3fXrFbz2LbXFZj8lAchWKqxyZULARnPWJC8Tm051Hu764VSAXaTpojNB67qCpgGCLvZj+FOJuthwGEMwdbYfNcZsxtABHaTrcGVe2deyNdBTNzcvCsQSrSDOjkS3XDEZjrqTdAb7uGlcxHiFDj3K22dtFL9pbtsyrTEgg6Eggg6gggj2VhnS39ID1Fv8Vytx2bs+3h7Qt25CKWIBMntMWOp14k1h3S39ID1Fv8AFcpOU3qGeV3q1Dnvoc+IVTsXffFYS11VlkCZi0MgYy0TqfRU/wAqWP8APt/CWuUq66mhecTmAn6gJUSPAsCV3ypY/wA+38JaXlSx/n2/hLXKVV1Sn+W3oF3Sycx6rvlSx/n2/hLS8qWP8+38Ja5SqanT/Lb0Cmmk5j1XfKlj/Pt/CWl5Usf59v4S1ylU1Sn+WOgU0snMeq75Usf59v4S0vKlj/Pt/CWuUqmqU/yx0Cmlk5j1XfKlj/Pt/CWl5Usf59v4S1ylU1Sn+W3oFNLJzHqu+VLH+fb+EtLypY/z7fwlrlKpqlP8tvQKaWTmPVd8qWP8+38JaXlSx/n2/hLXKVTVKf5begU0snMeq75Usf59v4S0vKlj/Pt/CWuUqmqU/wAtvQKaWTmPVd8qWP8APt/CWl5Usf59v4S1ylU1Sn+W3oFNLJzHqu+VLH+fb+EtLypY/wA+38Ja5SqapT/Lb0Cmlk5j1XfKlj/Pt/CWl5Usf59v4S0qVTVKf5begU00nMeqXlSx/n2/hLS8qWP8+38Ja5SqapT/AC29ApppOY9V3ypY/wA+38JaXlSx/n2/hLXKVTVKf5begU0snMeq75Usf59v4S1Q7b25dxd3rb5BfKFkKFGUEkaD0mlSokcEUZuxoHgAFVz3OFnFf//Z"/>
            <p:cNvSpPr>
              <a:spLocks noChangeAspect="1" noChangeArrowheads="1"/>
            </p:cNvSpPr>
            <p:nvPr/>
          </p:nvSpPr>
          <p:spPr bwMode="auto">
            <a:xfrm>
              <a:off x="1679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s-ES" altLang="es-SV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4344" name="Picture 2" descr="http://thumbs.dreamstime.com/z/abeja-feliz-por-un-panal-1909148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35" y="375379"/>
              <a:ext cx="5754257" cy="545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9 Rectángulo"/>
            <p:cNvSpPr>
              <a:spLocks noChangeArrowheads="1"/>
            </p:cNvSpPr>
            <p:nvPr/>
          </p:nvSpPr>
          <p:spPr bwMode="auto">
            <a:xfrm>
              <a:off x="3430532" y="1371254"/>
              <a:ext cx="1497729" cy="15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Formación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 de lideres, lideresas. Jóvenes, mujeres, hombres</a:t>
              </a:r>
            </a:p>
          </p:txBody>
        </p:sp>
        <p:sp>
          <p:nvSpPr>
            <p:cNvPr id="14346" name="10 Rectángulo"/>
            <p:cNvSpPr>
              <a:spLocks noChangeArrowheads="1"/>
            </p:cNvSpPr>
            <p:nvPr/>
          </p:nvSpPr>
          <p:spPr bwMode="auto">
            <a:xfrm>
              <a:off x="4708567" y="2415942"/>
              <a:ext cx="1611628" cy="187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Formación de Extensionistas </a:t>
              </a:r>
              <a:r>
                <a:rPr lang="es-SV" altLang="es-SV" sz="1400" b="1"/>
                <a:t>Comunitarios/as, equidad de gènero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s-SV" altLang="es-SV" sz="1400" b="1"/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s-SV" altLang="es-SV" sz="1400" b="1"/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s-SV" altLang="es-SV" sz="1400"/>
            </a:p>
          </p:txBody>
        </p:sp>
        <p:sp>
          <p:nvSpPr>
            <p:cNvPr id="14347" name="11 Rectángulo"/>
            <p:cNvSpPr>
              <a:spLocks noChangeArrowheads="1"/>
            </p:cNvSpPr>
            <p:nvPr/>
          </p:nvSpPr>
          <p:spPr bwMode="auto">
            <a:xfrm>
              <a:off x="3348841" y="2994951"/>
              <a:ext cx="149629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Formación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en agricultura orgánica y agroecología </a:t>
              </a:r>
              <a:endParaRPr lang="es-SV" altLang="es-SV" sz="1600"/>
            </a:p>
          </p:txBody>
        </p:sp>
        <p:sp>
          <p:nvSpPr>
            <p:cNvPr id="14348" name="12 Rectángulo"/>
            <p:cNvSpPr>
              <a:spLocks noChangeArrowheads="1"/>
            </p:cNvSpPr>
            <p:nvPr/>
          </p:nvSpPr>
          <p:spPr bwMode="auto">
            <a:xfrm>
              <a:off x="4773997" y="3897476"/>
              <a:ext cx="136554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Formación en emprende-durismo</a:t>
              </a:r>
              <a:endParaRPr lang="es-SV" altLang="es-SV" sz="1800"/>
            </a:p>
          </p:txBody>
        </p:sp>
        <p:sp>
          <p:nvSpPr>
            <p:cNvPr id="14349" name="13 Rectángulo"/>
            <p:cNvSpPr>
              <a:spLocks noChangeArrowheads="1"/>
            </p:cNvSpPr>
            <p:nvPr/>
          </p:nvSpPr>
          <p:spPr bwMode="auto">
            <a:xfrm flipH="1">
              <a:off x="3277591" y="4722466"/>
              <a:ext cx="153191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Formación en organización, incidencia</a:t>
              </a:r>
              <a:endParaRPr lang="es-SV" altLang="es-SV" sz="1600"/>
            </a:p>
          </p:txBody>
        </p:sp>
        <p:sp>
          <p:nvSpPr>
            <p:cNvPr id="14350" name="14 Rectángulo"/>
            <p:cNvSpPr>
              <a:spLocks noChangeArrowheads="1"/>
            </p:cNvSpPr>
            <p:nvPr/>
          </p:nvSpPr>
          <p:spPr bwMode="auto">
            <a:xfrm>
              <a:off x="2111945" y="3919247"/>
              <a:ext cx="136554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800" b="1"/>
                <a:t>Formación en buenos hábitos y valores</a:t>
              </a:r>
              <a:endParaRPr lang="es-SV" altLang="es-SV" sz="1800"/>
            </a:p>
          </p:txBody>
        </p:sp>
        <p:sp>
          <p:nvSpPr>
            <p:cNvPr id="14351" name="15 Rectángulo"/>
            <p:cNvSpPr>
              <a:spLocks noChangeArrowheads="1"/>
            </p:cNvSpPr>
            <p:nvPr/>
          </p:nvSpPr>
          <p:spPr bwMode="auto">
            <a:xfrm>
              <a:off x="1955470" y="2417067"/>
              <a:ext cx="1654629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Saberes locales,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400" b="1"/>
                <a:t>Experimentación </a:t>
              </a:r>
              <a:r>
                <a:rPr lang="es-SV" altLang="es-SV" sz="1600" b="1"/>
                <a:t>campesina</a:t>
              </a:r>
            </a:p>
          </p:txBody>
        </p:sp>
      </p:grpSp>
      <p:pic>
        <p:nvPicPr>
          <p:cNvPr id="14340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77963"/>
            <a:ext cx="5364163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3390900"/>
            <a:ext cx="53213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478213"/>
            <a:ext cx="13319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ítulo 2"/>
          <p:cNvSpPr>
            <a:spLocks noGrp="1"/>
          </p:cNvSpPr>
          <p:nvPr>
            <p:ph type="subTitle" idx="1"/>
          </p:nvPr>
        </p:nvSpPr>
        <p:spPr>
          <a:xfrm>
            <a:off x="534988" y="6265863"/>
            <a:ext cx="10567987" cy="365125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SV" cap="none" noProof="1" smtClean="0">
                <a:solidFill>
                  <a:srgbClr val="267038"/>
                </a:solidFill>
              </a:rPr>
              <a:t>ACTIVO SOCIAL </a:t>
            </a:r>
          </a:p>
        </p:txBody>
      </p:sp>
      <p:pic>
        <p:nvPicPr>
          <p:cNvPr id="15363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001963"/>
            <a:ext cx="40846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34963"/>
            <a:ext cx="40846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20 Grupo"/>
          <p:cNvGrpSpPr>
            <a:grpSpLocks/>
          </p:cNvGrpSpPr>
          <p:nvPr/>
        </p:nvGrpSpPr>
        <p:grpSpPr bwMode="auto">
          <a:xfrm>
            <a:off x="590550" y="306388"/>
            <a:ext cx="5754688" cy="5461000"/>
            <a:chOff x="591125" y="306971"/>
            <a:chExt cx="5754257" cy="5459802"/>
          </a:xfrm>
        </p:grpSpPr>
        <p:pic>
          <p:nvPicPr>
            <p:cNvPr id="15367" name="Picture 2" descr="http://thumbs.dreamstime.com/z/abeja-feliz-por-un-panal-1909148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25" y="306971"/>
              <a:ext cx="5754257" cy="545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Rectángulo 13"/>
            <p:cNvSpPr>
              <a:spLocks noChangeArrowheads="1"/>
            </p:cNvSpPr>
            <p:nvPr/>
          </p:nvSpPr>
          <p:spPr bwMode="auto">
            <a:xfrm>
              <a:off x="3408877" y="3033405"/>
              <a:ext cx="1454729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Comité </a:t>
              </a:r>
              <a:r>
                <a:rPr lang="es-SV" altLang="es-SV" sz="1400" b="1"/>
                <a:t>comunitarios, asociaciones, red de mujeres</a:t>
              </a:r>
            </a:p>
          </p:txBody>
        </p:sp>
        <p:sp>
          <p:nvSpPr>
            <p:cNvPr id="15369" name="Rectángulo 12"/>
            <p:cNvSpPr>
              <a:spLocks noChangeArrowheads="1"/>
            </p:cNvSpPr>
            <p:nvPr/>
          </p:nvSpPr>
          <p:spPr bwMode="auto">
            <a:xfrm>
              <a:off x="3419763" y="1423776"/>
              <a:ext cx="1551708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400" b="1"/>
                <a:t>Comité comunitario, asociación, red emprendedores, coordinadora jóvenes</a:t>
              </a:r>
            </a:p>
          </p:txBody>
        </p:sp>
        <p:sp>
          <p:nvSpPr>
            <p:cNvPr id="15370" name="Rectángulo 14"/>
            <p:cNvSpPr>
              <a:spLocks noChangeArrowheads="1"/>
            </p:cNvSpPr>
            <p:nvPr/>
          </p:nvSpPr>
          <p:spPr bwMode="auto">
            <a:xfrm>
              <a:off x="4655126" y="3798522"/>
              <a:ext cx="1671781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400" b="1"/>
                <a:t>Comité producción  y  comercialización, asociaciones de productores </a:t>
              </a:r>
            </a:p>
          </p:txBody>
        </p:sp>
        <p:sp>
          <p:nvSpPr>
            <p:cNvPr id="15371" name="Rectángulo 15"/>
            <p:cNvSpPr>
              <a:spLocks noChangeArrowheads="1"/>
            </p:cNvSpPr>
            <p:nvPr/>
          </p:nvSpPr>
          <p:spPr bwMode="auto">
            <a:xfrm>
              <a:off x="2020159" y="3782426"/>
              <a:ext cx="144809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400" b="1"/>
                <a:t>Extensión comunitaria, red de gestión del conocimiento </a:t>
              </a:r>
            </a:p>
          </p:txBody>
        </p:sp>
        <p:sp>
          <p:nvSpPr>
            <p:cNvPr id="15372" name="Rectángulo 16"/>
            <p:cNvSpPr>
              <a:spLocks noChangeArrowheads="1"/>
            </p:cNvSpPr>
            <p:nvPr/>
          </p:nvSpPr>
          <p:spPr bwMode="auto">
            <a:xfrm>
              <a:off x="4864097" y="2271759"/>
              <a:ext cx="143279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400" b="1"/>
                <a:t>Mercados solidarios comunitarios y otros, ferias de productos orgánicos</a:t>
              </a:r>
            </a:p>
          </p:txBody>
        </p:sp>
        <p:sp>
          <p:nvSpPr>
            <p:cNvPr id="15373" name="Rectángulo 17"/>
            <p:cNvSpPr>
              <a:spLocks noChangeArrowheads="1"/>
            </p:cNvSpPr>
            <p:nvPr/>
          </p:nvSpPr>
          <p:spPr bwMode="auto">
            <a:xfrm>
              <a:off x="3419763" y="4866029"/>
              <a:ext cx="14443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Observatorio de género</a:t>
              </a:r>
            </a:p>
          </p:txBody>
        </p:sp>
        <p:sp>
          <p:nvSpPr>
            <p:cNvPr id="15374" name="Rectángulo 17"/>
            <p:cNvSpPr>
              <a:spLocks noChangeArrowheads="1"/>
            </p:cNvSpPr>
            <p:nvPr/>
          </p:nvSpPr>
          <p:spPr bwMode="auto">
            <a:xfrm>
              <a:off x="2111499" y="2393982"/>
              <a:ext cx="144433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SV" altLang="es-SV" sz="1600" b="1"/>
                <a:t>Comité de producción de insumos, mercado</a:t>
              </a:r>
            </a:p>
          </p:txBody>
        </p:sp>
      </p:grpSp>
      <p:pic>
        <p:nvPicPr>
          <p:cNvPr id="15366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414713"/>
            <a:ext cx="13319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1142</Words>
  <Application>Microsoft Office PowerPoint</Application>
  <PresentationFormat>Panorámica</PresentationFormat>
  <Paragraphs>151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Cambria</vt:lpstr>
      <vt:lpstr>Calibri</vt:lpstr>
      <vt:lpstr>Arial-BoldMT</vt:lpstr>
      <vt:lpstr>Times New Roman</vt:lpstr>
      <vt:lpstr>Red Line Business 16x9</vt:lpstr>
      <vt:lpstr>Imagen de mapa de bits</vt:lpstr>
      <vt:lpstr>Imagen de Paintbrush</vt:lpstr>
      <vt:lpstr>ESTRATEGIA DE FUNDESYRAM PARA PROMOVER LA SOBERANIA / SEGURIDAD ALIMENTARIA Y EL Desarrollo TERRITORIAL sostenible EN AMBIENTES SECOS</vt:lpstr>
      <vt:lpstr>Presentación de PowerPoint</vt:lpstr>
      <vt:lpstr>Realidad de la agricultura convencional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Direccion</dc:creator>
  <cp:lastModifiedBy>LGonzalez</cp:lastModifiedBy>
  <cp:revision>92</cp:revision>
  <dcterms:created xsi:type="dcterms:W3CDTF">2015-07-13T14:43:06Z</dcterms:created>
  <dcterms:modified xsi:type="dcterms:W3CDTF">2020-02-19T16:50:34Z</dcterms:modified>
</cp:coreProperties>
</file>