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69" r:id="rId1"/>
  </p:sldMasterIdLst>
  <p:sldIdLst>
    <p:sldId id="256" r:id="rId2"/>
    <p:sldId id="257" r:id="rId3"/>
    <p:sldId id="258" r:id="rId4"/>
    <p:sldId id="266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7" r:id="rId1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107" d="100"/>
          <a:sy n="107" d="100"/>
        </p:scale>
        <p:origin x="102" y="19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3.png"/><Relationship Id="rId5" Type="http://schemas.microsoft.com/office/2007/relationships/hdphoto" Target="../media/hdphoto1.wdp"/><Relationship Id="rId4" Type="http://schemas.openxmlformats.org/officeDocument/2006/relationships/image" Target="../media/image5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5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Layouts/_rels/slideLayout9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920834" y="1346946"/>
            <a:ext cx="10222992" cy="80683"/>
          </a:xfrm>
          <a:prstGeom prst="rect">
            <a:avLst/>
          </a:prstGeom>
          <a:blipFill dpi="0" rotWithShape="1">
            <a:blip r:embed="rId2" cstate="email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tile tx="0" ty="-76200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920834" y="4299696"/>
            <a:ext cx="10222992" cy="80683"/>
          </a:xfrm>
          <a:prstGeom prst="rect">
            <a:avLst/>
          </a:prstGeom>
          <a:blipFill dpi="0" rotWithShape="1">
            <a:blip r:embed="rId2" cstate="email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tile tx="0" ty="-7175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920834" y="1484779"/>
            <a:ext cx="10222992" cy="2743200"/>
          </a:xfrm>
          <a:prstGeom prst="rect">
            <a:avLst/>
          </a:prstGeom>
          <a:blipFill dpi="0" rotWithShape="1">
            <a:blip r:embed="rId2" cstate="email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10" name="Group 9"/>
          <p:cNvGrpSpPr/>
          <p:nvPr/>
        </p:nvGrpSpPr>
        <p:grpSpPr>
          <a:xfrm>
            <a:off x="9649215" y="4068923"/>
            <a:ext cx="1080904" cy="1080902"/>
            <a:chOff x="9685338" y="4460675"/>
            <a:chExt cx="1080904" cy="1080902"/>
          </a:xfrm>
        </p:grpSpPr>
        <p:sp>
          <p:nvSpPr>
            <p:cNvPr id="11" name="Oval 10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 cstate="email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2" name="Oval 11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51560" y="1432223"/>
            <a:ext cx="9966960" cy="3035808"/>
          </a:xfrm>
        </p:spPr>
        <p:txBody>
          <a:bodyPr anchor="ctr">
            <a:noAutofit/>
          </a:bodyPr>
          <a:lstStyle>
            <a:lvl1pPr algn="l">
              <a:lnSpc>
                <a:spcPct val="80000"/>
              </a:lnSpc>
              <a:defRPr sz="9600" cap="all" baseline="0">
                <a:blipFill dpi="0" rotWithShape="1">
                  <a:blip r:embed="rId6"/>
                  <a:srcRect/>
                  <a:tile tx="6350" ty="-127000" sx="65000" sy="64000" flip="none" algn="tl"/>
                </a:blipFill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69848" y="4389120"/>
            <a:ext cx="7891272" cy="1069848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1"/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s-ES" smtClean="0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AFFB9B-9FB8-469E-96F9-4D32314110B6}" type="datetimeFigureOut">
              <a:rPr lang="en-US" smtClean="0"/>
              <a:t>7/22/2015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592733" y="4289334"/>
            <a:ext cx="1193868" cy="640080"/>
          </a:xfrm>
        </p:spPr>
        <p:txBody>
          <a:bodyPr/>
          <a:lstStyle>
            <a:lvl1pPr>
              <a:defRPr sz="2800"/>
            </a:lvl1pPr>
          </a:lstStyle>
          <a:p>
            <a:fld id="{6D22F896-40B5-4ADD-8801-0D06FADFA09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058513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FF1211-4E0C-4AB3-B04F-585959BDAFE8}" type="datetimeFigureOut">
              <a:rPr lang="en-US" smtClean="0"/>
              <a:t>7/22/2015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751126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533400"/>
            <a:ext cx="2552700" cy="5638800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66800" y="533400"/>
            <a:ext cx="7505700" cy="5638800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BDECAF-D3BE-4069-9C78-642ECCD01477}" type="datetimeFigureOut">
              <a:rPr lang="en-US" smtClean="0"/>
              <a:t>7/22/2015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746427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FBDC27-E420-4878-9EE6-7B9656D6442A}" type="datetimeFigureOut">
              <a:rPr lang="en-US" smtClean="0"/>
              <a:t>7/22/2015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00287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4917989"/>
            <a:ext cx="12192000" cy="1940010"/>
          </a:xfrm>
          <a:prstGeom prst="rect">
            <a:avLst/>
          </a:prstGeom>
          <a:blipFill dpi="0" rotWithShape="1">
            <a:blip r:embed="rId2" cstate="email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67128" y="1225296"/>
            <a:ext cx="9281160" cy="3520440"/>
          </a:xfrm>
        </p:spPr>
        <p:txBody>
          <a:bodyPr anchor="ctr">
            <a:normAutofit/>
          </a:bodyPr>
          <a:lstStyle>
            <a:lvl1pPr>
              <a:lnSpc>
                <a:spcPct val="80000"/>
              </a:lnSpc>
              <a:defRPr sz="80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65774" y="5020056"/>
            <a:ext cx="9052560" cy="1066800"/>
          </a:xfrm>
        </p:spPr>
        <p:txBody>
          <a:bodyPr anchor="t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593667" y="6272784"/>
            <a:ext cx="2644309" cy="365125"/>
          </a:xfrm>
        </p:spPr>
        <p:txBody>
          <a:bodyPr/>
          <a:lstStyle/>
          <a:p>
            <a:fld id="{0F7F47CF-67C9-420C-80A5-E2069FF0C2DF}" type="datetimeFigureOut">
              <a:rPr lang="en-US" smtClean="0"/>
              <a:t>7/22/2015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182708" y="6272784"/>
            <a:ext cx="6327648" cy="365125"/>
          </a:xfrm>
        </p:spPr>
        <p:txBody>
          <a:bodyPr/>
          <a:lstStyle/>
          <a:p>
            <a:endParaRPr lang="en-US" dirty="0"/>
          </a:p>
        </p:txBody>
      </p:sp>
      <p:grpSp>
        <p:nvGrpSpPr>
          <p:cNvPr id="8" name="Group 7"/>
          <p:cNvGrpSpPr/>
          <p:nvPr/>
        </p:nvGrpSpPr>
        <p:grpSpPr>
          <a:xfrm>
            <a:off x="897399" y="2325848"/>
            <a:ext cx="1080904" cy="1080902"/>
            <a:chOff x="9685338" y="4460675"/>
            <a:chExt cx="1080904" cy="1080902"/>
          </a:xfrm>
        </p:grpSpPr>
        <p:sp>
          <p:nvSpPr>
            <p:cNvPr id="9" name="Oval 8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 cstate="email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0" name="Oval 9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3702" y="2506133"/>
            <a:ext cx="1188298" cy="720332"/>
          </a:xfrm>
        </p:spPr>
        <p:txBody>
          <a:bodyPr/>
          <a:lstStyle>
            <a:lvl1pPr>
              <a:defRPr sz="2800"/>
            </a:lvl1pPr>
          </a:lstStyle>
          <a:p>
            <a:fld id="{6D22F896-40B5-4ADD-8801-0D06FADFA095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406481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9848" y="2194560"/>
            <a:ext cx="475488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64224" y="2194560"/>
            <a:ext cx="475488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22DC73-F065-42F5-A9F2-D90B2E42A0B3}" type="datetimeFigureOut">
              <a:rPr lang="en-US" smtClean="0"/>
              <a:t>7/22/2015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498806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2048256"/>
            <a:ext cx="475488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9848" y="2743200"/>
            <a:ext cx="475488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64224" y="2048256"/>
            <a:ext cx="475488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64224" y="2743200"/>
            <a:ext cx="475488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BEA702-9B29-41CC-9BCC-3DF8A0D379FE}" type="datetimeFigureOut">
              <a:rPr lang="en-US" smtClean="0"/>
              <a:t>7/22/2015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148062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7649AC-CB8F-4FF1-9A34-5861C74DD0A7}" type="datetimeFigureOut">
              <a:rPr lang="en-US" smtClean="0"/>
              <a:t>7/22/2015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274183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C5CECA-2D3A-4680-9B49-752200DE467C}" type="datetimeFigureOut">
              <a:rPr lang="en-US" smtClean="0"/>
              <a:t>7/22/2015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984688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8303740" y="0"/>
            <a:ext cx="3888259" cy="6857999"/>
          </a:xfrm>
          <a:prstGeom prst="rect">
            <a:avLst/>
          </a:prstGeom>
          <a:blipFill dpi="0" rotWithShape="1">
            <a:blip r:embed="rId2" cstate="email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49640" y="685800"/>
            <a:ext cx="3200400" cy="1737360"/>
          </a:xfrm>
        </p:spPr>
        <p:txBody>
          <a:bodyPr anchor="b">
            <a:normAutofit/>
          </a:bodyPr>
          <a:lstStyle>
            <a:lvl1pPr>
              <a:defRPr sz="3200" b="1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685800"/>
            <a:ext cx="6711696" cy="5020056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49640" y="2423160"/>
            <a:ext cx="32004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40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C3BFE2-83B7-4B0A-B9D3-AB28331082B3}" type="datetimeFigureOut">
              <a:rPr lang="en-US" smtClean="0"/>
              <a:t>7/22/2015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10" name="Oval 9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4" cstate="email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1" name="Oval 10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624068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8303740" y="0"/>
            <a:ext cx="3888259" cy="6857999"/>
          </a:xfrm>
          <a:prstGeom prst="rect">
            <a:avLst/>
          </a:prstGeom>
          <a:blipFill dpi="0" rotWithShape="1">
            <a:blip r:embed="rId2" cstate="email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49640" y="685800"/>
            <a:ext cx="3200400" cy="1737360"/>
          </a:xfrm>
        </p:spPr>
        <p:txBody>
          <a:bodyPr anchor="b">
            <a:normAutofit/>
          </a:bodyPr>
          <a:lstStyle>
            <a:lvl1pPr>
              <a:defRPr sz="3200" b="1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8303740" cy="6858000"/>
          </a:xfrm>
          <a:solidFill>
            <a:schemeClr val="tx2">
              <a:lumMod val="20000"/>
              <a:lumOff val="80000"/>
            </a:schemeClr>
          </a:solidFill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49640" y="2423160"/>
            <a:ext cx="32004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40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EF78E3-FDA3-4D28-AAA2-0B81F349A39D}" type="datetimeFigureOut">
              <a:rPr lang="en-US" smtClean="0"/>
              <a:t>7/22/2015</a:t>
            </a:fld>
            <a:endParaRPr lang="en-US" dirty="0"/>
          </a:p>
        </p:txBody>
      </p:sp>
      <p:grpSp>
        <p:nvGrpSpPr>
          <p:cNvPr id="8" name="Group 7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9" name="Oval 8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4" cstate="email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0" name="Oval 9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099565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microsoft.com/office/2007/relationships/hdphoto" Target="../media/hdphoto1.wdp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9848" y="484632"/>
            <a:ext cx="10058400" cy="160934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2121408"/>
            <a:ext cx="10058400" cy="40507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964424" y="6272784"/>
            <a:ext cx="32735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2"/>
                </a:solidFill>
              </a:defRPr>
            </a:lvl1pPr>
          </a:lstStyle>
          <a:p>
            <a:fld id="{C35BB1C6-BF8F-4481-8AB2-603A1C8A906A}" type="datetimeFigureOut">
              <a:rPr lang="en-US" smtClean="0"/>
              <a:t>7/22/2015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88136" y="6272784"/>
            <a:ext cx="632764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grpSp>
        <p:nvGrpSpPr>
          <p:cNvPr id="7" name="Group 6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8" name="Oval 7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13" cstate="email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14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9" name="Oval 8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</p:sp>
      </p:grp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311128" y="6272784"/>
            <a:ext cx="64008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00" b="1">
                <a:solidFill>
                  <a:srgbClr val="FFFFFF"/>
                </a:solidFill>
                <a:latin typeface="+mj-lt"/>
              </a:defRPr>
            </a:lvl1pPr>
          </a:lstStyle>
          <a:p>
            <a:fld id="{6D22F896-40B5-4ADD-8801-0D06FADFA09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885648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0" r:id="rId1"/>
    <p:sldLayoutId id="2147483671" r:id="rId2"/>
    <p:sldLayoutId id="2147483672" r:id="rId3"/>
    <p:sldLayoutId id="2147483673" r:id="rId4"/>
    <p:sldLayoutId id="2147483674" r:id="rId5"/>
    <p:sldLayoutId id="2147483675" r:id="rId6"/>
    <p:sldLayoutId id="2147483676" r:id="rId7"/>
    <p:sldLayoutId id="2147483677" r:id="rId8"/>
    <p:sldLayoutId id="2147483678" r:id="rId9"/>
    <p:sldLayoutId id="2147483679" r:id="rId10"/>
    <p:sldLayoutId id="2147483680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kern="1200" cap="all" baseline="0">
          <a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tile tx="6350" ty="-127000" sx="65000" sy="64000" flip="none" algn="tl"/>
          </a:blip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7" Type="http://schemas.openxmlformats.org/officeDocument/2006/relationships/image" Target="../media/image42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1.jpeg"/><Relationship Id="rId5" Type="http://schemas.openxmlformats.org/officeDocument/2006/relationships/image" Target="../media/image40.jpeg"/><Relationship Id="rId4" Type="http://schemas.openxmlformats.org/officeDocument/2006/relationships/image" Target="../media/image39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2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 rot="20711367">
            <a:off x="1399291" y="664771"/>
            <a:ext cx="9966960" cy="3035808"/>
          </a:xfrm>
        </p:spPr>
        <p:txBody>
          <a:bodyPr/>
          <a:lstStyle/>
          <a:p>
            <a:r>
              <a:rPr lang="es-ES" dirty="0" smtClean="0"/>
              <a:t>POR  UNA AGRICULTURA PARA LOS AGRICULTORES/AS</a:t>
            </a:r>
            <a:endParaRPr lang="es-ES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838028" y="4942912"/>
            <a:ext cx="7891272" cy="1069848"/>
          </a:xfrm>
        </p:spPr>
        <p:txBody>
          <a:bodyPr/>
          <a:lstStyle/>
          <a:p>
            <a:r>
              <a:rPr lang="es-ES" dirty="0" smtClean="0"/>
              <a:t>FORO ARTICULANDO ESFUERZOS PARA EL CORREDOR SECO CENTROAMERICANO</a:t>
            </a:r>
            <a:endParaRPr lang="es-ES" dirty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311425" y="5660263"/>
            <a:ext cx="2588654" cy="10981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3948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UNA PRODUCCION PARA UN COMERCIO JUSTO</a:t>
            </a:r>
            <a:endParaRPr lang="es-ES" dirty="0"/>
          </a:p>
        </p:txBody>
      </p:sp>
      <p:pic>
        <p:nvPicPr>
          <p:cNvPr id="8" name="Marcador de contenido 7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24947" y="1289304"/>
            <a:ext cx="4919894" cy="5493623"/>
          </a:xfrm>
          <a:prstGeom prst="rect">
            <a:avLst/>
          </a:prstGeom>
        </p:spPr>
      </p:pic>
      <p:pic>
        <p:nvPicPr>
          <p:cNvPr id="9" name="Imagen 8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64465" y="1748547"/>
            <a:ext cx="670618" cy="47252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93674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17243" y="2343958"/>
            <a:ext cx="3867041" cy="4114801"/>
          </a:xfrm>
          <a:prstGeom prst="rect">
            <a:avLst/>
          </a:prstGeom>
        </p:spPr>
      </p:pic>
      <p:sp>
        <p:nvSpPr>
          <p:cNvPr id="5" name="Título 1"/>
          <p:cNvSpPr>
            <a:spLocks noGrp="1"/>
          </p:cNvSpPr>
          <p:nvPr>
            <p:ph type="title"/>
          </p:nvPr>
        </p:nvSpPr>
        <p:spPr>
          <a:xfrm>
            <a:off x="1069848" y="484632"/>
            <a:ext cx="10058400" cy="1609344"/>
          </a:xfrm>
        </p:spPr>
        <p:txBody>
          <a:bodyPr>
            <a:normAutofit fontScale="90000"/>
          </a:bodyPr>
          <a:lstStyle/>
          <a:p>
            <a:r>
              <a:rPr lang="es-ES" dirty="0" smtClean="0"/>
              <a:t>CON TODO ESTO TENDREMOS UNA COMBINACION PARA ARRANCAR CAMBIOS DESDE LA MENTE A LA ACCION</a:t>
            </a:r>
            <a:endParaRPr lang="es-ES" dirty="0"/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97164" y="2366203"/>
            <a:ext cx="3574882" cy="4092556"/>
          </a:xfrm>
          <a:prstGeom prst="rect">
            <a:avLst/>
          </a:prstGeom>
        </p:spPr>
      </p:pic>
      <p:pic>
        <p:nvPicPr>
          <p:cNvPr id="7" name="Imagen 6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8369" y="2340445"/>
            <a:ext cx="3608873" cy="40925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55722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5" descr="F:\Compartir fotos\replica de huerto escolar 200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2" descr="F:\Compartir fotos\_SC01029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167564" y="1143000"/>
            <a:ext cx="3500437" cy="2357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WordArt 6"/>
          <p:cNvSpPr>
            <a:spLocks noChangeArrowheads="1" noChangeShapeType="1" noTextEdit="1"/>
          </p:cNvSpPr>
          <p:nvPr/>
        </p:nvSpPr>
        <p:spPr bwMode="auto">
          <a:xfrm>
            <a:off x="1809751" y="142876"/>
            <a:ext cx="8532813" cy="43656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s-ES" sz="3600" b="1" kern="10">
                <a:ln w="38100">
                  <a:solidFill>
                    <a:srgbClr val="00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FFF200"/>
                    </a:gs>
                    <a:gs pos="45000">
                      <a:srgbClr val="FF7A00"/>
                    </a:gs>
                    <a:gs pos="70000">
                      <a:srgbClr val="FF0300"/>
                    </a:gs>
                    <a:gs pos="100000">
                      <a:srgbClr val="4D0808"/>
                    </a:gs>
                  </a:gsLst>
                  <a:path path="rect">
                    <a:fillToRect l="50000" t="50000" r="50000" b="50000"/>
                  </a:path>
                </a:gradFill>
                <a:latin typeface="Arial Black" panose="020B0A04020102020204" pitchFamily="34" charset="0"/>
              </a:rPr>
              <a:t>PASTORAL DE LA TIERRA</a:t>
            </a:r>
          </a:p>
        </p:txBody>
      </p:sp>
      <p:pic>
        <p:nvPicPr>
          <p:cNvPr id="12" name="Picture 3" descr="F:\Compartir fotos\especies menores La Loma y Santa Rosa 013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24000" y="4429126"/>
            <a:ext cx="2857500" cy="2428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4" descr="F:\Compartir fotos\fotos camara hp 044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24000" y="1143001"/>
            <a:ext cx="2571750" cy="3071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2" descr="F:\P2200233.JPG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095750" y="4664076"/>
            <a:ext cx="3214688" cy="219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21" descr="DSC01960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332664" y="4429126"/>
            <a:ext cx="3335337" cy="2428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WordArt 6"/>
          <p:cNvSpPr>
            <a:spLocks noChangeArrowheads="1" noChangeShapeType="1" noTextEdit="1"/>
          </p:cNvSpPr>
          <p:nvPr/>
        </p:nvSpPr>
        <p:spPr bwMode="auto">
          <a:xfrm>
            <a:off x="3667126" y="1428750"/>
            <a:ext cx="3857625" cy="3429000"/>
          </a:xfrm>
          <a:prstGeom prst="rect">
            <a:avLst/>
          </a:prstGeom>
        </p:spPr>
        <p:txBody>
          <a:bodyPr spcFirstLastPara="1" wrap="none" fromWordArt="1">
            <a:prstTxWarp prst="textCircle">
              <a:avLst>
                <a:gd name="adj" fmla="val 10800004"/>
              </a:avLst>
            </a:prstTxWarp>
          </a:bodyPr>
          <a:lstStyle/>
          <a:p>
            <a:pPr algn="ctr"/>
            <a:r>
              <a:rPr lang="es-ES" sz="3600" b="1" kern="10">
                <a:ln w="38100">
                  <a:solidFill>
                    <a:srgbClr val="00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FFF200"/>
                    </a:gs>
                    <a:gs pos="45000">
                      <a:srgbClr val="FF7A00"/>
                    </a:gs>
                    <a:gs pos="70000">
                      <a:srgbClr val="FF0300"/>
                    </a:gs>
                    <a:gs pos="100000">
                      <a:srgbClr val="4D0808"/>
                    </a:gs>
                  </a:gsLst>
                  <a:path path="rect">
                    <a:fillToRect l="50000" t="50000" r="50000" b="50000"/>
                  </a:path>
                </a:gradFill>
                <a:latin typeface="Arial Black" panose="020B0A04020102020204" pitchFamily="34" charset="0"/>
              </a:rPr>
              <a:t>SEGURIDAD Y SOBERANÍA ALIMENTARIA</a:t>
            </a:r>
          </a:p>
        </p:txBody>
      </p:sp>
      <p:sp>
        <p:nvSpPr>
          <p:cNvPr id="17" name="WordArt 6"/>
          <p:cNvSpPr>
            <a:spLocks noChangeArrowheads="1" noChangeShapeType="1" noTextEdit="1"/>
          </p:cNvSpPr>
          <p:nvPr/>
        </p:nvSpPr>
        <p:spPr bwMode="auto">
          <a:xfrm>
            <a:off x="4310063" y="2928939"/>
            <a:ext cx="2571750" cy="357187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s-ES" sz="3600" b="1" kern="10">
                <a:ln w="38100">
                  <a:solidFill>
                    <a:srgbClr val="00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FFF200"/>
                    </a:gs>
                    <a:gs pos="45000">
                      <a:srgbClr val="FF7A00"/>
                    </a:gs>
                    <a:gs pos="70000">
                      <a:srgbClr val="FF0300"/>
                    </a:gs>
                    <a:gs pos="100000">
                      <a:srgbClr val="4D0808"/>
                    </a:gs>
                  </a:gsLst>
                  <a:path path="rect">
                    <a:fillToRect l="50000" t="50000" r="50000" b="50000"/>
                  </a:path>
                </a:gradFill>
                <a:latin typeface="Arial Black" panose="020B0A04020102020204" pitchFamily="34" charset="0"/>
              </a:rPr>
              <a:t>FAMILIAR</a:t>
            </a:r>
          </a:p>
        </p:txBody>
      </p:sp>
    </p:spTree>
    <p:extLst>
      <p:ext uri="{BB962C8B-B14F-4D97-AF65-F5344CB8AC3E}">
        <p14:creationId xmlns:p14="http://schemas.microsoft.com/office/powerpoint/2010/main" val="11026710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5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0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5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30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5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 nodeType="clickPar">
                      <p:stCondLst>
                        <p:cond delay="indefinite"/>
                      </p:stCondLst>
                      <p:childTnLst>
                        <p:par>
                          <p:cTn id="4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6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6" grpId="0" animBg="1"/>
      <p:bldP spid="17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S" dirty="0" smtClean="0"/>
              <a:t>¿QUIEN DECIDE POR EL MODELO DE AGRICULTURA?</a:t>
            </a:r>
            <a:endParaRPr lang="es-ES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s-ES" dirty="0" smtClean="0"/>
              <a:t>EL GOBIERNO Y SUS MINISTERIOS (ECONOMIA, AGRICULTURA, MEDIO AMBIENTE……ETC).</a:t>
            </a:r>
          </a:p>
          <a:p>
            <a:r>
              <a:rPr lang="es-ES" dirty="0" smtClean="0"/>
              <a:t>ORGANIZACIONES NO GUBERNAMENTALES ( JICA, AECID, GIZ, CARITAS, OXFAM,…..ETC).</a:t>
            </a:r>
          </a:p>
          <a:p>
            <a:endParaRPr lang="es-ES" dirty="0"/>
          </a:p>
          <a:p>
            <a:r>
              <a:rPr lang="es-ES" dirty="0" smtClean="0"/>
              <a:t>LA INTERROGANTE ES LA AGRICULTURA ES UN PROBLEMA  POLITICO O TECNICO</a:t>
            </a:r>
          </a:p>
          <a:p>
            <a:pPr marL="0" indent="0">
              <a:buNone/>
            </a:pPr>
            <a:endParaRPr lang="es-ES" dirty="0" smtClean="0"/>
          </a:p>
          <a:p>
            <a:r>
              <a:rPr lang="es-ES" dirty="0" smtClean="0"/>
              <a:t>AGRICULTURA TRADICIONAL                                                                    ¿ QUIEN NOS PREGUNTA QUE</a:t>
            </a:r>
          </a:p>
          <a:p>
            <a:r>
              <a:rPr lang="es-ES" dirty="0" smtClean="0"/>
              <a:t>AGRICULTURA AGROECOLOGICA                                                           AGRICULTURA QUEREMOS ?</a:t>
            </a:r>
          </a:p>
          <a:p>
            <a:r>
              <a:rPr lang="es-ES" dirty="0" smtClean="0"/>
              <a:t>AGRICULTURA SOSTENIBLE</a:t>
            </a:r>
          </a:p>
          <a:p>
            <a:r>
              <a:rPr lang="es-ES" dirty="0" smtClean="0"/>
              <a:t>AGRICULTURA GLOBALIZADA</a:t>
            </a:r>
          </a:p>
          <a:p>
            <a:r>
              <a:rPr lang="es-ES" dirty="0" smtClean="0"/>
              <a:t>AGRICULTURA DE CONSUMISMO </a:t>
            </a:r>
          </a:p>
          <a:p>
            <a:r>
              <a:rPr lang="es-ES" dirty="0" smtClean="0"/>
              <a:t>AGRICULTURA …….ETC.</a:t>
            </a:r>
          </a:p>
          <a:p>
            <a:endParaRPr lang="es-ES" dirty="0"/>
          </a:p>
          <a:p>
            <a:endParaRPr lang="es-ES" dirty="0"/>
          </a:p>
        </p:txBody>
      </p:sp>
      <p:pic>
        <p:nvPicPr>
          <p:cNvPr id="1028" name="Picture 4" descr="http://www.elfaro.net/get_img?ImageWidth=640&amp;ImageHeight=427&amp;ImageId=20265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973953" y="4578551"/>
            <a:ext cx="3154295" cy="21045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ítulo 1"/>
          <p:cNvSpPr txBox="1">
            <a:spLocks/>
          </p:cNvSpPr>
          <p:nvPr/>
        </p:nvSpPr>
        <p:spPr>
          <a:xfrm rot="19989110">
            <a:off x="2002597" y="1708098"/>
            <a:ext cx="9966960" cy="303580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400" kern="1200" cap="all" baseline="0">
                <a:blipFill>
                  <a:blip r:embed="rId3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tile tx="6350" ty="-127000" sx="65000" sy="64000" flip="none" algn="tl"/>
                </a:blipFill>
                <a:latin typeface="+mj-lt"/>
                <a:ea typeface="+mj-ea"/>
                <a:cs typeface="+mj-cs"/>
              </a:defRPr>
            </a:lvl1pPr>
          </a:lstStyle>
          <a:p>
            <a:r>
              <a:rPr lang="es-ES" dirty="0" smtClean="0">
                <a:solidFill>
                  <a:srgbClr val="C00000"/>
                </a:solidFill>
              </a:rPr>
              <a:t>¿ La pregunta es cuanto de los presentes son agricultores/as ?</a:t>
            </a:r>
            <a:endParaRPr lang="es-ES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61682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1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EL CAMBIO CLIMATICO Y UNA BUSQUEDA DE UNA MEJOR AGRICULTURA.</a:t>
            </a:r>
            <a:endParaRPr lang="es-ES" dirty="0"/>
          </a:p>
        </p:txBody>
      </p:sp>
      <p:pic>
        <p:nvPicPr>
          <p:cNvPr id="4" name="Marcador de contenido 3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62204" y="2093976"/>
            <a:ext cx="3957647" cy="2993179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957588"/>
            <a:ext cx="4559121" cy="3419341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69779" y="1957588"/>
            <a:ext cx="3234817" cy="2426113"/>
          </a:xfrm>
          <a:prstGeom prst="rect">
            <a:avLst/>
          </a:prstGeom>
        </p:spPr>
      </p:pic>
      <p:pic>
        <p:nvPicPr>
          <p:cNvPr id="7" name="Imagen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31661" y="4396930"/>
            <a:ext cx="3172936" cy="23797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12429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069848" y="98265"/>
            <a:ext cx="10058400" cy="1609344"/>
          </a:xfrm>
        </p:spPr>
        <p:txBody>
          <a:bodyPr/>
          <a:lstStyle/>
          <a:p>
            <a:r>
              <a:rPr lang="es-ES" dirty="0" smtClean="0"/>
              <a:t>QUE CONTRASTE VERDAD</a:t>
            </a:r>
            <a:endParaRPr lang="es-ES" dirty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3637" y="1684806"/>
            <a:ext cx="3515936" cy="2629939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79272" y="2292439"/>
            <a:ext cx="4082301" cy="2762357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17792" y="3783813"/>
            <a:ext cx="3373194" cy="2390470"/>
          </a:xfrm>
          <a:prstGeom prst="rect">
            <a:avLst/>
          </a:prstGeom>
        </p:spPr>
      </p:pic>
      <p:pic>
        <p:nvPicPr>
          <p:cNvPr id="7" name="Imagen 6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2655" y="1772429"/>
            <a:ext cx="2840398" cy="19011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52088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069848" y="214176"/>
            <a:ext cx="10058400" cy="1609344"/>
          </a:xfrm>
        </p:spPr>
        <p:txBody>
          <a:bodyPr/>
          <a:lstStyle/>
          <a:p>
            <a:r>
              <a:rPr lang="es-ES" dirty="0" smtClean="0"/>
              <a:t>ANTE LA REALIDAD QUE HACER.</a:t>
            </a:r>
            <a:endParaRPr lang="es-ES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992574" y="1503217"/>
            <a:ext cx="10430986" cy="4050792"/>
          </a:xfrm>
        </p:spPr>
        <p:txBody>
          <a:bodyPr/>
          <a:lstStyle/>
          <a:p>
            <a:r>
              <a:rPr lang="es-ES" dirty="0" smtClean="0"/>
              <a:t>RESILIENCIA.     PREPARARNOS COMO SECTOR RURAL, COMO PAIS COMO REGION.</a:t>
            </a:r>
            <a:endParaRPr lang="es-ES" dirty="0"/>
          </a:p>
          <a:p>
            <a:r>
              <a:rPr lang="es-ES" dirty="0" smtClean="0"/>
              <a:t>EXPERIENCIAS QUE NOS LLEVAN POR UN MEJOR CAMINO:</a:t>
            </a:r>
          </a:p>
          <a:p>
            <a:r>
              <a:rPr lang="es-ES" dirty="0" smtClean="0"/>
              <a:t>ORGANIZACIÓN BASADA EN UN DESARROLLO TERRITORIAL.</a:t>
            </a:r>
          </a:p>
          <a:p>
            <a:endParaRPr lang="es-ES" dirty="0" smtClean="0"/>
          </a:p>
          <a:p>
            <a:endParaRPr lang="es-ES" dirty="0" smtClean="0"/>
          </a:p>
          <a:p>
            <a:endParaRPr lang="es-ES" dirty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3190" y="2977963"/>
            <a:ext cx="2937737" cy="3340331"/>
          </a:xfrm>
          <a:prstGeom prst="rect">
            <a:avLst/>
          </a:prstGeom>
        </p:spPr>
      </p:pic>
      <p:pic>
        <p:nvPicPr>
          <p:cNvPr id="5" name="Picture 2" descr="67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8280177" y="2977960"/>
            <a:ext cx="3091869" cy="3187067"/>
          </a:xfrm>
          <a:prstGeom prst="rect">
            <a:avLst/>
          </a:prstGeom>
          <a:noFill/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07118" y="2971496"/>
            <a:ext cx="3311112" cy="3411196"/>
          </a:xfrm>
          <a:prstGeom prst="rect">
            <a:avLst/>
          </a:prstGeom>
        </p:spPr>
      </p:pic>
      <p:sp>
        <p:nvSpPr>
          <p:cNvPr id="7" name="Flecha derecha 6"/>
          <p:cNvSpPr/>
          <p:nvPr/>
        </p:nvSpPr>
        <p:spPr>
          <a:xfrm>
            <a:off x="3103805" y="4416948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8" name="Imagen 7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96095" y="4432021"/>
            <a:ext cx="999831" cy="5182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18383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069848" y="484632"/>
            <a:ext cx="10058400" cy="803255"/>
          </a:xfrm>
        </p:spPr>
        <p:txBody>
          <a:bodyPr>
            <a:normAutofit fontScale="90000"/>
          </a:bodyPr>
          <a:lstStyle/>
          <a:p>
            <a:r>
              <a:rPr lang="es-ES" dirty="0" smtClean="0"/>
              <a:t>Las acciones claves que animen y empujen los resultados.</a:t>
            </a:r>
            <a:endParaRPr lang="es-ES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1069848" y="1760801"/>
            <a:ext cx="10058400" cy="4050792"/>
          </a:xfrm>
        </p:spPr>
        <p:txBody>
          <a:bodyPr/>
          <a:lstStyle/>
          <a:p>
            <a:r>
              <a:rPr lang="es-ES" dirty="0"/>
              <a:t>PREPARACION TECNICA Y POLITICA DEL SECTOR RURAL</a:t>
            </a:r>
            <a:r>
              <a:rPr lang="es-ES" dirty="0" smtClean="0"/>
              <a:t>.</a:t>
            </a:r>
          </a:p>
          <a:p>
            <a:endParaRPr lang="es-ES" dirty="0"/>
          </a:p>
          <a:p>
            <a:endParaRPr lang="es-ES" dirty="0" smtClean="0"/>
          </a:p>
          <a:p>
            <a:endParaRPr lang="es-ES" dirty="0"/>
          </a:p>
          <a:p>
            <a:endParaRPr lang="es-ES" dirty="0"/>
          </a:p>
          <a:p>
            <a:endParaRPr lang="es-ES" dirty="0"/>
          </a:p>
        </p:txBody>
      </p:sp>
      <p:pic>
        <p:nvPicPr>
          <p:cNvPr id="4" name="Picture 2" descr="59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287883" y="2855555"/>
            <a:ext cx="2815733" cy="3083283"/>
          </a:xfrm>
          <a:prstGeom prst="rect">
            <a:avLst/>
          </a:prstGeom>
          <a:noFill/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46240" y="2811438"/>
            <a:ext cx="2862399" cy="3228754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21677" y="2704563"/>
            <a:ext cx="3650370" cy="3467637"/>
          </a:xfrm>
          <a:prstGeom prst="rect">
            <a:avLst/>
          </a:prstGeom>
        </p:spPr>
      </p:pic>
      <p:sp>
        <p:nvSpPr>
          <p:cNvPr id="7" name="Título 1"/>
          <p:cNvSpPr txBox="1">
            <a:spLocks/>
          </p:cNvSpPr>
          <p:nvPr/>
        </p:nvSpPr>
        <p:spPr>
          <a:xfrm rot="20711367">
            <a:off x="1510325" y="2229655"/>
            <a:ext cx="9966960" cy="303580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400" kern="1200" cap="all" baseline="0">
                <a:blipFill>
                  <a:blip r:embed="rId5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tile tx="6350" ty="-127000" sx="65000" sy="64000" flip="none" algn="tl"/>
                </a:blipFill>
                <a:latin typeface="+mj-lt"/>
                <a:ea typeface="+mj-ea"/>
                <a:cs typeface="+mj-cs"/>
              </a:defRPr>
            </a:lvl1pPr>
          </a:lstStyle>
          <a:p>
            <a:r>
              <a:rPr lang="es-ES" dirty="0" smtClean="0">
                <a:solidFill>
                  <a:srgbClr val="C00000"/>
                </a:solidFill>
              </a:rPr>
              <a:t>CUIDADO DE SEGUIR HACIENDO ESTO</a:t>
            </a:r>
            <a:endParaRPr lang="es-ES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55513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069848" y="278568"/>
            <a:ext cx="10058400" cy="1609344"/>
          </a:xfrm>
        </p:spPr>
        <p:txBody>
          <a:bodyPr/>
          <a:lstStyle/>
          <a:p>
            <a:r>
              <a:rPr lang="es-ES" dirty="0" smtClean="0"/>
              <a:t>UN PROTAGONISMO CAMPESINO REAL Y VINCULADO CON EL DESARROLLO.</a:t>
            </a:r>
            <a:endParaRPr lang="es-ES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" dirty="0"/>
              <a:t>FITOMEJORAMIENTO PARTICIPATIVO, BANCOS DE FITOGENITOS COMUNITARIOS</a:t>
            </a:r>
            <a:r>
              <a:rPr lang="es-ES" dirty="0" smtClean="0"/>
              <a:t>.</a:t>
            </a:r>
          </a:p>
          <a:p>
            <a:endParaRPr lang="es-ES" dirty="0"/>
          </a:p>
          <a:p>
            <a:endParaRPr lang="es-ES" dirty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84456" y="2934543"/>
            <a:ext cx="3296991" cy="3471153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80857" y="2940145"/>
            <a:ext cx="4116947" cy="3465551"/>
          </a:xfrm>
          <a:prstGeom prst="rect">
            <a:avLst/>
          </a:prstGeom>
        </p:spPr>
      </p:pic>
      <p:sp>
        <p:nvSpPr>
          <p:cNvPr id="6" name="Flecha derecha 5"/>
          <p:cNvSpPr/>
          <p:nvPr/>
        </p:nvSpPr>
        <p:spPr>
          <a:xfrm>
            <a:off x="6233375" y="3309871"/>
            <a:ext cx="996869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7" name="Flecha izquierda 6"/>
          <p:cNvSpPr/>
          <p:nvPr/>
        </p:nvSpPr>
        <p:spPr>
          <a:xfrm>
            <a:off x="6233375" y="5382208"/>
            <a:ext cx="969059" cy="433244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8" name="Imagen 7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9770" y="2934543"/>
            <a:ext cx="2402557" cy="3471153"/>
          </a:xfrm>
          <a:prstGeom prst="rect">
            <a:avLst/>
          </a:prstGeom>
        </p:spPr>
      </p:pic>
      <p:sp>
        <p:nvSpPr>
          <p:cNvPr id="9" name="Flecha derecha 8"/>
          <p:cNvSpPr/>
          <p:nvPr/>
        </p:nvSpPr>
        <p:spPr>
          <a:xfrm>
            <a:off x="6232717" y="3309871"/>
            <a:ext cx="996869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5657394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6" grpId="0" animBg="1"/>
      <p:bldP spid="7" grpId="0" animBg="1"/>
      <p:bldP spid="9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069848" y="330085"/>
            <a:ext cx="10058400" cy="932044"/>
          </a:xfrm>
        </p:spPr>
        <p:txBody>
          <a:bodyPr>
            <a:normAutofit fontScale="90000"/>
          </a:bodyPr>
          <a:lstStyle/>
          <a:p>
            <a:r>
              <a:rPr lang="es-ES" dirty="0" smtClean="0"/>
              <a:t>ACCIONES QUE ARRASTREN Y DEMUESTREN.</a:t>
            </a:r>
            <a:endParaRPr lang="es-ES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1069848" y="1541859"/>
            <a:ext cx="10058400" cy="4807426"/>
          </a:xfrm>
        </p:spPr>
        <p:txBody>
          <a:bodyPr>
            <a:normAutofit fontScale="85000" lnSpcReduction="20000"/>
          </a:bodyPr>
          <a:lstStyle/>
          <a:p>
            <a:r>
              <a:rPr lang="es-ES" dirty="0"/>
              <a:t>PROTECCION  Y  MEJORAMIENTO DE LA FERTILIDAD DEL SUELO</a:t>
            </a:r>
            <a:r>
              <a:rPr lang="es-ES" dirty="0" smtClean="0"/>
              <a:t>.</a:t>
            </a:r>
          </a:p>
          <a:p>
            <a:endParaRPr lang="es-ES" dirty="0"/>
          </a:p>
          <a:p>
            <a:endParaRPr lang="es-ES" dirty="0" smtClean="0"/>
          </a:p>
          <a:p>
            <a:endParaRPr lang="es-ES" dirty="0"/>
          </a:p>
          <a:p>
            <a:endParaRPr lang="es-ES" dirty="0" smtClean="0"/>
          </a:p>
          <a:p>
            <a:endParaRPr lang="es-ES" dirty="0"/>
          </a:p>
          <a:p>
            <a:endParaRPr lang="es-ES" dirty="0" smtClean="0"/>
          </a:p>
          <a:p>
            <a:endParaRPr lang="es-ES" dirty="0"/>
          </a:p>
          <a:p>
            <a:endParaRPr lang="es-ES" dirty="0" smtClean="0"/>
          </a:p>
          <a:p>
            <a:endParaRPr lang="es-ES" dirty="0"/>
          </a:p>
          <a:p>
            <a:endParaRPr lang="es-ES" dirty="0" smtClean="0"/>
          </a:p>
          <a:p>
            <a:endParaRPr lang="es-ES" dirty="0" smtClean="0"/>
          </a:p>
          <a:p>
            <a:endParaRPr lang="es-ES" dirty="0"/>
          </a:p>
          <a:p>
            <a:r>
              <a:rPr lang="es-ES" dirty="0"/>
              <a:t>PROTECCION  Y MEJORAMIENTO DE LA COSECHA DE AGUA.</a:t>
            </a:r>
          </a:p>
          <a:p>
            <a:endParaRPr lang="es-ES" dirty="0"/>
          </a:p>
        </p:txBody>
      </p:sp>
      <p:pic>
        <p:nvPicPr>
          <p:cNvPr id="4" name="Picture 4" descr="P8190021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265224" y="2139866"/>
            <a:ext cx="2576781" cy="34944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9042" y="2173311"/>
            <a:ext cx="3056586" cy="3432519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52315" y="2106423"/>
            <a:ext cx="2678806" cy="3499407"/>
          </a:xfrm>
          <a:prstGeom prst="rect">
            <a:avLst/>
          </a:prstGeom>
        </p:spPr>
      </p:pic>
      <p:pic>
        <p:nvPicPr>
          <p:cNvPr id="7" name="Imagen 6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04066" y="2173311"/>
            <a:ext cx="2914146" cy="34325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53228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ES" dirty="0" smtClean="0"/>
              <a:t>No olvidar que el campo no es el fin es el medio para llegar a las personas</a:t>
            </a:r>
            <a:endParaRPr lang="es-ES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" dirty="0" smtClean="0"/>
              <a:t>IMPORTANTE QUE LA INCIDENCIA ESTE A TODOS LOS NIVELES (POLITICO, EDUCATIVO, TECNICO, NIÑEZ, JUVENTUD).</a:t>
            </a:r>
          </a:p>
          <a:p>
            <a:endParaRPr lang="es-ES" dirty="0"/>
          </a:p>
        </p:txBody>
      </p:sp>
      <p:pic>
        <p:nvPicPr>
          <p:cNvPr id="4" name="Picture 4" descr="S5008936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413675" y="3000774"/>
            <a:ext cx="4443215" cy="33324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69261" y="2936379"/>
            <a:ext cx="4573267" cy="345819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2098181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Tipo de madera">
  <a:themeElements>
    <a:clrScheme name="Verde amarillo">
      <a:dk1>
        <a:sysClr val="windowText" lastClr="000000"/>
      </a:dk1>
      <a:lt1>
        <a:sysClr val="window" lastClr="FFFFFF"/>
      </a:lt1>
      <a:dk2>
        <a:srgbClr val="455F51"/>
      </a:dk2>
      <a:lt2>
        <a:srgbClr val="E2DFCC"/>
      </a:lt2>
      <a:accent1>
        <a:srgbClr val="99CB38"/>
      </a:accent1>
      <a:accent2>
        <a:srgbClr val="63A537"/>
      </a:accent2>
      <a:accent3>
        <a:srgbClr val="37A76F"/>
      </a:accent3>
      <a:accent4>
        <a:srgbClr val="44C1A3"/>
      </a:accent4>
      <a:accent5>
        <a:srgbClr val="4EB3CF"/>
      </a:accent5>
      <a:accent6>
        <a:srgbClr val="51C3F9"/>
      </a:accent6>
      <a:hlink>
        <a:srgbClr val="EE7B08"/>
      </a:hlink>
      <a:folHlink>
        <a:srgbClr val="977B2D"/>
      </a:folHlink>
    </a:clrScheme>
    <a:fontScheme name="Tipo de madera">
      <a:majorFont>
        <a:latin typeface="Rockwell Condensed" panose="02060603050405020104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Rockwell" panose="02060603020205020403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標楷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Tipo de madera">
      <a: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70000"/>
                <a:shade val="63000"/>
              </a:schemeClr>
              <a:schemeClr val="phClr">
                <a:tint val="10000"/>
                <a:satMod val="150000"/>
              </a:schemeClr>
            </a:duotone>
          </a:blip>
          <a:tile tx="0" ty="0" sx="60000" sy="59000" flip="none" algn="tl"/>
        </a:blipFill>
        <a:blipFill rotWithShape="1">
          <a:blip xmlns:r="http://schemas.openxmlformats.org/officeDocument/2006/relationships" r:embed="rId1">
            <a:duotone>
              <a:schemeClr val="phClr">
                <a:shade val="36000"/>
                <a:satMod val="120000"/>
              </a:schemeClr>
              <a:schemeClr val="phClr">
                <a:tint val="40000"/>
              </a:schemeClr>
            </a:duotone>
          </a:blip>
          <a:tile tx="0" ty="0" sx="60000" sy="59000" flip="none" algn="tl"/>
        </a:blip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softEdge rad="12700"/>
          </a:effectLst>
        </a:effectStyle>
        <a:effectStyle>
          <a:effectLst>
            <a:outerShdw blurRad="50800" dist="19050" dir="5400000" algn="tl" rotWithShape="0">
              <a:srgbClr val="000000">
                <a:alpha val="60000"/>
              </a:srgbClr>
            </a:outerShdw>
            <a:softEdge rad="12700"/>
          </a:effectLst>
        </a:effectStyle>
      </a:effectStyleLst>
      <a:bgFillStyleLst>
        <a:solidFill>
          <a:schemeClr val="phClr"/>
        </a:solidFill>
        <a:solidFill>
          <a:schemeClr val="phClr">
            <a:shade val="97000"/>
            <a:satMod val="15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75000"/>
                <a:shade val="58000"/>
                <a:satMod val="120000"/>
              </a:schemeClr>
              <a:schemeClr val="phClr">
                <a:tint val="50000"/>
                <a:shade val="96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ood Type" id="{7ACABC62-BF99-48CF-A9DC-4DB89C7B13DC}" vid="{142A1326-48AB-42A9-8428-CB14AA30176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280</TotalTime>
  <Words>279</Words>
  <Application>Microsoft Office PowerPoint</Application>
  <PresentationFormat>Panorámica</PresentationFormat>
  <Paragraphs>52</Paragraphs>
  <Slides>12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12</vt:i4>
      </vt:variant>
    </vt:vector>
  </HeadingPairs>
  <TitlesOfParts>
    <vt:vector size="17" baseType="lpstr">
      <vt:lpstr>Arial Black</vt:lpstr>
      <vt:lpstr>Rockwell</vt:lpstr>
      <vt:lpstr>Rockwell Condensed</vt:lpstr>
      <vt:lpstr>Wingdings</vt:lpstr>
      <vt:lpstr>Tipo de madera</vt:lpstr>
      <vt:lpstr>POR  UNA AGRICULTURA PARA LOS AGRICULTORES/AS</vt:lpstr>
      <vt:lpstr>¿QUIEN DECIDE POR EL MODELO DE AGRICULTURA?</vt:lpstr>
      <vt:lpstr>EL CAMBIO CLIMATICO Y UNA BUSQUEDA DE UNA MEJOR AGRICULTURA.</vt:lpstr>
      <vt:lpstr>QUE CONTRASTE VERDAD</vt:lpstr>
      <vt:lpstr>ANTE LA REALIDAD QUE HACER.</vt:lpstr>
      <vt:lpstr>Las acciones claves que animen y empujen los resultados.</vt:lpstr>
      <vt:lpstr>UN PROTAGONISMO CAMPESINO REAL Y VINCULADO CON EL DESARROLLO.</vt:lpstr>
      <vt:lpstr>ACCIONES QUE ARRASTREN Y DEMUESTREN.</vt:lpstr>
      <vt:lpstr>No olvidar que el campo no es el fin es el medio para llegar a las personas</vt:lpstr>
      <vt:lpstr>UNA PRODUCCION PARA UN COMERCIO JUSTO</vt:lpstr>
      <vt:lpstr>CON TODO ESTO TENDREMOS UNA COMBINACION PARA ARRANCAR CAMBIOS DESDE LA MENTE A LA ACCION</vt:lpstr>
      <vt:lpstr>Presentación de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jorge luis</dc:creator>
  <cp:lastModifiedBy>Leonor Gonzalez</cp:lastModifiedBy>
  <cp:revision>20</cp:revision>
  <dcterms:created xsi:type="dcterms:W3CDTF">2015-07-15T03:17:19Z</dcterms:created>
  <dcterms:modified xsi:type="dcterms:W3CDTF">2015-07-22T20:30:29Z</dcterms:modified>
</cp:coreProperties>
</file>