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7.xml" ContentType="application/vnd.openxmlformats-officedocument.presentationml.notesSlide+xml"/>
  <Override PartName="/ppt/tags/tag6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  <p:sldMasterId id="2147483756" r:id="rId2"/>
    <p:sldMasterId id="2147483769" r:id="rId3"/>
    <p:sldMasterId id="2147483732" r:id="rId4"/>
  </p:sldMasterIdLst>
  <p:notesMasterIdLst>
    <p:notesMasterId r:id="rId28"/>
  </p:notesMasterIdLst>
  <p:handoutMasterIdLst>
    <p:handoutMasterId r:id="rId29"/>
  </p:handoutMasterIdLst>
  <p:sldIdLst>
    <p:sldId id="545" r:id="rId5"/>
    <p:sldId id="521" r:id="rId6"/>
    <p:sldId id="540" r:id="rId7"/>
    <p:sldId id="541" r:id="rId8"/>
    <p:sldId id="542" r:id="rId9"/>
    <p:sldId id="529" r:id="rId10"/>
    <p:sldId id="536" r:id="rId11"/>
    <p:sldId id="537" r:id="rId12"/>
    <p:sldId id="500" r:id="rId13"/>
    <p:sldId id="501" r:id="rId14"/>
    <p:sldId id="497" r:id="rId15"/>
    <p:sldId id="498" r:id="rId16"/>
    <p:sldId id="533" r:id="rId17"/>
    <p:sldId id="546" r:id="rId18"/>
    <p:sldId id="561" r:id="rId19"/>
    <p:sldId id="547" r:id="rId20"/>
    <p:sldId id="552" r:id="rId21"/>
    <p:sldId id="558" r:id="rId22"/>
    <p:sldId id="551" r:id="rId23"/>
    <p:sldId id="553" r:id="rId24"/>
    <p:sldId id="556" r:id="rId25"/>
    <p:sldId id="557" r:id="rId26"/>
    <p:sldId id="50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lem Ferwerda" initials="" lastIdx="1" clrIdx="0"/>
  <p:cmAuthor id="1" name="Marlon Sahetapy" initials="MS" lastIdx="1" clrIdx="1"/>
  <p:cmAuthor id="2" name="Titiaan Palazzi" initials="" lastIdx="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43701"/>
    <a:srgbClr val="262626"/>
    <a:srgbClr val="252525"/>
    <a:srgbClr val="243489"/>
    <a:srgbClr val="A1085D"/>
    <a:srgbClr val="58890C"/>
    <a:srgbClr val="D9D9D9"/>
    <a:srgbClr val="6F6F6F"/>
    <a:srgbClr val="EF0000"/>
    <a:srgbClr val="F6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78" autoAdjust="0"/>
    <p:restoredTop sz="98501" autoAdjust="0"/>
  </p:normalViewPr>
  <p:slideViewPr>
    <p:cSldViewPr snapToGrid="0" snapToObjects="1">
      <p:cViewPr>
        <p:scale>
          <a:sx n="100" d="100"/>
          <a:sy n="100" d="100"/>
        </p:scale>
        <p:origin x="-2094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-32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F7F508-64B8-6646-83A0-0CC4C2D5980F}" type="doc">
      <dgm:prSet loTypeId="urn:microsoft.com/office/officeart/2005/8/layout/chevron2" loCatId="" qsTypeId="urn:microsoft.com/office/officeart/2005/8/quickstyle/3D3" qsCatId="3D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A35F68D2-348F-564D-9C85-1A973BCEB088}">
      <dgm:prSet phldrT="[Text]"/>
      <dgm:spPr/>
      <dgm:t>
        <a:bodyPr/>
        <a:lstStyle/>
        <a:p>
          <a:r>
            <a:rPr lang="en-US" dirty="0" smtClean="0"/>
            <a:t>Network</a:t>
          </a:r>
          <a:endParaRPr lang="en-US" dirty="0"/>
        </a:p>
      </dgm:t>
    </dgm:pt>
    <dgm:pt modelId="{C5B12AEA-2859-0744-964B-560F106D4B54}" type="parTrans" cxnId="{361E69EC-2B9D-7240-941B-59BA9CC219CC}">
      <dgm:prSet/>
      <dgm:spPr/>
      <dgm:t>
        <a:bodyPr/>
        <a:lstStyle/>
        <a:p>
          <a:endParaRPr lang="en-US"/>
        </a:p>
      </dgm:t>
    </dgm:pt>
    <dgm:pt modelId="{DAA284A9-9C44-2A48-BBA4-CE1560CA63C0}" type="sibTrans" cxnId="{361E69EC-2B9D-7240-941B-59BA9CC219CC}">
      <dgm:prSet/>
      <dgm:spPr/>
      <dgm:t>
        <a:bodyPr/>
        <a:lstStyle/>
        <a:p>
          <a:endParaRPr lang="en-US"/>
        </a:p>
      </dgm:t>
    </dgm:pt>
    <dgm:pt modelId="{B89E4F6D-9F43-A641-938C-7403EF55431E}">
      <dgm:prSet phldrT="[Text]" custT="1"/>
      <dgm:spPr/>
      <dgm:t>
        <a:bodyPr/>
        <a:lstStyle/>
        <a:p>
          <a:r>
            <a:rPr lang="en-US" sz="1600" dirty="0" smtClean="0"/>
            <a:t>Proven track record of local parties</a:t>
          </a:r>
          <a:endParaRPr lang="en-US" sz="1600" dirty="0"/>
        </a:p>
      </dgm:t>
    </dgm:pt>
    <dgm:pt modelId="{187A8CA1-C2AE-794A-823A-4B657339A9B1}" type="parTrans" cxnId="{75D8BB09-37F7-5A47-AC73-D2B79DB64A77}">
      <dgm:prSet/>
      <dgm:spPr/>
      <dgm:t>
        <a:bodyPr/>
        <a:lstStyle/>
        <a:p>
          <a:endParaRPr lang="en-US"/>
        </a:p>
      </dgm:t>
    </dgm:pt>
    <dgm:pt modelId="{4873808D-17F4-4048-A299-F638F720E068}" type="sibTrans" cxnId="{75D8BB09-37F7-5A47-AC73-D2B79DB64A77}">
      <dgm:prSet/>
      <dgm:spPr/>
      <dgm:t>
        <a:bodyPr/>
        <a:lstStyle/>
        <a:p>
          <a:endParaRPr lang="en-US"/>
        </a:p>
      </dgm:t>
    </dgm:pt>
    <dgm:pt modelId="{34494DCE-9833-774A-A698-41752A634F31}">
      <dgm:prSet phldrT="[Text]" custT="1"/>
      <dgm:spPr/>
      <dgm:t>
        <a:bodyPr/>
        <a:lstStyle/>
        <a:p>
          <a:r>
            <a:rPr lang="en-US" sz="1600" dirty="0" smtClean="0"/>
            <a:t>Political stability of country or side</a:t>
          </a:r>
          <a:endParaRPr lang="en-US" sz="1600" dirty="0"/>
        </a:p>
      </dgm:t>
    </dgm:pt>
    <dgm:pt modelId="{EBFCC483-2B74-5047-9138-3A3F156D5749}" type="parTrans" cxnId="{A73D158F-EF51-F34F-9FBB-930133B470CA}">
      <dgm:prSet/>
      <dgm:spPr/>
      <dgm:t>
        <a:bodyPr/>
        <a:lstStyle/>
        <a:p>
          <a:endParaRPr lang="en-US"/>
        </a:p>
      </dgm:t>
    </dgm:pt>
    <dgm:pt modelId="{00DBEA7E-205B-1743-8340-FC1E4F6B87EB}" type="sibTrans" cxnId="{A73D158F-EF51-F34F-9FBB-930133B470CA}">
      <dgm:prSet/>
      <dgm:spPr/>
      <dgm:t>
        <a:bodyPr/>
        <a:lstStyle/>
        <a:p>
          <a:endParaRPr lang="en-US"/>
        </a:p>
      </dgm:t>
    </dgm:pt>
    <dgm:pt modelId="{F01000BD-105D-7B4F-8F08-FD82A1224382}">
      <dgm:prSet phldrT="[Text]"/>
      <dgm:spPr/>
      <dgm:t>
        <a:bodyPr/>
        <a:lstStyle/>
        <a:p>
          <a:r>
            <a:rPr lang="en-US" dirty="0" smtClean="0"/>
            <a:t>Scale</a:t>
          </a:r>
          <a:endParaRPr lang="en-US" dirty="0"/>
        </a:p>
      </dgm:t>
    </dgm:pt>
    <dgm:pt modelId="{2913C3F9-7C94-574E-BD77-C07A0EC6C36F}" type="parTrans" cxnId="{EE8FA214-F447-9745-9D9F-19995F294D71}">
      <dgm:prSet/>
      <dgm:spPr/>
      <dgm:t>
        <a:bodyPr/>
        <a:lstStyle/>
        <a:p>
          <a:endParaRPr lang="en-US"/>
        </a:p>
      </dgm:t>
    </dgm:pt>
    <dgm:pt modelId="{76844382-363C-4545-8842-9081BF6C4BFF}" type="sibTrans" cxnId="{EE8FA214-F447-9745-9D9F-19995F294D71}">
      <dgm:prSet/>
      <dgm:spPr/>
      <dgm:t>
        <a:bodyPr/>
        <a:lstStyle/>
        <a:p>
          <a:endParaRPr lang="en-US"/>
        </a:p>
      </dgm:t>
    </dgm:pt>
    <dgm:pt modelId="{6E25A861-6079-0343-AAD4-C265076F89C4}">
      <dgm:prSet phldrT="[Text]" custT="1"/>
      <dgm:spPr/>
      <dgm:t>
        <a:bodyPr/>
        <a:lstStyle/>
        <a:p>
          <a:r>
            <a:rPr lang="en-US" sz="1600" dirty="0" smtClean="0"/>
            <a:t>Level of degradation: the more degraded the more value can be added</a:t>
          </a:r>
          <a:endParaRPr lang="en-US" sz="1600" dirty="0"/>
        </a:p>
      </dgm:t>
    </dgm:pt>
    <dgm:pt modelId="{3ECE478E-9C81-BC45-8498-9313D656251C}" type="parTrans" cxnId="{1A0B27CA-5438-0547-A3DC-3011F50C9441}">
      <dgm:prSet/>
      <dgm:spPr/>
      <dgm:t>
        <a:bodyPr/>
        <a:lstStyle/>
        <a:p>
          <a:endParaRPr lang="en-US"/>
        </a:p>
      </dgm:t>
    </dgm:pt>
    <dgm:pt modelId="{57809D0A-2E5C-BF45-8961-A5CE9EAE491B}" type="sibTrans" cxnId="{1A0B27CA-5438-0547-A3DC-3011F50C9441}">
      <dgm:prSet/>
      <dgm:spPr/>
      <dgm:t>
        <a:bodyPr/>
        <a:lstStyle/>
        <a:p>
          <a:endParaRPr lang="en-US"/>
        </a:p>
      </dgm:t>
    </dgm:pt>
    <dgm:pt modelId="{7ACB4C35-9EB1-714E-9714-20B567B307C7}">
      <dgm:prSet phldrT="[Text]"/>
      <dgm:spPr/>
      <dgm:t>
        <a:bodyPr/>
        <a:lstStyle/>
        <a:p>
          <a:r>
            <a:rPr lang="en-US" smtClean="0"/>
            <a:t>4 returns</a:t>
          </a:r>
          <a:endParaRPr lang="en-US" dirty="0"/>
        </a:p>
      </dgm:t>
    </dgm:pt>
    <dgm:pt modelId="{39B5F50E-A180-6540-A0DA-C0FC9A1794E5}" type="parTrans" cxnId="{A4CB93F4-291A-DC44-9A74-BFEBC026122A}">
      <dgm:prSet/>
      <dgm:spPr/>
      <dgm:t>
        <a:bodyPr/>
        <a:lstStyle/>
        <a:p>
          <a:endParaRPr lang="en-US"/>
        </a:p>
      </dgm:t>
    </dgm:pt>
    <dgm:pt modelId="{6E5050BE-F21D-D94C-844C-F2CA98AB11E4}" type="sibTrans" cxnId="{A4CB93F4-291A-DC44-9A74-BFEBC026122A}">
      <dgm:prSet/>
      <dgm:spPr/>
      <dgm:t>
        <a:bodyPr/>
        <a:lstStyle/>
        <a:p>
          <a:endParaRPr lang="en-US"/>
        </a:p>
      </dgm:t>
    </dgm:pt>
    <dgm:pt modelId="{A64E2833-4951-C245-80A5-B954FBD9A274}">
      <dgm:prSet phldrT="[Text]"/>
      <dgm:spPr/>
      <dgm:t>
        <a:bodyPr/>
        <a:lstStyle/>
        <a:p>
          <a:endParaRPr lang="en-US" sz="700" dirty="0"/>
        </a:p>
      </dgm:t>
    </dgm:pt>
    <dgm:pt modelId="{86A24F20-B9F0-9947-8908-C54AC54D3C7F}" type="parTrans" cxnId="{74D19567-6944-6444-AA06-3725A2422F79}">
      <dgm:prSet/>
      <dgm:spPr/>
      <dgm:t>
        <a:bodyPr/>
        <a:lstStyle/>
        <a:p>
          <a:endParaRPr lang="en-US"/>
        </a:p>
      </dgm:t>
    </dgm:pt>
    <dgm:pt modelId="{90145009-D72C-654A-A5DA-C6B73763CAA4}" type="sibTrans" cxnId="{74D19567-6944-6444-AA06-3725A2422F79}">
      <dgm:prSet/>
      <dgm:spPr/>
      <dgm:t>
        <a:bodyPr/>
        <a:lstStyle/>
        <a:p>
          <a:endParaRPr lang="en-US"/>
        </a:p>
      </dgm:t>
    </dgm:pt>
    <dgm:pt modelId="{A686DE60-A678-4B47-ADE1-F446DCA636A5}">
      <dgm:prSet phldrT="[Text]" custT="1"/>
      <dgm:spPr/>
      <dgm:t>
        <a:bodyPr/>
        <a:lstStyle/>
        <a:p>
          <a:r>
            <a:rPr lang="en-US" sz="1600" dirty="0" smtClean="0"/>
            <a:t>Potential positive revenue streams in three zones</a:t>
          </a:r>
          <a:endParaRPr lang="en-US" sz="1600" dirty="0"/>
        </a:p>
      </dgm:t>
    </dgm:pt>
    <dgm:pt modelId="{5251F46B-17A5-7E43-BFA1-CF721C62ED96}" type="parTrans" cxnId="{28F504F0-BF5E-1E47-9618-50A0DFC309BF}">
      <dgm:prSet/>
      <dgm:spPr/>
      <dgm:t>
        <a:bodyPr/>
        <a:lstStyle/>
        <a:p>
          <a:endParaRPr lang="en-US"/>
        </a:p>
      </dgm:t>
    </dgm:pt>
    <dgm:pt modelId="{95FAF1D7-319A-9B43-992E-3A7A99A56992}" type="sibTrans" cxnId="{28F504F0-BF5E-1E47-9618-50A0DFC309BF}">
      <dgm:prSet/>
      <dgm:spPr/>
      <dgm:t>
        <a:bodyPr/>
        <a:lstStyle/>
        <a:p>
          <a:endParaRPr lang="en-US"/>
        </a:p>
      </dgm:t>
    </dgm:pt>
    <dgm:pt modelId="{A7F3D7D4-D069-FA4E-95A9-9F8EF56E7044}">
      <dgm:prSet phldrT="[Text]" custT="1"/>
      <dgm:spPr/>
      <dgm:t>
        <a:bodyPr/>
        <a:lstStyle/>
        <a:p>
          <a:r>
            <a:rPr lang="en-US" sz="1600" dirty="0" smtClean="0"/>
            <a:t># Hectares &amp; ownership: mapping of ownership is done</a:t>
          </a:r>
          <a:endParaRPr lang="en-US" sz="1600" dirty="0"/>
        </a:p>
      </dgm:t>
    </dgm:pt>
    <dgm:pt modelId="{171484A0-0F3E-4A43-96E8-07CE842F1DFB}" type="sibTrans" cxnId="{E180A42B-F76C-8F42-BF9D-8C5D754514E0}">
      <dgm:prSet/>
      <dgm:spPr/>
      <dgm:t>
        <a:bodyPr/>
        <a:lstStyle/>
        <a:p>
          <a:endParaRPr lang="en-US"/>
        </a:p>
      </dgm:t>
    </dgm:pt>
    <dgm:pt modelId="{650A950E-A1F7-A24E-AF9C-CBFB556E8171}" type="parTrans" cxnId="{E180A42B-F76C-8F42-BF9D-8C5D754514E0}">
      <dgm:prSet/>
      <dgm:spPr/>
      <dgm:t>
        <a:bodyPr/>
        <a:lstStyle/>
        <a:p>
          <a:endParaRPr lang="en-US"/>
        </a:p>
      </dgm:t>
    </dgm:pt>
    <dgm:pt modelId="{42B101F8-F6B3-5C42-84EE-7D7A7211E635}">
      <dgm:prSet phldrT="[Text]" custT="1"/>
      <dgm:spPr/>
      <dgm:t>
        <a:bodyPr/>
        <a:lstStyle/>
        <a:p>
          <a:r>
            <a:rPr lang="en-US" sz="1600" dirty="0" smtClean="0"/>
            <a:t>Land tenure issues are clear: no surprises</a:t>
          </a:r>
          <a:endParaRPr lang="en-US" sz="1600" dirty="0"/>
        </a:p>
      </dgm:t>
    </dgm:pt>
    <dgm:pt modelId="{9F59ACC5-2367-A649-B5EA-3632AD7F4E27}" type="parTrans" cxnId="{2A898251-A95C-FA48-AB4C-607B97E48145}">
      <dgm:prSet/>
      <dgm:spPr/>
      <dgm:t>
        <a:bodyPr/>
        <a:lstStyle/>
        <a:p>
          <a:endParaRPr lang="en-US"/>
        </a:p>
      </dgm:t>
    </dgm:pt>
    <dgm:pt modelId="{30133B55-D5AB-A349-9B56-1324E5C4BAA5}" type="sibTrans" cxnId="{2A898251-A95C-FA48-AB4C-607B97E48145}">
      <dgm:prSet/>
      <dgm:spPr/>
      <dgm:t>
        <a:bodyPr/>
        <a:lstStyle/>
        <a:p>
          <a:endParaRPr lang="en-US"/>
        </a:p>
      </dgm:t>
    </dgm:pt>
    <dgm:pt modelId="{D6270531-C1AB-134A-B82F-80C9925816B4}">
      <dgm:prSet phldrT="[Text]" custT="1"/>
      <dgm:spPr/>
      <dgm:t>
        <a:bodyPr/>
        <a:lstStyle/>
        <a:p>
          <a:r>
            <a:rPr lang="en-US" sz="1600" dirty="0" smtClean="0"/>
            <a:t>Scientific references</a:t>
          </a:r>
          <a:endParaRPr lang="en-US" sz="1600" dirty="0"/>
        </a:p>
      </dgm:t>
    </dgm:pt>
    <dgm:pt modelId="{76F11201-361F-DA41-8729-91EF67003F82}" type="parTrans" cxnId="{0876E3BE-1D17-DF4F-BA22-3F258F15DB4D}">
      <dgm:prSet/>
      <dgm:spPr/>
      <dgm:t>
        <a:bodyPr/>
        <a:lstStyle/>
        <a:p>
          <a:endParaRPr lang="en-US"/>
        </a:p>
      </dgm:t>
    </dgm:pt>
    <dgm:pt modelId="{4AAC0EC4-57C3-F449-AF8A-319D67B0685B}" type="sibTrans" cxnId="{0876E3BE-1D17-DF4F-BA22-3F258F15DB4D}">
      <dgm:prSet/>
      <dgm:spPr/>
      <dgm:t>
        <a:bodyPr/>
        <a:lstStyle/>
        <a:p>
          <a:endParaRPr lang="en-US"/>
        </a:p>
      </dgm:t>
    </dgm:pt>
    <dgm:pt modelId="{994D2B6D-A9B6-3547-8FA0-09E3EC81F3DD}">
      <dgm:prSet phldrT="[Text]"/>
      <dgm:spPr/>
      <dgm:t>
        <a:bodyPr/>
        <a:lstStyle/>
        <a:p>
          <a:endParaRPr lang="en-US" sz="700" dirty="0"/>
        </a:p>
      </dgm:t>
    </dgm:pt>
    <dgm:pt modelId="{DC7873EE-316D-B248-98C5-C6441386BB0D}" type="parTrans" cxnId="{E8B95772-7FE4-AA48-B1CB-83CF032F84E9}">
      <dgm:prSet/>
      <dgm:spPr/>
      <dgm:t>
        <a:bodyPr/>
        <a:lstStyle/>
        <a:p>
          <a:endParaRPr lang="en-US"/>
        </a:p>
      </dgm:t>
    </dgm:pt>
    <dgm:pt modelId="{7DFE3DFA-CC2E-0A42-B915-32932C4E864D}" type="sibTrans" cxnId="{E8B95772-7FE4-AA48-B1CB-83CF032F84E9}">
      <dgm:prSet/>
      <dgm:spPr/>
      <dgm:t>
        <a:bodyPr/>
        <a:lstStyle/>
        <a:p>
          <a:endParaRPr lang="en-US"/>
        </a:p>
      </dgm:t>
    </dgm:pt>
    <dgm:pt modelId="{021E74F1-D4D8-454B-9F9B-BED629B11C78}">
      <dgm:prSet phldrT="[Text]" custT="1"/>
      <dgm:spPr/>
      <dgm:t>
        <a:bodyPr/>
        <a:lstStyle/>
        <a:p>
          <a:r>
            <a:rPr lang="en-US" sz="1600" dirty="0" smtClean="0"/>
            <a:t>Stakeholders positions &amp; commitment authorities</a:t>
          </a:r>
          <a:endParaRPr lang="en-US" sz="1600" dirty="0"/>
        </a:p>
      </dgm:t>
    </dgm:pt>
    <dgm:pt modelId="{EF7FB483-B01C-C74B-AD8F-405EFA0526B0}" type="parTrans" cxnId="{7B8EEFE8-28B2-8C48-9160-241348799580}">
      <dgm:prSet/>
      <dgm:spPr/>
      <dgm:t>
        <a:bodyPr/>
        <a:lstStyle/>
        <a:p>
          <a:endParaRPr lang="en-US"/>
        </a:p>
      </dgm:t>
    </dgm:pt>
    <dgm:pt modelId="{510D64F9-C596-B647-8DB6-F53E4E407E75}" type="sibTrans" cxnId="{7B8EEFE8-28B2-8C48-9160-241348799580}">
      <dgm:prSet/>
      <dgm:spPr/>
      <dgm:t>
        <a:bodyPr/>
        <a:lstStyle/>
        <a:p>
          <a:endParaRPr lang="en-US"/>
        </a:p>
      </dgm:t>
    </dgm:pt>
    <dgm:pt modelId="{D6DF1DF4-3EC0-A846-A66A-3B9DE9A85021}">
      <dgm:prSet/>
      <dgm:spPr/>
      <dgm:t>
        <a:bodyPr/>
        <a:lstStyle/>
        <a:p>
          <a:r>
            <a:rPr lang="en-US" dirty="0" smtClean="0"/>
            <a:t>Investable</a:t>
          </a:r>
          <a:endParaRPr lang="en-US" dirty="0"/>
        </a:p>
      </dgm:t>
    </dgm:pt>
    <dgm:pt modelId="{09234CC3-72A3-5C40-BAF7-50E163262D4B}" type="parTrans" cxnId="{CBC8F450-A994-2044-BE13-BEEBD1A3B3F9}">
      <dgm:prSet/>
      <dgm:spPr/>
      <dgm:t>
        <a:bodyPr/>
        <a:lstStyle/>
        <a:p>
          <a:endParaRPr lang="en-US"/>
        </a:p>
      </dgm:t>
    </dgm:pt>
    <dgm:pt modelId="{5BED2DE3-E258-6C46-B62A-A3677431FEEF}" type="sibTrans" cxnId="{CBC8F450-A994-2044-BE13-BEEBD1A3B3F9}">
      <dgm:prSet/>
      <dgm:spPr/>
      <dgm:t>
        <a:bodyPr/>
        <a:lstStyle/>
        <a:p>
          <a:endParaRPr lang="en-US"/>
        </a:p>
      </dgm:t>
    </dgm:pt>
    <dgm:pt modelId="{7B6DB028-EB1D-1949-A5D4-A5F7D453F0C4}">
      <dgm:prSet custT="1"/>
      <dgm:spPr/>
      <dgm:t>
        <a:bodyPr/>
        <a:lstStyle/>
        <a:p>
          <a:r>
            <a:rPr lang="en-US" sz="1600" dirty="0" smtClean="0"/>
            <a:t>Business restoration partnership</a:t>
          </a:r>
          <a:endParaRPr lang="en-US" sz="1600" dirty="0"/>
        </a:p>
      </dgm:t>
    </dgm:pt>
    <dgm:pt modelId="{86905F0F-537E-5C4C-942C-5A9676AA34A4}" type="parTrans" cxnId="{986C1EB6-1CDE-F143-9B38-4E1CD9974F6D}">
      <dgm:prSet/>
      <dgm:spPr/>
      <dgm:t>
        <a:bodyPr/>
        <a:lstStyle/>
        <a:p>
          <a:endParaRPr lang="en-US"/>
        </a:p>
      </dgm:t>
    </dgm:pt>
    <dgm:pt modelId="{74CA34C0-2DAA-C241-9531-49168A7D1837}" type="sibTrans" cxnId="{986C1EB6-1CDE-F143-9B38-4E1CD9974F6D}">
      <dgm:prSet/>
      <dgm:spPr/>
      <dgm:t>
        <a:bodyPr/>
        <a:lstStyle/>
        <a:p>
          <a:endParaRPr lang="en-US"/>
        </a:p>
      </dgm:t>
    </dgm:pt>
    <dgm:pt modelId="{0A17FA69-3FD6-0544-8FEA-E5BA29CCA793}">
      <dgm:prSet custT="1"/>
      <dgm:spPr/>
      <dgm:t>
        <a:bodyPr/>
        <a:lstStyle/>
        <a:p>
          <a:r>
            <a:rPr lang="en-US" sz="1600" dirty="0" smtClean="0"/>
            <a:t>Scouting Investors: 1) family offices 2) impact 3) institutional 4) private equity  	 </a:t>
          </a:r>
          <a:endParaRPr lang="en-US" sz="1600" dirty="0"/>
        </a:p>
      </dgm:t>
    </dgm:pt>
    <dgm:pt modelId="{A2C5A9F3-04E6-B44C-AB2D-7867E8BD08EE}" type="parTrans" cxnId="{C7A9D8D7-920C-C14F-8863-A14359AAE012}">
      <dgm:prSet/>
      <dgm:spPr/>
      <dgm:t>
        <a:bodyPr/>
        <a:lstStyle/>
        <a:p>
          <a:endParaRPr lang="en-US"/>
        </a:p>
      </dgm:t>
    </dgm:pt>
    <dgm:pt modelId="{35D4F8CD-2C60-1D4A-938C-A08E63E3B737}" type="sibTrans" cxnId="{C7A9D8D7-920C-C14F-8863-A14359AAE012}">
      <dgm:prSet/>
      <dgm:spPr/>
      <dgm:t>
        <a:bodyPr/>
        <a:lstStyle/>
        <a:p>
          <a:endParaRPr lang="en-US"/>
        </a:p>
      </dgm:t>
    </dgm:pt>
    <dgm:pt modelId="{A86A05F1-C375-DA40-9B83-92B961AAB5AA}">
      <dgm:prSet phldrT="[Text]" custT="1"/>
      <dgm:spPr/>
      <dgm:t>
        <a:bodyPr/>
        <a:lstStyle/>
        <a:p>
          <a:r>
            <a:rPr lang="en-US" sz="1600" dirty="0" smtClean="0"/>
            <a:t>Breeding ground for vocational training center, including business schools </a:t>
          </a:r>
          <a:endParaRPr lang="en-US" sz="1600" dirty="0"/>
        </a:p>
      </dgm:t>
    </dgm:pt>
    <dgm:pt modelId="{CD0536F9-731B-7E4D-A470-E70B093F8EB2}" type="parTrans" cxnId="{1A47FE65-9E76-0B4D-8918-50DA6E2C2B64}">
      <dgm:prSet/>
      <dgm:spPr/>
      <dgm:t>
        <a:bodyPr/>
        <a:lstStyle/>
        <a:p>
          <a:endParaRPr lang="en-US"/>
        </a:p>
      </dgm:t>
    </dgm:pt>
    <dgm:pt modelId="{208F92E9-D5D7-BA48-AC3E-7DD749D3C24E}" type="sibTrans" cxnId="{1A47FE65-9E76-0B4D-8918-50DA6E2C2B64}">
      <dgm:prSet/>
      <dgm:spPr/>
      <dgm:t>
        <a:bodyPr/>
        <a:lstStyle/>
        <a:p>
          <a:endParaRPr lang="en-US"/>
        </a:p>
      </dgm:t>
    </dgm:pt>
    <dgm:pt modelId="{6344AED1-6BD0-E644-988E-F20CA380D0DC}">
      <dgm:prSet phldrT="[Text]" custT="1"/>
      <dgm:spPr/>
      <dgm:t>
        <a:bodyPr/>
        <a:lstStyle/>
        <a:p>
          <a:r>
            <a:rPr lang="en-US" sz="1600" dirty="0" smtClean="0"/>
            <a:t>trusted relationship with stakeholders</a:t>
          </a:r>
          <a:endParaRPr lang="en-US" sz="1600" dirty="0"/>
        </a:p>
      </dgm:t>
    </dgm:pt>
    <dgm:pt modelId="{250854BB-3C6E-9D49-AEAF-79EBB5B18C99}" type="parTrans" cxnId="{46C08C54-DED4-D246-8573-631B8F34037B}">
      <dgm:prSet/>
      <dgm:spPr/>
      <dgm:t>
        <a:bodyPr/>
        <a:lstStyle/>
        <a:p>
          <a:endParaRPr lang="en-US"/>
        </a:p>
      </dgm:t>
    </dgm:pt>
    <dgm:pt modelId="{C0DFE6F5-06F9-C74B-A301-6FCF09ACEBA2}" type="sibTrans" cxnId="{46C08C54-DED4-D246-8573-631B8F34037B}">
      <dgm:prSet/>
      <dgm:spPr/>
      <dgm:t>
        <a:bodyPr/>
        <a:lstStyle/>
        <a:p>
          <a:endParaRPr lang="en-US"/>
        </a:p>
      </dgm:t>
    </dgm:pt>
    <dgm:pt modelId="{5E67EE86-1C7F-EC49-99F2-EC37E6A6693A}">
      <dgm:prSet custT="1"/>
      <dgm:spPr/>
      <dgm:t>
        <a:bodyPr/>
        <a:lstStyle/>
        <a:p>
          <a:r>
            <a:rPr lang="en-US" sz="1600" dirty="0" smtClean="0"/>
            <a:t>Business plan based on 4 returns identified</a:t>
          </a:r>
          <a:endParaRPr lang="en-US" sz="1600" dirty="0"/>
        </a:p>
      </dgm:t>
    </dgm:pt>
    <dgm:pt modelId="{60F22955-59C6-224D-89F9-7C81585F0BA3}" type="sibTrans" cxnId="{25C270A0-465B-7F49-B357-3197EF9191DB}">
      <dgm:prSet/>
      <dgm:spPr/>
      <dgm:t>
        <a:bodyPr/>
        <a:lstStyle/>
        <a:p>
          <a:endParaRPr lang="en-US"/>
        </a:p>
      </dgm:t>
    </dgm:pt>
    <dgm:pt modelId="{EDC07F9C-C16C-B04E-AD0E-E30E1F0BD7A5}" type="parTrans" cxnId="{25C270A0-465B-7F49-B357-3197EF9191DB}">
      <dgm:prSet/>
      <dgm:spPr/>
      <dgm:t>
        <a:bodyPr/>
        <a:lstStyle/>
        <a:p>
          <a:endParaRPr lang="en-US"/>
        </a:p>
      </dgm:t>
    </dgm:pt>
    <dgm:pt modelId="{822FA06F-436F-B242-84A4-37C144A28949}" type="pres">
      <dgm:prSet presAssocID="{D7F7F508-64B8-6646-83A0-0CC4C2D5980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FF7E98-BB55-9749-90D9-4C307B78101A}" type="pres">
      <dgm:prSet presAssocID="{A35F68D2-348F-564D-9C85-1A973BCEB088}" presName="composite" presStyleCnt="0"/>
      <dgm:spPr/>
    </dgm:pt>
    <dgm:pt modelId="{F72615E4-5FA7-4446-A7A0-949A5B76930E}" type="pres">
      <dgm:prSet presAssocID="{A35F68D2-348F-564D-9C85-1A973BCEB088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8FBA5B-3B73-4D40-96E1-36EC05EF4BA2}" type="pres">
      <dgm:prSet presAssocID="{A35F68D2-348F-564D-9C85-1A973BCEB088}" presName="descendantText" presStyleLbl="alignAcc1" presStyleIdx="0" presStyleCnt="4" custScaleX="100859" custScaleY="153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35D96C-CF69-8647-8182-088BC14F1B2C}" type="pres">
      <dgm:prSet presAssocID="{DAA284A9-9C44-2A48-BBA4-CE1560CA63C0}" presName="sp" presStyleCnt="0"/>
      <dgm:spPr/>
    </dgm:pt>
    <dgm:pt modelId="{2B8A2483-4790-154C-9579-F9384149EE4F}" type="pres">
      <dgm:prSet presAssocID="{F01000BD-105D-7B4F-8F08-FD82A1224382}" presName="composite" presStyleCnt="0"/>
      <dgm:spPr/>
    </dgm:pt>
    <dgm:pt modelId="{59804FAE-6429-744F-8900-5421873C5424}" type="pres">
      <dgm:prSet presAssocID="{F01000BD-105D-7B4F-8F08-FD82A122438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C26D05-FF40-2C44-A5EF-81E2A05551B4}" type="pres">
      <dgm:prSet presAssocID="{F01000BD-105D-7B4F-8F08-FD82A1224382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B41958-D910-0247-A483-EEA300FF270C}" type="pres">
      <dgm:prSet presAssocID="{76844382-363C-4545-8842-9081BF6C4BFF}" presName="sp" presStyleCnt="0"/>
      <dgm:spPr/>
    </dgm:pt>
    <dgm:pt modelId="{CF92CBFD-0FB4-9A49-B63E-3505F89C6852}" type="pres">
      <dgm:prSet presAssocID="{7ACB4C35-9EB1-714E-9714-20B567B307C7}" presName="composite" presStyleCnt="0"/>
      <dgm:spPr/>
    </dgm:pt>
    <dgm:pt modelId="{8E5F3E24-7D41-C543-B48F-40CC82B83A3B}" type="pres">
      <dgm:prSet presAssocID="{7ACB4C35-9EB1-714E-9714-20B567B307C7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193D8D-B41E-D443-A3D5-5D50DD0356A4}" type="pres">
      <dgm:prSet presAssocID="{7ACB4C35-9EB1-714E-9714-20B567B307C7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84AC74-8B8B-D24C-A8CA-D6B5AC444090}" type="pres">
      <dgm:prSet presAssocID="{6E5050BE-F21D-D94C-844C-F2CA98AB11E4}" presName="sp" presStyleCnt="0"/>
      <dgm:spPr/>
    </dgm:pt>
    <dgm:pt modelId="{56952C4D-D5F0-084E-B395-DDC52633731A}" type="pres">
      <dgm:prSet presAssocID="{D6DF1DF4-3EC0-A846-A66A-3B9DE9A85021}" presName="composite" presStyleCnt="0"/>
      <dgm:spPr/>
    </dgm:pt>
    <dgm:pt modelId="{FB41A61E-43F5-7246-A760-DF70AB7292B2}" type="pres">
      <dgm:prSet presAssocID="{D6DF1DF4-3EC0-A846-A66A-3B9DE9A85021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FC1ABB-8C46-BB4B-A8C4-C581EC5F6C59}" type="pres">
      <dgm:prSet presAssocID="{D6DF1DF4-3EC0-A846-A66A-3B9DE9A85021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CB93F4-291A-DC44-9A74-BFEBC026122A}" srcId="{D7F7F508-64B8-6646-83A0-0CC4C2D5980F}" destId="{7ACB4C35-9EB1-714E-9714-20B567B307C7}" srcOrd="2" destOrd="0" parTransId="{39B5F50E-A180-6540-A0DA-C0FC9A1794E5}" sibTransId="{6E5050BE-F21D-D94C-844C-F2CA98AB11E4}"/>
    <dgm:cxn modelId="{B1D22172-BE76-914E-A181-5C4563AB6D26}" type="presOf" srcId="{6344AED1-6BD0-E644-988E-F20CA380D0DC}" destId="{708FBA5B-3B73-4D40-96E1-36EC05EF4BA2}" srcOrd="0" destOrd="1" presId="urn:microsoft.com/office/officeart/2005/8/layout/chevron2"/>
    <dgm:cxn modelId="{75D8BB09-37F7-5A47-AC73-D2B79DB64A77}" srcId="{A35F68D2-348F-564D-9C85-1A973BCEB088}" destId="{B89E4F6D-9F43-A641-938C-7403EF55431E}" srcOrd="0" destOrd="0" parTransId="{187A8CA1-C2AE-794A-823A-4B657339A9B1}" sibTransId="{4873808D-17F4-4048-A299-F638F720E068}"/>
    <dgm:cxn modelId="{E180A42B-F76C-8F42-BF9D-8C5D754514E0}" srcId="{F01000BD-105D-7B4F-8F08-FD82A1224382}" destId="{A7F3D7D4-D069-FA4E-95A9-9F8EF56E7044}" srcOrd="0" destOrd="0" parTransId="{650A950E-A1F7-A24E-AF9C-CBFB556E8171}" sibTransId="{171484A0-0F3E-4A43-96E8-07CE842F1DFB}"/>
    <dgm:cxn modelId="{22F466EA-4069-264B-9EE3-8ACC3F66E84D}" type="presOf" srcId="{5E67EE86-1C7F-EC49-99F2-EC37E6A6693A}" destId="{61FC1ABB-8C46-BB4B-A8C4-C581EC5F6C59}" srcOrd="0" destOrd="1" presId="urn:microsoft.com/office/officeart/2005/8/layout/chevron2"/>
    <dgm:cxn modelId="{1A0B27CA-5438-0547-A3DC-3011F50C9441}" srcId="{F01000BD-105D-7B4F-8F08-FD82A1224382}" destId="{6E25A861-6079-0343-AAD4-C265076F89C4}" srcOrd="1" destOrd="0" parTransId="{3ECE478E-9C81-BC45-8498-9313D656251C}" sibTransId="{57809D0A-2E5C-BF45-8961-A5CE9EAE491B}"/>
    <dgm:cxn modelId="{CBC8F450-A994-2044-BE13-BEEBD1A3B3F9}" srcId="{D7F7F508-64B8-6646-83A0-0CC4C2D5980F}" destId="{D6DF1DF4-3EC0-A846-A66A-3B9DE9A85021}" srcOrd="3" destOrd="0" parTransId="{09234CC3-72A3-5C40-BAF7-50E163262D4B}" sibTransId="{5BED2DE3-E258-6C46-B62A-A3677431FEEF}"/>
    <dgm:cxn modelId="{D3DCAFB5-CAB6-EB43-88D3-31173FDB8D85}" type="presOf" srcId="{F01000BD-105D-7B4F-8F08-FD82A1224382}" destId="{59804FAE-6429-744F-8900-5421873C5424}" srcOrd="0" destOrd="0" presId="urn:microsoft.com/office/officeart/2005/8/layout/chevron2"/>
    <dgm:cxn modelId="{573F21B2-AE69-4844-89DC-FE3D29A222DC}" type="presOf" srcId="{D7F7F508-64B8-6646-83A0-0CC4C2D5980F}" destId="{822FA06F-436F-B242-84A4-37C144A28949}" srcOrd="0" destOrd="0" presId="urn:microsoft.com/office/officeart/2005/8/layout/chevron2"/>
    <dgm:cxn modelId="{4CCCEA3A-EE99-BB43-A2D6-23A1D81187A7}" type="presOf" srcId="{0A17FA69-3FD6-0544-8FEA-E5BA29CCA793}" destId="{61FC1ABB-8C46-BB4B-A8C4-C581EC5F6C59}" srcOrd="0" destOrd="2" presId="urn:microsoft.com/office/officeart/2005/8/layout/chevron2"/>
    <dgm:cxn modelId="{E865FA91-FB82-4448-ADE9-621A07A7B539}" type="presOf" srcId="{7B6DB028-EB1D-1949-A5D4-A5F7D453F0C4}" destId="{61FC1ABB-8C46-BB4B-A8C4-C581EC5F6C59}" srcOrd="0" destOrd="0" presId="urn:microsoft.com/office/officeart/2005/8/layout/chevron2"/>
    <dgm:cxn modelId="{46C08C54-DED4-D246-8573-631B8F34037B}" srcId="{A35F68D2-348F-564D-9C85-1A973BCEB088}" destId="{6344AED1-6BD0-E644-988E-F20CA380D0DC}" srcOrd="1" destOrd="0" parTransId="{250854BB-3C6E-9D49-AEAF-79EBB5B18C99}" sibTransId="{C0DFE6F5-06F9-C74B-A301-6FCF09ACEBA2}"/>
    <dgm:cxn modelId="{7AEA86B7-A97A-754B-ABD0-E106AF39BAF4}" type="presOf" srcId="{34494DCE-9833-774A-A698-41752A634F31}" destId="{708FBA5B-3B73-4D40-96E1-36EC05EF4BA2}" srcOrd="0" destOrd="2" presId="urn:microsoft.com/office/officeart/2005/8/layout/chevron2"/>
    <dgm:cxn modelId="{931AE70E-50F0-5A49-A375-4AE9C3BDE689}" type="presOf" srcId="{A86A05F1-C375-DA40-9B83-92B961AAB5AA}" destId="{C1193D8D-B41E-D443-A3D5-5D50DD0356A4}" srcOrd="0" destOrd="3" presId="urn:microsoft.com/office/officeart/2005/8/layout/chevron2"/>
    <dgm:cxn modelId="{74D19567-6944-6444-AA06-3725A2422F79}" srcId="{7ACB4C35-9EB1-714E-9714-20B567B307C7}" destId="{A64E2833-4951-C245-80A5-B954FBD9A274}" srcOrd="0" destOrd="0" parTransId="{86A24F20-B9F0-9947-8908-C54AC54D3C7F}" sibTransId="{90145009-D72C-654A-A5DA-C6B73763CAA4}"/>
    <dgm:cxn modelId="{1B723A5C-7985-6946-A83C-EE33BEBEE708}" type="presOf" srcId="{7ACB4C35-9EB1-714E-9714-20B567B307C7}" destId="{8E5F3E24-7D41-C543-B48F-40CC82B83A3B}" srcOrd="0" destOrd="0" presId="urn:microsoft.com/office/officeart/2005/8/layout/chevron2"/>
    <dgm:cxn modelId="{361E69EC-2B9D-7240-941B-59BA9CC219CC}" srcId="{D7F7F508-64B8-6646-83A0-0CC4C2D5980F}" destId="{A35F68D2-348F-564D-9C85-1A973BCEB088}" srcOrd="0" destOrd="0" parTransId="{C5B12AEA-2859-0744-964B-560F106D4B54}" sibTransId="{DAA284A9-9C44-2A48-BBA4-CE1560CA63C0}"/>
    <dgm:cxn modelId="{A7A123D4-14C8-CD4C-B8BB-47C29EFCAE23}" type="presOf" srcId="{A64E2833-4951-C245-80A5-B954FBD9A274}" destId="{C1193D8D-B41E-D443-A3D5-5D50DD0356A4}" srcOrd="0" destOrd="0" presId="urn:microsoft.com/office/officeart/2005/8/layout/chevron2"/>
    <dgm:cxn modelId="{986C1EB6-1CDE-F143-9B38-4E1CD9974F6D}" srcId="{D6DF1DF4-3EC0-A846-A66A-3B9DE9A85021}" destId="{7B6DB028-EB1D-1949-A5D4-A5F7D453F0C4}" srcOrd="0" destOrd="0" parTransId="{86905F0F-537E-5C4C-942C-5A9676AA34A4}" sibTransId="{74CA34C0-2DAA-C241-9531-49168A7D1837}"/>
    <dgm:cxn modelId="{1A47FE65-9E76-0B4D-8918-50DA6E2C2B64}" srcId="{7ACB4C35-9EB1-714E-9714-20B567B307C7}" destId="{A86A05F1-C375-DA40-9B83-92B961AAB5AA}" srcOrd="3" destOrd="0" parTransId="{CD0536F9-731B-7E4D-A470-E70B093F8EB2}" sibTransId="{208F92E9-D5D7-BA48-AC3E-7DD749D3C24E}"/>
    <dgm:cxn modelId="{7B8EEFE8-28B2-8C48-9160-241348799580}" srcId="{7ACB4C35-9EB1-714E-9714-20B567B307C7}" destId="{021E74F1-D4D8-454B-9F9B-BED629B11C78}" srcOrd="2" destOrd="0" parTransId="{EF7FB483-B01C-C74B-AD8F-405EFA0526B0}" sibTransId="{510D64F9-C596-B647-8DB6-F53E4E407E75}"/>
    <dgm:cxn modelId="{330DE5B9-25D0-8E4C-8417-8D467F8EDD64}" type="presOf" srcId="{A7F3D7D4-D069-FA4E-95A9-9F8EF56E7044}" destId="{E0C26D05-FF40-2C44-A5EF-81E2A05551B4}" srcOrd="0" destOrd="0" presId="urn:microsoft.com/office/officeart/2005/8/layout/chevron2"/>
    <dgm:cxn modelId="{25C270A0-465B-7F49-B357-3197EF9191DB}" srcId="{D6DF1DF4-3EC0-A846-A66A-3B9DE9A85021}" destId="{5E67EE86-1C7F-EC49-99F2-EC37E6A6693A}" srcOrd="1" destOrd="0" parTransId="{EDC07F9C-C16C-B04E-AD0E-E30E1F0BD7A5}" sibTransId="{60F22955-59C6-224D-89F9-7C81585F0BA3}"/>
    <dgm:cxn modelId="{C7A9D8D7-920C-C14F-8863-A14359AAE012}" srcId="{D6DF1DF4-3EC0-A846-A66A-3B9DE9A85021}" destId="{0A17FA69-3FD6-0544-8FEA-E5BA29CCA793}" srcOrd="2" destOrd="0" parTransId="{A2C5A9F3-04E6-B44C-AB2D-7867E8BD08EE}" sibTransId="{35D4F8CD-2C60-1D4A-938C-A08E63E3B737}"/>
    <dgm:cxn modelId="{44DD2FE7-AEB0-9543-BF22-8ABDCA3AF49E}" type="presOf" srcId="{D6270531-C1AB-134A-B82F-80C9925816B4}" destId="{E0C26D05-FF40-2C44-A5EF-81E2A05551B4}" srcOrd="0" destOrd="2" presId="urn:microsoft.com/office/officeart/2005/8/layout/chevron2"/>
    <dgm:cxn modelId="{E8B95772-7FE4-AA48-B1CB-83CF032F84E9}" srcId="{7ACB4C35-9EB1-714E-9714-20B567B307C7}" destId="{994D2B6D-A9B6-3547-8FA0-09E3EC81F3DD}" srcOrd="4" destOrd="0" parTransId="{DC7873EE-316D-B248-98C5-C6441386BB0D}" sibTransId="{7DFE3DFA-CC2E-0A42-B915-32932C4E864D}"/>
    <dgm:cxn modelId="{0876E3BE-1D17-DF4F-BA22-3F258F15DB4D}" srcId="{F01000BD-105D-7B4F-8F08-FD82A1224382}" destId="{D6270531-C1AB-134A-B82F-80C9925816B4}" srcOrd="2" destOrd="0" parTransId="{76F11201-361F-DA41-8729-91EF67003F82}" sibTransId="{4AAC0EC4-57C3-F449-AF8A-319D67B0685B}"/>
    <dgm:cxn modelId="{236EC319-44D9-524A-BD78-16A67F69F18A}" type="presOf" srcId="{D6DF1DF4-3EC0-A846-A66A-3B9DE9A85021}" destId="{FB41A61E-43F5-7246-A760-DF70AB7292B2}" srcOrd="0" destOrd="0" presId="urn:microsoft.com/office/officeart/2005/8/layout/chevron2"/>
    <dgm:cxn modelId="{B5E3C618-8454-4B44-BBEF-D9BB693A077D}" type="presOf" srcId="{42B101F8-F6B3-5C42-84EE-7D7A7211E635}" destId="{708FBA5B-3B73-4D40-96E1-36EC05EF4BA2}" srcOrd="0" destOrd="3" presId="urn:microsoft.com/office/officeart/2005/8/layout/chevron2"/>
    <dgm:cxn modelId="{A73D158F-EF51-F34F-9FBB-930133B470CA}" srcId="{A35F68D2-348F-564D-9C85-1A973BCEB088}" destId="{34494DCE-9833-774A-A698-41752A634F31}" srcOrd="2" destOrd="0" parTransId="{EBFCC483-2B74-5047-9138-3A3F156D5749}" sibTransId="{00DBEA7E-205B-1743-8340-FC1E4F6B87EB}"/>
    <dgm:cxn modelId="{00F2F97C-1CD7-C740-8805-255B598F041C}" type="presOf" srcId="{6E25A861-6079-0343-AAD4-C265076F89C4}" destId="{E0C26D05-FF40-2C44-A5EF-81E2A05551B4}" srcOrd="0" destOrd="1" presId="urn:microsoft.com/office/officeart/2005/8/layout/chevron2"/>
    <dgm:cxn modelId="{F9F1F8D6-4740-F746-BE38-635ECE45E8BC}" type="presOf" srcId="{021E74F1-D4D8-454B-9F9B-BED629B11C78}" destId="{C1193D8D-B41E-D443-A3D5-5D50DD0356A4}" srcOrd="0" destOrd="2" presId="urn:microsoft.com/office/officeart/2005/8/layout/chevron2"/>
    <dgm:cxn modelId="{28F504F0-BF5E-1E47-9618-50A0DFC309BF}" srcId="{7ACB4C35-9EB1-714E-9714-20B567B307C7}" destId="{A686DE60-A678-4B47-ADE1-F446DCA636A5}" srcOrd="1" destOrd="0" parTransId="{5251F46B-17A5-7E43-BFA1-CF721C62ED96}" sibTransId="{95FAF1D7-319A-9B43-992E-3A7A99A56992}"/>
    <dgm:cxn modelId="{FA126B04-8CDB-F14E-81AC-EE3C1D928BAD}" type="presOf" srcId="{A35F68D2-348F-564D-9C85-1A973BCEB088}" destId="{F72615E4-5FA7-4446-A7A0-949A5B76930E}" srcOrd="0" destOrd="0" presId="urn:microsoft.com/office/officeart/2005/8/layout/chevron2"/>
    <dgm:cxn modelId="{EE8FA214-F447-9745-9D9F-19995F294D71}" srcId="{D7F7F508-64B8-6646-83A0-0CC4C2D5980F}" destId="{F01000BD-105D-7B4F-8F08-FD82A1224382}" srcOrd="1" destOrd="0" parTransId="{2913C3F9-7C94-574E-BD77-C07A0EC6C36F}" sibTransId="{76844382-363C-4545-8842-9081BF6C4BFF}"/>
    <dgm:cxn modelId="{85405E2B-EA1B-8F40-B0CB-5B25467D6176}" type="presOf" srcId="{994D2B6D-A9B6-3547-8FA0-09E3EC81F3DD}" destId="{C1193D8D-B41E-D443-A3D5-5D50DD0356A4}" srcOrd="0" destOrd="4" presId="urn:microsoft.com/office/officeart/2005/8/layout/chevron2"/>
    <dgm:cxn modelId="{573C90DB-57EB-D340-B9A6-13F0CE473EC3}" type="presOf" srcId="{B89E4F6D-9F43-A641-938C-7403EF55431E}" destId="{708FBA5B-3B73-4D40-96E1-36EC05EF4BA2}" srcOrd="0" destOrd="0" presId="urn:microsoft.com/office/officeart/2005/8/layout/chevron2"/>
    <dgm:cxn modelId="{7B682E9B-6E5D-7F4F-8FBC-5B6329ADD6AF}" type="presOf" srcId="{A686DE60-A678-4B47-ADE1-F446DCA636A5}" destId="{C1193D8D-B41E-D443-A3D5-5D50DD0356A4}" srcOrd="0" destOrd="1" presId="urn:microsoft.com/office/officeart/2005/8/layout/chevron2"/>
    <dgm:cxn modelId="{2A898251-A95C-FA48-AB4C-607B97E48145}" srcId="{A35F68D2-348F-564D-9C85-1A973BCEB088}" destId="{42B101F8-F6B3-5C42-84EE-7D7A7211E635}" srcOrd="3" destOrd="0" parTransId="{9F59ACC5-2367-A649-B5EA-3632AD7F4E27}" sibTransId="{30133B55-D5AB-A349-9B56-1324E5C4BAA5}"/>
    <dgm:cxn modelId="{F30BB897-97CA-F04B-8BB4-7ED290156850}" type="presParOf" srcId="{822FA06F-436F-B242-84A4-37C144A28949}" destId="{E0FF7E98-BB55-9749-90D9-4C307B78101A}" srcOrd="0" destOrd="0" presId="urn:microsoft.com/office/officeart/2005/8/layout/chevron2"/>
    <dgm:cxn modelId="{F06014F5-21F1-3743-811B-C881A96E2C7C}" type="presParOf" srcId="{E0FF7E98-BB55-9749-90D9-4C307B78101A}" destId="{F72615E4-5FA7-4446-A7A0-949A5B76930E}" srcOrd="0" destOrd="0" presId="urn:microsoft.com/office/officeart/2005/8/layout/chevron2"/>
    <dgm:cxn modelId="{0D6A4A89-213D-B540-9EF0-8EA5818316D3}" type="presParOf" srcId="{E0FF7E98-BB55-9749-90D9-4C307B78101A}" destId="{708FBA5B-3B73-4D40-96E1-36EC05EF4BA2}" srcOrd="1" destOrd="0" presId="urn:microsoft.com/office/officeart/2005/8/layout/chevron2"/>
    <dgm:cxn modelId="{41444A48-287A-8043-B6BE-F3580049384B}" type="presParOf" srcId="{822FA06F-436F-B242-84A4-37C144A28949}" destId="{4735D96C-CF69-8647-8182-088BC14F1B2C}" srcOrd="1" destOrd="0" presId="urn:microsoft.com/office/officeart/2005/8/layout/chevron2"/>
    <dgm:cxn modelId="{7C5C97DD-EEC1-BC46-992B-8B018E5131AA}" type="presParOf" srcId="{822FA06F-436F-B242-84A4-37C144A28949}" destId="{2B8A2483-4790-154C-9579-F9384149EE4F}" srcOrd="2" destOrd="0" presId="urn:microsoft.com/office/officeart/2005/8/layout/chevron2"/>
    <dgm:cxn modelId="{1EB7AB62-FAD8-554F-AF7D-3519F376292D}" type="presParOf" srcId="{2B8A2483-4790-154C-9579-F9384149EE4F}" destId="{59804FAE-6429-744F-8900-5421873C5424}" srcOrd="0" destOrd="0" presId="urn:microsoft.com/office/officeart/2005/8/layout/chevron2"/>
    <dgm:cxn modelId="{F664BA08-624F-5247-A67E-D89476E9FB7D}" type="presParOf" srcId="{2B8A2483-4790-154C-9579-F9384149EE4F}" destId="{E0C26D05-FF40-2C44-A5EF-81E2A05551B4}" srcOrd="1" destOrd="0" presId="urn:microsoft.com/office/officeart/2005/8/layout/chevron2"/>
    <dgm:cxn modelId="{1D8D7D2C-7C6C-5144-861A-33AC9EA83C8C}" type="presParOf" srcId="{822FA06F-436F-B242-84A4-37C144A28949}" destId="{E2B41958-D910-0247-A483-EEA300FF270C}" srcOrd="3" destOrd="0" presId="urn:microsoft.com/office/officeart/2005/8/layout/chevron2"/>
    <dgm:cxn modelId="{D85CA6D0-0979-2C48-BF50-11635B47CC39}" type="presParOf" srcId="{822FA06F-436F-B242-84A4-37C144A28949}" destId="{CF92CBFD-0FB4-9A49-B63E-3505F89C6852}" srcOrd="4" destOrd="0" presId="urn:microsoft.com/office/officeart/2005/8/layout/chevron2"/>
    <dgm:cxn modelId="{9FFE13D8-6B7C-734F-819A-FEB31EE2E690}" type="presParOf" srcId="{CF92CBFD-0FB4-9A49-B63E-3505F89C6852}" destId="{8E5F3E24-7D41-C543-B48F-40CC82B83A3B}" srcOrd="0" destOrd="0" presId="urn:microsoft.com/office/officeart/2005/8/layout/chevron2"/>
    <dgm:cxn modelId="{00D66760-73B8-4A40-A826-FFD8FB5D9817}" type="presParOf" srcId="{CF92CBFD-0FB4-9A49-B63E-3505F89C6852}" destId="{C1193D8D-B41E-D443-A3D5-5D50DD0356A4}" srcOrd="1" destOrd="0" presId="urn:microsoft.com/office/officeart/2005/8/layout/chevron2"/>
    <dgm:cxn modelId="{029F85F3-241B-0747-A3A5-A65C5706F4E8}" type="presParOf" srcId="{822FA06F-436F-B242-84A4-37C144A28949}" destId="{2584AC74-8B8B-D24C-A8CA-D6B5AC444090}" srcOrd="5" destOrd="0" presId="urn:microsoft.com/office/officeart/2005/8/layout/chevron2"/>
    <dgm:cxn modelId="{03C669D2-540A-C741-926B-9D98DC617C04}" type="presParOf" srcId="{822FA06F-436F-B242-84A4-37C144A28949}" destId="{56952C4D-D5F0-084E-B395-DDC52633731A}" srcOrd="6" destOrd="0" presId="urn:microsoft.com/office/officeart/2005/8/layout/chevron2"/>
    <dgm:cxn modelId="{8E441575-9F3A-C94B-8FA1-57234B9F6F27}" type="presParOf" srcId="{56952C4D-D5F0-084E-B395-DDC52633731A}" destId="{FB41A61E-43F5-7246-A760-DF70AB7292B2}" srcOrd="0" destOrd="0" presId="urn:microsoft.com/office/officeart/2005/8/layout/chevron2"/>
    <dgm:cxn modelId="{52C83FF9-8ED2-1441-BE12-92707B417216}" type="presParOf" srcId="{56952C4D-D5F0-084E-B395-DDC52633731A}" destId="{61FC1ABB-8C46-BB4B-A8C4-C581EC5F6C5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82ABE-4EE6-B646-877D-62BEC41F0357}" type="datetime1">
              <a:rPr lang="nl-NL" smtClean="0"/>
              <a:pPr/>
              <a:t>19-2-2014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4CFCA-529F-D240-AC34-0E7C8647FA6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352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F9FDA-3F95-6E4D-A8B2-E4875DE571EE}" type="datetime1">
              <a:rPr lang="nl-NL" smtClean="0"/>
              <a:pPr/>
              <a:t>19-2-2014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7034E-CCE2-1E4A-9F10-94CB80C225F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019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7034E-CCE2-1E4A-9F10-94CB80C225F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4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7034E-CCE2-1E4A-9F10-94CB80C225F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49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7034E-CCE2-1E4A-9F10-94CB80C225F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4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4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mtClean="0"/>
              <a:t>01/23/09</a:t>
            </a:r>
          </a:p>
        </p:txBody>
      </p:sp>
      <p:sp>
        <p:nvSpPr>
          <p:cNvPr id="160771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fld id="{FF34E2E9-BE2B-424D-A939-E12AC5B74E3E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16077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077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5041" y="4342817"/>
            <a:ext cx="5027920" cy="41150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7034E-CCE2-1E4A-9F10-94CB80C225F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39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7034E-CCE2-1E4A-9F10-94CB80C225F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4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7034E-CCE2-1E4A-9F10-94CB80C225F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90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7034E-CCE2-1E4A-9F10-94CB80C225F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90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7034E-CCE2-1E4A-9F10-94CB80C225F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70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7034E-CCE2-1E4A-9F10-94CB80C225F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48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7034E-CCE2-1E4A-9F10-94CB80C225F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8055-65CC-964A-A039-4400C26F465F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AC0D-5558-5842-AD91-4ED0F201B7F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8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8055-65CC-964A-A039-4400C26F465F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AC0D-5558-5842-AD91-4ED0F201B7F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6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8055-65CC-964A-A039-4400C26F465F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AC0D-5558-5842-AD91-4ED0F201B7F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52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08B3-D7F2-7245-8A45-683618E2CD3D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493E-021E-7645-BD2B-75F356085EF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1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08B3-D7F2-7245-8A45-683618E2CD3D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493E-021E-7645-BD2B-75F356085EF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12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08B3-D7F2-7245-8A45-683618E2CD3D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493E-021E-7645-BD2B-75F356085EF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6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08B3-D7F2-7245-8A45-683618E2CD3D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493E-021E-7645-BD2B-75F356085EF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17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08B3-D7F2-7245-8A45-683618E2CD3D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493E-021E-7645-BD2B-75F356085EF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13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08B3-D7F2-7245-8A45-683618E2CD3D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493E-021E-7645-BD2B-75F356085EF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13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08B3-D7F2-7245-8A45-683618E2CD3D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493E-021E-7645-BD2B-75F356085EF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37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08B3-D7F2-7245-8A45-683618E2CD3D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493E-021E-7645-BD2B-75F356085EF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1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8055-65CC-964A-A039-4400C26F465F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AC0D-5558-5842-AD91-4ED0F201B7F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15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08B3-D7F2-7245-8A45-683618E2CD3D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493E-021E-7645-BD2B-75F356085EF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23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08B3-D7F2-7245-8A45-683618E2CD3D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493E-021E-7645-BD2B-75F356085EF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15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08B3-D7F2-7245-8A45-683618E2CD3D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493E-021E-7645-BD2B-75F356085EF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25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D08B3-D7F2-7245-8A45-683618E2CD3D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493E-021E-7645-BD2B-75F356085EF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78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79FA-22D8-B445-87A7-E2EAEF0D2C02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31E8-84C4-274B-AB9D-52FB1ED70C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293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79FA-22D8-B445-87A7-E2EAEF0D2C02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31E8-84C4-274B-AB9D-52FB1ED70C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707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79FA-22D8-B445-87A7-E2EAEF0D2C02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31E8-84C4-274B-AB9D-52FB1ED70C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8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79FA-22D8-B445-87A7-E2EAEF0D2C02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31E8-84C4-274B-AB9D-52FB1ED70C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70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79FA-22D8-B445-87A7-E2EAEF0D2C02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31E8-84C4-274B-AB9D-52FB1ED70C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80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79FA-22D8-B445-87A7-E2EAEF0D2C02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31E8-84C4-274B-AB9D-52FB1ED70C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9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8055-65CC-964A-A039-4400C26F465F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AC0D-5558-5842-AD91-4ED0F201B7F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34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79FA-22D8-B445-87A7-E2EAEF0D2C02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31E8-84C4-274B-AB9D-52FB1ED70C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93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79FA-22D8-B445-87A7-E2EAEF0D2C02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31E8-84C4-274B-AB9D-52FB1ED70C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2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79FA-22D8-B445-87A7-E2EAEF0D2C02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31E8-84C4-274B-AB9D-52FB1ED70C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48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79FA-22D8-B445-87A7-E2EAEF0D2C02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31E8-84C4-274B-AB9D-52FB1ED70C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0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79FA-22D8-B445-87A7-E2EAEF0D2C02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31E8-84C4-274B-AB9D-52FB1ED70C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84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79FA-22D8-B445-87A7-E2EAEF0D2C02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31E8-84C4-274B-AB9D-52FB1ED70C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77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E5B25-D601-6C42-B68B-9F8534C13523}" type="datetime1">
              <a:rPr lang="nl-NL" smtClean="0"/>
              <a:pPr/>
              <a:t>19-2-2014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5F7B-E278-9641-A8F5-9EBD110B8F6E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556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707B-75A8-C543-9478-5FD800BABD45}" type="datetime1">
              <a:rPr lang="nl-NL" smtClean="0"/>
              <a:pPr/>
              <a:t>19-2-2014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5F7B-E278-9641-A8F5-9EBD110B8F6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51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B219-8118-804B-9760-98BE07727AE9}" type="datetime1">
              <a:rPr lang="nl-NL" smtClean="0"/>
              <a:pPr/>
              <a:t>19-2-2014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65787" y="5768976"/>
            <a:ext cx="2133600" cy="365125"/>
          </a:xfrm>
        </p:spPr>
        <p:txBody>
          <a:bodyPr/>
          <a:lstStyle/>
          <a:p>
            <a:fld id="{91C95F7B-E278-9641-A8F5-9EBD110B8F6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51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ED87-740F-FA4A-9861-7E2993852262}" type="datetime1">
              <a:rPr lang="nl-NL" smtClean="0"/>
              <a:pPr/>
              <a:t>19-2-2014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5F7B-E278-9641-A8F5-9EBD110B8F6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46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8055-65CC-964A-A039-4400C26F465F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AC0D-5558-5842-AD91-4ED0F201B7F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923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0A17-12D4-0944-8FB1-9F988A6F64C1}" type="datetime1">
              <a:rPr lang="nl-NL" smtClean="0"/>
              <a:pPr/>
              <a:t>19-2-2014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5F7B-E278-9641-A8F5-9EBD110B8F6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34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3837-06FC-B543-925F-628B32CA5AA3}" type="datetime1">
              <a:rPr lang="nl-NL" smtClean="0"/>
              <a:pPr/>
              <a:t>19-2-2014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5F7B-E278-9641-A8F5-9EBD110B8F6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42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0E24-B207-BC49-B28B-5387DE663C70}" type="datetime1">
              <a:rPr lang="nl-NL" smtClean="0"/>
              <a:pPr/>
              <a:t>19-2-2014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5F7B-E278-9641-A8F5-9EBD110B8F6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838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BE85-6371-584A-89E6-4EC9B8C494C0}" type="datetime1">
              <a:rPr lang="nl-NL" smtClean="0"/>
              <a:pPr/>
              <a:t>19-2-2014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5F7B-E278-9641-A8F5-9EBD110B8F6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846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527A-BEA5-D84D-ADE4-0C5355B03EC7}" type="datetime1">
              <a:rPr lang="nl-NL" smtClean="0"/>
              <a:pPr/>
              <a:t>19-2-2014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5F7B-E278-9641-A8F5-9EBD110B8F6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595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D8DB-359C-F741-ACAC-0C5AE477D978}" type="datetime1">
              <a:rPr lang="nl-NL" smtClean="0"/>
              <a:pPr/>
              <a:t>19-2-2014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5F7B-E278-9641-A8F5-9EBD110B8F6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014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73B5-A368-3D47-94CC-2821C50B400B}" type="datetime1">
              <a:rPr lang="nl-NL" smtClean="0"/>
              <a:pPr/>
              <a:t>19-2-2014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5F7B-E278-9641-A8F5-9EBD110B8F6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6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8055-65CC-964A-A039-4400C26F465F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AC0D-5558-5842-AD91-4ED0F201B7F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2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8055-65CC-964A-A039-4400C26F465F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AC0D-5558-5842-AD91-4ED0F201B7F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38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8055-65CC-964A-A039-4400C26F465F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AC0D-5558-5842-AD91-4ED0F201B7F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6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8055-65CC-964A-A039-4400C26F465F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AC0D-5558-5842-AD91-4ED0F201B7F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7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8055-65CC-964A-A039-4400C26F465F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AC0D-5558-5842-AD91-4ED0F201B7F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0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B8055-65CC-964A-A039-4400C26F465F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FAC0D-5558-5842-AD91-4ED0F201B7F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8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D08B3-D7F2-7245-8A45-683618E2CD3D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6493E-021E-7645-BD2B-75F356085EF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6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579FA-22D8-B445-87A7-E2EAEF0D2C02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631E8-84C4-274B-AB9D-52FB1ED70C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styles</a:t>
            </a:r>
            <a:endParaRPr lang="nl-NL" dirty="0" smtClean="0"/>
          </a:p>
          <a:p>
            <a:pPr lvl="1"/>
            <a:r>
              <a:rPr lang="nl-NL" dirty="0" err="1" smtClean="0"/>
              <a:t>Second</a:t>
            </a:r>
            <a:r>
              <a:rPr lang="nl-NL" dirty="0" smtClean="0"/>
              <a:t> level</a:t>
            </a:r>
          </a:p>
          <a:p>
            <a:pPr lvl="2"/>
            <a:r>
              <a:rPr lang="nl-NL" dirty="0" err="1" smtClean="0"/>
              <a:t>Third</a:t>
            </a:r>
            <a:r>
              <a:rPr lang="nl-NL" dirty="0" smtClean="0"/>
              <a:t> level</a:t>
            </a:r>
          </a:p>
          <a:p>
            <a:pPr lvl="3"/>
            <a:r>
              <a:rPr lang="nl-NL" dirty="0" err="1" smtClean="0"/>
              <a:t>Fourth</a:t>
            </a:r>
            <a:r>
              <a:rPr lang="nl-NL" dirty="0" smtClean="0"/>
              <a:t> level</a:t>
            </a:r>
          </a:p>
          <a:p>
            <a:pPr lvl="4"/>
            <a:r>
              <a:rPr lang="nl-NL" dirty="0" err="1" smtClean="0"/>
              <a:t>Fifth</a:t>
            </a:r>
            <a:r>
              <a:rPr lang="nl-NL" dirty="0" smtClean="0"/>
              <a:t>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64914-F310-A648-83E1-C5251990B77A}" type="datetime1">
              <a:rPr lang="nl-NL" smtClean="0"/>
              <a:pPr/>
              <a:t>19-2-2014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95F7B-E278-9641-A8F5-9EBD110B8F6E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8" name="Picture 7" descr="ERF logo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6279266"/>
            <a:ext cx="1905000" cy="57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0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24.xml"/><Relationship Id="rId18" Type="http://schemas.openxmlformats.org/officeDocument/2006/relationships/tags" Target="../tags/tag29.xml"/><Relationship Id="rId26" Type="http://schemas.openxmlformats.org/officeDocument/2006/relationships/tags" Target="../tags/tag37.xml"/><Relationship Id="rId3" Type="http://schemas.openxmlformats.org/officeDocument/2006/relationships/tags" Target="../tags/tag14.xml"/><Relationship Id="rId21" Type="http://schemas.openxmlformats.org/officeDocument/2006/relationships/tags" Target="../tags/tag32.xml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tags" Target="../tags/tag28.xml"/><Relationship Id="rId25" Type="http://schemas.openxmlformats.org/officeDocument/2006/relationships/tags" Target="../tags/tag36.xml"/><Relationship Id="rId2" Type="http://schemas.openxmlformats.org/officeDocument/2006/relationships/tags" Target="../tags/tag13.xml"/><Relationship Id="rId16" Type="http://schemas.openxmlformats.org/officeDocument/2006/relationships/tags" Target="../tags/tag27.xml"/><Relationship Id="rId20" Type="http://schemas.openxmlformats.org/officeDocument/2006/relationships/tags" Target="../tags/tag31.xml"/><Relationship Id="rId29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24" Type="http://schemas.openxmlformats.org/officeDocument/2006/relationships/tags" Target="../tags/tag35.xml"/><Relationship Id="rId5" Type="http://schemas.openxmlformats.org/officeDocument/2006/relationships/tags" Target="../tags/tag16.xml"/><Relationship Id="rId15" Type="http://schemas.openxmlformats.org/officeDocument/2006/relationships/tags" Target="../tags/tag26.xml"/><Relationship Id="rId23" Type="http://schemas.openxmlformats.org/officeDocument/2006/relationships/tags" Target="../tags/tag34.xml"/><Relationship Id="rId28" Type="http://schemas.openxmlformats.org/officeDocument/2006/relationships/oleObject" Target="../embeddings/oleObject2.bin"/><Relationship Id="rId10" Type="http://schemas.openxmlformats.org/officeDocument/2006/relationships/tags" Target="../tags/tag21.xml"/><Relationship Id="rId19" Type="http://schemas.openxmlformats.org/officeDocument/2006/relationships/tags" Target="../tags/tag30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tags" Target="../tags/tag25.xml"/><Relationship Id="rId22" Type="http://schemas.openxmlformats.org/officeDocument/2006/relationships/tags" Target="../tags/tag33.xml"/><Relationship Id="rId27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hyperlink" Target="http://www.presencing.com" TargetMode="External"/><Relationship Id="rId5" Type="http://schemas.openxmlformats.org/officeDocument/2006/relationships/hyperlink" Target="http://www.ifad.org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notesSlide" Target="../notesSlides/notesSlide7.xml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34" Type="http://schemas.openxmlformats.org/officeDocument/2006/relationships/image" Target="../media/image26.png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slideLayout" Target="../slideLayouts/slideLayout37.xml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tags" Target="../tags/tag63.xml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tags" Target="../tags/tag62.xml"/><Relationship Id="rId28" Type="http://schemas.openxmlformats.org/officeDocument/2006/relationships/image" Target="../media/image20.jpe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emf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tags" Target="../tags/tag61.xml"/><Relationship Id="rId27" Type="http://schemas.openxmlformats.org/officeDocument/2006/relationships/image" Target="../media/image19.jpeg"/><Relationship Id="rId30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6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7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52.tiff"/><Relationship Id="rId20" Type="http://schemas.openxmlformats.org/officeDocument/2006/relationships/image" Target="../media/image56.jpeg"/><Relationship Id="rId1" Type="http://schemas.openxmlformats.org/officeDocument/2006/relationships/tags" Target="../tags/tag6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jpeg"/><Relationship Id="rId19" Type="http://schemas.openxmlformats.org/officeDocument/2006/relationships/image" Target="../media/image55.png"/><Relationship Id="rId4" Type="http://schemas.openxmlformats.org/officeDocument/2006/relationships/image" Target="../media/image40.emf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7.png"/><Relationship Id="rId21" Type="http://schemas.openxmlformats.org/officeDocument/2006/relationships/image" Target="../media/image70.png"/><Relationship Id="rId7" Type="http://schemas.openxmlformats.org/officeDocument/2006/relationships/image" Target="../media/image44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5.tiff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2.png"/><Relationship Id="rId11" Type="http://schemas.openxmlformats.org/officeDocument/2006/relationships/image" Target="../media/image60.png"/><Relationship Id="rId5" Type="http://schemas.openxmlformats.org/officeDocument/2006/relationships/image" Target="../media/image40.emf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8.png"/><Relationship Id="rId9" Type="http://schemas.openxmlformats.org/officeDocument/2006/relationships/image" Target="../media/image49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2.xml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1.xml"/><Relationship Id="rId4" Type="http://schemas.openxmlformats.org/officeDocument/2006/relationships/tags" Target="../tags/tag3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/>
          <p:nvPr/>
        </p:nvGrpSpPr>
        <p:grpSpPr>
          <a:xfrm>
            <a:off x="685800" y="806599"/>
            <a:ext cx="3941426" cy="4050004"/>
            <a:chOff x="-2478087" y="-1573695"/>
            <a:chExt cx="7346951" cy="7431616"/>
          </a:xfrm>
        </p:grpSpPr>
        <p:pic>
          <p:nvPicPr>
            <p:cNvPr id="7" name="Picture 6" descr="Screen Shot 2013-06-04 at 2.01.01 PM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478087" y="-1035050"/>
              <a:ext cx="7346951" cy="6858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-2478087" y="-1573695"/>
              <a:ext cx="7346951" cy="7431616"/>
            </a:xfrm>
            <a:prstGeom prst="rect">
              <a:avLst/>
            </a:prstGeom>
            <a:solidFill>
              <a:srgbClr val="FFFFFF">
                <a:alpha val="8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0" y="2630490"/>
            <a:ext cx="8534400" cy="293095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Calibri" charset="0"/>
              </a:rPr>
              <a:t>Four </a:t>
            </a:r>
            <a:r>
              <a:rPr lang="en-US" dirty="0">
                <a:latin typeface="Calibri" charset="0"/>
              </a:rPr>
              <a:t>returns, </a:t>
            </a:r>
            <a:r>
              <a:rPr lang="en-US" dirty="0" smtClean="0">
                <a:latin typeface="Calibri" charset="0"/>
              </a:rPr>
              <a:t>three </a:t>
            </a:r>
            <a:r>
              <a:rPr lang="en-US" dirty="0">
                <a:latin typeface="Calibri" charset="0"/>
              </a:rPr>
              <a:t>z</a:t>
            </a:r>
            <a:r>
              <a:rPr lang="en-US" dirty="0" smtClean="0">
                <a:latin typeface="Calibri" charset="0"/>
              </a:rPr>
              <a:t>ones</a:t>
            </a:r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r>
              <a:rPr lang="en-US" dirty="0" smtClean="0">
                <a:latin typeface="Calibri" charset="0"/>
              </a:rPr>
              <a:t/>
            </a:r>
            <a:br>
              <a:rPr lang="en-US" dirty="0" smtClean="0">
                <a:latin typeface="Calibri" charset="0"/>
              </a:rPr>
            </a:br>
            <a:r>
              <a:rPr lang="en-US" dirty="0" smtClean="0">
                <a:latin typeface="Calibri" charset="0"/>
              </a:rPr>
              <a:t>Building a business model </a:t>
            </a:r>
            <a:br>
              <a:rPr lang="en-US" dirty="0" smtClean="0">
                <a:latin typeface="Calibri" charset="0"/>
              </a:rPr>
            </a:br>
            <a:r>
              <a:rPr lang="en-US" dirty="0" smtClean="0">
                <a:latin typeface="Calibri" charset="0"/>
              </a:rPr>
              <a:t>for ecosystem restoration</a:t>
            </a:r>
            <a:br>
              <a:rPr lang="en-US" dirty="0" smtClean="0">
                <a:latin typeface="Calibri" charset="0"/>
              </a:rPr>
            </a:br>
            <a:r>
              <a:rPr lang="en-US" dirty="0" smtClean="0">
                <a:latin typeface="Calibri" charset="0"/>
              </a:rPr>
              <a:t/>
            </a:r>
            <a:br>
              <a:rPr lang="en-US" dirty="0" smtClean="0">
                <a:latin typeface="Calibri" charset="0"/>
              </a:rPr>
            </a:br>
            <a:r>
              <a:rPr lang="en-US" dirty="0" smtClean="0">
                <a:latin typeface="Calibri" charset="0"/>
              </a:rPr>
              <a:t/>
            </a:r>
            <a:br>
              <a:rPr lang="en-US" dirty="0" smtClean="0">
                <a:latin typeface="Calibri" charset="0"/>
              </a:rPr>
            </a:br>
            <a:r>
              <a:rPr lang="en-US" dirty="0" smtClean="0">
                <a:latin typeface="Calibri" charset="0"/>
              </a:rPr>
              <a:t/>
            </a:r>
            <a:br>
              <a:rPr lang="en-US" dirty="0" smtClean="0">
                <a:latin typeface="Calibri" charset="0"/>
              </a:rPr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30200" y="5332844"/>
            <a:ext cx="8712200" cy="1437843"/>
          </a:xfrm>
        </p:spPr>
        <p:txBody>
          <a:bodyPr>
            <a:normAutofit/>
          </a:bodyPr>
          <a:lstStyle/>
          <a:p>
            <a:pPr algn="l"/>
            <a:r>
              <a:rPr lang="en-US" sz="1600" b="1" dirty="0" smtClean="0">
                <a:latin typeface="Calibri" charset="0"/>
              </a:rPr>
              <a:t>Willem Ferwerda, </a:t>
            </a:r>
            <a:r>
              <a:rPr lang="en-US" sz="1600" dirty="0" smtClean="0">
                <a:latin typeface="Calibri" charset="0"/>
              </a:rPr>
              <a:t>Director</a:t>
            </a:r>
            <a:r>
              <a:rPr lang="en-US" sz="1600" b="1" dirty="0" smtClean="0">
                <a:latin typeface="Calibri" charset="0"/>
              </a:rPr>
              <a:t> </a:t>
            </a:r>
            <a:r>
              <a:rPr lang="en-US" sz="1600" dirty="0" smtClean="0">
                <a:latin typeface="Calibri" charset="0"/>
              </a:rPr>
              <a:t>Ecosystem </a:t>
            </a:r>
            <a:r>
              <a:rPr lang="en-US" sz="1600" dirty="0">
                <a:latin typeface="Calibri" charset="0"/>
              </a:rPr>
              <a:t>Return Foundation</a:t>
            </a:r>
            <a:r>
              <a:rPr lang="en-US" sz="1600" dirty="0" smtClean="0">
                <a:latin typeface="Calibri" charset="0"/>
              </a:rPr>
              <a:t>		</a:t>
            </a:r>
          </a:p>
          <a:p>
            <a:pPr algn="l"/>
            <a:r>
              <a:rPr lang="en-US" sz="1600" i="1" dirty="0" smtClean="0">
                <a:latin typeface="Calibri" charset="0"/>
              </a:rPr>
              <a:t>Executive </a:t>
            </a:r>
            <a:r>
              <a:rPr lang="en-US" sz="1600" i="1" dirty="0">
                <a:latin typeface="Calibri" charset="0"/>
              </a:rPr>
              <a:t>Fellow </a:t>
            </a:r>
            <a:r>
              <a:rPr lang="en-US" sz="1600" i="1" dirty="0" smtClean="0">
                <a:latin typeface="Calibri" charset="0"/>
              </a:rPr>
              <a:t>Business &amp;</a:t>
            </a:r>
            <a:r>
              <a:rPr lang="en-US" sz="1600" i="1" dirty="0">
                <a:latin typeface="Calibri" charset="0"/>
              </a:rPr>
              <a:t> </a:t>
            </a:r>
            <a:r>
              <a:rPr lang="en-US" sz="1600" i="1" dirty="0" smtClean="0">
                <a:latin typeface="Calibri" charset="0"/>
              </a:rPr>
              <a:t>Ecosystems, Rotterdam School of Management, Erasmus Univ. / IUCN </a:t>
            </a:r>
            <a:r>
              <a:rPr lang="en-US" sz="1600" i="1" dirty="0">
                <a:latin typeface="Calibri" charset="0"/>
              </a:rPr>
              <a:t>CEM</a:t>
            </a:r>
            <a:br>
              <a:rPr lang="en-US" sz="1600" i="1" dirty="0">
                <a:latin typeface="Calibri" charset="0"/>
              </a:rPr>
            </a:br>
            <a:r>
              <a:rPr lang="en-US" sz="1600" i="1" dirty="0" smtClean="0">
                <a:latin typeface="Calibri" charset="0"/>
              </a:rPr>
              <a:t>Founder and Chair IUCN Leaders for Nature</a:t>
            </a:r>
            <a:r>
              <a:rPr lang="en-US" sz="1600" dirty="0">
                <a:latin typeface="Calibri" charset="0"/>
              </a:rPr>
              <a:t>	</a:t>
            </a:r>
          </a:p>
          <a:p>
            <a:pPr algn="l"/>
            <a:endParaRPr lang="en-US" sz="1600" dirty="0" smtClean="0"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7200" y="4286929"/>
            <a:ext cx="364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Subtitle 8"/>
          <p:cNvSpPr txBox="1">
            <a:spLocks/>
          </p:cNvSpPr>
          <p:nvPr/>
        </p:nvSpPr>
        <p:spPr>
          <a:xfrm>
            <a:off x="5880100" y="4254500"/>
            <a:ext cx="3263900" cy="1208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International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Forum Landscape Restoration, Governance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and Climate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Change</a:t>
            </a:r>
          </a:p>
          <a:p>
            <a:pPr algn="l"/>
            <a:endParaRPr lang="en-US" sz="1600" dirty="0" smtClean="0">
              <a:solidFill>
                <a:schemeClr val="bg1">
                  <a:lumMod val="50000"/>
                </a:schemeClr>
              </a:solidFill>
              <a:latin typeface="Avenir Medium"/>
              <a:cs typeface="Avenir Medium"/>
            </a:endParaRPr>
          </a:p>
          <a:p>
            <a:pPr algn="l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17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-18 Feb.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Medium"/>
              </a:rPr>
              <a:t>2014, San Salvador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venir Medium"/>
              <a:cs typeface="Avenir Medium"/>
            </a:endParaRPr>
          </a:p>
          <a:p>
            <a:pPr algn="l"/>
            <a:r>
              <a:rPr lang="en-US" sz="1600" dirty="0" smtClean="0">
                <a:latin typeface="Calibri" charset="0"/>
              </a:rPr>
              <a:t>		</a:t>
            </a:r>
          </a:p>
          <a:p>
            <a:pPr algn="l"/>
            <a:endParaRPr lang="en-US" sz="1600" dirty="0" smtClean="0">
              <a:latin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572635" y="-2932630"/>
            <a:ext cx="9144000" cy="681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1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8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641540" y="5128784"/>
            <a:ext cx="2502459" cy="173187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74635" tIns="74635" rIns="74635" bIns="74635">
            <a:prstTxWarp prst="textNoShape">
              <a:avLst/>
            </a:prstTxWarp>
          </a:bodyPr>
          <a:lstStyle/>
          <a:p>
            <a:pPr defTabSz="913028">
              <a:buClr>
                <a:schemeClr val="tx2"/>
              </a:buClr>
            </a:pPr>
            <a:endParaRPr lang="en-US" sz="1100" dirty="0">
              <a:solidFill>
                <a:srgbClr val="252525"/>
              </a:solidFill>
              <a:latin typeface="Arial"/>
              <a:cs typeface="Arial"/>
            </a:endParaRPr>
          </a:p>
        </p:txBody>
      </p:sp>
      <p:graphicFrame>
        <p:nvGraphicFramePr>
          <p:cNvPr id="26625" name="Object 2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4" name="think-cell Slide" r:id="rId28" imgW="6350000" imgH="6350000" progId="">
                  <p:embed/>
                </p:oleObj>
              </mc:Choice>
              <mc:Fallback>
                <p:oleObj name="think-cell Slide" r:id="rId28" imgW="6350000" imgH="6350000" progId="">
                  <p:embed/>
                  <p:pic>
                    <p:nvPicPr>
                      <p:cNvPr id="0" name="Picture 1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>
            <p:custDataLst>
              <p:tags r:id="rId4"/>
            </p:custDataLst>
          </p:nvPr>
        </p:nvSpPr>
        <p:spPr>
          <a:xfrm>
            <a:off x="121489" y="1551450"/>
            <a:ext cx="8794113" cy="508599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anchor="ctr"/>
          <a:lstStyle/>
          <a:p>
            <a:pPr algn="ctr">
              <a:defRPr/>
            </a:pPr>
            <a:endParaRPr lang="en-US" dirty="0" err="1">
              <a:solidFill>
                <a:srgbClr val="262626"/>
              </a:solidFill>
              <a:latin typeface="Calibri"/>
              <a:cs typeface="Calibri"/>
            </a:endParaRPr>
          </a:p>
        </p:txBody>
      </p:sp>
      <p:sp>
        <p:nvSpPr>
          <p:cNvPr id="11" name="Freeform 3"/>
          <p:cNvSpPr>
            <a:spLocks/>
          </p:cNvSpPr>
          <p:nvPr>
            <p:custDataLst>
              <p:tags r:id="rId5"/>
            </p:custDataLst>
          </p:nvPr>
        </p:nvSpPr>
        <p:spPr bwMode="gray">
          <a:xfrm>
            <a:off x="1449758" y="1669692"/>
            <a:ext cx="6032286" cy="3161742"/>
          </a:xfrm>
          <a:custGeom>
            <a:avLst/>
            <a:gdLst>
              <a:gd name="T0" fmla="*/ 0 w 2960"/>
              <a:gd name="T1" fmla="*/ 0 h 1704"/>
              <a:gd name="T2" fmla="*/ 0 w 2960"/>
              <a:gd name="T3" fmla="*/ 1704 h 1704"/>
              <a:gd name="T4" fmla="*/ 2960 w 2960"/>
              <a:gd name="T5" fmla="*/ 1704 h 1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60" h="1704">
                <a:moveTo>
                  <a:pt x="0" y="0"/>
                </a:moveTo>
                <a:lnTo>
                  <a:pt x="0" y="1704"/>
                </a:lnTo>
                <a:lnTo>
                  <a:pt x="2960" y="170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/>
        </p:spPr>
        <p:txBody>
          <a:bodyPr lIns="93296" tIns="46648" rIns="93296" bIns="46648"/>
          <a:lstStyle/>
          <a:p>
            <a:pPr>
              <a:defRPr/>
            </a:pPr>
            <a:endParaRPr lang="en-US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2" name="Freeform 4"/>
          <p:cNvSpPr>
            <a:spLocks/>
          </p:cNvSpPr>
          <p:nvPr>
            <p:custDataLst>
              <p:tags r:id="rId6"/>
            </p:custDataLst>
          </p:nvPr>
        </p:nvSpPr>
        <p:spPr bwMode="gray">
          <a:xfrm>
            <a:off x="1449759" y="3856182"/>
            <a:ext cx="4386527" cy="959056"/>
          </a:xfrm>
          <a:custGeom>
            <a:avLst/>
            <a:gdLst>
              <a:gd name="T0" fmla="*/ 0 w 2856"/>
              <a:gd name="T1" fmla="*/ 12 h 700"/>
              <a:gd name="T2" fmla="*/ 664 w 2856"/>
              <a:gd name="T3" fmla="*/ 20 h 700"/>
              <a:gd name="T4" fmla="*/ 1504 w 2856"/>
              <a:gd name="T5" fmla="*/ 132 h 700"/>
              <a:gd name="T6" fmla="*/ 2112 w 2856"/>
              <a:gd name="T7" fmla="*/ 300 h 700"/>
              <a:gd name="T8" fmla="*/ 2856 w 2856"/>
              <a:gd name="T9" fmla="*/ 700 h 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56" h="700">
                <a:moveTo>
                  <a:pt x="0" y="12"/>
                </a:moveTo>
                <a:cubicBezTo>
                  <a:pt x="111" y="13"/>
                  <a:pt x="413" y="0"/>
                  <a:pt x="664" y="20"/>
                </a:cubicBezTo>
                <a:cubicBezTo>
                  <a:pt x="915" y="40"/>
                  <a:pt x="1263" y="85"/>
                  <a:pt x="1504" y="132"/>
                </a:cubicBezTo>
                <a:cubicBezTo>
                  <a:pt x="1745" y="179"/>
                  <a:pt x="1887" y="205"/>
                  <a:pt x="2112" y="300"/>
                </a:cubicBezTo>
                <a:cubicBezTo>
                  <a:pt x="2337" y="395"/>
                  <a:pt x="2701" y="617"/>
                  <a:pt x="2856" y="700"/>
                </a:cubicBezTo>
              </a:path>
            </a:pathLst>
          </a:custGeom>
          <a:noFill/>
          <a:ln w="28575" cmpd="sng">
            <a:solidFill>
              <a:srgbClr val="0070C0"/>
            </a:solidFill>
            <a:round/>
            <a:headEnd/>
            <a:tailEnd/>
          </a:ln>
          <a:effectLst/>
          <a:extLst/>
        </p:spPr>
        <p:txBody>
          <a:bodyPr lIns="93296" tIns="46648" rIns="93296" bIns="46648"/>
          <a:lstStyle/>
          <a:p>
            <a:pPr>
              <a:defRPr/>
            </a:pPr>
            <a:endParaRPr lang="en-US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3" name="Freeform 5"/>
          <p:cNvSpPr>
            <a:spLocks/>
          </p:cNvSpPr>
          <p:nvPr>
            <p:custDataLst>
              <p:tags r:id="rId7"/>
            </p:custDataLst>
          </p:nvPr>
        </p:nvSpPr>
        <p:spPr bwMode="gray">
          <a:xfrm>
            <a:off x="1449757" y="2356464"/>
            <a:ext cx="5935096" cy="2458773"/>
          </a:xfrm>
          <a:custGeom>
            <a:avLst/>
            <a:gdLst>
              <a:gd name="T0" fmla="*/ 0 w 2912"/>
              <a:gd name="T1" fmla="*/ 1208 h 1208"/>
              <a:gd name="T2" fmla="*/ 408 w 2912"/>
              <a:gd name="T3" fmla="*/ 1128 h 1208"/>
              <a:gd name="T4" fmla="*/ 784 w 2912"/>
              <a:gd name="T5" fmla="*/ 1024 h 1208"/>
              <a:gd name="T6" fmla="*/ 1152 w 2912"/>
              <a:gd name="T7" fmla="*/ 784 h 1208"/>
              <a:gd name="T8" fmla="*/ 1416 w 2912"/>
              <a:gd name="T9" fmla="*/ 584 h 1208"/>
              <a:gd name="T10" fmla="*/ 1832 w 2912"/>
              <a:gd name="T11" fmla="*/ 368 h 1208"/>
              <a:gd name="T12" fmla="*/ 2360 w 2912"/>
              <a:gd name="T13" fmla="*/ 152 h 1208"/>
              <a:gd name="T14" fmla="*/ 2912 w 2912"/>
              <a:gd name="T15" fmla="*/ 0 h 1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12" h="1208">
                <a:moveTo>
                  <a:pt x="0" y="1208"/>
                </a:moveTo>
                <a:cubicBezTo>
                  <a:pt x="68" y="1195"/>
                  <a:pt x="277" y="1159"/>
                  <a:pt x="408" y="1128"/>
                </a:cubicBezTo>
                <a:cubicBezTo>
                  <a:pt x="539" y="1097"/>
                  <a:pt x="660" y="1081"/>
                  <a:pt x="784" y="1024"/>
                </a:cubicBezTo>
                <a:cubicBezTo>
                  <a:pt x="908" y="967"/>
                  <a:pt x="1047" y="857"/>
                  <a:pt x="1152" y="784"/>
                </a:cubicBezTo>
                <a:cubicBezTo>
                  <a:pt x="1257" y="711"/>
                  <a:pt x="1303" y="653"/>
                  <a:pt x="1416" y="584"/>
                </a:cubicBezTo>
                <a:cubicBezTo>
                  <a:pt x="1529" y="515"/>
                  <a:pt x="1675" y="440"/>
                  <a:pt x="1832" y="368"/>
                </a:cubicBezTo>
                <a:cubicBezTo>
                  <a:pt x="1989" y="296"/>
                  <a:pt x="2180" y="213"/>
                  <a:pt x="2360" y="152"/>
                </a:cubicBezTo>
                <a:cubicBezTo>
                  <a:pt x="2540" y="91"/>
                  <a:pt x="2797" y="32"/>
                  <a:pt x="2912" y="0"/>
                </a:cubicBezTo>
              </a:path>
            </a:pathLst>
          </a:custGeom>
          <a:noFill/>
          <a:ln w="28575" cmpd="sng">
            <a:solidFill>
              <a:schemeClr val="accent4"/>
            </a:solidFill>
            <a:round/>
            <a:headEnd type="none" w="med" len="med"/>
            <a:tailEnd type="triangle" w="med" len="med"/>
          </a:ln>
          <a:effectLst/>
          <a:extLst/>
        </p:spPr>
        <p:txBody>
          <a:bodyPr lIns="93296" tIns="46648" rIns="93296" bIns="46648"/>
          <a:lstStyle/>
          <a:p>
            <a:pPr>
              <a:defRPr/>
            </a:pPr>
            <a:endParaRPr lang="en-US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7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2839581" y="4910801"/>
            <a:ext cx="90995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262626"/>
                </a:solidFill>
                <a:latin typeface="Calibri"/>
                <a:ea typeface="ＭＳ Ｐゴシック"/>
                <a:cs typeface="Calibri"/>
              </a:rPr>
              <a:t>5</a:t>
            </a:r>
            <a:endParaRPr lang="en-US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8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4232644" y="4910801"/>
            <a:ext cx="181991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262626"/>
                </a:solidFill>
                <a:latin typeface="Calibri"/>
                <a:ea typeface="ＭＳ Ｐゴシック"/>
                <a:cs typeface="Calibri"/>
              </a:rPr>
              <a:t>10</a:t>
            </a:r>
            <a:endParaRPr lang="en-US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9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5687260" y="4910801"/>
            <a:ext cx="181991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262626"/>
                </a:solidFill>
                <a:latin typeface="Calibri"/>
                <a:ea typeface="ＭＳ Ｐゴシック"/>
                <a:cs typeface="Calibri"/>
              </a:rPr>
              <a:t>15</a:t>
            </a:r>
            <a:endParaRPr lang="en-US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20" name="Rectangle 12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7174274" y="4910801"/>
            <a:ext cx="181991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262626"/>
                </a:solidFill>
                <a:latin typeface="Calibri"/>
                <a:ea typeface="ＭＳ Ｐゴシック"/>
                <a:cs typeface="Calibri"/>
              </a:rPr>
              <a:t>20</a:t>
            </a:r>
            <a:endParaRPr lang="en-US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21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gray">
          <a:xfrm flipV="1">
            <a:off x="2910854" y="4696996"/>
            <a:ext cx="3240" cy="134439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/>
        </p:spPr>
        <p:txBody>
          <a:bodyPr lIns="93296" tIns="46648" rIns="93296" bIns="46648"/>
          <a:lstStyle/>
          <a:p>
            <a:pPr>
              <a:defRPr/>
            </a:pPr>
            <a:endParaRPr lang="en-US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22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gray">
          <a:xfrm flipV="1">
            <a:off x="4375190" y="4696996"/>
            <a:ext cx="3240" cy="134439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/>
        </p:spPr>
        <p:txBody>
          <a:bodyPr lIns="93296" tIns="46648" rIns="93296" bIns="46648"/>
          <a:lstStyle/>
          <a:p>
            <a:pPr>
              <a:defRPr/>
            </a:pPr>
            <a:endParaRPr lang="en-US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23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gray">
          <a:xfrm flipV="1">
            <a:off x="5836286" y="4696996"/>
            <a:ext cx="3240" cy="134439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/>
        </p:spPr>
        <p:txBody>
          <a:bodyPr lIns="93296" tIns="46648" rIns="93296" bIns="46648"/>
          <a:lstStyle/>
          <a:p>
            <a:pPr>
              <a:defRPr/>
            </a:pPr>
            <a:endParaRPr lang="en-US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24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gray">
          <a:xfrm flipV="1">
            <a:off x="7316820" y="4696996"/>
            <a:ext cx="3240" cy="134439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/>
        </p:spPr>
        <p:txBody>
          <a:bodyPr lIns="93296" tIns="46648" rIns="93296" bIns="46648"/>
          <a:lstStyle/>
          <a:p>
            <a:pPr>
              <a:defRPr/>
            </a:pPr>
            <a:endParaRPr lang="en-US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25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6879464" y="5186158"/>
            <a:ext cx="410369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262626"/>
                </a:solidFill>
                <a:latin typeface="Calibri"/>
                <a:ea typeface="ＭＳ Ｐゴシック"/>
                <a:cs typeface="Calibri"/>
              </a:rPr>
              <a:t>Years</a:t>
            </a:r>
            <a:endParaRPr lang="en-US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30" name="Rectangle 22"/>
          <p:cNvSpPr>
            <a:spLocks noChangeArrowheads="1"/>
          </p:cNvSpPr>
          <p:nvPr>
            <p:custDataLst>
              <p:tags r:id="rId17"/>
            </p:custDataLst>
          </p:nvPr>
        </p:nvSpPr>
        <p:spPr bwMode="gray">
          <a:xfrm>
            <a:off x="562085" y="5442078"/>
            <a:ext cx="2381166" cy="839028"/>
          </a:xfrm>
          <a:prstGeom prst="roundRect">
            <a:avLst>
              <a:gd name="adj" fmla="val 8559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6648" tIns="46648" rIns="46648" bIns="46648" anchor="ctr"/>
          <a:lstStyle/>
          <a:p>
            <a:pPr defTabSz="913526">
              <a:buClr>
                <a:schemeClr val="tx2"/>
              </a:buClr>
              <a:defRPr/>
            </a:pPr>
            <a:r>
              <a:rPr lang="en-US" sz="1400" b="1" dirty="0" smtClean="0">
                <a:solidFill>
                  <a:srgbClr val="262626"/>
                </a:solidFill>
                <a:latin typeface="Calibri"/>
                <a:cs typeface="Calibri"/>
              </a:rPr>
              <a:t>Returns to </a:t>
            </a:r>
            <a:r>
              <a:rPr lang="en-US" sz="1400" b="1" dirty="0">
                <a:solidFill>
                  <a:srgbClr val="262626"/>
                </a:solidFill>
                <a:latin typeface="Calibri"/>
                <a:cs typeface="Calibri"/>
              </a:rPr>
              <a:t>local </a:t>
            </a:r>
            <a:r>
              <a:rPr lang="en-US" sz="1400" b="1" dirty="0" smtClean="0">
                <a:solidFill>
                  <a:srgbClr val="262626"/>
                </a:solidFill>
                <a:latin typeface="Calibri"/>
                <a:cs typeface="Calibri"/>
              </a:rPr>
              <a:t>people and stakeholders</a:t>
            </a:r>
            <a:r>
              <a:rPr lang="en-US" sz="1400" dirty="0" smtClean="0">
                <a:solidFill>
                  <a:srgbClr val="262626"/>
                </a:solidFill>
                <a:latin typeface="Calibri"/>
                <a:cs typeface="Calibri"/>
              </a:rPr>
              <a:t> is key to success</a:t>
            </a:r>
            <a:endParaRPr lang="en-US" sz="1400" dirty="0">
              <a:solidFill>
                <a:srgbClr val="262626"/>
              </a:solidFill>
              <a:latin typeface="Calibri"/>
              <a:cs typeface="Calibri"/>
            </a:endParaRPr>
          </a:p>
        </p:txBody>
      </p:sp>
      <p:sp>
        <p:nvSpPr>
          <p:cNvPr id="32" name="Line 24"/>
          <p:cNvSpPr>
            <a:spLocks noChangeShapeType="1"/>
          </p:cNvSpPr>
          <p:nvPr>
            <p:custDataLst>
              <p:tags r:id="rId18"/>
            </p:custDataLst>
          </p:nvPr>
        </p:nvSpPr>
        <p:spPr bwMode="gray">
          <a:xfrm flipV="1">
            <a:off x="2509133" y="5144045"/>
            <a:ext cx="0" cy="294794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oval" w="med" len="med"/>
          </a:ln>
          <a:effectLst/>
          <a:extLst/>
        </p:spPr>
        <p:txBody>
          <a:bodyPr lIns="46648" tIns="46648" rIns="46648" bIns="46648" anchor="ctr">
            <a:spAutoFit/>
          </a:bodyPr>
          <a:lstStyle/>
          <a:p>
            <a:pPr>
              <a:defRPr/>
            </a:pPr>
            <a:endParaRPr lang="en-US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33" name="Freeform 25"/>
          <p:cNvSpPr>
            <a:spLocks/>
          </p:cNvSpPr>
          <p:nvPr>
            <p:custDataLst>
              <p:tags r:id="rId19"/>
            </p:custDataLst>
          </p:nvPr>
        </p:nvSpPr>
        <p:spPr bwMode="gray">
          <a:xfrm>
            <a:off x="4375190" y="2724147"/>
            <a:ext cx="864995" cy="371206"/>
          </a:xfrm>
          <a:custGeom>
            <a:avLst/>
            <a:gdLst>
              <a:gd name="T0" fmla="*/ 0 w 534"/>
              <a:gd name="T1" fmla="*/ 0 h 354"/>
              <a:gd name="T2" fmla="*/ 534 w 534"/>
              <a:gd name="T3" fmla="*/ 0 h 354"/>
              <a:gd name="T4" fmla="*/ 534 w 534"/>
              <a:gd name="T5" fmla="*/ 354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34" h="354">
                <a:moveTo>
                  <a:pt x="0" y="0"/>
                </a:moveTo>
                <a:lnTo>
                  <a:pt x="534" y="0"/>
                </a:lnTo>
                <a:lnTo>
                  <a:pt x="534" y="354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  <a:effectLst/>
          <a:extLst/>
        </p:spPr>
        <p:txBody>
          <a:bodyPr lIns="46648" tIns="46648" rIns="46648" bIns="46648" anchor="ctr">
            <a:spAutoFit/>
          </a:bodyPr>
          <a:lstStyle/>
          <a:p>
            <a:pPr>
              <a:defRPr/>
            </a:pPr>
            <a:endParaRPr lang="en-US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34" name="Rectangle 6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325003" y="3223934"/>
            <a:ext cx="1073954" cy="16966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/>
          <a:p>
            <a:pPr>
              <a:defRPr/>
            </a:pPr>
            <a:r>
              <a:rPr lang="en-US" sz="1400" b="1" dirty="0" smtClean="0">
                <a:solidFill>
                  <a:srgbClr val="262626"/>
                </a:solidFill>
                <a:latin typeface="Calibri"/>
                <a:ea typeface="ＭＳ Ｐゴシック"/>
                <a:cs typeface="Calibri"/>
              </a:rPr>
              <a:t>Restoration</a:t>
            </a:r>
          </a:p>
          <a:p>
            <a:pPr>
              <a:defRPr/>
            </a:pPr>
            <a:r>
              <a:rPr lang="en-US" sz="1400" b="1" dirty="0" smtClean="0">
                <a:solidFill>
                  <a:srgbClr val="262626"/>
                </a:solidFill>
                <a:latin typeface="Calibri"/>
                <a:ea typeface="ＭＳ Ｐゴシック"/>
                <a:cs typeface="Calibri"/>
              </a:rPr>
              <a:t> investment</a:t>
            </a:r>
          </a:p>
          <a:p>
            <a:pPr>
              <a:defRPr/>
            </a:pPr>
            <a:r>
              <a:rPr lang="en-US" sz="1400" dirty="0" smtClean="0">
                <a:solidFill>
                  <a:srgbClr val="262626"/>
                </a:solidFill>
                <a:latin typeface="Calibri"/>
                <a:ea typeface="ＭＳ Ｐゴシック"/>
                <a:cs typeface="Calibri"/>
              </a:rPr>
              <a:t>(Grants, Loans, </a:t>
            </a:r>
          </a:p>
          <a:p>
            <a:pPr>
              <a:defRPr/>
            </a:pPr>
            <a:r>
              <a:rPr lang="en-US" sz="1400" dirty="0" smtClean="0">
                <a:solidFill>
                  <a:srgbClr val="262626"/>
                </a:solidFill>
                <a:latin typeface="Calibri"/>
                <a:ea typeface="ＭＳ Ｐゴシック"/>
                <a:cs typeface="Calibri"/>
              </a:rPr>
              <a:t>Equity)</a:t>
            </a:r>
          </a:p>
          <a:p>
            <a:pPr>
              <a:defRPr/>
            </a:pPr>
            <a:endParaRPr lang="en-US" dirty="0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35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707871" y="4659741"/>
            <a:ext cx="510206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262626"/>
                </a:solidFill>
                <a:latin typeface="Calibri"/>
                <a:ea typeface="ＭＳ Ｐゴシック"/>
                <a:cs typeface="Calibri"/>
              </a:rPr>
              <a:t>Return</a:t>
            </a:r>
            <a:endParaRPr lang="en-US" dirty="0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37" name="Rectangle 18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2839581" y="2024084"/>
            <a:ext cx="1598782" cy="1194083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6648" tIns="46648" rIns="46648" bIns="46648" anchor="ctr">
            <a:spAutoFit/>
          </a:bodyPr>
          <a:lstStyle/>
          <a:p>
            <a:pPr defTabSz="913526">
              <a:buClr>
                <a:schemeClr val="tx2"/>
              </a:buClr>
              <a:defRPr/>
            </a:pPr>
            <a:r>
              <a:rPr lang="en-US" sz="1400" dirty="0" smtClean="0">
                <a:solidFill>
                  <a:srgbClr val="262626"/>
                </a:solidFill>
                <a:latin typeface="Calibri"/>
                <a:cs typeface="Calibri"/>
              </a:rPr>
              <a:t>The four returns </a:t>
            </a:r>
            <a:r>
              <a:rPr lang="en-US" sz="1400" dirty="0">
                <a:solidFill>
                  <a:srgbClr val="262626"/>
                </a:solidFill>
                <a:latin typeface="Calibri"/>
                <a:cs typeface="Calibri"/>
              </a:rPr>
              <a:t>will be generated </a:t>
            </a:r>
            <a:r>
              <a:rPr lang="en-US" sz="1400" dirty="0" smtClean="0">
                <a:solidFill>
                  <a:srgbClr val="262626"/>
                </a:solidFill>
                <a:latin typeface="Calibri"/>
                <a:cs typeface="Calibri"/>
              </a:rPr>
              <a:t>from </a:t>
            </a:r>
            <a:r>
              <a:rPr lang="en-US" sz="1400" b="1" dirty="0" smtClean="0">
                <a:solidFill>
                  <a:srgbClr val="262626"/>
                </a:solidFill>
                <a:cs typeface="Calibri"/>
              </a:rPr>
              <a:t>ecological, mixed and  economic zones</a:t>
            </a:r>
            <a:endParaRPr lang="en-US" sz="1400" dirty="0">
              <a:solidFill>
                <a:srgbClr val="262626"/>
              </a:solidFill>
              <a:latin typeface="Calibri"/>
              <a:cs typeface="Calibri"/>
            </a:endParaRPr>
          </a:p>
        </p:txBody>
      </p:sp>
      <p:sp>
        <p:nvSpPr>
          <p:cNvPr id="97296" name="Rectangle 19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6406874" y="2686047"/>
            <a:ext cx="2508728" cy="1416053"/>
          </a:xfrm>
          <a:prstGeom prst="roundRect">
            <a:avLst>
              <a:gd name="adj" fmla="val 8559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6648" tIns="46648" rIns="46648" bIns="46648" anchor="ctr"/>
          <a:lstStyle/>
          <a:p>
            <a:pPr defTabSz="913526">
              <a:buClr>
                <a:schemeClr val="tx2"/>
              </a:buClr>
              <a:defRPr/>
            </a:pPr>
            <a:r>
              <a:rPr lang="en-US" sz="1400" dirty="0" smtClean="0">
                <a:solidFill>
                  <a:srgbClr val="262626"/>
                </a:solidFill>
                <a:latin typeface="Calibri"/>
                <a:ea typeface="ＭＳ Ｐゴシック"/>
                <a:cs typeface="Calibri"/>
              </a:rPr>
              <a:t>In </a:t>
            </a:r>
            <a:r>
              <a:rPr lang="en-US" sz="1400" b="1" dirty="0" smtClean="0">
                <a:solidFill>
                  <a:srgbClr val="262626"/>
                </a:solidFill>
                <a:latin typeface="Calibri"/>
                <a:ea typeface="ＭＳ Ｐゴシック"/>
                <a:cs typeface="Calibri"/>
              </a:rPr>
              <a:t>20 years ecosystem functions are sufficiently restored</a:t>
            </a:r>
            <a:r>
              <a:rPr lang="en-US" sz="1400" dirty="0" smtClean="0">
                <a:solidFill>
                  <a:srgbClr val="262626"/>
                </a:solidFill>
                <a:latin typeface="Calibri"/>
                <a:ea typeface="ＭＳ Ｐゴシック"/>
                <a:cs typeface="Calibri"/>
              </a:rPr>
              <a:t> to recover ecosystems services and provide economic benefits. </a:t>
            </a:r>
            <a:endParaRPr lang="en-US" sz="1400" dirty="0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39" name="McK 5. Source"/>
          <p:cNvSpPr>
            <a:spLocks noChangeArrowheads="1"/>
          </p:cNvSpPr>
          <p:nvPr>
            <p:custDataLst>
              <p:tags r:id="rId24"/>
            </p:custDataLst>
          </p:nvPr>
        </p:nvSpPr>
        <p:spPr bwMode="gray">
          <a:xfrm>
            <a:off x="70688" y="6644114"/>
            <a:ext cx="7002570" cy="1384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pAutoFit/>
          </a:bodyPr>
          <a:lstStyle/>
          <a:p>
            <a:pPr marL="600919" indent="-600919" defTabSz="913526">
              <a:tabLst>
                <a:tab pos="597679" algn="l"/>
              </a:tabLst>
              <a:defRPr/>
            </a:pPr>
            <a:r>
              <a:rPr lang="en-US" sz="900" dirty="0">
                <a:solidFill>
                  <a:srgbClr val="262626"/>
                </a:solidFill>
                <a:latin typeface="Calibri"/>
                <a:cs typeface="Calibri"/>
              </a:rPr>
              <a:t>SOURCE:</a:t>
            </a:r>
            <a:r>
              <a:rPr lang="en-US" sz="900" dirty="0" smtClean="0">
                <a:solidFill>
                  <a:srgbClr val="262626"/>
                </a:solidFill>
                <a:latin typeface="Calibri"/>
                <a:cs typeface="Calibri"/>
              </a:rPr>
              <a:t> Ecosystem Return Team Analyses 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Calibri"/>
              </a:rPr>
              <a:t>McKinsey, RSM, IUCN </a:t>
            </a:r>
            <a:r>
              <a:rPr lang="en-US" sz="900" dirty="0" smtClean="0">
                <a:solidFill>
                  <a:srgbClr val="262626"/>
                </a:solidFill>
                <a:latin typeface="Calibri"/>
                <a:cs typeface="Calibri"/>
              </a:rPr>
              <a:t>CEM (2012) </a:t>
            </a:r>
            <a:endParaRPr lang="en-US" sz="900" dirty="0">
              <a:solidFill>
                <a:srgbClr val="262626"/>
              </a:solidFill>
              <a:latin typeface="Calibri"/>
              <a:cs typeface="Calibri"/>
            </a:endParaRPr>
          </a:p>
        </p:txBody>
      </p:sp>
      <p:sp>
        <p:nvSpPr>
          <p:cNvPr id="31" name="Line 24"/>
          <p:cNvSpPr>
            <a:spLocks noChangeShapeType="1"/>
          </p:cNvSpPr>
          <p:nvPr>
            <p:custDataLst>
              <p:tags r:id="rId25"/>
            </p:custDataLst>
          </p:nvPr>
        </p:nvSpPr>
        <p:spPr bwMode="gray">
          <a:xfrm flipV="1">
            <a:off x="7320060" y="2414189"/>
            <a:ext cx="0" cy="294794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oval" w="med" len="med"/>
          </a:ln>
          <a:effectLst/>
          <a:extLst/>
        </p:spPr>
        <p:txBody>
          <a:bodyPr lIns="46648" tIns="46648" rIns="46648" bIns="46648" anchor="ctr">
            <a:spAutoFit/>
          </a:bodyPr>
          <a:lstStyle/>
          <a:p>
            <a:pPr>
              <a:defRPr/>
            </a:pPr>
            <a:endParaRPr lang="en-US">
              <a:solidFill>
                <a:srgbClr val="262626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28" name="Rectangle 18"/>
          <p:cNvSpPr>
            <a:spLocks noChangeArrowheads="1"/>
          </p:cNvSpPr>
          <p:nvPr>
            <p:custDataLst>
              <p:tags r:id="rId26"/>
            </p:custDataLst>
          </p:nvPr>
        </p:nvSpPr>
        <p:spPr bwMode="gray">
          <a:xfrm>
            <a:off x="5118100" y="5548645"/>
            <a:ext cx="3804286" cy="974472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6648" tIns="46648" rIns="46648" bIns="46648" anchor="ctr">
            <a:spAutoFit/>
          </a:bodyPr>
          <a:lstStyle/>
          <a:p>
            <a:pPr defTabSz="913526">
              <a:buClr>
                <a:schemeClr val="tx2"/>
              </a:buClr>
              <a:defRPr/>
            </a:pPr>
            <a:r>
              <a:rPr lang="en-US" sz="1400" b="1" dirty="0" smtClean="0">
                <a:solidFill>
                  <a:srgbClr val="262626"/>
                </a:solidFill>
                <a:latin typeface="Calibri"/>
                <a:cs typeface="Calibri"/>
              </a:rPr>
              <a:t>Indicators for low hanging fruit:</a:t>
            </a:r>
          </a:p>
          <a:p>
            <a:pPr marL="285750" indent="-285750" defTabSz="913526">
              <a:buClr>
                <a:schemeClr val="tx2"/>
              </a:buClr>
              <a:buFontTx/>
              <a:buChar char="-"/>
              <a:defRPr/>
            </a:pPr>
            <a:r>
              <a:rPr lang="en-US" sz="1400" dirty="0" smtClean="0">
                <a:solidFill>
                  <a:srgbClr val="262626"/>
                </a:solidFill>
                <a:latin typeface="Calibri"/>
                <a:cs typeface="Calibri"/>
              </a:rPr>
              <a:t>Political stability</a:t>
            </a:r>
          </a:p>
          <a:p>
            <a:pPr marL="285750" indent="-285750" defTabSz="913526">
              <a:buClr>
                <a:schemeClr val="tx2"/>
              </a:buClr>
              <a:buFontTx/>
              <a:buChar char="-"/>
              <a:defRPr/>
            </a:pPr>
            <a:r>
              <a:rPr lang="en-US" sz="1400" dirty="0" smtClean="0">
                <a:solidFill>
                  <a:srgbClr val="262626"/>
                </a:solidFill>
                <a:latin typeface="Calibri"/>
                <a:cs typeface="Calibri"/>
              </a:rPr>
              <a:t>High percentage of degradation (low value)</a:t>
            </a:r>
          </a:p>
          <a:p>
            <a:pPr marL="285750" indent="-285750" defTabSz="913526">
              <a:buClr>
                <a:schemeClr val="tx2"/>
              </a:buClr>
              <a:buFontTx/>
              <a:buChar char="-"/>
              <a:defRPr/>
            </a:pPr>
            <a:r>
              <a:rPr lang="en-US" sz="1400" dirty="0" smtClean="0">
                <a:solidFill>
                  <a:srgbClr val="262626"/>
                </a:solidFill>
                <a:latin typeface="Calibri"/>
                <a:cs typeface="Calibri"/>
              </a:rPr>
              <a:t>Low percentage of land tenure issues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0" y="152400"/>
            <a:ext cx="9230592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venir Medium"/>
                <a:cs typeface="Avenir Medium"/>
              </a:rPr>
              <a:t>Ecosystem </a:t>
            </a:r>
            <a:r>
              <a:rPr lang="en-US" sz="2800" dirty="0">
                <a:latin typeface="Avenir Medium"/>
                <a:cs typeface="Avenir Medium"/>
              </a:rPr>
              <a:t>R</a:t>
            </a:r>
            <a:r>
              <a:rPr lang="en-US" sz="2800" dirty="0" smtClean="0">
                <a:latin typeface="Avenir Medium"/>
                <a:cs typeface="Avenir Medium"/>
              </a:rPr>
              <a:t>estoration Partnerships</a:t>
            </a:r>
            <a:r>
              <a:rPr lang="en-US" sz="2800" dirty="0">
                <a:latin typeface="Avenir Medium"/>
                <a:cs typeface="Avenir Medium"/>
              </a:rPr>
              <a:t> </a:t>
            </a:r>
            <a:endParaRPr lang="en-US" sz="2800" dirty="0" smtClean="0">
              <a:latin typeface="Avenir Medium"/>
              <a:cs typeface="Avenir Medium"/>
            </a:endParaRPr>
          </a:p>
          <a:p>
            <a:r>
              <a:rPr lang="en-US" sz="2800" dirty="0">
                <a:latin typeface="Avenir Medium"/>
                <a:cs typeface="Avenir Medium"/>
              </a:rPr>
              <a:t>20 years </a:t>
            </a:r>
            <a:r>
              <a:rPr lang="en-US" sz="2800" dirty="0" smtClean="0">
                <a:latin typeface="Avenir Medium"/>
                <a:cs typeface="Avenir Medium"/>
              </a:rPr>
              <a:t>Business model  </a:t>
            </a:r>
          </a:p>
          <a:p>
            <a:endParaRPr lang="en-US" sz="28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70658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41540" y="5128784"/>
            <a:ext cx="2502459" cy="173187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74635" tIns="74635" rIns="74635" bIns="74635">
            <a:prstTxWarp prst="textNoShape">
              <a:avLst/>
            </a:prstTxWarp>
          </a:bodyPr>
          <a:lstStyle/>
          <a:p>
            <a:pPr defTabSz="913028">
              <a:buClr>
                <a:schemeClr val="tx2"/>
              </a:buClr>
            </a:pPr>
            <a:endParaRPr lang="en-US" sz="1100" dirty="0">
              <a:solidFill>
                <a:srgbClr val="252525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346200"/>
            <a:ext cx="8229600" cy="49482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5252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5252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5252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5252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5252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None/>
            </a:pPr>
            <a:endParaRPr lang="en-US" sz="1800" b="1" i="1" dirty="0" smtClean="0"/>
          </a:p>
          <a:p>
            <a:pPr lvl="0"/>
            <a:r>
              <a:rPr lang="en-US" sz="1600" b="1" dirty="0" smtClean="0"/>
              <a:t>People-centered:</a:t>
            </a:r>
            <a:r>
              <a:rPr lang="en-US" sz="1600" dirty="0" smtClean="0"/>
              <a:t> local people themselves actively participate throughout the project cycle and are based on land use and tenure</a:t>
            </a:r>
          </a:p>
          <a:p>
            <a:pPr lvl="0"/>
            <a:r>
              <a:rPr lang="en-US" sz="1600" b="1" dirty="0" smtClean="0"/>
              <a:t>Systemic</a:t>
            </a:r>
            <a:r>
              <a:rPr lang="en-US" sz="1600" b="1" dirty="0"/>
              <a:t>: </a:t>
            </a:r>
            <a:r>
              <a:rPr lang="en-US" sz="1600" dirty="0" smtClean="0"/>
              <a:t>acknowledge </a:t>
            </a:r>
            <a:r>
              <a:rPr lang="en-US" sz="1600" dirty="0"/>
              <a:t>that people adopt many strategies to secure their livelihoods, and that many actors are </a:t>
            </a:r>
            <a:r>
              <a:rPr lang="en-US" sz="1600" dirty="0" smtClean="0"/>
              <a:t>involved</a:t>
            </a:r>
            <a:endParaRPr lang="en-US" sz="1600" dirty="0"/>
          </a:p>
          <a:p>
            <a:pPr lvl="0"/>
            <a:r>
              <a:rPr lang="en-US" sz="1600" b="1" dirty="0" smtClean="0"/>
              <a:t>Dynamic:</a:t>
            </a:r>
            <a:r>
              <a:rPr lang="en-US" sz="1600" dirty="0" smtClean="0"/>
              <a:t> </a:t>
            </a:r>
            <a:r>
              <a:rPr lang="en-US" sz="1600" dirty="0"/>
              <a:t>understand the dynamic nature of livelihoods and what influences them.</a:t>
            </a:r>
          </a:p>
          <a:p>
            <a:pPr lvl="0"/>
            <a:r>
              <a:rPr lang="en-US" sz="1600" b="1" dirty="0"/>
              <a:t>Build on strengths</a:t>
            </a:r>
            <a:r>
              <a:rPr lang="en-US" sz="1600" dirty="0"/>
              <a:t> </a:t>
            </a:r>
            <a:r>
              <a:rPr lang="en-US" sz="1600" dirty="0" smtClean="0"/>
              <a:t>of people and </a:t>
            </a:r>
            <a:r>
              <a:rPr lang="en-US" sz="1600" dirty="0"/>
              <a:t>opportunities rather than focusing on their problems and </a:t>
            </a:r>
            <a:r>
              <a:rPr lang="en-US" sz="1600" dirty="0" smtClean="0"/>
              <a:t>needs</a:t>
            </a:r>
            <a:endParaRPr lang="en-US" sz="1600" dirty="0"/>
          </a:p>
          <a:p>
            <a:pPr lvl="0"/>
            <a:r>
              <a:rPr lang="en-US" sz="1600" b="1" dirty="0"/>
              <a:t>Promote micro-macro </a:t>
            </a:r>
            <a:r>
              <a:rPr lang="en-US" sz="1600" b="1" dirty="0" smtClean="0"/>
              <a:t>links: </a:t>
            </a:r>
            <a:r>
              <a:rPr lang="en-US" sz="1600" dirty="0" smtClean="0"/>
              <a:t>examines </a:t>
            </a:r>
            <a:r>
              <a:rPr lang="en-US" sz="1600" dirty="0"/>
              <a:t>the influence of policies and institutions on livelihood options and highlights the need for policies to be informed by insights from the local level and by the priorities of the </a:t>
            </a:r>
            <a:r>
              <a:rPr lang="en-US" sz="1600" dirty="0" smtClean="0"/>
              <a:t>poor</a:t>
            </a:r>
            <a:endParaRPr lang="en-US" sz="1600" dirty="0"/>
          </a:p>
          <a:p>
            <a:pPr lvl="0"/>
            <a:r>
              <a:rPr lang="en-US" sz="1600" b="1" dirty="0"/>
              <a:t>Encourage broad partnerships</a:t>
            </a:r>
            <a:r>
              <a:rPr lang="en-US" sz="1600" dirty="0"/>
              <a:t> broad partnerships drawing on both the public and private </a:t>
            </a:r>
            <a:r>
              <a:rPr lang="en-US" sz="1600" dirty="0" smtClean="0"/>
              <a:t>sectors</a:t>
            </a:r>
            <a:endParaRPr lang="en-US" sz="1600" dirty="0" smtClean="0">
              <a:ea typeface="Helvetica Neue Bold Condensed" pitchFamily="-83" charset="0"/>
              <a:cs typeface="Calibri"/>
              <a:sym typeface="Helvetica Neue Bold Condensed" pitchFamily="-83" charset="0"/>
            </a:endParaRPr>
          </a:p>
          <a:p>
            <a:pPr marL="321457" indent="-321457">
              <a:lnSpc>
                <a:spcPct val="130000"/>
              </a:lnSpc>
              <a:buFont typeface="+mj-lt"/>
              <a:buAutoNum type="arabicPeriod"/>
              <a:defRPr/>
            </a:pPr>
            <a:endParaRPr lang="en-US" sz="1500" dirty="0" smtClean="0">
              <a:ea typeface="Helvetica Neue Bold Condensed" pitchFamily="-83" charset="0"/>
              <a:cs typeface="Calibri"/>
              <a:sym typeface="Helvetica Neue" pitchFamily="-83" charset="0"/>
            </a:endParaRPr>
          </a:p>
          <a:p>
            <a:endParaRPr lang="en-US" sz="1500" dirty="0"/>
          </a:p>
        </p:txBody>
      </p:sp>
      <p:pic>
        <p:nvPicPr>
          <p:cNvPr id="4" name="Picture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200" y="4749800"/>
            <a:ext cx="2882900" cy="207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McK 5. Source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21487" y="6461239"/>
            <a:ext cx="8889753" cy="4154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 anchor="ctr">
            <a:spAutoFit/>
          </a:bodyPr>
          <a:lstStyle/>
          <a:p>
            <a:pPr marL="600919" indent="-600919" defTabSz="913526">
              <a:tabLst>
                <a:tab pos="597679" algn="l"/>
              </a:tabLst>
              <a:defRPr/>
            </a:pPr>
            <a:r>
              <a:rPr lang="en-US" sz="900" dirty="0" smtClean="0"/>
              <a:t>SOURCE: Sustainable Livelihood Approach of the UN International </a:t>
            </a:r>
            <a:r>
              <a:rPr lang="en-US" sz="900" dirty="0"/>
              <a:t>Fund for Agricultural Development (</a:t>
            </a:r>
            <a:r>
              <a:rPr lang="en-US" sz="900" dirty="0" smtClean="0"/>
              <a:t>IFAD) </a:t>
            </a:r>
            <a:r>
              <a:rPr lang="en-US" sz="900" dirty="0" smtClean="0">
                <a:hlinkClick r:id="rId5"/>
              </a:rPr>
              <a:t>www.ifad.org</a:t>
            </a:r>
            <a:endParaRPr lang="en-US" sz="900" dirty="0" smtClean="0"/>
          </a:p>
          <a:p>
            <a:pPr marL="600919" indent="-600919" defTabSz="913526">
              <a:tabLst>
                <a:tab pos="597679" algn="l"/>
              </a:tabLst>
              <a:defRPr/>
            </a:pPr>
            <a:r>
              <a:rPr lang="en-US" sz="900" dirty="0" smtClean="0"/>
              <a:t>Systemic approach based on the Theory U of Otto </a:t>
            </a:r>
            <a:r>
              <a:rPr lang="en-US" sz="900" dirty="0" err="1" smtClean="0"/>
              <a:t>Scharmer</a:t>
            </a:r>
            <a:r>
              <a:rPr lang="en-US" sz="900" dirty="0" smtClean="0"/>
              <a:t>, MIT, Harvard</a:t>
            </a:r>
            <a:r>
              <a:rPr lang="en-US" sz="900" dirty="0"/>
              <a:t>:</a:t>
            </a:r>
            <a:r>
              <a:rPr lang="en-US" sz="900" dirty="0" smtClean="0"/>
              <a:t> </a:t>
            </a:r>
            <a:r>
              <a:rPr lang="en-US" sz="900" dirty="0" smtClean="0">
                <a:hlinkClick r:id="rId6"/>
              </a:rPr>
              <a:t>www.presencing.com</a:t>
            </a:r>
            <a:r>
              <a:rPr lang="en-US" sz="900" dirty="0" smtClean="0"/>
              <a:t> </a:t>
            </a:r>
            <a:endParaRPr lang="en-US" sz="900" dirty="0"/>
          </a:p>
          <a:p>
            <a:pPr marL="600919" indent="-600919" defTabSz="913526">
              <a:tabLst>
                <a:tab pos="597679" algn="l"/>
              </a:tabLst>
              <a:defRPr/>
            </a:pPr>
            <a:r>
              <a:rPr lang="en-US" sz="900" dirty="0" smtClean="0"/>
              <a:t> </a:t>
            </a:r>
            <a:endParaRPr lang="en-US" sz="900" dirty="0"/>
          </a:p>
        </p:txBody>
      </p:sp>
      <p:sp>
        <p:nvSpPr>
          <p:cNvPr id="6" name="Rectangle 5"/>
          <p:cNvSpPr>
            <a:spLocks/>
          </p:cNvSpPr>
          <p:nvPr/>
        </p:nvSpPr>
        <p:spPr bwMode="gray">
          <a:xfrm>
            <a:off x="520700" y="5072897"/>
            <a:ext cx="5232400" cy="9993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Theory U </a:t>
            </a:r>
            <a:r>
              <a:rPr lang="en-US" sz="1400" dirty="0">
                <a:solidFill>
                  <a:schemeClr val="tx1"/>
                </a:solidFill>
              </a:rPr>
              <a:t>offers a set of principles and practices for collectively creating the future that wants to emerge (following the movements of co-initiating, co-sensing, co-inspiring, co-creating, and co-evolving).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2305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venir Medium"/>
                <a:cs typeface="Avenir Medium"/>
              </a:rPr>
              <a:t>2. Return of Social Capital</a:t>
            </a:r>
          </a:p>
          <a:p>
            <a:r>
              <a:rPr lang="en-US" sz="2000" dirty="0" smtClean="0">
                <a:latin typeface="Avenir Medium"/>
                <a:cs typeface="Avenir Medium"/>
              </a:rPr>
              <a:t>Making local people benefit and participate: Theory U </a:t>
            </a:r>
            <a:endParaRPr lang="en-US" sz="20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458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41540" y="5128784"/>
            <a:ext cx="2502459" cy="173187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74635" tIns="74635" rIns="74635" bIns="74635">
            <a:prstTxWarp prst="textNoShape">
              <a:avLst/>
            </a:prstTxWarp>
          </a:bodyPr>
          <a:lstStyle/>
          <a:p>
            <a:pPr defTabSz="913028">
              <a:buClr>
                <a:schemeClr val="tx2"/>
              </a:buClr>
            </a:pPr>
            <a:endParaRPr lang="en-US" sz="1100" dirty="0">
              <a:solidFill>
                <a:srgbClr val="252525"/>
              </a:solidFill>
              <a:cs typeface="Arial"/>
            </a:endParaRPr>
          </a:p>
        </p:txBody>
      </p:sp>
      <p:grpSp>
        <p:nvGrpSpPr>
          <p:cNvPr id="3" name="Group 1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82911" y="1800590"/>
            <a:ext cx="3322293" cy="1336290"/>
            <a:chOff x="1383709" y="1325797"/>
            <a:chExt cx="3229228" cy="1298607"/>
          </a:xfrm>
        </p:grpSpPr>
        <p:pic>
          <p:nvPicPr>
            <p:cNvPr id="7" name="Picture 29"/>
            <p:cNvPicPr>
              <a:picLocks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383709" y="1325797"/>
              <a:ext cx="1614630" cy="129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 descr="C:\Users\Pepijn van Kesteren\Documents\Projects\Nature Resilience\Business doc\foto mckinsey\Fig 14 tomaten waterboxx.jpg"/>
            <p:cNvPicPr>
              <a:picLocks noChangeArrowheads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998307" y="1325797"/>
              <a:ext cx="1614630" cy="129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>
            <p:custDataLst>
              <p:tags r:id="rId3"/>
            </p:custDataLst>
          </p:nvPr>
        </p:nvSpPr>
        <p:spPr bwMode="gray">
          <a:xfrm>
            <a:off x="1578051" y="1794111"/>
            <a:ext cx="3330392" cy="1347628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anchor="ctr"/>
          <a:lstStyle/>
          <a:p>
            <a:pPr algn="ctr">
              <a:defRPr/>
            </a:pPr>
            <a:endParaRPr lang="en-US" sz="1600" dirty="0" err="1">
              <a:solidFill>
                <a:srgbClr val="10253F"/>
              </a:solidFill>
              <a:cs typeface="Arial"/>
            </a:endParaRPr>
          </a:p>
        </p:txBody>
      </p:sp>
      <p:sp>
        <p:nvSpPr>
          <p:cNvPr id="10" name="Rectangle 7"/>
          <p:cNvSpPr txBox="1">
            <a:spLocks/>
          </p:cNvSpPr>
          <p:nvPr>
            <p:custDataLst>
              <p:tags r:id="rId4"/>
            </p:custDataLst>
          </p:nvPr>
        </p:nvSpPr>
        <p:spPr bwMode="gray">
          <a:xfrm>
            <a:off x="133154" y="2264088"/>
            <a:ext cx="9233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13526">
              <a:buClr>
                <a:schemeClr val="tx2"/>
              </a:buClr>
            </a:pPr>
            <a:r>
              <a:rPr lang="en-US" sz="1600" dirty="0" err="1">
                <a:solidFill>
                  <a:srgbClr val="10253F"/>
                </a:solidFill>
                <a:cs typeface="Arial"/>
              </a:rPr>
              <a:t>Waterboxx</a:t>
            </a:r>
            <a:endParaRPr lang="en-US" sz="1600" dirty="0">
              <a:solidFill>
                <a:srgbClr val="10253F"/>
              </a:solidFill>
              <a:cs typeface="Arial"/>
            </a:endParaRPr>
          </a:p>
        </p:txBody>
      </p:sp>
      <p:sp>
        <p:nvSpPr>
          <p:cNvPr id="11" name="Rectangle 7"/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133154" y="4047177"/>
            <a:ext cx="14189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913526">
              <a:buClr>
                <a:schemeClr val="tx2"/>
              </a:buClr>
            </a:pPr>
            <a:r>
              <a:rPr lang="en-US" sz="1600" dirty="0" err="1">
                <a:solidFill>
                  <a:srgbClr val="10253F"/>
                </a:solidFill>
                <a:cs typeface="Arial"/>
              </a:rPr>
              <a:t>Permaculture</a:t>
            </a:r>
            <a:endParaRPr lang="en-US" sz="1600" dirty="0">
              <a:solidFill>
                <a:srgbClr val="10253F"/>
              </a:solidFill>
              <a:cs typeface="Arial"/>
            </a:endParaRPr>
          </a:p>
        </p:txBody>
      </p:sp>
      <p:sp>
        <p:nvSpPr>
          <p:cNvPr id="12" name="Rectangle 7"/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36239" y="1426801"/>
            <a:ext cx="411568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913526">
              <a:buClr>
                <a:schemeClr val="tx2"/>
              </a:buClr>
            </a:pPr>
            <a:r>
              <a:rPr lang="en-US" dirty="0" smtClean="0">
                <a:solidFill>
                  <a:srgbClr val="10253F"/>
                </a:solidFill>
                <a:cs typeface="Arial"/>
              </a:rPr>
              <a:t>A few examples of available tools</a:t>
            </a:r>
          </a:p>
          <a:p>
            <a:pPr defTabSz="913526">
              <a:buClr>
                <a:schemeClr val="tx2"/>
              </a:buClr>
            </a:pPr>
            <a:endParaRPr lang="en-US" dirty="0">
              <a:solidFill>
                <a:srgbClr val="10253F"/>
              </a:solidFill>
              <a:cs typeface="Arial"/>
            </a:endParaRPr>
          </a:p>
        </p:txBody>
      </p:sp>
      <p:sp>
        <p:nvSpPr>
          <p:cNvPr id="13" name="Rectangle 7"/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5028312" y="1400513"/>
            <a:ext cx="2081495" cy="28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913526">
              <a:buClr>
                <a:schemeClr val="tx2"/>
              </a:buClr>
            </a:pPr>
            <a:r>
              <a:rPr lang="en-US" dirty="0">
                <a:solidFill>
                  <a:srgbClr val="10253F"/>
                </a:solidFill>
                <a:cs typeface="Arial"/>
              </a:rPr>
              <a:t>Description</a:t>
            </a:r>
          </a:p>
        </p:txBody>
      </p:sp>
      <p:sp>
        <p:nvSpPr>
          <p:cNvPr id="14" name="Rectangle 7"/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7296414" y="1400513"/>
            <a:ext cx="1810982" cy="28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913526">
              <a:buClr>
                <a:schemeClr val="tx2"/>
              </a:buClr>
            </a:pPr>
            <a:r>
              <a:rPr lang="en-US" dirty="0">
                <a:solidFill>
                  <a:srgbClr val="10253F"/>
                </a:solidFill>
                <a:cs typeface="Arial"/>
              </a:rPr>
              <a:t>Impact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028312" y="3496131"/>
            <a:ext cx="4015584" cy="1477329"/>
            <a:chOff x="4866168" y="3229427"/>
            <a:chExt cx="3935021" cy="1446986"/>
          </a:xfrm>
        </p:grpSpPr>
        <p:sp>
          <p:nvSpPr>
            <p:cNvPr id="16" name="Rectangle 7"/>
            <p:cNvSpPr txBox="1">
              <a:spLocks/>
            </p:cNvSpPr>
            <p:nvPr>
              <p:custDataLst>
                <p:tags r:id="rId23"/>
              </p:custDataLst>
            </p:nvPr>
          </p:nvSpPr>
          <p:spPr bwMode="gray">
            <a:xfrm>
              <a:off x="4866168" y="3229427"/>
              <a:ext cx="2038147" cy="723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0" tIns="0" rIns="0" bIns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defRPr/>
              </a:pPr>
              <a:r>
                <a:rPr lang="en-US" sz="1600" dirty="0" smtClean="0">
                  <a:solidFill>
                    <a:srgbClr val="10253F"/>
                  </a:solidFill>
                  <a:ea typeface="+mn-ea"/>
                  <a:cs typeface="Arial"/>
                </a:rPr>
                <a:t>Bringing organic material back into the ecosystem cycle</a:t>
              </a:r>
              <a:endParaRPr lang="en-US" sz="1600" dirty="0">
                <a:solidFill>
                  <a:srgbClr val="10253F"/>
                </a:solidFill>
                <a:ea typeface="+mn-ea"/>
                <a:cs typeface="Arial"/>
              </a:endParaRPr>
            </a:p>
          </p:txBody>
        </p:sp>
        <p:sp>
          <p:nvSpPr>
            <p:cNvPr id="17" name="Rectangle 7"/>
            <p:cNvSpPr txBox="1">
              <a:spLocks/>
            </p:cNvSpPr>
            <p:nvPr>
              <p:custDataLst>
                <p:tags r:id="rId24"/>
              </p:custDataLst>
            </p:nvPr>
          </p:nvSpPr>
          <p:spPr bwMode="gray">
            <a:xfrm>
              <a:off x="7024953" y="3229428"/>
              <a:ext cx="1776236" cy="144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0" tIns="0" rIns="0" bIns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defRPr/>
              </a:pPr>
              <a:r>
                <a:rPr lang="en-US" sz="1600" dirty="0" smtClean="0">
                  <a:solidFill>
                    <a:srgbClr val="10253F"/>
                  </a:solidFill>
                  <a:ea typeface="+mn-ea"/>
                  <a:cs typeface="Arial"/>
                </a:rPr>
                <a:t>Nutrient </a:t>
              </a:r>
            </a:p>
            <a:p>
              <a:pPr>
                <a:defRPr/>
              </a:pPr>
              <a:r>
                <a:rPr lang="en-US" sz="1600" dirty="0" smtClean="0">
                  <a:solidFill>
                    <a:srgbClr val="10253F"/>
                  </a:solidFill>
                  <a:ea typeface="+mn-ea"/>
                  <a:cs typeface="Arial"/>
                </a:rPr>
                <a:t>enrichment </a:t>
              </a:r>
            </a:p>
            <a:p>
              <a:pPr>
                <a:defRPr/>
              </a:pPr>
              <a:r>
                <a:rPr lang="en-US" sz="1600" dirty="0" smtClean="0">
                  <a:solidFill>
                    <a:srgbClr val="10253F"/>
                  </a:solidFill>
                  <a:ea typeface="+mn-ea"/>
                  <a:cs typeface="Arial"/>
                </a:rPr>
                <a:t>of the soil; dramatically improving </a:t>
              </a:r>
            </a:p>
            <a:p>
              <a:pPr>
                <a:defRPr/>
              </a:pPr>
              <a:r>
                <a:rPr lang="en-US" sz="1600" dirty="0" smtClean="0">
                  <a:solidFill>
                    <a:srgbClr val="10253F"/>
                  </a:solidFill>
                  <a:ea typeface="+mn-ea"/>
                  <a:cs typeface="Arial"/>
                </a:rPr>
                <a:t>land yield</a:t>
              </a:r>
              <a:endParaRPr lang="en-US" sz="1600" dirty="0">
                <a:solidFill>
                  <a:srgbClr val="10253F"/>
                </a:solidFill>
                <a:ea typeface="+mn-ea"/>
                <a:cs typeface="Arial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990213" y="5226841"/>
            <a:ext cx="3442026" cy="984885"/>
            <a:chOff x="4866168" y="4842501"/>
            <a:chExt cx="3205824" cy="964345"/>
          </a:xfrm>
        </p:grpSpPr>
        <p:sp>
          <p:nvSpPr>
            <p:cNvPr id="19" name="Rectangle 7"/>
            <p:cNvSpPr txBox="1">
              <a:spLocks/>
            </p:cNvSpPr>
            <p:nvPr>
              <p:custDataLst>
                <p:tags r:id="rId21"/>
              </p:custDataLst>
            </p:nvPr>
          </p:nvSpPr>
          <p:spPr bwMode="gray">
            <a:xfrm>
              <a:off x="4866168" y="4842501"/>
              <a:ext cx="2038147" cy="964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0" tIns="0" rIns="0" bIns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defRPr/>
              </a:pPr>
              <a:r>
                <a:rPr lang="en-US" sz="1600" dirty="0" smtClean="0">
                  <a:solidFill>
                    <a:srgbClr val="10253F"/>
                  </a:solidFill>
                  <a:ea typeface="+mn-ea"/>
                  <a:cs typeface="Arial"/>
                </a:rPr>
                <a:t>The introduction of certain types of </a:t>
              </a:r>
              <a:r>
                <a:rPr lang="en-US" sz="1600" dirty="0" err="1" smtClean="0">
                  <a:solidFill>
                    <a:srgbClr val="10253F"/>
                  </a:solidFill>
                  <a:ea typeface="+mn-ea"/>
                  <a:cs typeface="Arial"/>
                </a:rPr>
                <a:t>mycorrhizae</a:t>
              </a:r>
              <a:r>
                <a:rPr lang="en-US" sz="1600" dirty="0" smtClean="0">
                  <a:solidFill>
                    <a:srgbClr val="10253F"/>
                  </a:solidFill>
                  <a:ea typeface="+mn-ea"/>
                  <a:cs typeface="Arial"/>
                </a:rPr>
                <a:t> or fungi in the environment</a:t>
              </a:r>
              <a:endParaRPr lang="en-US" sz="1600" dirty="0">
                <a:solidFill>
                  <a:srgbClr val="10253F"/>
                </a:solidFill>
                <a:ea typeface="+mn-ea"/>
                <a:cs typeface="Arial"/>
              </a:endParaRPr>
            </a:p>
          </p:txBody>
        </p:sp>
        <p:sp>
          <p:nvSpPr>
            <p:cNvPr id="20" name="Rectangle 7"/>
            <p:cNvSpPr txBox="1">
              <a:spLocks/>
            </p:cNvSpPr>
            <p:nvPr>
              <p:custDataLst>
                <p:tags r:id="rId22"/>
              </p:custDataLst>
            </p:nvPr>
          </p:nvSpPr>
          <p:spPr bwMode="gray">
            <a:xfrm>
              <a:off x="6953459" y="4842501"/>
              <a:ext cx="1118533" cy="964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square" lIns="0" tIns="0" rIns="0" bIns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defRPr/>
              </a:pPr>
              <a:r>
                <a:rPr lang="en-US" sz="1600" dirty="0">
                  <a:solidFill>
                    <a:srgbClr val="10253F"/>
                  </a:solidFill>
                  <a:cs typeface="Arial"/>
                </a:rPr>
                <a:t>P</a:t>
              </a:r>
              <a:r>
                <a:rPr lang="en-US" sz="1600" dirty="0" smtClean="0">
                  <a:solidFill>
                    <a:srgbClr val="10253F"/>
                  </a:solidFill>
                  <a:ea typeface="+mn-ea"/>
                  <a:cs typeface="Arial"/>
                </a:rPr>
                <a:t>lants grow faster l</a:t>
              </a:r>
              <a:r>
                <a:rPr lang="en-US" sz="1600" dirty="0" smtClean="0">
                  <a:solidFill>
                    <a:srgbClr val="10253F"/>
                  </a:solidFill>
                  <a:cs typeface="Arial"/>
                </a:rPr>
                <a:t>and can be more p</a:t>
              </a:r>
              <a:r>
                <a:rPr lang="en-US" sz="1600" dirty="0" smtClean="0">
                  <a:solidFill>
                    <a:srgbClr val="10253F"/>
                  </a:solidFill>
                  <a:ea typeface="+mn-ea"/>
                  <a:cs typeface="Arial"/>
                </a:rPr>
                <a:t>roductive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5028311" y="1839464"/>
            <a:ext cx="4179186" cy="1477328"/>
            <a:chOff x="4866169" y="1482658"/>
            <a:chExt cx="3935020" cy="1446985"/>
          </a:xfrm>
        </p:grpSpPr>
        <p:sp>
          <p:nvSpPr>
            <p:cNvPr id="22" name="Rectangle 7"/>
            <p:cNvSpPr txBox="1">
              <a:spLocks/>
            </p:cNvSpPr>
            <p:nvPr>
              <p:custDataLst>
                <p:tags r:id="rId19"/>
              </p:custDataLst>
            </p:nvPr>
          </p:nvSpPr>
          <p:spPr bwMode="gray">
            <a:xfrm>
              <a:off x="4866169" y="1482659"/>
              <a:ext cx="1710834" cy="1205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sz="1600" dirty="0">
                  <a:solidFill>
                    <a:srgbClr val="10253F"/>
                  </a:solidFill>
                  <a:cs typeface="Arial"/>
                </a:rPr>
                <a:t>A low-tech solution that stores water in a ‘protected’ surrounding. Pen root growth of tree.</a:t>
              </a:r>
            </a:p>
          </p:txBody>
        </p:sp>
        <p:sp>
          <p:nvSpPr>
            <p:cNvPr id="23" name="Rectangle 7"/>
            <p:cNvSpPr txBox="1">
              <a:spLocks/>
            </p:cNvSpPr>
            <p:nvPr>
              <p:custDataLst>
                <p:tags r:id="rId20"/>
              </p:custDataLst>
            </p:nvPr>
          </p:nvSpPr>
          <p:spPr bwMode="gray">
            <a:xfrm>
              <a:off x="7024953" y="1482658"/>
              <a:ext cx="1776236" cy="144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0" tIns="0" rIns="0" bIns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defRPr/>
              </a:pPr>
              <a:r>
                <a:rPr lang="en-US" sz="1600" dirty="0">
                  <a:solidFill>
                    <a:srgbClr val="10253F"/>
                  </a:solidFill>
                  <a:cs typeface="Arial"/>
                </a:rPr>
                <a:t>T</a:t>
              </a:r>
              <a:r>
                <a:rPr lang="en-US" sz="1600" dirty="0" smtClean="0">
                  <a:solidFill>
                    <a:srgbClr val="10253F"/>
                  </a:solidFill>
                  <a:ea typeface="+mn-ea"/>
                  <a:cs typeface="Arial"/>
                </a:rPr>
                <a:t>rees and </a:t>
              </a:r>
            </a:p>
            <a:p>
              <a:pPr>
                <a:defRPr/>
              </a:pPr>
              <a:r>
                <a:rPr lang="en-US" sz="1600" dirty="0" smtClean="0">
                  <a:solidFill>
                    <a:srgbClr val="10253F"/>
                  </a:solidFill>
                  <a:ea typeface="+mn-ea"/>
                  <a:cs typeface="Arial"/>
                </a:rPr>
                <a:t>vegetables </a:t>
              </a:r>
            </a:p>
            <a:p>
              <a:pPr>
                <a:defRPr/>
              </a:pPr>
              <a:r>
                <a:rPr lang="en-US" sz="1600" dirty="0" smtClean="0">
                  <a:solidFill>
                    <a:srgbClr val="10253F"/>
                  </a:solidFill>
                  <a:ea typeface="+mn-ea"/>
                  <a:cs typeface="Arial"/>
                </a:rPr>
                <a:t>in degraded </a:t>
              </a:r>
            </a:p>
            <a:p>
              <a:pPr>
                <a:defRPr/>
              </a:pPr>
              <a:r>
                <a:rPr lang="en-US" sz="1600" dirty="0" smtClean="0">
                  <a:solidFill>
                    <a:srgbClr val="10253F"/>
                  </a:solidFill>
                  <a:ea typeface="+mn-ea"/>
                  <a:cs typeface="Arial"/>
                </a:rPr>
                <a:t>dry areas </a:t>
              </a:r>
            </a:p>
            <a:p>
              <a:pPr>
                <a:defRPr/>
              </a:pPr>
              <a:r>
                <a:rPr lang="en-US" sz="1600" dirty="0" smtClean="0">
                  <a:solidFill>
                    <a:srgbClr val="10253F"/>
                  </a:solidFill>
                  <a:ea typeface="+mn-ea"/>
                  <a:cs typeface="Arial"/>
                </a:rPr>
                <a:t>without </a:t>
              </a:r>
            </a:p>
            <a:p>
              <a:pPr>
                <a:defRPr/>
              </a:pPr>
              <a:r>
                <a:rPr lang="en-US" sz="1600" dirty="0" smtClean="0">
                  <a:solidFill>
                    <a:srgbClr val="10253F"/>
                  </a:solidFill>
                  <a:ea typeface="+mn-ea"/>
                  <a:cs typeface="Arial"/>
                </a:rPr>
                <a:t>irrigation</a:t>
              </a:r>
              <a:endParaRPr lang="en-US" sz="1600" dirty="0">
                <a:solidFill>
                  <a:srgbClr val="10253F"/>
                </a:solidFill>
                <a:ea typeface="+mn-ea"/>
                <a:cs typeface="Arial"/>
              </a:endParaRPr>
            </a:p>
          </p:txBody>
        </p:sp>
      </p:grpSp>
      <p:cxnSp>
        <p:nvCxnSpPr>
          <p:cNvPr id="24" name="Straight Connector 23"/>
          <p:cNvCxnSpPr/>
          <p:nvPr>
            <p:custDataLst>
              <p:tags r:id="rId9"/>
            </p:custDataLst>
          </p:nvPr>
        </p:nvCxnSpPr>
        <p:spPr bwMode="gray">
          <a:xfrm>
            <a:off x="63500" y="1708265"/>
            <a:ext cx="9144000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31"/>
          <p:cNvGrpSpPr>
            <a:grpSpLocks/>
          </p:cNvGrpSpPr>
          <p:nvPr/>
        </p:nvGrpSpPr>
        <p:grpSpPr bwMode="auto">
          <a:xfrm>
            <a:off x="1578051" y="3514280"/>
            <a:ext cx="3330392" cy="1347628"/>
            <a:chOff x="1464736" y="3000802"/>
            <a:chExt cx="3264879" cy="1320307"/>
          </a:xfrm>
        </p:grpSpPr>
        <p:pic>
          <p:nvPicPr>
            <p:cNvPr id="26" name="Picture 3"/>
            <p:cNvPicPr>
              <a:picLocks noChangeArrowheads="1"/>
            </p:cNvPicPr>
            <p:nvPr>
              <p:custDataLst>
                <p:tags r:id="rId17"/>
              </p:custDataLst>
            </p:nvPr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464736" y="3000802"/>
              <a:ext cx="3264879" cy="1320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26"/>
            <p:cNvSpPr>
              <a:spLocks/>
            </p:cNvSpPr>
            <p:nvPr>
              <p:custDataLst>
                <p:tags r:id="rId18"/>
              </p:custDataLst>
            </p:nvPr>
          </p:nvSpPr>
          <p:spPr bwMode="gray">
            <a:xfrm>
              <a:off x="1464736" y="3000802"/>
              <a:ext cx="3264879" cy="1320307"/>
            </a:xfrm>
            <a:prstGeom prst="rect">
              <a:avLst/>
            </a:pr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 err="1">
                <a:solidFill>
                  <a:srgbClr val="10253F"/>
                </a:solidFill>
                <a:cs typeface="Arial"/>
              </a:endParaRPr>
            </a:p>
          </p:txBody>
        </p:sp>
      </p:grp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1578051" y="5223111"/>
            <a:ext cx="3330392" cy="1346008"/>
            <a:chOff x="1379011" y="4674790"/>
            <a:chExt cx="3264879" cy="1320307"/>
          </a:xfrm>
        </p:grpSpPr>
        <p:pic>
          <p:nvPicPr>
            <p:cNvPr id="29" name="Afbeelding 1" descr="D:\2011\foto's\augustus 2011\DSC03666.JPG"/>
            <p:cNvPicPr>
              <a:picLocks noChangeArrowheads="1"/>
            </p:cNvPicPr>
            <p:nvPr>
              <p:custDataLst>
                <p:tags r:id="rId14"/>
              </p:custDataLst>
            </p:nvPr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383740" y="4678449"/>
              <a:ext cx="1649066" cy="1316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Object 2"/>
            <p:cNvPicPr>
              <a:picLocks noChangeArrowheads="1"/>
            </p:cNvPicPr>
            <p:nvPr>
              <p:custDataLst>
                <p:tags r:id="rId15"/>
              </p:custDataLst>
            </p:nvPr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536"/>
            <a:stretch>
              <a:fillRect/>
            </a:stretch>
          </p:blipFill>
          <p:spPr bwMode="gray">
            <a:xfrm>
              <a:off x="3032688" y="4678449"/>
              <a:ext cx="1607231" cy="1316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Rectangle 30"/>
            <p:cNvSpPr/>
            <p:nvPr>
              <p:custDataLst>
                <p:tags r:id="rId16"/>
              </p:custDataLst>
            </p:nvPr>
          </p:nvSpPr>
          <p:spPr bwMode="gray">
            <a:xfrm>
              <a:off x="1379011" y="4674790"/>
              <a:ext cx="3264879" cy="1320307"/>
            </a:xfrm>
            <a:prstGeom prst="rect">
              <a:avLst/>
            </a:pr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 err="1">
                <a:solidFill>
                  <a:srgbClr val="10253F"/>
                </a:solidFill>
                <a:cs typeface="Arial"/>
              </a:endParaRPr>
            </a:p>
          </p:txBody>
        </p:sp>
      </p:grpSp>
      <p:cxnSp>
        <p:nvCxnSpPr>
          <p:cNvPr id="32" name="Straight Connector 31"/>
          <p:cNvCxnSpPr>
            <a:cxnSpLocks/>
          </p:cNvCxnSpPr>
          <p:nvPr>
            <p:custDataLst>
              <p:tags r:id="rId10"/>
            </p:custDataLst>
          </p:nvPr>
        </p:nvCxnSpPr>
        <p:spPr bwMode="gray">
          <a:xfrm>
            <a:off x="133154" y="3318291"/>
            <a:ext cx="901441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>
            <p:custDataLst>
              <p:tags r:id="rId11"/>
            </p:custDataLst>
          </p:nvPr>
        </p:nvCxnSpPr>
        <p:spPr bwMode="gray">
          <a:xfrm>
            <a:off x="133154" y="5023882"/>
            <a:ext cx="901441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McK 5. Source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0" y="6546773"/>
            <a:ext cx="92075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 anchor="ctr">
            <a:spAutoFit/>
          </a:bodyPr>
          <a:lstStyle/>
          <a:p>
            <a:pPr marL="600919" indent="-600919" defTabSz="913526">
              <a:tabLst>
                <a:tab pos="597679" algn="l"/>
              </a:tabLst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  </a:t>
            </a:r>
            <a:r>
              <a:rPr lang="en-US" sz="900" dirty="0" smtClean="0">
                <a:solidFill>
                  <a:srgbClr val="000000"/>
                </a:solidFill>
              </a:rPr>
              <a:t>SOURCE</a:t>
            </a:r>
            <a:r>
              <a:rPr lang="en-US" sz="1000" dirty="0">
                <a:solidFill>
                  <a:srgbClr val="000000"/>
                </a:solidFill>
              </a:rPr>
              <a:t>: </a:t>
            </a:r>
            <a:r>
              <a:rPr lang="en-US" sz="1000" dirty="0" smtClean="0">
                <a:solidFill>
                  <a:srgbClr val="000000"/>
                </a:solidFill>
              </a:rPr>
              <a:t>Willem Ferwerda , Nature Resilience: ecological restoration by partners in business for next generations. RSM, IUCN CEM (2012): Desire WUR, GPFLR </a:t>
            </a:r>
          </a:p>
          <a:p>
            <a:pPr marL="600919" indent="-600919" defTabSz="913526">
              <a:tabLst>
                <a:tab pos="597679" algn="l"/>
              </a:tabLst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(FAO, WRI, IUCN, WUR), Wetlands International.  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5" name="Rectangle 7"/>
          <p:cNvSpPr txBox="1">
            <a:spLocks/>
          </p:cNvSpPr>
          <p:nvPr>
            <p:custDataLst>
              <p:tags r:id="rId13"/>
            </p:custDataLst>
          </p:nvPr>
        </p:nvSpPr>
        <p:spPr bwMode="gray">
          <a:xfrm>
            <a:off x="132070" y="5223111"/>
            <a:ext cx="333039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913526">
              <a:buClr>
                <a:schemeClr val="tx2"/>
              </a:buClr>
            </a:pPr>
            <a:r>
              <a:rPr lang="en-US" sz="1600" dirty="0" err="1">
                <a:solidFill>
                  <a:srgbClr val="10253F"/>
                </a:solidFill>
                <a:cs typeface="Arial"/>
              </a:rPr>
              <a:t>Microbiome</a:t>
            </a:r>
            <a:r>
              <a:rPr lang="en-US" sz="1600" dirty="0">
                <a:solidFill>
                  <a:srgbClr val="10253F"/>
                </a:solidFill>
                <a:cs typeface="Arial"/>
              </a:rPr>
              <a:t> </a:t>
            </a:r>
            <a:endParaRPr lang="en-US" sz="1600" dirty="0" smtClean="0">
              <a:solidFill>
                <a:srgbClr val="10253F"/>
              </a:solidFill>
              <a:cs typeface="Arial"/>
            </a:endParaRPr>
          </a:p>
          <a:p>
            <a:pPr defTabSz="913526">
              <a:buClr>
                <a:schemeClr val="tx2"/>
              </a:buClr>
            </a:pPr>
            <a:endParaRPr lang="en-US" sz="1600" dirty="0" smtClean="0">
              <a:solidFill>
                <a:srgbClr val="10253F"/>
              </a:solidFill>
              <a:cs typeface="Arial"/>
            </a:endParaRPr>
          </a:p>
          <a:p>
            <a:pPr defTabSz="913526">
              <a:buClr>
                <a:schemeClr val="tx2"/>
              </a:buClr>
            </a:pPr>
            <a:endParaRPr lang="en-US" sz="1600" dirty="0">
              <a:solidFill>
                <a:srgbClr val="10253F"/>
              </a:solidFill>
              <a:cs typeface="Arial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0" y="0"/>
            <a:ext cx="92305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venir Medium"/>
                <a:cs typeface="Avenir Medium"/>
              </a:rPr>
              <a:t>3. Return of Natural Capital </a:t>
            </a:r>
          </a:p>
          <a:p>
            <a:r>
              <a:rPr lang="en-US" sz="1800" dirty="0" smtClean="0">
                <a:latin typeface="Avenir Medium"/>
                <a:cs typeface="Avenir Medium"/>
              </a:rPr>
              <a:t>Using the right technology and science to accelerate biodiversity </a:t>
            </a:r>
            <a:endParaRPr lang="en-US" sz="1800" dirty="0">
              <a:latin typeface="Avenir Medium"/>
              <a:cs typeface="Avenir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728" y="3318291"/>
            <a:ext cx="774838" cy="1719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72728" y="1707870"/>
            <a:ext cx="771271" cy="1608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728" y="5036960"/>
            <a:ext cx="774838" cy="1834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612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before_after_loess_plateau_02_1995.jp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326" y="2961289"/>
            <a:ext cx="1570005" cy="938851"/>
          </a:xfrm>
          <a:prstGeom prst="rect">
            <a:avLst/>
          </a:prstGeom>
          <a:ln>
            <a:solidFill>
              <a:srgbClr val="FFFFFF"/>
            </a:solidFill>
          </a:ln>
          <a:effectLst/>
        </p:spPr>
      </p:pic>
      <p:pic>
        <p:nvPicPr>
          <p:cNvPr id="6" name="Immagine 5" descr="before_after_loess_plateau_02_201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849" y="2953737"/>
            <a:ext cx="1570004" cy="946403"/>
          </a:xfrm>
          <a:prstGeom prst="rect">
            <a:avLst/>
          </a:prstGeom>
          <a:ln>
            <a:solidFill>
              <a:srgbClr val="FFFFFF"/>
            </a:solidFill>
          </a:ln>
          <a:effectLst/>
        </p:spPr>
      </p:pic>
      <p:pic>
        <p:nvPicPr>
          <p:cNvPr id="8" name="Immagine 7" descr="before_after_loess_plateau_03_2011.jpg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377" y="1881607"/>
            <a:ext cx="1570005" cy="938851"/>
          </a:xfrm>
          <a:prstGeom prst="rect">
            <a:avLst/>
          </a:prstGeom>
          <a:ln>
            <a:solidFill>
              <a:srgbClr val="FFFFFF"/>
            </a:solidFill>
          </a:ln>
          <a:effectLst/>
        </p:spPr>
      </p:pic>
      <p:pic>
        <p:nvPicPr>
          <p:cNvPr id="9" name="Immagine 8" descr="before_after_loess_plateau_03_1995.jpg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326" y="1881607"/>
            <a:ext cx="1569257" cy="938851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10" name="Immagine 9" descr="before_after_loess_plateau_01_1995.jpg"/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578" y="4058449"/>
            <a:ext cx="1570005" cy="938851"/>
          </a:xfrm>
          <a:prstGeom prst="rect">
            <a:avLst/>
          </a:prstGeom>
          <a:ln>
            <a:solidFill>
              <a:srgbClr val="FFFFFF"/>
            </a:solidFill>
          </a:ln>
          <a:effectLst/>
        </p:spPr>
      </p:pic>
      <p:pic>
        <p:nvPicPr>
          <p:cNvPr id="11" name="Immagine 10" descr="before_after_loess_plateau_01_2011.jpg"/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851" y="4058449"/>
            <a:ext cx="1570005" cy="938851"/>
          </a:xfrm>
          <a:prstGeom prst="rect">
            <a:avLst/>
          </a:prstGeom>
          <a:ln>
            <a:solidFill>
              <a:srgbClr val="FFFFFF"/>
            </a:solidFill>
          </a:ln>
          <a:effectLst/>
        </p:spPr>
      </p:pic>
      <p:sp>
        <p:nvSpPr>
          <p:cNvPr id="13" name="CasellaDiTesto 12"/>
          <p:cNvSpPr txBox="1"/>
          <p:nvPr/>
        </p:nvSpPr>
        <p:spPr>
          <a:xfrm>
            <a:off x="262996" y="1407225"/>
            <a:ext cx="5228331" cy="4385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</a:pPr>
            <a:endParaRPr lang="en-US" b="1" dirty="0" smtClean="0">
              <a:sym typeface="Helvetica Neue" pitchFamily="-83" charset="0"/>
            </a:endParaRPr>
          </a:p>
          <a:p>
            <a:pPr marL="285750" indent="-285750">
              <a:spcAft>
                <a:spcPts val="600"/>
              </a:spcAft>
            </a:pPr>
            <a:r>
              <a:rPr lang="en-US" dirty="0" smtClean="0">
                <a:latin typeface="Wingdings"/>
                <a:ea typeface="Wingdings"/>
                <a:cs typeface="Wingdings"/>
                <a:sym typeface="Arial" pitchFamily="-83" charset="0"/>
              </a:rPr>
              <a:t>	</a:t>
            </a:r>
            <a:r>
              <a:rPr lang="en-US" b="1" dirty="0" smtClean="0">
                <a:sym typeface="Helvetica Neue" pitchFamily="-83" charset="0"/>
              </a:rPr>
              <a:t>2.5m people</a:t>
            </a:r>
            <a:r>
              <a:rPr lang="en-US" dirty="0" smtClean="0">
                <a:sym typeface="Helvetica Neue" pitchFamily="-83" charset="0"/>
              </a:rPr>
              <a:t> lifted out of poverty</a:t>
            </a:r>
          </a:p>
          <a:p>
            <a:pPr marL="285750" indent="-285750">
              <a:spcAft>
                <a:spcPts val="600"/>
              </a:spcAft>
            </a:pPr>
            <a:endParaRPr lang="en-US" dirty="0" smtClean="0">
              <a:latin typeface="Wingdings"/>
              <a:ea typeface="Wingdings"/>
              <a:cs typeface="Wingdings"/>
              <a:sym typeface="Arial" pitchFamily="-83" charset="0"/>
            </a:endParaRPr>
          </a:p>
          <a:p>
            <a:pPr marL="285750" indent="-285750">
              <a:spcAft>
                <a:spcPts val="600"/>
              </a:spcAft>
            </a:pPr>
            <a:r>
              <a:rPr lang="en-US" dirty="0" smtClean="0">
                <a:latin typeface="Wingdings"/>
                <a:ea typeface="Wingdings"/>
                <a:cs typeface="Wingdings"/>
                <a:sym typeface="Arial" pitchFamily="-83" charset="0"/>
              </a:rPr>
              <a:t>	</a:t>
            </a:r>
            <a:r>
              <a:rPr lang="en-US" dirty="0" smtClean="0">
                <a:sym typeface="Helvetica Neue" pitchFamily="-83" charset="0"/>
              </a:rPr>
              <a:t>Average farmer income rose from </a:t>
            </a:r>
            <a:r>
              <a:rPr lang="en-US" b="1" dirty="0" smtClean="0">
                <a:sym typeface="Helvetica Neue" pitchFamily="-83" charset="0"/>
              </a:rPr>
              <a:t>US$ 70 to US$ 200 p.a.</a:t>
            </a:r>
          </a:p>
          <a:p>
            <a:pPr marL="285750" indent="-285750">
              <a:spcAft>
                <a:spcPts val="600"/>
              </a:spcAft>
            </a:pPr>
            <a:endParaRPr lang="en-US" dirty="0" smtClean="0">
              <a:latin typeface="Wingdings"/>
              <a:ea typeface="Wingdings"/>
              <a:cs typeface="Wingdings"/>
              <a:sym typeface="Arial" pitchFamily="-83" charset="0"/>
            </a:endParaRPr>
          </a:p>
          <a:p>
            <a:pPr marL="285750" indent="-285750">
              <a:spcAft>
                <a:spcPts val="600"/>
              </a:spcAft>
            </a:pPr>
            <a:r>
              <a:rPr lang="en-US" dirty="0" smtClean="0">
                <a:latin typeface="Wingdings"/>
                <a:ea typeface="Wingdings"/>
                <a:cs typeface="Wingdings"/>
                <a:sym typeface="Arial" pitchFamily="-83" charset="0"/>
              </a:rPr>
              <a:t>	</a:t>
            </a:r>
            <a:r>
              <a:rPr lang="en-US" b="1" dirty="0" smtClean="0">
                <a:ea typeface="Wingdings"/>
                <a:cs typeface="Wingdings"/>
                <a:sym typeface="Arial" pitchFamily="-83" charset="0"/>
              </a:rPr>
              <a:t>Educationa</a:t>
            </a:r>
            <a:r>
              <a:rPr lang="en-US" b="1" dirty="0">
                <a:ea typeface="Wingdings"/>
                <a:cs typeface="Wingdings"/>
                <a:sym typeface="Arial" pitchFamily="-83" charset="0"/>
              </a:rPr>
              <a:t>l</a:t>
            </a:r>
            <a:r>
              <a:rPr lang="en-US" b="1" dirty="0" smtClean="0">
                <a:ea typeface="Wingdings"/>
                <a:cs typeface="Wingdings"/>
                <a:sym typeface="Arial" pitchFamily="-83" charset="0"/>
              </a:rPr>
              <a:t> level </a:t>
            </a:r>
            <a:r>
              <a:rPr lang="en-US" dirty="0" smtClean="0">
                <a:ea typeface="Wingdings"/>
                <a:cs typeface="Wingdings"/>
                <a:sym typeface="Arial" pitchFamily="-83" charset="0"/>
              </a:rPr>
              <a:t>increased, communities entered new social cohesion phases</a:t>
            </a:r>
            <a:endParaRPr lang="en-US" dirty="0" smtClean="0">
              <a:sym typeface="Helvetica Neue" pitchFamily="-83" charset="0"/>
            </a:endParaRPr>
          </a:p>
          <a:p>
            <a:pPr marL="285750" indent="-285750">
              <a:spcAft>
                <a:spcPts val="600"/>
              </a:spcAft>
            </a:pPr>
            <a:endParaRPr lang="en-US" dirty="0" smtClean="0">
              <a:latin typeface="Wingdings"/>
              <a:ea typeface="Wingdings"/>
              <a:cs typeface="Wingdings"/>
              <a:sym typeface="Arial" pitchFamily="-83" charset="0"/>
            </a:endParaRPr>
          </a:p>
          <a:p>
            <a:pPr marL="285750" indent="-285750">
              <a:spcAft>
                <a:spcPts val="600"/>
              </a:spcAft>
            </a:pPr>
            <a:r>
              <a:rPr lang="en-US" dirty="0" smtClean="0"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b="1" dirty="0">
                <a:latin typeface="Wingdings"/>
                <a:ea typeface="Wingdings"/>
                <a:cs typeface="Wingdings"/>
                <a:sym typeface="Arial" pitchFamily="-83" charset="0"/>
              </a:rPr>
              <a:t>	</a:t>
            </a:r>
            <a:r>
              <a:rPr lang="en-US" b="1" dirty="0" smtClean="0">
                <a:ea typeface="Wingdings"/>
                <a:cs typeface="Wingdings"/>
                <a:sym typeface="Arial" pitchFamily="-83" charset="0"/>
              </a:rPr>
              <a:t>Uplifting of Culture</a:t>
            </a:r>
            <a:r>
              <a:rPr lang="en-US" dirty="0" smtClean="0">
                <a:ea typeface="Wingdings"/>
                <a:cs typeface="Wingdings"/>
                <a:sym typeface="Arial" pitchFamily="-83" charset="0"/>
              </a:rPr>
              <a:t>, more time for leisure, increase of family values, and meaningfulness</a:t>
            </a:r>
          </a:p>
          <a:p>
            <a:pPr marL="285750" indent="-285750">
              <a:spcAft>
                <a:spcPts val="600"/>
              </a:spcAft>
            </a:pPr>
            <a:r>
              <a:rPr lang="en-US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</a:p>
          <a:p>
            <a:pPr marL="285750" indent="-285750">
              <a:spcAft>
                <a:spcPts val="600"/>
              </a:spcAft>
            </a:pPr>
            <a:r>
              <a:rPr lang="en-US" dirty="0" smtClean="0"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b="1" dirty="0">
                <a:latin typeface="Wingdings"/>
                <a:ea typeface="Wingdings"/>
                <a:cs typeface="Wingdings"/>
                <a:sym typeface="Arial" pitchFamily="-83" charset="0"/>
              </a:rPr>
              <a:t>	</a:t>
            </a:r>
            <a:r>
              <a:rPr lang="en-US" b="1" dirty="0" smtClean="0">
                <a:ea typeface="Wingdings"/>
                <a:cs typeface="Wingdings"/>
                <a:sym typeface="Arial" pitchFamily="-83" charset="0"/>
              </a:rPr>
              <a:t>Increasing health </a:t>
            </a:r>
            <a:r>
              <a:rPr lang="en-US" dirty="0" smtClean="0">
                <a:ea typeface="Wingdings"/>
                <a:cs typeface="Wingdings"/>
                <a:sym typeface="Arial" pitchFamily="-83" charset="0"/>
              </a:rPr>
              <a:t>of local people</a:t>
            </a:r>
            <a:endParaRPr lang="en-US" dirty="0">
              <a:ea typeface="Wingdings"/>
              <a:cs typeface="Wingdings"/>
              <a:sym typeface="Arial" pitchFamily="-83" charset="0"/>
            </a:endParaRPr>
          </a:p>
        </p:txBody>
      </p:sp>
      <p:sp>
        <p:nvSpPr>
          <p:cNvPr id="17" name="McK 5. Source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46524" y="6443133"/>
            <a:ext cx="851085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621708" indent="-621708" defTabSz="913028">
              <a:tabLst>
                <a:tab pos="625056" algn="l"/>
              </a:tabLst>
            </a:pPr>
            <a:r>
              <a:rPr lang="en-US" sz="700" b="1" dirty="0" smtClean="0">
                <a:solidFill>
                  <a:srgbClr val="000000"/>
                </a:solidFill>
                <a:cs typeface="Arial"/>
              </a:rPr>
              <a:t>SOURCES: </a:t>
            </a:r>
            <a:r>
              <a:rPr lang="en-US" sz="700" dirty="0" smtClean="0">
                <a:cs typeface="Arial"/>
              </a:rPr>
              <a:t>World Bank Loess Plateau Watershed Project (2003); Images: John D. Liu (EEMP): Hope in a Changing Climate (2010)</a:t>
            </a:r>
            <a:endParaRPr lang="en-US" sz="7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0"/>
            <a:ext cx="9144000" cy="119379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52525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Avenir Medium"/>
                <a:cs typeface="Avenir Medium"/>
              </a:rPr>
              <a:t>4. Return of Inspirational Capital</a:t>
            </a:r>
          </a:p>
          <a:p>
            <a:r>
              <a:rPr lang="en-US" sz="2400" kern="0" dirty="0" smtClean="0">
                <a:cs typeface="Calibri"/>
                <a:sym typeface="Helvetica Neue" pitchFamily="-83" charset="0"/>
              </a:rPr>
              <a:t>											</a:t>
            </a:r>
            <a:endParaRPr lang="en-US" sz="2800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pPr lvl="0" algn="l"/>
            <a:r>
              <a:rPr lang="en-US" sz="2000" kern="0" dirty="0" smtClean="0">
                <a:solidFill>
                  <a:schemeClr val="tx1"/>
                </a:solidFill>
                <a:cs typeface="Calibri"/>
                <a:sym typeface="Helvetica Neue" pitchFamily="-83" charset="0"/>
              </a:rPr>
              <a:t>  </a:t>
            </a:r>
            <a:endParaRPr lang="en-US" sz="2800" dirty="0">
              <a:latin typeface="Avenir Medium"/>
              <a:cs typeface="Avenir Medium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90576" y="5162440"/>
            <a:ext cx="3283278" cy="971677"/>
          </a:xfrm>
          <a:prstGeom prst="rect">
            <a:avLst/>
          </a:prstGeom>
          <a:solidFill>
            <a:schemeClr val="tx1"/>
          </a:solidFill>
        </p:spPr>
        <p:txBody>
          <a:bodyPr wrap="square" lIns="108000" tIns="46800" rIns="108000" bIns="4680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050" kern="0" dirty="0" smtClean="0">
                <a:solidFill>
                  <a:srgbClr val="FFFFFF"/>
                </a:solidFill>
                <a:cs typeface="Calibri"/>
                <a:sym typeface="Helvetica Neue" pitchFamily="-83" charset="0"/>
              </a:rPr>
              <a:t>Return on Investment:  </a:t>
            </a:r>
            <a:r>
              <a:rPr lang="en-US" sz="1050" dirty="0" smtClean="0">
                <a:solidFill>
                  <a:srgbClr val="FFFFFF"/>
                </a:solidFill>
                <a:sym typeface="Helvetica Neue" pitchFamily="-83" charset="0"/>
              </a:rPr>
              <a:t> 	agriculture, forestry, economy</a:t>
            </a:r>
          </a:p>
          <a:p>
            <a:pPr lvl="0">
              <a:spcAft>
                <a:spcPts val="600"/>
              </a:spcAft>
            </a:pPr>
            <a:r>
              <a:rPr lang="en-US" sz="1050" dirty="0" smtClean="0">
                <a:solidFill>
                  <a:srgbClr val="FFFFFF"/>
                </a:solidFill>
                <a:sym typeface="Helvetica Neue" pitchFamily="-83" charset="0"/>
              </a:rPr>
              <a:t>Return f </a:t>
            </a:r>
            <a:r>
              <a:rPr lang="en-US" sz="1050" dirty="0" err="1" smtClean="0">
                <a:solidFill>
                  <a:srgbClr val="FFFFFF"/>
                </a:solidFill>
                <a:sym typeface="Helvetica Neue" pitchFamily="-83" charset="0"/>
              </a:rPr>
              <a:t>Socal</a:t>
            </a:r>
            <a:r>
              <a:rPr lang="en-US" sz="1050" dirty="0" smtClean="0">
                <a:solidFill>
                  <a:srgbClr val="FFFFFF"/>
                </a:solidFill>
                <a:sym typeface="Helvetica Neue" pitchFamily="-83" charset="0"/>
              </a:rPr>
              <a:t> Capital:  	2,5m jobs, immigration stop</a:t>
            </a:r>
          </a:p>
          <a:p>
            <a:pPr lvl="0">
              <a:spcAft>
                <a:spcPts val="600"/>
              </a:spcAft>
            </a:pPr>
            <a:r>
              <a:rPr lang="en-US" sz="1050" dirty="0" smtClean="0">
                <a:solidFill>
                  <a:srgbClr val="FFFFFF"/>
                </a:solidFill>
                <a:sym typeface="Helvetica Neue" pitchFamily="-83" charset="0"/>
              </a:rPr>
              <a:t>Return of Natural Capital: 34% vegetation cover back</a:t>
            </a:r>
          </a:p>
          <a:p>
            <a:pPr lvl="0">
              <a:spcAft>
                <a:spcPts val="600"/>
              </a:spcAft>
            </a:pPr>
            <a:r>
              <a:rPr lang="en-US" sz="1050" dirty="0" smtClean="0">
                <a:solidFill>
                  <a:srgbClr val="FFFFFF"/>
                </a:solidFill>
                <a:sym typeface="Helvetica Neue" pitchFamily="-83" charset="0"/>
              </a:rPr>
              <a:t>Return of Inspiration:  education, social cohesion, joy  </a:t>
            </a:r>
          </a:p>
        </p:txBody>
      </p:sp>
      <p:sp>
        <p:nvSpPr>
          <p:cNvPr id="2" name="Rectangle 1"/>
          <p:cNvSpPr/>
          <p:nvPr/>
        </p:nvSpPr>
        <p:spPr>
          <a:xfrm>
            <a:off x="5495502" y="1407225"/>
            <a:ext cx="3261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ym typeface="Helvetica Neue" pitchFamily="-83" charset="0"/>
              </a:rPr>
              <a:t>1995		China	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3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 Salvador</a:t>
            </a:r>
            <a:br>
              <a:rPr lang="en-US" dirty="0" smtClean="0"/>
            </a:br>
            <a:r>
              <a:rPr lang="en-US" dirty="0" smtClean="0"/>
              <a:t>Return of Inspiration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1" y="1524001"/>
            <a:ext cx="8420099" cy="4735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02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means creating Landscape Leaders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231" y="3268664"/>
            <a:ext cx="2639569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612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caling up: 1 million ha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Sustainable livestock</a:t>
            </a:r>
            <a:r>
              <a:rPr lang="en-US" dirty="0"/>
              <a:t> </a:t>
            </a:r>
            <a:r>
              <a:rPr lang="en-US" dirty="0" smtClean="0"/>
              <a:t>management  </a:t>
            </a:r>
          </a:p>
          <a:p>
            <a:r>
              <a:rPr lang="en-US" dirty="0" err="1" smtClean="0"/>
              <a:t>Campesino</a:t>
            </a:r>
            <a:r>
              <a:rPr lang="en-US" dirty="0" smtClean="0"/>
              <a:t> agriculture: diversity </a:t>
            </a:r>
          </a:p>
          <a:p>
            <a:r>
              <a:rPr lang="en-US" dirty="0" smtClean="0"/>
              <a:t>Coffee: agro forestry</a:t>
            </a:r>
          </a:p>
          <a:p>
            <a:r>
              <a:rPr lang="en-US" dirty="0" err="1" smtClean="0"/>
              <a:t>Cacoa</a:t>
            </a:r>
            <a:r>
              <a:rPr lang="en-US" dirty="0" smtClean="0"/>
              <a:t> ‘</a:t>
            </a:r>
            <a:r>
              <a:rPr lang="en-US" dirty="0" err="1" smtClean="0"/>
              <a:t>nativo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Sugar cane: organic</a:t>
            </a:r>
          </a:p>
          <a:p>
            <a:r>
              <a:rPr lang="en-US" dirty="0" smtClean="0"/>
              <a:t>Mangrove restoration</a:t>
            </a:r>
          </a:p>
          <a:p>
            <a:r>
              <a:rPr lang="en-US" dirty="0" smtClean="0"/>
              <a:t>Riverine forest restoration</a:t>
            </a:r>
          </a:p>
          <a:p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900" y="3055966"/>
            <a:ext cx="3733800" cy="2619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22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1239208"/>
              </p:ext>
            </p:extLst>
          </p:nvPr>
        </p:nvGraphicFramePr>
        <p:xfrm>
          <a:off x="342900" y="1206500"/>
          <a:ext cx="8331200" cy="527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noProof="0" dirty="0" smtClean="0">
              <a:latin typeface="Avenir Medium"/>
              <a:ea typeface="+mj-ea"/>
              <a:cs typeface="Avenir Medium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Avenir Medium"/>
                <a:ea typeface="+mj-ea"/>
                <a:cs typeface="Avenir Medium"/>
              </a:rPr>
              <a:t>How to scale up?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Medium"/>
                <a:ea typeface="+mj-ea"/>
                <a:cs typeface="Avenir Medium"/>
              </a:rPr>
              <a:t>From ‘Ecosystem </a:t>
            </a:r>
            <a:r>
              <a:rPr lang="en-US" sz="2800" dirty="0">
                <a:latin typeface="Avenir Medium"/>
                <a:ea typeface="+mj-ea"/>
                <a:cs typeface="Avenir Medium"/>
              </a:rPr>
              <a:t>R</a:t>
            </a:r>
            <a:r>
              <a: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Medium"/>
                <a:ea typeface="+mj-ea"/>
                <a:cs typeface="Avenir Medium"/>
              </a:rPr>
              <a:t>estoration </a:t>
            </a:r>
            <a:r>
              <a:rPr lang="en-US" sz="2800" dirty="0">
                <a:latin typeface="Avenir Medium"/>
                <a:ea typeface="+mj-ea"/>
                <a:cs typeface="Avenir Medium"/>
              </a:rPr>
              <a:t>R</a:t>
            </a:r>
            <a:r>
              <a: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Medium"/>
                <a:ea typeface="+mj-ea"/>
                <a:cs typeface="Avenir Medium"/>
              </a:rPr>
              <a:t>eady’ to ‘Investment </a:t>
            </a:r>
            <a:r>
              <a:rPr lang="en-US" sz="2800" dirty="0">
                <a:latin typeface="Avenir Medium"/>
                <a:ea typeface="+mj-ea"/>
                <a:cs typeface="Avenir Medium"/>
              </a:rPr>
              <a:t>R</a:t>
            </a:r>
            <a:r>
              <a: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Medium"/>
                <a:ea typeface="+mj-ea"/>
                <a:cs typeface="Avenir Medium"/>
              </a:rPr>
              <a:t>eady’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Medium"/>
              <a:ea typeface="+mj-ea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541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Our vision </a:t>
            </a:r>
            <a:r>
              <a:rPr lang="en-US" sz="1800" dirty="0"/>
              <a:t>is to be a highly effective catalyst of large-scale restoration of degraded ecosystems. </a:t>
            </a:r>
            <a:endParaRPr lang="en-US" sz="1800" b="1" dirty="0"/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 smtClean="0"/>
              <a:t>Our Mission </a:t>
            </a:r>
            <a:r>
              <a:rPr lang="en-US" sz="1800" dirty="0" smtClean="0"/>
              <a:t>is </a:t>
            </a:r>
            <a:r>
              <a:rPr lang="en-US" sz="1800" dirty="0"/>
              <a:t>to scale up the restoration of degraded ecosystems based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on </a:t>
            </a:r>
            <a:r>
              <a:rPr lang="en-US" sz="1800" dirty="0"/>
              <a:t>a business case, by matching companies, investors and local organizations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in </a:t>
            </a:r>
            <a:r>
              <a:rPr lang="en-US" sz="1800" dirty="0"/>
              <a:t>long lasting partnerships. 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 smtClean="0"/>
              <a:t>Our Goal </a:t>
            </a:r>
            <a:r>
              <a:rPr lang="en-US" sz="1800" dirty="0" smtClean="0"/>
              <a:t>to accelerate the restoration of </a:t>
            </a:r>
            <a:r>
              <a:rPr lang="en-US" sz="1800" dirty="0"/>
              <a:t>150 million hectares of degraded ecosystems with partners in business and investors over the next 20 years as part of international agreements such as the Bonn </a:t>
            </a:r>
            <a:r>
              <a:rPr lang="en-US" sz="1800" dirty="0" smtClean="0"/>
              <a:t>Challenge, Action 2020 and the Millennium Development Goals.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8" name="Rounded Rectangle 7"/>
          <p:cNvSpPr/>
          <p:nvPr/>
        </p:nvSpPr>
        <p:spPr>
          <a:xfrm>
            <a:off x="1104900" y="5843217"/>
            <a:ext cx="7061200" cy="42718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venir Medium"/>
                <a:cs typeface="Avenir Medium"/>
              </a:rPr>
              <a:t>We actively align all stakeholders around degraded ecosystems </a:t>
            </a:r>
          </a:p>
          <a:p>
            <a:pPr algn="ctr"/>
            <a:r>
              <a:rPr lang="en-US" sz="1400" dirty="0" smtClean="0">
                <a:latin typeface="Avenir Medium"/>
                <a:cs typeface="Avenir Medium"/>
              </a:rPr>
              <a:t>to create business driven restoration partnerships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0237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latin typeface="Avenir Medium"/>
                <a:cs typeface="Avenir Medium"/>
              </a:rPr>
              <a:t>Ecosystem Return Foundation</a:t>
            </a:r>
            <a:endParaRPr lang="en-US" sz="28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720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/>
          <p:cNvSpPr txBox="1">
            <a:spLocks/>
          </p:cNvSpPr>
          <p:nvPr/>
        </p:nvSpPr>
        <p:spPr>
          <a:xfrm>
            <a:off x="3110492" y="914400"/>
            <a:ext cx="3061708" cy="332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rgbClr val="10253F"/>
                </a:solidFill>
                <a:sym typeface="Arial" pitchFamily="-83" charset="0"/>
              </a:rPr>
              <a:t>Private sector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APG Asset Management	</a:t>
            </a:r>
            <a:endParaRPr lang="en-US" sz="1200" dirty="0" smtClean="0">
              <a:solidFill>
                <a:schemeClr val="accent6">
                  <a:lumMod val="75000"/>
                </a:schemeClr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err="1" smtClean="0">
                <a:solidFill>
                  <a:srgbClr val="10253F"/>
                </a:solidFill>
                <a:sym typeface="Arial" pitchFamily="-83" charset="0"/>
              </a:rPr>
              <a:t>COmON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 Foundation</a:t>
            </a:r>
            <a:endParaRPr lang="en-US" sz="1200" dirty="0">
              <a:solidFill>
                <a:schemeClr val="accent6">
                  <a:lumMod val="75000"/>
                </a:schemeClr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McKinsey &amp; Company		</a:t>
            </a:r>
            <a:endParaRPr lang="en-US" sz="1200" dirty="0" smtClean="0">
              <a:solidFill>
                <a:srgbClr val="E46C0A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 err="1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FMO					</a:t>
            </a:r>
            <a:endParaRPr lang="en-US" sz="1200" dirty="0" smtClean="0">
              <a:solidFill>
                <a:srgbClr val="E46C0A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 err="1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Baker &amp; McKenzie		</a:t>
            </a:r>
            <a:endParaRPr lang="en-US" sz="1200" dirty="0" smtClean="0">
              <a:solidFill>
                <a:srgbClr val="E46C0A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 err="1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err="1" smtClean="0">
                <a:solidFill>
                  <a:srgbClr val="10253F"/>
                </a:solidFill>
                <a:sym typeface="Arial" pitchFamily="-83" charset="0"/>
              </a:rPr>
              <a:t>Triodos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 Bank			</a:t>
            </a:r>
            <a:endParaRPr lang="en-US" sz="1200" dirty="0" smtClean="0">
              <a:solidFill>
                <a:srgbClr val="E46C0A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 err="1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ASN Bank				</a:t>
            </a:r>
            <a:endParaRPr lang="en-US" sz="1200" dirty="0" smtClean="0">
              <a:solidFill>
                <a:srgbClr val="E46C0A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 err="1" smtClean="0">
                <a:solidFill>
                  <a:srgbClr val="10253F"/>
                </a:solidFill>
                <a:sym typeface="Arial" pitchFamily="-83" charset="0"/>
              </a:rPr>
              <a:t>Camunico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 				</a:t>
            </a:r>
            <a:endParaRPr lang="en-US" sz="1200" dirty="0" smtClean="0">
              <a:solidFill>
                <a:srgbClr val="E46C0A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 err="1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err="1" smtClean="0">
                <a:solidFill>
                  <a:srgbClr val="10253F"/>
                </a:solidFill>
                <a:sym typeface="Arial" pitchFamily="-83" charset="0"/>
              </a:rPr>
              <a:t>Groasis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				</a:t>
            </a:r>
            <a:endParaRPr lang="en-US" sz="1200" dirty="0" smtClean="0">
              <a:solidFill>
                <a:srgbClr val="E46C0A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err="1" smtClean="0">
                <a:solidFill>
                  <a:srgbClr val="10253F"/>
                </a:solidFill>
                <a:sym typeface="Arial" pitchFamily="-83" charset="0"/>
              </a:rPr>
              <a:t>Egon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 </a:t>
            </a:r>
            <a:r>
              <a:rPr lang="en-US" sz="1200" dirty="0" err="1" smtClean="0">
                <a:solidFill>
                  <a:srgbClr val="10253F"/>
                </a:solidFill>
                <a:sym typeface="Arial" pitchFamily="-83" charset="0"/>
              </a:rPr>
              <a:t>Zehnder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			</a:t>
            </a:r>
            <a:endParaRPr lang="en-US" sz="1200" dirty="0" smtClean="0">
              <a:solidFill>
                <a:srgbClr val="E46C0A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err="1" smtClean="0">
                <a:solidFill>
                  <a:srgbClr val="10253F"/>
                </a:solidFill>
                <a:sym typeface="Arial" pitchFamily="-83" charset="0"/>
              </a:rPr>
              <a:t>Eosta</a:t>
            </a:r>
            <a:endParaRPr lang="en-US" sz="1200" dirty="0" smtClean="0">
              <a:solidFill>
                <a:srgbClr val="10253F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>
                <a:solidFill>
                  <a:srgbClr val="10253F"/>
                </a:solidFill>
                <a:sym typeface="Arial" pitchFamily="-83" charset="0"/>
              </a:rPr>
              <a:t>Form International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 err="1" smtClean="0">
                <a:solidFill>
                  <a:srgbClr val="10253F"/>
                </a:solidFill>
                <a:sym typeface="Arial" pitchFamily="-83" charset="0"/>
              </a:rPr>
              <a:t>Deltares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 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Land Life Company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 err="1" smtClean="0">
                <a:solidFill>
                  <a:srgbClr val="10253F"/>
                </a:solidFill>
                <a:sym typeface="Arial" pitchFamily="-83" charset="0"/>
              </a:rPr>
              <a:t>Enviu</a:t>
            </a:r>
            <a:endParaRPr lang="en-US" sz="1200" dirty="0" smtClean="0">
              <a:solidFill>
                <a:srgbClr val="10253F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endParaRPr lang="en-US" sz="1200" dirty="0">
              <a:solidFill>
                <a:srgbClr val="10253F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endParaRPr lang="en-US" sz="1200" dirty="0" smtClean="0">
              <a:solidFill>
                <a:srgbClr val="10253F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endParaRPr lang="en-US" sz="1200" dirty="0" smtClean="0">
              <a:solidFill>
                <a:srgbClr val="10253F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endParaRPr lang="en-US" sz="1200" dirty="0">
              <a:solidFill>
                <a:srgbClr val="10253F"/>
              </a:solidFill>
              <a:sym typeface="Arial" pitchFamily="-83" charset="0"/>
            </a:endParaRPr>
          </a:p>
          <a:p>
            <a:pPr lvl="0">
              <a:spcAft>
                <a:spcPts val="600"/>
              </a:spcAft>
              <a:defRPr/>
            </a:pPr>
            <a:endParaRPr lang="en-US" sz="1200" dirty="0" smtClean="0">
              <a:solidFill>
                <a:srgbClr val="10253F"/>
              </a:solidFill>
              <a:sym typeface="Arial" pitchFamily="-83" charset="0"/>
            </a:endParaRPr>
          </a:p>
          <a:p>
            <a:pPr lvl="0">
              <a:spcAft>
                <a:spcPts val="600"/>
              </a:spcAft>
              <a:defRPr/>
            </a:pPr>
            <a:endParaRPr lang="en-US" sz="1200" dirty="0">
              <a:solidFill>
                <a:srgbClr val="10253F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endParaRPr lang="en-US" sz="1200" dirty="0" smtClean="0">
              <a:solidFill>
                <a:srgbClr val="E46C0A"/>
              </a:solidFill>
              <a:sym typeface="Helvetica Neue" pitchFamily="-83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Avenir Medium"/>
                <a:ea typeface="+mj-ea"/>
                <a:cs typeface="Avenir Medium"/>
              </a:rPr>
              <a:t>We are creating a movement of partners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Medium"/>
              <a:ea typeface="+mj-ea"/>
              <a:cs typeface="Avenir Medium"/>
            </a:endParaRP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444500" y="914400"/>
            <a:ext cx="3771900" cy="5359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rgbClr val="10253F"/>
                </a:solidFill>
                <a:sym typeface="Arial" pitchFamily="-83" charset="0"/>
              </a:rPr>
              <a:t>NGOs and Universities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-83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>
                <a:solidFill>
                  <a:srgbClr val="10253F"/>
                </a:solidFill>
                <a:sym typeface="Arial" pitchFamily="-83" charset="0"/>
              </a:rPr>
              <a:t>HIVOS (NL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)</a:t>
            </a:r>
            <a:endParaRPr lang="en-US" sz="1200" dirty="0">
              <a:solidFill>
                <a:srgbClr val="10253F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World Land Trust (UK)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IUCN Leaders for Nature 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 err="1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Wetlands International 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RSM - Erasmus University (NL)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err="1" smtClean="0">
                <a:solidFill>
                  <a:srgbClr val="10253F"/>
                </a:solidFill>
                <a:sym typeface="Arial" pitchFamily="-83" charset="0"/>
              </a:rPr>
              <a:t>Nyenrode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 Business School (NL)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 err="1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err="1" smtClean="0">
                <a:solidFill>
                  <a:srgbClr val="10253F"/>
                </a:solidFill>
                <a:sym typeface="Arial" pitchFamily="-83" charset="0"/>
              </a:rPr>
              <a:t>Tropenbos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 International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Massey University (New Zealand)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Tompkins Conservation (US)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 err="1" smtClean="0">
                <a:solidFill>
                  <a:srgbClr val="10253F"/>
                </a:solidFill>
                <a:sym typeface="Arial" pitchFamily="-83" charset="0"/>
              </a:rPr>
              <a:t>Wageningen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 University (NL)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Free University Amsterdam (NL)	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>
                <a:solidFill>
                  <a:srgbClr val="10253F"/>
                </a:solidFill>
                <a:sym typeface="Arial" pitchFamily="-83" charset="0"/>
              </a:rPr>
              <a:t>Charles Darwin Foundation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(Ecuador)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Global Footprint Network (US)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EEMP </a:t>
            </a:r>
            <a:r>
              <a:rPr lang="en-US" sz="1200" dirty="0">
                <a:solidFill>
                  <a:srgbClr val="10253F"/>
                </a:solidFill>
                <a:sym typeface="Arial" pitchFamily="-83" charset="0"/>
              </a:rPr>
              <a:t>(China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)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>
                <a:solidFill>
                  <a:srgbClr val="10253F"/>
                </a:solidFill>
                <a:sym typeface="Arial" pitchFamily="-83" charset="0"/>
              </a:rPr>
              <a:t>TEMA (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Turkey)</a:t>
            </a:r>
            <a:endParaRPr lang="en-US" sz="1200" dirty="0" smtClean="0">
              <a:solidFill>
                <a:srgbClr val="E46C0A"/>
              </a:solidFill>
              <a:latin typeface="Wingdings"/>
              <a:ea typeface="Wingdings"/>
              <a:cs typeface="Wingdings"/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>
                <a:solidFill>
                  <a:srgbClr val="10253F"/>
                </a:solidFill>
                <a:sym typeface="Arial" pitchFamily="-83" charset="0"/>
              </a:rPr>
              <a:t>IE Madrid (Spain)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Utrecht </a:t>
            </a:r>
            <a:r>
              <a:rPr lang="en-US" sz="1200" dirty="0">
                <a:solidFill>
                  <a:srgbClr val="10253F"/>
                </a:solidFill>
                <a:sym typeface="Arial" pitchFamily="-83" charset="0"/>
              </a:rPr>
              <a:t>University - Copernicus Institute (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NL)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IUCN ES (Spain), IUCN China, IUCN NL)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Living Lands (South Africa)</a:t>
            </a:r>
          </a:p>
          <a:p>
            <a:pPr lvl="0">
              <a:spcAft>
                <a:spcPts val="600"/>
              </a:spcAft>
              <a:defRPr/>
            </a:pPr>
            <a:endParaRPr lang="en-US" sz="1200" dirty="0" smtClean="0">
              <a:solidFill>
                <a:srgbClr val="10253F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endParaRPr lang="en-US" sz="1200" dirty="0" smtClean="0">
              <a:solidFill>
                <a:srgbClr val="10253F"/>
              </a:solidFill>
              <a:sym typeface="Helvetica Neue" pitchFamily="-83" charset="0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5296908" y="927100"/>
            <a:ext cx="4736092" cy="3570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rgbClr val="10253F"/>
                </a:solidFill>
                <a:sym typeface="Arial" pitchFamily="-83" charset="0"/>
              </a:rPr>
              <a:t>Governmental and multi-lateral organisations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-83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 err="1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UN Convention to Combat Desertification (UNCCD)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 err="1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UN Environmental </a:t>
            </a:r>
            <a:r>
              <a:rPr lang="en-US" sz="1200" dirty="0" err="1" smtClean="0">
                <a:solidFill>
                  <a:srgbClr val="10253F"/>
                </a:solidFill>
                <a:sym typeface="Arial" pitchFamily="-83" charset="0"/>
              </a:rPr>
              <a:t>Programme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 (UNEP) 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 err="1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Global Partnership on Forest &amp; Landscape Restoration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 err="1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IUCN Commission on Ecosystem Management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 err="1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Economics of Land Degradation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Bonn Challenge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Dutch </a:t>
            </a:r>
            <a:r>
              <a:rPr lang="en-US" sz="1200" dirty="0">
                <a:solidFill>
                  <a:srgbClr val="10253F"/>
                </a:solidFill>
                <a:sym typeface="Arial" pitchFamily="-83" charset="0"/>
              </a:rPr>
              <a:t>Government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(</a:t>
            </a:r>
            <a:r>
              <a:rPr lang="en-US" sz="1200" dirty="0">
                <a:solidFill>
                  <a:srgbClr val="10253F"/>
                </a:solidFill>
                <a:sym typeface="Arial" pitchFamily="-83" charset="0"/>
              </a:rPr>
              <a:t>ministry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Economic Affairs, 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>
                <a:solidFill>
                  <a:srgbClr val="10253F"/>
                </a:solidFill>
                <a:sym typeface="Arial" pitchFamily="-83" charset="0"/>
              </a:rPr>
              <a:t>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         ministry Infrastructure &amp; Environment)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200" dirty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Netherlands </a:t>
            </a:r>
            <a:r>
              <a:rPr lang="en-US" sz="1200" dirty="0">
                <a:solidFill>
                  <a:srgbClr val="10253F"/>
                </a:solidFill>
                <a:sym typeface="Arial" pitchFamily="-83" charset="0"/>
              </a:rPr>
              <a:t>Institute for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Ecology (NIOO)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Arial" pitchFamily="-83" charset="0"/>
              </a:rPr>
              <a:t> </a:t>
            </a: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ISRIC </a:t>
            </a:r>
            <a:r>
              <a:rPr lang="en-US" sz="1200" dirty="0">
                <a:solidFill>
                  <a:srgbClr val="10253F"/>
                </a:solidFill>
                <a:sym typeface="Arial" pitchFamily="-83" charset="0"/>
              </a:rPr>
              <a:t>World Soil Information</a:t>
            </a:r>
          </a:p>
          <a:p>
            <a:pPr lvl="0">
              <a:spcAft>
                <a:spcPts val="600"/>
              </a:spcAft>
              <a:defRPr/>
            </a:pPr>
            <a:endParaRPr lang="en-US" sz="1200" dirty="0" smtClean="0">
              <a:solidFill>
                <a:srgbClr val="10253F"/>
              </a:solidFill>
              <a:sym typeface="Arial" pitchFamily="-83" charset="0"/>
            </a:endParaRPr>
          </a:p>
          <a:p>
            <a:pPr lvl="0">
              <a:spcAft>
                <a:spcPts val="600"/>
              </a:spcAft>
              <a:defRPr/>
            </a:pPr>
            <a:endParaRPr lang="en-US" sz="1200" dirty="0" smtClean="0">
              <a:solidFill>
                <a:srgbClr val="10253F"/>
              </a:solidFill>
              <a:sym typeface="Arial" pitchFamily="-83" charset="0"/>
            </a:endParaRPr>
          </a:p>
          <a:p>
            <a:pPr lvl="0">
              <a:spcAft>
                <a:spcPts val="600"/>
              </a:spcAft>
              <a:defRPr/>
            </a:pPr>
            <a:endParaRPr lang="en-US" sz="1200" dirty="0">
              <a:solidFill>
                <a:srgbClr val="10253F"/>
              </a:solidFill>
              <a:sym typeface="Arial" pitchFamily="-83" charset="0"/>
            </a:endParaRPr>
          </a:p>
          <a:p>
            <a:pPr lvl="0">
              <a:spcAft>
                <a:spcPts val="600"/>
              </a:spcAft>
              <a:defRPr/>
            </a:pPr>
            <a:endParaRPr lang="en-US" sz="1200" dirty="0">
              <a:solidFill>
                <a:srgbClr val="10253F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endParaRPr lang="en-US" sz="1200" dirty="0" smtClean="0">
              <a:solidFill>
                <a:srgbClr val="10253F"/>
              </a:solidFill>
              <a:sym typeface="Arial" pitchFamily="-83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 dirty="0" smtClean="0">
                <a:solidFill>
                  <a:srgbClr val="10253F"/>
                </a:solidFill>
                <a:sym typeface="Arial" pitchFamily="-83" charset="0"/>
              </a:rPr>
              <a:t>       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55" y="6210864"/>
            <a:ext cx="1845663" cy="64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84663" y="1166813"/>
            <a:ext cx="4859337" cy="5718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3" name="Text Box 22"/>
          <p:cNvSpPr txBox="1">
            <a:spLocks noChangeArrowheads="1"/>
          </p:cNvSpPr>
          <p:nvPr/>
        </p:nvSpPr>
        <p:spPr bwMode="auto">
          <a:xfrm>
            <a:off x="6521450" y="6477000"/>
            <a:ext cx="180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800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3789" name="Rectangle 13788"/>
          <p:cNvSpPr/>
          <p:nvPr/>
        </p:nvSpPr>
        <p:spPr>
          <a:xfrm>
            <a:off x="6300788" y="1052513"/>
            <a:ext cx="809625" cy="583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9" name="AutoShape 14"/>
          <p:cNvSpPr>
            <a:spLocks noChangeAspect="1" noChangeArrowheads="1"/>
          </p:cNvSpPr>
          <p:nvPr/>
        </p:nvSpPr>
        <p:spPr bwMode="auto">
          <a:xfrm>
            <a:off x="3963988" y="93861"/>
            <a:ext cx="4929187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1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77801"/>
            <a:ext cx="486003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56325" y="333375"/>
            <a:ext cx="954088" cy="287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44208" y="548680"/>
            <a:ext cx="447675" cy="617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81376" y="333375"/>
            <a:ext cx="4601592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47800" y="1358900"/>
            <a:ext cx="29335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 smtClean="0">
                <a:solidFill>
                  <a:srgbClr val="000000"/>
                </a:solidFill>
              </a:rPr>
              <a:t>		</a:t>
            </a:r>
            <a:endParaRPr lang="nl-NL" dirty="0">
              <a:solidFill>
                <a:srgbClr val="000000"/>
              </a:solidFill>
            </a:endParaRPr>
          </a:p>
          <a:p>
            <a:endParaRPr lang="nl-NL" dirty="0">
              <a:solidFill>
                <a:srgbClr val="000000"/>
              </a:solidFill>
            </a:endParaRPr>
          </a:p>
          <a:p>
            <a:endParaRPr lang="nl-NL" dirty="0" smtClean="0">
              <a:solidFill>
                <a:srgbClr val="000000"/>
              </a:solidFill>
            </a:endParaRPr>
          </a:p>
          <a:p>
            <a:endParaRPr lang="nl-NL" dirty="0">
              <a:solidFill>
                <a:srgbClr val="000000"/>
              </a:solidFill>
            </a:endParaRPr>
          </a:p>
          <a:p>
            <a:endParaRPr lang="nl-NL" dirty="0" smtClean="0">
              <a:solidFill>
                <a:srgbClr val="000000"/>
              </a:solidFill>
            </a:endParaRPr>
          </a:p>
          <a:p>
            <a:endParaRPr lang="nl-NL" b="1" dirty="0">
              <a:solidFill>
                <a:srgbClr val="000000"/>
              </a:solidFill>
            </a:endParaRPr>
          </a:p>
          <a:p>
            <a:r>
              <a:rPr lang="nl-NL" b="1" dirty="0">
                <a:solidFill>
                  <a:srgbClr val="000000"/>
                </a:solidFill>
              </a:rPr>
              <a:t>	</a:t>
            </a:r>
            <a:r>
              <a:rPr lang="nl-NL" sz="2000" b="1" dirty="0" smtClean="0">
                <a:solidFill>
                  <a:srgbClr val="000000"/>
                </a:solidFill>
              </a:rPr>
              <a:t>	</a:t>
            </a:r>
            <a:r>
              <a:rPr lang="nl-NL" sz="2000" b="1" dirty="0" err="1" smtClean="0">
                <a:solidFill>
                  <a:srgbClr val="3366FF"/>
                </a:solidFill>
              </a:rPr>
              <a:t>Four</a:t>
            </a:r>
            <a:r>
              <a:rPr lang="nl-NL" sz="2000" b="1" dirty="0" smtClean="0">
                <a:solidFill>
                  <a:srgbClr val="3366FF"/>
                </a:solidFill>
              </a:rPr>
              <a:t> </a:t>
            </a:r>
            <a:r>
              <a:rPr lang="nl-NL" sz="2000" b="1" dirty="0" err="1">
                <a:solidFill>
                  <a:srgbClr val="3366FF"/>
                </a:solidFill>
              </a:rPr>
              <a:t>L</a:t>
            </a:r>
            <a:r>
              <a:rPr lang="nl-NL" sz="2000" b="1" dirty="0" err="1" smtClean="0">
                <a:solidFill>
                  <a:srgbClr val="3366FF"/>
                </a:solidFill>
              </a:rPr>
              <a:t>osses</a:t>
            </a:r>
            <a:r>
              <a:rPr lang="nl-NL" sz="2000" b="1" dirty="0" smtClean="0">
                <a:solidFill>
                  <a:srgbClr val="3366FF"/>
                </a:solidFill>
              </a:rPr>
              <a:t>: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nl-NL" dirty="0" err="1" smtClean="0">
                <a:solidFill>
                  <a:srgbClr val="3366FF"/>
                </a:solidFill>
              </a:rPr>
              <a:t>Economic</a:t>
            </a:r>
            <a:endParaRPr lang="nl-NL" dirty="0" smtClean="0">
              <a:solidFill>
                <a:srgbClr val="3366FF"/>
              </a:solidFill>
            </a:endParaRPr>
          </a:p>
          <a:p>
            <a:pPr marL="1200150" lvl="2" indent="-285750">
              <a:buFont typeface="Wingdings" charset="2"/>
              <a:buChar char="§"/>
            </a:pPr>
            <a:r>
              <a:rPr lang="nl-NL" dirty="0" smtClean="0">
                <a:solidFill>
                  <a:srgbClr val="3366FF"/>
                </a:solidFill>
              </a:rPr>
              <a:t>Jobs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nl-NL" dirty="0" err="1" smtClean="0">
                <a:solidFill>
                  <a:srgbClr val="3366FF"/>
                </a:solidFill>
              </a:rPr>
              <a:t>Biodiversity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nl-NL" dirty="0" smtClean="0">
                <a:solidFill>
                  <a:srgbClr val="3366FF"/>
                </a:solidFill>
              </a:rPr>
              <a:t>Hope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660232" y="901970"/>
            <a:ext cx="0" cy="5068618"/>
          </a:xfrm>
          <a:prstGeom prst="straightConnector1">
            <a:avLst/>
          </a:prstGeom>
          <a:ln w="571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955056" y="1206770"/>
            <a:ext cx="0" cy="5068518"/>
          </a:xfrm>
          <a:prstGeom prst="straightConnector1">
            <a:avLst/>
          </a:prstGeom>
          <a:ln w="571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66084" y="438726"/>
            <a:ext cx="12241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     Forest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7035899" y="464126"/>
            <a:ext cx="207260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     Grassland</a:t>
            </a:r>
            <a:endParaRPr lang="en-US" sz="1600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88900" y="0"/>
            <a:ext cx="9230592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venir Medium"/>
                <a:cs typeface="Avenir Medium"/>
              </a:rPr>
              <a:t>Four Losses caused by Ecosystem </a:t>
            </a:r>
            <a:r>
              <a:rPr lang="en-US" sz="2800" dirty="0">
                <a:latin typeface="Avenir Medium"/>
                <a:cs typeface="Avenir Medium"/>
              </a:rPr>
              <a:t>D</a:t>
            </a:r>
            <a:r>
              <a:rPr lang="en-US" sz="2800" dirty="0" smtClean="0">
                <a:latin typeface="Avenir Medium"/>
                <a:cs typeface="Avenir Medium"/>
              </a:rPr>
              <a:t>egradation</a:t>
            </a:r>
            <a:endParaRPr lang="en-US" sz="2800" dirty="0">
              <a:latin typeface="Avenir Medium"/>
              <a:cs typeface="Avenir Medium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5800" y="806297"/>
            <a:ext cx="30860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400" dirty="0" err="1" smtClean="0">
                <a:solidFill>
                  <a:srgbClr val="000000"/>
                </a:solidFill>
              </a:rPr>
              <a:t>Functional</a:t>
            </a:r>
            <a:r>
              <a:rPr lang="nl-NL" sz="2400" dirty="0" smtClean="0">
                <a:solidFill>
                  <a:srgbClr val="000000"/>
                </a:solidFill>
              </a:rPr>
              <a:t> </a:t>
            </a:r>
            <a:r>
              <a:rPr lang="nl-NL" sz="2400" dirty="0" err="1" smtClean="0">
                <a:solidFill>
                  <a:srgbClr val="000000"/>
                </a:solidFill>
              </a:rPr>
              <a:t>Ecosystems</a:t>
            </a:r>
            <a:endParaRPr lang="nl-NL" sz="2400" dirty="0" smtClean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1826" y="6255146"/>
            <a:ext cx="35421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400" dirty="0" err="1" smtClean="0">
                <a:solidFill>
                  <a:srgbClr val="000000"/>
                </a:solidFill>
              </a:rPr>
              <a:t>Disfunctional</a:t>
            </a:r>
            <a:r>
              <a:rPr lang="nl-NL" sz="2400" dirty="0" smtClean="0">
                <a:solidFill>
                  <a:srgbClr val="000000"/>
                </a:solidFill>
              </a:rPr>
              <a:t> </a:t>
            </a:r>
            <a:r>
              <a:rPr lang="nl-NL" sz="2400" dirty="0" err="1" smtClean="0">
                <a:solidFill>
                  <a:srgbClr val="000000"/>
                </a:solidFill>
              </a:rPr>
              <a:t>Ecosystem</a:t>
            </a:r>
            <a:endParaRPr lang="nl-NL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3516416" y="1806993"/>
            <a:ext cx="2610994" cy="643467"/>
          </a:xfrm>
          <a:prstGeom prst="snip2Diag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Foundation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516567" y="3402695"/>
            <a:ext cx="2610994" cy="6688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Enterprise  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 rot="5400000">
            <a:off x="4387546" y="2936171"/>
            <a:ext cx="830343" cy="5600"/>
          </a:xfrm>
          <a:prstGeom prst="straightConnector1">
            <a:avLst/>
          </a:prstGeom>
          <a:ln w="317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rot="5400000">
            <a:off x="4673609" y="4261368"/>
            <a:ext cx="252616" cy="3"/>
          </a:xfrm>
          <a:prstGeom prst="straightConnector1">
            <a:avLst/>
          </a:prstGeom>
          <a:ln w="317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itle 1"/>
          <p:cNvSpPr txBox="1">
            <a:spLocks/>
          </p:cNvSpPr>
          <p:nvPr/>
        </p:nvSpPr>
        <p:spPr>
          <a:xfrm>
            <a:off x="0" y="25400"/>
            <a:ext cx="914400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venir Medium"/>
                <a:cs typeface="Avenir Medium"/>
              </a:rPr>
              <a:t>Foundation &amp; Enterprise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049933" y="5496949"/>
            <a:ext cx="1538067" cy="432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Operational Cooperatives  </a:t>
            </a:r>
            <a:endParaRPr lang="en-US" sz="1200" dirty="0"/>
          </a:p>
        </p:txBody>
      </p:sp>
      <p:sp>
        <p:nvSpPr>
          <p:cNvPr id="20" name="Rounded Rectangle 19"/>
          <p:cNvSpPr/>
          <p:nvPr/>
        </p:nvSpPr>
        <p:spPr>
          <a:xfrm>
            <a:off x="3810892" y="4449134"/>
            <a:ext cx="1986752" cy="68166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Ecosystem Restoration Business Partnerships 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72630" y="1719463"/>
            <a:ext cx="38773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Foundation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Project selection &amp; guidelines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International endorsement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onitoring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Communication and training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9467" y="3313893"/>
            <a:ext cx="3460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Development Company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7F7F7F"/>
                </a:solidFill>
              </a:rPr>
              <a:t>Business development &amp; technology </a:t>
            </a:r>
            <a:endParaRPr lang="en-US" sz="1400" dirty="0">
              <a:solidFill>
                <a:srgbClr val="7F7F7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7F7F7F"/>
                </a:solidFill>
              </a:rPr>
              <a:t>Project execution</a:t>
            </a:r>
            <a:endParaRPr lang="en-US" sz="1400" dirty="0">
              <a:solidFill>
                <a:srgbClr val="7F7F7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7F7F7F"/>
                </a:solidFill>
              </a:rPr>
              <a:t>Asset management </a:t>
            </a:r>
          </a:p>
        </p:txBody>
      </p:sp>
      <p:pic>
        <p:nvPicPr>
          <p:cNvPr id="66" name="Immagine 4" descr="before_after_loess_plateau_02_1995.jp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025" y="858946"/>
            <a:ext cx="1089188" cy="666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Immagine 5" descr="before_after_loess_plateau_02_201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024" y="6078803"/>
            <a:ext cx="1089188" cy="656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362" y="211434"/>
            <a:ext cx="1845663" cy="647512"/>
          </a:xfrm>
          <a:prstGeom prst="rect">
            <a:avLst/>
          </a:prstGeom>
        </p:spPr>
      </p:pic>
      <p:sp>
        <p:nvSpPr>
          <p:cNvPr id="71" name="Right Arrow 70"/>
          <p:cNvSpPr/>
          <p:nvPr/>
        </p:nvSpPr>
        <p:spPr>
          <a:xfrm rot="10800000">
            <a:off x="6769097" y="1763903"/>
            <a:ext cx="1848053" cy="594969"/>
          </a:xfrm>
          <a:prstGeom prst="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3" name="Right Arrow 72"/>
          <p:cNvSpPr/>
          <p:nvPr/>
        </p:nvSpPr>
        <p:spPr>
          <a:xfrm rot="10800000">
            <a:off x="6870699" y="5496949"/>
            <a:ext cx="1848053" cy="594969"/>
          </a:xfrm>
          <a:prstGeom prst="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7059362" y="1914199"/>
            <a:ext cx="13357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Making the Match</a:t>
            </a:r>
            <a:endParaRPr lang="en-US" sz="1050" b="1" dirty="0"/>
          </a:p>
        </p:txBody>
      </p:sp>
      <p:sp>
        <p:nvSpPr>
          <p:cNvPr id="75" name="Right Arrow 74"/>
          <p:cNvSpPr/>
          <p:nvPr/>
        </p:nvSpPr>
        <p:spPr>
          <a:xfrm rot="10800000">
            <a:off x="6866533" y="3566331"/>
            <a:ext cx="1848053" cy="594969"/>
          </a:xfrm>
          <a:prstGeom prst="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226451" y="3737128"/>
            <a:ext cx="17778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Development Company </a:t>
            </a:r>
            <a:endParaRPr lang="en-US" sz="105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7137400" y="5668950"/>
            <a:ext cx="17778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 </a:t>
            </a:r>
            <a:r>
              <a:rPr lang="en-US" sz="1050" b="1" dirty="0" smtClean="0"/>
              <a:t>Asset Management</a:t>
            </a:r>
            <a:endParaRPr lang="en-US" sz="1050" b="1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2490342" y="3027513"/>
            <a:ext cx="426605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rot="5400000">
            <a:off x="4686309" y="5328168"/>
            <a:ext cx="252616" cy="3"/>
          </a:xfrm>
          <a:prstGeom prst="straightConnector1">
            <a:avLst/>
          </a:prstGeom>
          <a:ln w="317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ight Bracket 79"/>
          <p:cNvSpPr/>
          <p:nvPr/>
        </p:nvSpPr>
        <p:spPr>
          <a:xfrm>
            <a:off x="6127561" y="2060341"/>
            <a:ext cx="270931" cy="1930703"/>
          </a:xfrm>
          <a:prstGeom prst="rightBracke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6866533" y="2919791"/>
            <a:ext cx="1335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Golden or Majority Share </a:t>
            </a:r>
            <a:endParaRPr lang="en-US" sz="800" b="1" dirty="0"/>
          </a:p>
        </p:txBody>
      </p:sp>
      <p:cxnSp>
        <p:nvCxnSpPr>
          <p:cNvPr id="82" name="Straight Arrow Connector 81"/>
          <p:cNvCxnSpPr/>
          <p:nvPr/>
        </p:nvCxnSpPr>
        <p:spPr>
          <a:xfrm rot="5400000">
            <a:off x="4673605" y="1658133"/>
            <a:ext cx="252616" cy="3"/>
          </a:xfrm>
          <a:prstGeom prst="straightConnector1">
            <a:avLst/>
          </a:prstGeom>
          <a:ln w="317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09130" y="5185677"/>
            <a:ext cx="346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Operational cooperatives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9130" y="5475654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7F7F7F"/>
                </a:solidFill>
              </a:rPr>
              <a:t>Investors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7F7F7F"/>
                </a:solidFill>
              </a:rPr>
              <a:t>Landowners &amp; users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7F7F7F"/>
                </a:solidFill>
              </a:rPr>
              <a:t>Authorities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7F7F7F"/>
                </a:solidFill>
              </a:rPr>
              <a:t>Corporation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7F7F7F"/>
                </a:solidFill>
              </a:rPr>
              <a:t>NGOs and science 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5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5" descr="PastedGraphic-1.pdf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21" y="2178132"/>
            <a:ext cx="1115206" cy="73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ttangolo 8"/>
          <p:cNvSpPr/>
          <p:nvPr/>
        </p:nvSpPr>
        <p:spPr>
          <a:xfrm>
            <a:off x="2263116" y="2383830"/>
            <a:ext cx="2635971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050" b="1" dirty="0" smtClean="0">
                <a:solidFill>
                  <a:srgbClr val="10253F"/>
                </a:solidFill>
              </a:rPr>
              <a:t>Location</a:t>
            </a:r>
            <a:r>
              <a:rPr lang="en-GB" sz="1050" b="1" dirty="0">
                <a:solidFill>
                  <a:srgbClr val="10253F"/>
                </a:solidFill>
              </a:rPr>
              <a:t>: </a:t>
            </a:r>
            <a:r>
              <a:rPr lang="en-GB" sz="1050" dirty="0" err="1" smtClean="0">
                <a:solidFill>
                  <a:srgbClr val="10253F"/>
                </a:solidFill>
              </a:rPr>
              <a:t>Baviaanskloof</a:t>
            </a:r>
            <a:endParaRPr lang="en-GB" sz="1050" dirty="0" smtClean="0">
              <a:solidFill>
                <a:srgbClr val="10253F"/>
              </a:solidFill>
            </a:endParaRPr>
          </a:p>
          <a:p>
            <a:r>
              <a:rPr lang="en-GB" sz="1050" b="1" dirty="0" smtClean="0">
                <a:solidFill>
                  <a:srgbClr val="10253F"/>
                </a:solidFill>
              </a:rPr>
              <a:t>Size: </a:t>
            </a:r>
            <a:r>
              <a:rPr lang="en-GB" sz="1050" dirty="0" smtClean="0">
                <a:solidFill>
                  <a:srgbClr val="10253F"/>
                </a:solidFill>
              </a:rPr>
              <a:t>c200,000 ha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Partners: </a:t>
            </a:r>
            <a:r>
              <a:rPr lang="en-GB" sz="1050" dirty="0" smtClean="0">
                <a:solidFill>
                  <a:srgbClr val="10253F"/>
                </a:solidFill>
              </a:rPr>
              <a:t>Living Lands, Shell, other </a:t>
            </a:r>
          </a:p>
          <a:p>
            <a:r>
              <a:rPr lang="en-GB" sz="1050" dirty="0">
                <a:solidFill>
                  <a:srgbClr val="10253F"/>
                </a:solidFill>
              </a:rPr>
              <a:t>c</a:t>
            </a:r>
            <a:r>
              <a:rPr lang="en-GB" sz="1050" dirty="0" smtClean="0">
                <a:solidFill>
                  <a:srgbClr val="10253F"/>
                </a:solidFill>
              </a:rPr>
              <a:t>ompanies in Port Elisabeth and SA ministry  </a:t>
            </a:r>
          </a:p>
        </p:txBody>
      </p:sp>
      <p:sp>
        <p:nvSpPr>
          <p:cNvPr id="14" name="Rettangolo 10"/>
          <p:cNvSpPr/>
          <p:nvPr/>
        </p:nvSpPr>
        <p:spPr>
          <a:xfrm>
            <a:off x="6712580" y="5727481"/>
            <a:ext cx="2291601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050" b="1" dirty="0" smtClean="0">
                <a:solidFill>
                  <a:srgbClr val="10253F"/>
                </a:solidFill>
              </a:rPr>
              <a:t>Location:</a:t>
            </a:r>
            <a:r>
              <a:rPr lang="en-GB" sz="1050" dirty="0">
                <a:solidFill>
                  <a:srgbClr val="10253F"/>
                </a:solidFill>
              </a:rPr>
              <a:t> </a:t>
            </a:r>
            <a:r>
              <a:rPr lang="en-GB" sz="1050" dirty="0" smtClean="0">
                <a:solidFill>
                  <a:srgbClr val="10253F"/>
                </a:solidFill>
              </a:rPr>
              <a:t>Galapagos 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Size: </a:t>
            </a:r>
            <a:r>
              <a:rPr lang="en-GB" sz="1050" dirty="0" smtClean="0">
                <a:solidFill>
                  <a:srgbClr val="10253F"/>
                </a:solidFill>
              </a:rPr>
              <a:t>TBC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Partners: </a:t>
            </a:r>
            <a:r>
              <a:rPr lang="en-GB" sz="1050" dirty="0" smtClean="0">
                <a:solidFill>
                  <a:srgbClr val="10253F"/>
                </a:solidFill>
              </a:rPr>
              <a:t>Charles Darwin Foundation and ministries, companies</a:t>
            </a:r>
            <a:endParaRPr lang="en-GB" sz="1050" dirty="0">
              <a:solidFill>
                <a:srgbClr val="10253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978" y="5518601"/>
            <a:ext cx="1148498" cy="771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21" y="1019058"/>
            <a:ext cx="1148500" cy="79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088" y="4414182"/>
            <a:ext cx="1148499" cy="833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ttangolo 8"/>
          <p:cNvSpPr/>
          <p:nvPr/>
        </p:nvSpPr>
        <p:spPr>
          <a:xfrm>
            <a:off x="6719891" y="4635762"/>
            <a:ext cx="2160761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050" b="1" dirty="0" smtClean="0">
                <a:solidFill>
                  <a:srgbClr val="10253F"/>
                </a:solidFill>
              </a:rPr>
              <a:t>Location</a:t>
            </a:r>
            <a:r>
              <a:rPr lang="en-GB" sz="1050" b="1" dirty="0">
                <a:solidFill>
                  <a:srgbClr val="10253F"/>
                </a:solidFill>
              </a:rPr>
              <a:t>: </a:t>
            </a:r>
            <a:r>
              <a:rPr lang="en-GB" sz="1050" dirty="0" err="1" smtClean="0">
                <a:solidFill>
                  <a:srgbClr val="10253F"/>
                </a:solidFill>
              </a:rPr>
              <a:t>Otjiwarongo</a:t>
            </a:r>
            <a:r>
              <a:rPr lang="en-GB" sz="1050" dirty="0" smtClean="0">
                <a:solidFill>
                  <a:srgbClr val="10253F"/>
                </a:solidFill>
              </a:rPr>
              <a:t> 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Size: </a:t>
            </a:r>
            <a:r>
              <a:rPr lang="en-GB" sz="1050" dirty="0" smtClean="0">
                <a:solidFill>
                  <a:srgbClr val="10253F"/>
                </a:solidFill>
              </a:rPr>
              <a:t> c65,000 ha -&gt; 10,000,000 ha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Partners: </a:t>
            </a:r>
            <a:r>
              <a:rPr lang="en-GB" sz="1050" dirty="0" smtClean="0">
                <a:solidFill>
                  <a:srgbClr val="10253F"/>
                </a:solidFill>
              </a:rPr>
              <a:t>Cheetah Conservation Foundation, ministry and company</a:t>
            </a:r>
          </a:p>
        </p:txBody>
      </p:sp>
      <p:sp>
        <p:nvSpPr>
          <p:cNvPr id="20" name="Rettangolo 4"/>
          <p:cNvSpPr/>
          <p:nvPr/>
        </p:nvSpPr>
        <p:spPr>
          <a:xfrm>
            <a:off x="2263117" y="1175692"/>
            <a:ext cx="2648672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050" b="1" dirty="0" smtClean="0">
                <a:solidFill>
                  <a:srgbClr val="10253F"/>
                </a:solidFill>
                <a:latin typeface="+mn-lt"/>
              </a:rPr>
              <a:t>Location: </a:t>
            </a:r>
            <a:r>
              <a:rPr lang="en-GB" sz="1050" dirty="0" smtClean="0">
                <a:solidFill>
                  <a:srgbClr val="10253F"/>
                </a:solidFill>
              </a:rPr>
              <a:t>Madrid, Aragon, </a:t>
            </a:r>
            <a:r>
              <a:rPr lang="en-GB" sz="1050" dirty="0" err="1" smtClean="0">
                <a:solidFill>
                  <a:srgbClr val="10253F"/>
                </a:solidFill>
              </a:rPr>
              <a:t>Castilla</a:t>
            </a:r>
            <a:r>
              <a:rPr lang="en-GB" sz="1050" dirty="0" smtClean="0">
                <a:solidFill>
                  <a:srgbClr val="10253F"/>
                </a:solidFill>
              </a:rPr>
              <a:t>-Leon </a:t>
            </a:r>
            <a:r>
              <a:rPr lang="en-GB" sz="1050" dirty="0" smtClean="0">
                <a:solidFill>
                  <a:srgbClr val="10253F"/>
                </a:solidFill>
                <a:latin typeface="+mn-lt"/>
              </a:rPr>
              <a:t> </a:t>
            </a:r>
            <a:endParaRPr lang="en-GB" sz="1050" dirty="0" smtClean="0">
              <a:solidFill>
                <a:srgbClr val="10253F"/>
              </a:solidFill>
            </a:endParaRPr>
          </a:p>
          <a:p>
            <a:r>
              <a:rPr lang="en-GB" sz="1050" b="1" dirty="0" smtClean="0">
                <a:solidFill>
                  <a:srgbClr val="10253F"/>
                </a:solidFill>
                <a:latin typeface="+mn-lt"/>
              </a:rPr>
              <a:t>Size: </a:t>
            </a:r>
            <a:r>
              <a:rPr lang="en-GB" sz="1050" dirty="0" smtClean="0">
                <a:solidFill>
                  <a:srgbClr val="10253F"/>
                </a:solidFill>
              </a:rPr>
              <a:t>3 areas to be identified: c10,000 ha</a:t>
            </a:r>
          </a:p>
          <a:p>
            <a:r>
              <a:rPr lang="en-GB" sz="1050" dirty="0" smtClean="0">
                <a:solidFill>
                  <a:srgbClr val="10253F"/>
                </a:solidFill>
              </a:rPr>
              <a:t>In total 10m ha is degraded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Partners: </a:t>
            </a:r>
            <a:r>
              <a:rPr lang="en-GB" sz="1050" dirty="0" smtClean="0">
                <a:solidFill>
                  <a:srgbClr val="10253F"/>
                </a:solidFill>
              </a:rPr>
              <a:t>NGOs, government, Dutch</a:t>
            </a:r>
          </a:p>
          <a:p>
            <a:r>
              <a:rPr lang="en-GB" sz="1050" dirty="0" smtClean="0">
                <a:solidFill>
                  <a:srgbClr val="10253F"/>
                </a:solidFill>
              </a:rPr>
              <a:t>Embassy, farmers and landowners</a:t>
            </a:r>
            <a:endParaRPr lang="en-GB" sz="1050" dirty="0">
              <a:solidFill>
                <a:srgbClr val="10253F"/>
              </a:solidFill>
              <a:latin typeface="+mn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253" y="2178132"/>
            <a:ext cx="296381" cy="1947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891" y="4452282"/>
            <a:ext cx="275167" cy="1834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2579634" y="2178132"/>
            <a:ext cx="1008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South Africa</a:t>
            </a:r>
            <a:endParaRPr lang="en-US" sz="1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023948" y="5544001"/>
            <a:ext cx="1008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Ecuador</a:t>
            </a:r>
            <a:endParaRPr lang="en-US" sz="1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6995058" y="4452282"/>
            <a:ext cx="1008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Namibia</a:t>
            </a:r>
            <a:endParaRPr lang="en-US" sz="1000" b="1" dirty="0"/>
          </a:p>
        </p:txBody>
      </p:sp>
      <p:pic>
        <p:nvPicPr>
          <p:cNvPr id="45" name="Immagine 5" descr="PastedGraphic-1.pdf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62" y="3280230"/>
            <a:ext cx="1115206" cy="73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ttangolo 8"/>
          <p:cNvSpPr/>
          <p:nvPr/>
        </p:nvSpPr>
        <p:spPr>
          <a:xfrm>
            <a:off x="2271958" y="3485928"/>
            <a:ext cx="240920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050" b="1" dirty="0" smtClean="0">
                <a:solidFill>
                  <a:srgbClr val="10253F"/>
                </a:solidFill>
              </a:rPr>
              <a:t>Location</a:t>
            </a:r>
            <a:r>
              <a:rPr lang="en-GB" sz="1050" b="1" dirty="0">
                <a:solidFill>
                  <a:srgbClr val="10253F"/>
                </a:solidFill>
              </a:rPr>
              <a:t>: </a:t>
            </a:r>
            <a:r>
              <a:rPr lang="en-GB" sz="1050" dirty="0" err="1" smtClean="0">
                <a:solidFill>
                  <a:srgbClr val="10253F"/>
                </a:solidFill>
              </a:rPr>
              <a:t>Bergrivier</a:t>
            </a:r>
            <a:endParaRPr lang="en-GB" sz="1050" dirty="0" smtClean="0">
              <a:solidFill>
                <a:srgbClr val="10253F"/>
              </a:solidFill>
            </a:endParaRPr>
          </a:p>
          <a:p>
            <a:r>
              <a:rPr lang="en-GB" sz="1050" b="1" dirty="0" smtClean="0">
                <a:solidFill>
                  <a:srgbClr val="10253F"/>
                </a:solidFill>
              </a:rPr>
              <a:t>Size: </a:t>
            </a:r>
            <a:r>
              <a:rPr lang="en-GB" sz="1050" dirty="0" err="1" smtClean="0">
                <a:solidFill>
                  <a:srgbClr val="10253F"/>
                </a:solidFill>
              </a:rPr>
              <a:t>tbd</a:t>
            </a:r>
            <a:endParaRPr lang="en-GB" sz="1050" dirty="0" smtClean="0">
              <a:solidFill>
                <a:srgbClr val="10253F"/>
              </a:solidFill>
            </a:endParaRPr>
          </a:p>
          <a:p>
            <a:r>
              <a:rPr lang="en-GB" sz="1050" b="1" dirty="0" smtClean="0">
                <a:solidFill>
                  <a:srgbClr val="10253F"/>
                </a:solidFill>
              </a:rPr>
              <a:t>Partners: </a:t>
            </a:r>
            <a:r>
              <a:rPr lang="en-GB" sz="1050" dirty="0" smtClean="0">
                <a:solidFill>
                  <a:srgbClr val="10253F"/>
                </a:solidFill>
              </a:rPr>
              <a:t>local NGO, communities and ministry, Dutch Embassy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88475" y="3280230"/>
            <a:ext cx="1008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South Africa</a:t>
            </a:r>
            <a:endParaRPr lang="en-US" sz="1000" b="1" dirty="0"/>
          </a:p>
        </p:txBody>
      </p:sp>
      <p:pic>
        <p:nvPicPr>
          <p:cNvPr id="50" name="Picture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562" y="3280230"/>
            <a:ext cx="1139657" cy="73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0" y="-30162"/>
            <a:ext cx="9144000" cy="1012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venir Medium"/>
                <a:cs typeface="Avenir Medium"/>
              </a:rPr>
              <a:t>Selected </a:t>
            </a:r>
            <a:r>
              <a:rPr lang="en-US" sz="2800" dirty="0">
                <a:latin typeface="Avenir Medium"/>
                <a:cs typeface="Avenir Medium"/>
              </a:rPr>
              <a:t>p</a:t>
            </a:r>
            <a:r>
              <a:rPr lang="en-US" sz="2800" dirty="0" smtClean="0">
                <a:latin typeface="Avenir Medium"/>
                <a:cs typeface="Avenir Medium"/>
              </a:rPr>
              <a:t>rojects </a:t>
            </a:r>
            <a:r>
              <a:rPr lang="en-US" sz="2800" dirty="0">
                <a:latin typeface="Avenir Medium"/>
                <a:cs typeface="Avenir Medium"/>
              </a:rPr>
              <a:t> </a:t>
            </a:r>
            <a:r>
              <a:rPr lang="en-US" sz="2800" dirty="0" smtClean="0">
                <a:latin typeface="Avenir Medium"/>
                <a:cs typeface="Avenir Medium"/>
              </a:rPr>
              <a:t>/ projects under consideration 1  </a:t>
            </a:r>
            <a:endParaRPr lang="en-US" sz="2800" dirty="0">
              <a:latin typeface="Avenir Medium"/>
              <a:cs typeface="Avenir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21" y="3286358"/>
            <a:ext cx="1132978" cy="770425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117" y="967571"/>
            <a:ext cx="296381" cy="1947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2" name="TextBox 81"/>
          <p:cNvSpPr txBox="1"/>
          <p:nvPr/>
        </p:nvSpPr>
        <p:spPr>
          <a:xfrm>
            <a:off x="2559498" y="967571"/>
            <a:ext cx="1008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Spain</a:t>
            </a:r>
            <a:endParaRPr lang="en-US" sz="1000" b="1" dirty="0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094" y="3280230"/>
            <a:ext cx="296381" cy="1947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6" name="Immagine 5" descr="PastedGraphic-1.pdf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62" y="4385130"/>
            <a:ext cx="1115206" cy="73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" name="Rettangolo 8"/>
          <p:cNvSpPr/>
          <p:nvPr/>
        </p:nvSpPr>
        <p:spPr>
          <a:xfrm>
            <a:off x="2271958" y="4590828"/>
            <a:ext cx="240920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050" b="1" dirty="0" smtClean="0">
                <a:solidFill>
                  <a:srgbClr val="10253F"/>
                </a:solidFill>
              </a:rPr>
              <a:t>Location</a:t>
            </a:r>
            <a:r>
              <a:rPr lang="en-GB" sz="1050" b="1" dirty="0">
                <a:solidFill>
                  <a:srgbClr val="10253F"/>
                </a:solidFill>
              </a:rPr>
              <a:t>: </a:t>
            </a:r>
            <a:r>
              <a:rPr lang="en-GB" sz="1050" dirty="0" smtClean="0">
                <a:solidFill>
                  <a:srgbClr val="10253F"/>
                </a:solidFill>
              </a:rPr>
              <a:t>West Sumatra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Size: </a:t>
            </a:r>
            <a:r>
              <a:rPr lang="en-GB" sz="1050" dirty="0" smtClean="0">
                <a:solidFill>
                  <a:srgbClr val="10253F"/>
                </a:solidFill>
              </a:rPr>
              <a:t>c19,000 ha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Partners: </a:t>
            </a:r>
            <a:r>
              <a:rPr lang="en-GB" sz="1050" dirty="0" smtClean="0">
                <a:solidFill>
                  <a:srgbClr val="10253F"/>
                </a:solidFill>
              </a:rPr>
              <a:t>local NGO, communities and ministry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588475" y="4385130"/>
            <a:ext cx="1008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Indonesia</a:t>
            </a:r>
            <a:endParaRPr lang="en-US" sz="1000" b="1" dirty="0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14180" y="4380878"/>
            <a:ext cx="296381" cy="1975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0" name="Picture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562" y="4385130"/>
            <a:ext cx="1139657" cy="73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Rettangolo 8"/>
          <p:cNvSpPr/>
          <p:nvPr/>
        </p:nvSpPr>
        <p:spPr>
          <a:xfrm>
            <a:off x="2297358" y="5632228"/>
            <a:ext cx="240920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050" b="1" dirty="0" smtClean="0">
                <a:solidFill>
                  <a:srgbClr val="10253F"/>
                </a:solidFill>
              </a:rPr>
              <a:t>Location</a:t>
            </a:r>
            <a:r>
              <a:rPr lang="en-GB" sz="1050" b="1" dirty="0">
                <a:solidFill>
                  <a:srgbClr val="10253F"/>
                </a:solidFill>
              </a:rPr>
              <a:t>: </a:t>
            </a:r>
            <a:r>
              <a:rPr lang="en-GB" sz="1050" dirty="0">
                <a:solidFill>
                  <a:srgbClr val="10253F"/>
                </a:solidFill>
              </a:rPr>
              <a:t> </a:t>
            </a:r>
            <a:r>
              <a:rPr lang="en-GB" sz="1050" dirty="0" smtClean="0">
                <a:solidFill>
                  <a:srgbClr val="10253F"/>
                </a:solidFill>
              </a:rPr>
              <a:t>Java 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Size: </a:t>
            </a:r>
            <a:r>
              <a:rPr lang="en-GB" sz="1050" dirty="0" smtClean="0">
                <a:solidFill>
                  <a:srgbClr val="10253F"/>
                </a:solidFill>
              </a:rPr>
              <a:t>c19,000 ha mangrove restoration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Partners: </a:t>
            </a:r>
            <a:r>
              <a:rPr lang="en-GB" sz="1050" dirty="0" smtClean="0">
                <a:solidFill>
                  <a:srgbClr val="10253F"/>
                </a:solidFill>
              </a:rPr>
              <a:t>Wetlands Int., communities and ministry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613875" y="5426530"/>
            <a:ext cx="1008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Indonesia</a:t>
            </a:r>
            <a:endParaRPr lang="en-US" sz="1000" b="1" dirty="0"/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39580" y="5422278"/>
            <a:ext cx="296381" cy="1975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13" y="5467801"/>
            <a:ext cx="1115206" cy="747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091" y="2104690"/>
            <a:ext cx="309109" cy="2056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6" name="Rettangolo 8"/>
          <p:cNvSpPr/>
          <p:nvPr/>
        </p:nvSpPr>
        <p:spPr>
          <a:xfrm>
            <a:off x="6669091" y="2310388"/>
            <a:ext cx="2366742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050" b="1" dirty="0" smtClean="0">
                <a:solidFill>
                  <a:srgbClr val="10253F"/>
                </a:solidFill>
              </a:rPr>
              <a:t>Location</a:t>
            </a:r>
            <a:r>
              <a:rPr lang="en-GB" sz="1050" b="1" dirty="0">
                <a:solidFill>
                  <a:srgbClr val="10253F"/>
                </a:solidFill>
              </a:rPr>
              <a:t>: </a:t>
            </a:r>
            <a:r>
              <a:rPr lang="en-GB" sz="1050" dirty="0" err="1" smtClean="0">
                <a:solidFill>
                  <a:srgbClr val="10253F"/>
                </a:solidFill>
              </a:rPr>
              <a:t>Wahab</a:t>
            </a:r>
            <a:endParaRPr lang="en-GB" sz="1050" dirty="0" smtClean="0">
              <a:solidFill>
                <a:srgbClr val="10253F"/>
              </a:solidFill>
            </a:endParaRPr>
          </a:p>
          <a:p>
            <a:r>
              <a:rPr lang="en-GB" sz="1050" b="1" dirty="0" smtClean="0">
                <a:solidFill>
                  <a:srgbClr val="10253F"/>
                </a:solidFill>
              </a:rPr>
              <a:t>Size: </a:t>
            </a:r>
            <a:r>
              <a:rPr lang="en-GB" sz="1050" dirty="0" smtClean="0">
                <a:solidFill>
                  <a:srgbClr val="10253F"/>
                </a:solidFill>
              </a:rPr>
              <a:t> </a:t>
            </a:r>
            <a:r>
              <a:rPr lang="en-GB" sz="1050" dirty="0">
                <a:solidFill>
                  <a:srgbClr val="10253F"/>
                </a:solidFill>
              </a:rPr>
              <a:t>5</a:t>
            </a:r>
            <a:r>
              <a:rPr lang="en-GB" sz="1050" dirty="0" smtClean="0">
                <a:solidFill>
                  <a:srgbClr val="10253F"/>
                </a:solidFill>
              </a:rPr>
              <a:t>,000 ha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Partners: </a:t>
            </a:r>
            <a:r>
              <a:rPr lang="en-GB" sz="1050" dirty="0" err="1" smtClean="0">
                <a:solidFill>
                  <a:srgbClr val="10253F"/>
                </a:solidFill>
              </a:rPr>
              <a:t>Sekem</a:t>
            </a:r>
            <a:r>
              <a:rPr lang="en-GB" sz="1050" dirty="0" smtClean="0">
                <a:solidFill>
                  <a:srgbClr val="10253F"/>
                </a:solidFill>
              </a:rPr>
              <a:t> Company, </a:t>
            </a:r>
            <a:r>
              <a:rPr lang="en-GB" sz="1050" dirty="0" err="1" smtClean="0">
                <a:solidFill>
                  <a:srgbClr val="10253F"/>
                </a:solidFill>
              </a:rPr>
              <a:t>Heliopolus</a:t>
            </a:r>
            <a:r>
              <a:rPr lang="en-GB" sz="1050" dirty="0" smtClean="0">
                <a:solidFill>
                  <a:srgbClr val="10253F"/>
                </a:solidFill>
              </a:rPr>
              <a:t> University and local authority</a:t>
            </a:r>
            <a:endParaRPr lang="en-GB" sz="1050" b="1" dirty="0" smtClean="0">
              <a:solidFill>
                <a:srgbClr val="10253F"/>
              </a:solidFill>
            </a:endParaRPr>
          </a:p>
          <a:p>
            <a:endParaRPr lang="en-GB" sz="1050" dirty="0" smtClean="0">
              <a:solidFill>
                <a:srgbClr val="10253F"/>
              </a:solidFill>
            </a:endParaRPr>
          </a:p>
        </p:txBody>
      </p:sp>
      <p:pic>
        <p:nvPicPr>
          <p:cNvPr id="97" name="Immagine 5" descr="PastedGraphic-1.tiff"/>
          <p:cNvPicPr>
            <a:picLocks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788" y="999790"/>
            <a:ext cx="1115204" cy="73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8" name="Rettangolo 8"/>
          <p:cNvSpPr/>
          <p:nvPr/>
        </p:nvSpPr>
        <p:spPr>
          <a:xfrm>
            <a:off x="6630991" y="1205488"/>
            <a:ext cx="2366742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050" b="1" dirty="0" smtClean="0">
                <a:solidFill>
                  <a:srgbClr val="10253F"/>
                </a:solidFill>
              </a:rPr>
              <a:t>Location</a:t>
            </a:r>
            <a:r>
              <a:rPr lang="en-GB" sz="1050" b="1" dirty="0">
                <a:solidFill>
                  <a:srgbClr val="10253F"/>
                </a:solidFill>
              </a:rPr>
              <a:t>: </a:t>
            </a:r>
            <a:r>
              <a:rPr lang="en-GB" sz="1050" dirty="0" smtClean="0">
                <a:solidFill>
                  <a:srgbClr val="10253F"/>
                </a:solidFill>
              </a:rPr>
              <a:t>Tamil Nadu, </a:t>
            </a:r>
            <a:r>
              <a:rPr lang="en-GB" sz="1050" dirty="0" err="1" smtClean="0">
                <a:solidFill>
                  <a:srgbClr val="10253F"/>
                </a:solidFill>
              </a:rPr>
              <a:t>Gundar</a:t>
            </a:r>
            <a:r>
              <a:rPr lang="en-GB" sz="1050" dirty="0" smtClean="0">
                <a:solidFill>
                  <a:srgbClr val="10253F"/>
                </a:solidFill>
              </a:rPr>
              <a:t> river basin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Size: </a:t>
            </a:r>
            <a:r>
              <a:rPr lang="en-GB" sz="1050" dirty="0" smtClean="0">
                <a:solidFill>
                  <a:srgbClr val="10253F"/>
                </a:solidFill>
              </a:rPr>
              <a:t> 20,000 ha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Partners: </a:t>
            </a:r>
            <a:r>
              <a:rPr lang="en-GB" sz="1050" dirty="0" err="1" smtClean="0">
                <a:solidFill>
                  <a:srgbClr val="10253F"/>
                </a:solidFill>
              </a:rPr>
              <a:t>Dhan</a:t>
            </a:r>
            <a:r>
              <a:rPr lang="en-GB" sz="1050" dirty="0" smtClean="0">
                <a:solidFill>
                  <a:srgbClr val="10253F"/>
                </a:solidFill>
              </a:rPr>
              <a:t> Foundation, </a:t>
            </a:r>
            <a:r>
              <a:rPr lang="en-GB" sz="1050" dirty="0" err="1" smtClean="0">
                <a:solidFill>
                  <a:srgbClr val="10253F"/>
                </a:solidFill>
              </a:rPr>
              <a:t>Hivos</a:t>
            </a:r>
            <a:r>
              <a:rPr lang="en-GB" sz="1050" dirty="0" smtClean="0">
                <a:solidFill>
                  <a:srgbClr val="10253F"/>
                </a:solidFill>
              </a:rPr>
              <a:t> and companies, local authority</a:t>
            </a:r>
            <a:endParaRPr lang="en-GB" sz="1050" b="1" dirty="0" smtClean="0">
              <a:solidFill>
                <a:srgbClr val="10253F"/>
              </a:solidFill>
            </a:endParaRPr>
          </a:p>
          <a:p>
            <a:endParaRPr lang="en-GB" sz="1050" dirty="0" smtClean="0">
              <a:solidFill>
                <a:srgbClr val="10253F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991" y="999790"/>
            <a:ext cx="309109" cy="2056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255" y="5518524"/>
            <a:ext cx="279045" cy="1834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1" name="TextBox 100"/>
          <p:cNvSpPr txBox="1"/>
          <p:nvPr/>
        </p:nvSpPr>
        <p:spPr>
          <a:xfrm>
            <a:off x="6941768" y="999790"/>
            <a:ext cx="1008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India</a:t>
            </a:r>
            <a:endParaRPr lang="en-US" sz="1000" b="1" dirty="0"/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684" y="2090789"/>
            <a:ext cx="323183" cy="219599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6979868" y="2104690"/>
            <a:ext cx="1008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Egypt</a:t>
            </a: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741" y="2079290"/>
            <a:ext cx="1091251" cy="72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6" name="Immagine 1" descr="Konik Polski near lagoon.JP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088" y="3205234"/>
            <a:ext cx="1148499" cy="762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7" name="Rettangolo 4"/>
          <p:cNvSpPr/>
          <p:nvPr/>
        </p:nvSpPr>
        <p:spPr>
          <a:xfrm>
            <a:off x="6673221" y="3402821"/>
            <a:ext cx="2160761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050" b="1" dirty="0" smtClean="0">
                <a:solidFill>
                  <a:srgbClr val="10253F"/>
                </a:solidFill>
                <a:latin typeface="+mn-lt"/>
              </a:rPr>
              <a:t>Location: </a:t>
            </a:r>
            <a:r>
              <a:rPr lang="en-GB" sz="1050" dirty="0" smtClean="0">
                <a:solidFill>
                  <a:srgbClr val="10253F"/>
                </a:solidFill>
                <a:latin typeface="+mn-lt"/>
              </a:rPr>
              <a:t> </a:t>
            </a:r>
            <a:r>
              <a:rPr lang="en-GB" sz="1050" dirty="0" smtClean="0">
                <a:solidFill>
                  <a:srgbClr val="10253F"/>
                </a:solidFill>
              </a:rPr>
              <a:t>Southern Poland</a:t>
            </a:r>
          </a:p>
          <a:p>
            <a:r>
              <a:rPr lang="en-GB" sz="1050" b="1" dirty="0" smtClean="0">
                <a:solidFill>
                  <a:srgbClr val="10253F"/>
                </a:solidFill>
                <a:latin typeface="+mn-lt"/>
              </a:rPr>
              <a:t>Size: </a:t>
            </a:r>
            <a:r>
              <a:rPr lang="en-GB" sz="1050" dirty="0" smtClean="0">
                <a:solidFill>
                  <a:srgbClr val="10253F"/>
                </a:solidFill>
                <a:latin typeface="+mn-lt"/>
              </a:rPr>
              <a:t>c5,000 ha, old mining pits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Partners:</a:t>
            </a:r>
            <a:r>
              <a:rPr lang="en-GB" sz="1050" dirty="0">
                <a:solidFill>
                  <a:srgbClr val="10253F"/>
                </a:solidFill>
              </a:rPr>
              <a:t> </a:t>
            </a:r>
            <a:r>
              <a:rPr lang="en-GB" sz="1050" dirty="0" smtClean="0">
                <a:solidFill>
                  <a:srgbClr val="10253F"/>
                </a:solidFill>
              </a:rPr>
              <a:t>RWE Poland, landowner, university.</a:t>
            </a:r>
            <a:endParaRPr lang="en-GB" sz="1050" dirty="0">
              <a:solidFill>
                <a:srgbClr val="10253F"/>
              </a:solidFill>
              <a:latin typeface="+mn-lt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062" y="3175479"/>
            <a:ext cx="296381" cy="1975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9" name="TextBox 108"/>
          <p:cNvSpPr txBox="1"/>
          <p:nvPr/>
        </p:nvSpPr>
        <p:spPr>
          <a:xfrm>
            <a:off x="6940674" y="3175479"/>
            <a:ext cx="1008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Poland</a:t>
            </a:r>
            <a:endParaRPr lang="en-US" sz="1000" b="1" dirty="0"/>
          </a:p>
        </p:txBody>
      </p:sp>
      <p:sp>
        <p:nvSpPr>
          <p:cNvPr id="110" name="Rectangle 109"/>
          <p:cNvSpPr/>
          <p:nvPr>
            <p:custDataLst>
              <p:tags r:id="rId1"/>
            </p:custDataLst>
          </p:nvPr>
        </p:nvSpPr>
        <p:spPr bwMode="gray">
          <a:xfrm>
            <a:off x="435050" y="812800"/>
            <a:ext cx="4271515" cy="239243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anchor="ctr"/>
          <a:lstStyle/>
          <a:p>
            <a:pPr algn="ctr">
              <a:defRPr/>
            </a:pPr>
            <a:endParaRPr lang="en-US" sz="1600" dirty="0" err="1">
              <a:solidFill>
                <a:srgbClr val="10253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30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882" y="2146738"/>
            <a:ext cx="316517" cy="22037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882" y="2150676"/>
            <a:ext cx="331286" cy="220371"/>
          </a:xfrm>
          <a:prstGeom prst="rect">
            <a:avLst/>
          </a:prstGeom>
        </p:spPr>
      </p:pic>
      <p:pic>
        <p:nvPicPr>
          <p:cNvPr id="10" name="Immagine 5" descr="PastedGraphic-1.pdf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21" y="3283032"/>
            <a:ext cx="1115206" cy="73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ttangolo 4"/>
          <p:cNvSpPr/>
          <p:nvPr/>
        </p:nvSpPr>
        <p:spPr>
          <a:xfrm>
            <a:off x="2283253" y="1190466"/>
            <a:ext cx="2160761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050" b="1" dirty="0" smtClean="0">
                <a:solidFill>
                  <a:srgbClr val="10253F"/>
                </a:solidFill>
                <a:latin typeface="+mn-lt"/>
              </a:rPr>
              <a:t>Location: </a:t>
            </a:r>
            <a:r>
              <a:rPr lang="en-GB" sz="1050" dirty="0" smtClean="0">
                <a:solidFill>
                  <a:srgbClr val="10253F"/>
                </a:solidFill>
                <a:latin typeface="+mn-lt"/>
              </a:rPr>
              <a:t> to be decided</a:t>
            </a:r>
            <a:endParaRPr lang="en-GB" sz="1050" dirty="0" smtClean="0">
              <a:solidFill>
                <a:srgbClr val="10253F"/>
              </a:solidFill>
            </a:endParaRPr>
          </a:p>
          <a:p>
            <a:r>
              <a:rPr lang="en-GB" sz="1050" b="1" dirty="0" smtClean="0">
                <a:solidFill>
                  <a:srgbClr val="10253F"/>
                </a:solidFill>
                <a:latin typeface="+mn-lt"/>
              </a:rPr>
              <a:t>Size: </a:t>
            </a:r>
            <a:r>
              <a:rPr lang="en-GB" sz="1050" dirty="0" smtClean="0">
                <a:solidFill>
                  <a:srgbClr val="10253F"/>
                </a:solidFill>
              </a:rPr>
              <a:t>2,6 m ha</a:t>
            </a:r>
            <a:endParaRPr lang="en-GB" sz="1050" dirty="0" smtClean="0">
              <a:solidFill>
                <a:srgbClr val="10253F"/>
              </a:solidFill>
              <a:latin typeface="+mn-lt"/>
            </a:endParaRPr>
          </a:p>
          <a:p>
            <a:r>
              <a:rPr lang="en-GB" sz="1050" b="1" dirty="0" smtClean="0">
                <a:solidFill>
                  <a:srgbClr val="10253F"/>
                </a:solidFill>
              </a:rPr>
              <a:t>Partners:</a:t>
            </a:r>
            <a:r>
              <a:rPr lang="en-GB" sz="1050" dirty="0">
                <a:solidFill>
                  <a:srgbClr val="10253F"/>
                </a:solidFill>
              </a:rPr>
              <a:t> </a:t>
            </a:r>
            <a:r>
              <a:rPr lang="en-GB" sz="1050" dirty="0" smtClean="0">
                <a:solidFill>
                  <a:srgbClr val="10253F"/>
                </a:solidFill>
              </a:rPr>
              <a:t>Government, NGOs landowners university</a:t>
            </a:r>
            <a:endParaRPr lang="en-GB" sz="1050" dirty="0">
              <a:solidFill>
                <a:srgbClr val="10253F"/>
              </a:solidFill>
              <a:latin typeface="+mn-lt"/>
            </a:endParaRPr>
          </a:p>
        </p:txBody>
      </p:sp>
      <p:sp>
        <p:nvSpPr>
          <p:cNvPr id="13" name="Rettangolo 8"/>
          <p:cNvSpPr/>
          <p:nvPr/>
        </p:nvSpPr>
        <p:spPr>
          <a:xfrm>
            <a:off x="2263117" y="3488730"/>
            <a:ext cx="240920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050" b="1" dirty="0" smtClean="0">
                <a:solidFill>
                  <a:srgbClr val="10253F"/>
                </a:solidFill>
              </a:rPr>
              <a:t>Location</a:t>
            </a:r>
            <a:r>
              <a:rPr lang="en-GB" sz="1050" b="1" dirty="0">
                <a:solidFill>
                  <a:srgbClr val="10253F"/>
                </a:solidFill>
              </a:rPr>
              <a:t>: </a:t>
            </a:r>
            <a:r>
              <a:rPr lang="en-GB" sz="1050" dirty="0" smtClean="0">
                <a:solidFill>
                  <a:srgbClr val="10253F"/>
                </a:solidFill>
              </a:rPr>
              <a:t>Wallonia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Size: </a:t>
            </a:r>
            <a:r>
              <a:rPr lang="en-US" sz="1050" dirty="0" smtClean="0"/>
              <a:t>5000 ha </a:t>
            </a:r>
            <a:r>
              <a:rPr lang="en-US" sz="1050" dirty="0"/>
              <a:t>(</a:t>
            </a:r>
            <a:r>
              <a:rPr lang="en-US" sz="1050" dirty="0" err="1" smtClean="0"/>
              <a:t>Bocq</a:t>
            </a:r>
            <a:r>
              <a:rPr lang="en-US" sz="1050" dirty="0"/>
              <a:t> </a:t>
            </a:r>
            <a:r>
              <a:rPr lang="en-US" sz="1050" dirty="0" smtClean="0"/>
              <a:t>and Eau Blanche rivers)</a:t>
            </a:r>
            <a:endParaRPr lang="en-GB" sz="1050" dirty="0" smtClean="0">
              <a:solidFill>
                <a:srgbClr val="10253F"/>
              </a:solidFill>
            </a:endParaRPr>
          </a:p>
          <a:p>
            <a:r>
              <a:rPr lang="en-GB" sz="1050" b="1" dirty="0" smtClean="0">
                <a:solidFill>
                  <a:srgbClr val="10253F"/>
                </a:solidFill>
              </a:rPr>
              <a:t>Partners: </a:t>
            </a:r>
            <a:r>
              <a:rPr lang="en-GB" sz="1050" dirty="0" smtClean="0">
                <a:solidFill>
                  <a:srgbClr val="10253F"/>
                </a:solidFill>
              </a:rPr>
              <a:t>local NGO </a:t>
            </a:r>
            <a:r>
              <a:rPr lang="en-GB" sz="1050" dirty="0" err="1" smtClean="0">
                <a:solidFill>
                  <a:srgbClr val="10253F"/>
                </a:solidFill>
              </a:rPr>
              <a:t>Riviere</a:t>
            </a:r>
            <a:r>
              <a:rPr lang="en-GB" sz="1050" dirty="0" smtClean="0">
                <a:solidFill>
                  <a:srgbClr val="10253F"/>
                </a:solidFill>
              </a:rPr>
              <a:t> de </a:t>
            </a:r>
            <a:r>
              <a:rPr lang="en-GB" sz="1050" dirty="0" err="1" smtClean="0">
                <a:solidFill>
                  <a:srgbClr val="10253F"/>
                </a:solidFill>
              </a:rPr>
              <a:t>Wallonie</a:t>
            </a:r>
            <a:r>
              <a:rPr lang="en-GB" sz="1050" dirty="0" smtClean="0">
                <a:solidFill>
                  <a:srgbClr val="10253F"/>
                </a:solidFill>
              </a:rPr>
              <a:t>, local government</a:t>
            </a:r>
            <a:endParaRPr lang="en-US" sz="105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21" y="2123958"/>
            <a:ext cx="1148500" cy="79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ttangolo 4"/>
          <p:cNvSpPr/>
          <p:nvPr/>
        </p:nvSpPr>
        <p:spPr>
          <a:xfrm>
            <a:off x="2263117" y="2318692"/>
            <a:ext cx="2648672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050" b="1" dirty="0" smtClean="0">
                <a:solidFill>
                  <a:srgbClr val="10253F"/>
                </a:solidFill>
                <a:latin typeface="+mn-lt"/>
              </a:rPr>
              <a:t>Location: </a:t>
            </a:r>
            <a:r>
              <a:rPr lang="en-GB" sz="1050" dirty="0" smtClean="0">
                <a:solidFill>
                  <a:srgbClr val="10253F"/>
                </a:solidFill>
              </a:rPr>
              <a:t>to be decided</a:t>
            </a:r>
          </a:p>
          <a:p>
            <a:r>
              <a:rPr lang="en-GB" sz="1050" b="1" dirty="0" smtClean="0">
                <a:solidFill>
                  <a:srgbClr val="10253F"/>
                </a:solidFill>
                <a:latin typeface="+mn-lt"/>
              </a:rPr>
              <a:t>Size: </a:t>
            </a:r>
            <a:r>
              <a:rPr lang="en-GB" sz="1050" dirty="0" smtClean="0">
                <a:solidFill>
                  <a:srgbClr val="10253F"/>
                </a:solidFill>
              </a:rPr>
              <a:t>1 m ha (Bonn Challenge)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Partners: </a:t>
            </a:r>
            <a:r>
              <a:rPr lang="en-GB" sz="1050" dirty="0">
                <a:solidFill>
                  <a:srgbClr val="10253F"/>
                </a:solidFill>
              </a:rPr>
              <a:t>G</a:t>
            </a:r>
            <a:r>
              <a:rPr lang="en-GB" sz="1050" dirty="0" smtClean="0">
                <a:solidFill>
                  <a:srgbClr val="10253F"/>
                </a:solidFill>
              </a:rPr>
              <a:t>overnment, farmers, NGOs and </a:t>
            </a:r>
          </a:p>
          <a:p>
            <a:r>
              <a:rPr lang="en-GB" sz="1050" dirty="0">
                <a:solidFill>
                  <a:srgbClr val="10253F"/>
                </a:solidFill>
              </a:rPr>
              <a:t>l</a:t>
            </a:r>
            <a:r>
              <a:rPr lang="en-GB" sz="1050" dirty="0" smtClean="0">
                <a:solidFill>
                  <a:srgbClr val="10253F"/>
                </a:solidFill>
              </a:rPr>
              <a:t>andowners, companies</a:t>
            </a:r>
            <a:endParaRPr lang="en-GB" sz="1050" dirty="0">
              <a:solidFill>
                <a:srgbClr val="10253F"/>
              </a:solidFill>
              <a:latin typeface="+mn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253" y="3283032"/>
            <a:ext cx="296381" cy="1947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117" y="2123958"/>
            <a:ext cx="296381" cy="1947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253" y="992879"/>
            <a:ext cx="296381" cy="1975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2579634" y="992879"/>
            <a:ext cx="1008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Rwanda</a:t>
            </a:r>
            <a:endParaRPr lang="en-US" sz="1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559498" y="2123958"/>
            <a:ext cx="1008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El Salvador</a:t>
            </a:r>
            <a:endParaRPr lang="en-US" sz="1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579634" y="3283032"/>
            <a:ext cx="1008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Belgium</a:t>
            </a:r>
            <a:endParaRPr lang="en-US" sz="1000" b="1" dirty="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0" y="-30162"/>
            <a:ext cx="9144000" cy="1012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venir Medium"/>
                <a:cs typeface="Avenir Medium"/>
              </a:rPr>
              <a:t>Projects under consideration 2  </a:t>
            </a:r>
            <a:endParaRPr lang="en-US" sz="2800" dirty="0">
              <a:latin typeface="Avenir Medium"/>
              <a:cs typeface="Avenir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914" y="992879"/>
            <a:ext cx="323561" cy="215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258" y="2115482"/>
            <a:ext cx="316517" cy="221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257" y="3285790"/>
            <a:ext cx="329217" cy="202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08" y="3283033"/>
            <a:ext cx="1177011" cy="732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08" y="2115482"/>
            <a:ext cx="1164055" cy="8056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86" y="4366005"/>
            <a:ext cx="1148499" cy="73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ttangolo 8"/>
          <p:cNvSpPr/>
          <p:nvPr/>
        </p:nvSpPr>
        <p:spPr>
          <a:xfrm>
            <a:off x="2242981" y="4645645"/>
            <a:ext cx="2160761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050" b="1" dirty="0" smtClean="0">
                <a:solidFill>
                  <a:srgbClr val="10253F"/>
                </a:solidFill>
              </a:rPr>
              <a:t>Location</a:t>
            </a:r>
            <a:r>
              <a:rPr lang="en-GB" sz="1050" b="1" dirty="0">
                <a:solidFill>
                  <a:srgbClr val="10253F"/>
                </a:solidFill>
              </a:rPr>
              <a:t>: </a:t>
            </a:r>
            <a:r>
              <a:rPr lang="en-GB" sz="1050" dirty="0" err="1" smtClean="0">
                <a:solidFill>
                  <a:srgbClr val="10253F"/>
                </a:solidFill>
              </a:rPr>
              <a:t>tbd</a:t>
            </a:r>
            <a:endParaRPr lang="en-GB" sz="1050" dirty="0" smtClean="0">
              <a:solidFill>
                <a:srgbClr val="10253F"/>
              </a:solidFill>
            </a:endParaRPr>
          </a:p>
          <a:p>
            <a:r>
              <a:rPr lang="en-GB" sz="1050" b="1" dirty="0" smtClean="0">
                <a:solidFill>
                  <a:srgbClr val="10253F"/>
                </a:solidFill>
              </a:rPr>
              <a:t>Size: </a:t>
            </a:r>
            <a:r>
              <a:rPr lang="en-GB" sz="1050" dirty="0" smtClean="0">
                <a:solidFill>
                  <a:srgbClr val="10253F"/>
                </a:solidFill>
              </a:rPr>
              <a:t>c 750 ha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Partners: </a:t>
            </a:r>
            <a:r>
              <a:rPr lang="en-GB" sz="1050" dirty="0" smtClean="0">
                <a:solidFill>
                  <a:srgbClr val="10253F"/>
                </a:solidFill>
              </a:rPr>
              <a:t>Min. Economic Affairs, NGO and National Green Fund </a:t>
            </a:r>
          </a:p>
          <a:p>
            <a:endParaRPr lang="en-GB" sz="1050" dirty="0" smtClean="0">
              <a:solidFill>
                <a:srgbClr val="10253F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981" y="4425274"/>
            <a:ext cx="316517" cy="22037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0" name="TextBox 59"/>
          <p:cNvSpPr txBox="1"/>
          <p:nvPr/>
        </p:nvSpPr>
        <p:spPr>
          <a:xfrm>
            <a:off x="2539362" y="4425274"/>
            <a:ext cx="1008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Netherlands</a:t>
            </a:r>
            <a:endParaRPr lang="en-US" sz="1000" b="1" dirty="0"/>
          </a:p>
        </p:txBody>
      </p:sp>
      <p:pic>
        <p:nvPicPr>
          <p:cNvPr id="76" name="Immagine 4" descr="PastedGraphic-2.tiff"/>
          <p:cNvPicPr>
            <a:picLocks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380" y="1005579"/>
            <a:ext cx="1148498" cy="73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7" name="Rettangolo 8"/>
          <p:cNvSpPr/>
          <p:nvPr/>
        </p:nvSpPr>
        <p:spPr>
          <a:xfrm>
            <a:off x="6524882" y="1213250"/>
            <a:ext cx="2366742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050" b="1" dirty="0" smtClean="0">
                <a:solidFill>
                  <a:srgbClr val="10253F"/>
                </a:solidFill>
              </a:rPr>
              <a:t>Location</a:t>
            </a:r>
            <a:r>
              <a:rPr lang="en-GB" sz="1050" b="1" dirty="0">
                <a:solidFill>
                  <a:srgbClr val="10253F"/>
                </a:solidFill>
              </a:rPr>
              <a:t>: </a:t>
            </a:r>
            <a:r>
              <a:rPr lang="en-GB" sz="1050" dirty="0" err="1">
                <a:solidFill>
                  <a:srgbClr val="000000"/>
                </a:solidFill>
              </a:rPr>
              <a:t>Dohfar</a:t>
            </a:r>
            <a:r>
              <a:rPr lang="en-GB" sz="1050" dirty="0" smtClean="0">
                <a:solidFill>
                  <a:srgbClr val="10253F"/>
                </a:solidFill>
              </a:rPr>
              <a:t> 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Size: </a:t>
            </a:r>
            <a:r>
              <a:rPr lang="en-GB" sz="1050" dirty="0" smtClean="0">
                <a:solidFill>
                  <a:srgbClr val="10253F"/>
                </a:solidFill>
              </a:rPr>
              <a:t> c600,000 ha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Partners: </a:t>
            </a:r>
            <a:r>
              <a:rPr lang="en-GB" sz="1050" dirty="0" smtClean="0">
                <a:solidFill>
                  <a:srgbClr val="10253F"/>
                </a:solidFill>
              </a:rPr>
              <a:t>local company, university and government</a:t>
            </a:r>
          </a:p>
          <a:p>
            <a:endParaRPr lang="en-GB" sz="1050" dirty="0" smtClean="0">
              <a:solidFill>
                <a:srgbClr val="10253F"/>
              </a:solidFill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882" y="992879"/>
            <a:ext cx="310777" cy="20569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9" name="TextBox 78"/>
          <p:cNvSpPr txBox="1"/>
          <p:nvPr/>
        </p:nvSpPr>
        <p:spPr>
          <a:xfrm>
            <a:off x="6835659" y="992879"/>
            <a:ext cx="1008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Oman</a:t>
            </a:r>
            <a:endParaRPr lang="en-US" sz="1000" b="1" dirty="0"/>
          </a:p>
        </p:txBody>
      </p:sp>
      <p:sp>
        <p:nvSpPr>
          <p:cNvPr id="81" name="Rettangolo 8"/>
          <p:cNvSpPr/>
          <p:nvPr/>
        </p:nvSpPr>
        <p:spPr>
          <a:xfrm>
            <a:off x="6524882" y="2389001"/>
            <a:ext cx="2366742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050" b="1" dirty="0" smtClean="0">
                <a:solidFill>
                  <a:srgbClr val="10253F"/>
                </a:solidFill>
              </a:rPr>
              <a:t>Location</a:t>
            </a:r>
            <a:r>
              <a:rPr lang="en-GB" sz="1050" b="1" dirty="0">
                <a:solidFill>
                  <a:srgbClr val="10253F"/>
                </a:solidFill>
              </a:rPr>
              <a:t>: </a:t>
            </a:r>
            <a:r>
              <a:rPr lang="en-GB" sz="1050" dirty="0" err="1" smtClean="0">
                <a:solidFill>
                  <a:srgbClr val="000000"/>
                </a:solidFill>
              </a:rPr>
              <a:t>tbc</a:t>
            </a:r>
            <a:r>
              <a:rPr lang="en-GB" sz="1050" dirty="0" smtClean="0">
                <a:solidFill>
                  <a:srgbClr val="10253F"/>
                </a:solidFill>
              </a:rPr>
              <a:t> 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Size: </a:t>
            </a:r>
            <a:r>
              <a:rPr lang="en-GB" sz="1050" dirty="0" smtClean="0">
                <a:solidFill>
                  <a:srgbClr val="10253F"/>
                </a:solidFill>
              </a:rPr>
              <a:t> c600,000 ha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Partners: </a:t>
            </a:r>
            <a:r>
              <a:rPr lang="en-GB" sz="1050" dirty="0" smtClean="0">
                <a:solidFill>
                  <a:srgbClr val="10253F"/>
                </a:solidFill>
              </a:rPr>
              <a:t>local NGOs, company, university and government. </a:t>
            </a:r>
            <a:r>
              <a:rPr lang="en-GB" sz="1050" dirty="0" err="1" smtClean="0">
                <a:solidFill>
                  <a:srgbClr val="10253F"/>
                </a:solidFill>
              </a:rPr>
              <a:t>Restioation</a:t>
            </a:r>
            <a:r>
              <a:rPr lang="en-GB" sz="1050" dirty="0" smtClean="0">
                <a:solidFill>
                  <a:srgbClr val="10253F"/>
                </a:solidFill>
              </a:rPr>
              <a:t> terraces </a:t>
            </a:r>
          </a:p>
          <a:p>
            <a:endParaRPr lang="en-GB" sz="1050" dirty="0" smtClean="0">
              <a:solidFill>
                <a:srgbClr val="10253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35659" y="2168630"/>
            <a:ext cx="1008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Peru</a:t>
            </a:r>
            <a:endParaRPr lang="en-US" sz="10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380" y="2147462"/>
            <a:ext cx="1148495" cy="765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20" y="946266"/>
            <a:ext cx="1173899" cy="79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8" name="Rettangolo 8"/>
          <p:cNvSpPr/>
          <p:nvPr/>
        </p:nvSpPr>
        <p:spPr>
          <a:xfrm>
            <a:off x="2263111" y="5749366"/>
            <a:ext cx="240920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050" b="1" dirty="0" smtClean="0">
                <a:solidFill>
                  <a:srgbClr val="10253F"/>
                </a:solidFill>
              </a:rPr>
              <a:t>Location</a:t>
            </a:r>
            <a:r>
              <a:rPr lang="en-GB" sz="1050" b="1" dirty="0">
                <a:solidFill>
                  <a:srgbClr val="10253F"/>
                </a:solidFill>
              </a:rPr>
              <a:t>: </a:t>
            </a:r>
            <a:r>
              <a:rPr lang="en-GB" sz="1050" dirty="0">
                <a:solidFill>
                  <a:srgbClr val="10253F"/>
                </a:solidFill>
              </a:rPr>
              <a:t>C</a:t>
            </a:r>
            <a:r>
              <a:rPr lang="en-GB" sz="1050" dirty="0" smtClean="0">
                <a:solidFill>
                  <a:srgbClr val="10253F"/>
                </a:solidFill>
              </a:rPr>
              <a:t>entral Vietnam, Hue region</a:t>
            </a:r>
          </a:p>
          <a:p>
            <a:r>
              <a:rPr lang="en-GB" sz="1050" b="1" dirty="0" smtClean="0">
                <a:solidFill>
                  <a:srgbClr val="10253F"/>
                </a:solidFill>
              </a:rPr>
              <a:t>Size: </a:t>
            </a:r>
            <a:r>
              <a:rPr lang="nl-NL" sz="1050" dirty="0" smtClean="0"/>
              <a:t>tbc. </a:t>
            </a:r>
            <a:r>
              <a:rPr lang="nl-NL" sz="1050" dirty="0" err="1" smtClean="0"/>
              <a:t>Areas</a:t>
            </a:r>
            <a:r>
              <a:rPr lang="nl-NL" sz="1050" dirty="0" smtClean="0"/>
              <a:t> </a:t>
            </a:r>
            <a:r>
              <a:rPr lang="nl-NL" sz="1050" dirty="0" err="1" smtClean="0"/>
              <a:t>deforested</a:t>
            </a:r>
            <a:r>
              <a:rPr lang="nl-NL" sz="1050" dirty="0"/>
              <a:t> </a:t>
            </a:r>
            <a:r>
              <a:rPr lang="nl-NL" sz="1050" dirty="0" err="1" smtClean="0"/>
              <a:t>during</a:t>
            </a:r>
            <a:r>
              <a:rPr lang="nl-NL" sz="1050" dirty="0" smtClean="0"/>
              <a:t> the war</a:t>
            </a:r>
            <a:endParaRPr lang="en-GB" sz="1050" dirty="0" smtClean="0">
              <a:solidFill>
                <a:srgbClr val="10253F"/>
              </a:solidFill>
            </a:endParaRPr>
          </a:p>
          <a:p>
            <a:r>
              <a:rPr lang="en-GB" sz="1050" b="1" dirty="0" smtClean="0">
                <a:solidFill>
                  <a:srgbClr val="10253F"/>
                </a:solidFill>
              </a:rPr>
              <a:t>Partners: </a:t>
            </a:r>
            <a:r>
              <a:rPr lang="en-GB" sz="1050" dirty="0" smtClean="0">
                <a:solidFill>
                  <a:srgbClr val="10253F"/>
                </a:solidFill>
              </a:rPr>
              <a:t>Int. Network for </a:t>
            </a:r>
            <a:r>
              <a:rPr lang="en-GB" sz="1050" dirty="0" err="1" smtClean="0">
                <a:solidFill>
                  <a:srgbClr val="10253F"/>
                </a:solidFill>
              </a:rPr>
              <a:t>Bambu</a:t>
            </a:r>
            <a:r>
              <a:rPr lang="en-GB" sz="1050" dirty="0" smtClean="0">
                <a:solidFill>
                  <a:srgbClr val="10253F"/>
                </a:solidFill>
              </a:rPr>
              <a:t> and Rattan , local government.</a:t>
            </a:r>
            <a:endParaRPr lang="en-US" sz="1050" dirty="0"/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247" y="5543668"/>
            <a:ext cx="296381" cy="1947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0" name="TextBox 99"/>
          <p:cNvSpPr txBox="1"/>
          <p:nvPr/>
        </p:nvSpPr>
        <p:spPr>
          <a:xfrm>
            <a:off x="2579628" y="5543668"/>
            <a:ext cx="1008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Vietnam</a:t>
            </a:r>
            <a:endParaRPr lang="en-US" sz="1000" b="1" dirty="0"/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251" y="5546426"/>
            <a:ext cx="329217" cy="20294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252" y="5546426"/>
            <a:ext cx="305402" cy="203153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08" y="5520313"/>
            <a:ext cx="1177011" cy="727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1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625601"/>
            <a:ext cx="4965700" cy="451760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r>
              <a:rPr lang="en-US" sz="1600" b="1" dirty="0" smtClean="0"/>
              <a:t>Ecosystem Return Foundation </a:t>
            </a:r>
          </a:p>
          <a:p>
            <a:pPr>
              <a:buNone/>
            </a:pPr>
            <a:r>
              <a:rPr lang="en-US" sz="1600" dirty="0" smtClean="0"/>
              <a:t>Address:</a:t>
            </a:r>
            <a:r>
              <a:rPr lang="en-US" sz="1600" dirty="0"/>
              <a:t> </a:t>
            </a:r>
            <a:r>
              <a:rPr lang="en-US" sz="1600" dirty="0" smtClean="0"/>
              <a:t>	Barbara </a:t>
            </a:r>
            <a:r>
              <a:rPr lang="en-US" sz="1600" dirty="0" err="1" smtClean="0"/>
              <a:t>Strozzilaan</a:t>
            </a:r>
            <a:r>
              <a:rPr lang="en-US" sz="1600" dirty="0" smtClean="0"/>
              <a:t> 101 </a:t>
            </a:r>
            <a:endParaRPr lang="en-US" sz="1600" dirty="0"/>
          </a:p>
          <a:p>
            <a:pPr>
              <a:buNone/>
            </a:pPr>
            <a:r>
              <a:rPr lang="en-US" sz="1600" dirty="0" smtClean="0"/>
              <a:t>			1083 HN Amsterdam | The Netherlands</a:t>
            </a:r>
          </a:p>
          <a:p>
            <a:pPr>
              <a:buNone/>
            </a:pPr>
            <a:r>
              <a:rPr lang="en-US" sz="1600" dirty="0" smtClean="0"/>
              <a:t>E-</a:t>
            </a:r>
            <a:r>
              <a:rPr lang="en-US" sz="1600" dirty="0"/>
              <a:t>m</a:t>
            </a:r>
            <a:r>
              <a:rPr lang="en-US" sz="1600" dirty="0" smtClean="0"/>
              <a:t>ail: 	</a:t>
            </a:r>
            <a:r>
              <a:rPr lang="en-US" sz="1600" dirty="0" err="1" smtClean="0"/>
              <a:t>catherine.vannierop@ecosystemreturn.com</a:t>
            </a:r>
            <a:r>
              <a:rPr lang="en-US" sz="1600" dirty="0" smtClean="0"/>
              <a:t>   </a:t>
            </a:r>
          </a:p>
          <a:p>
            <a:pPr>
              <a:buNone/>
            </a:pPr>
            <a:r>
              <a:rPr lang="en-US" sz="1600" dirty="0" smtClean="0"/>
              <a:t>Web: 	</a:t>
            </a:r>
            <a:r>
              <a:rPr lang="en-US" sz="1600" dirty="0" err="1" smtClean="0"/>
              <a:t>www.ecosystemreturn.com</a:t>
            </a:r>
            <a:endParaRPr lang="en-US" sz="1600" dirty="0"/>
          </a:p>
          <a:p>
            <a:pPr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endParaRPr lang="en-US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99112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venir Medium"/>
                <a:cs typeface="Avenir Medium"/>
              </a:rPr>
              <a:t>Contact</a:t>
            </a:r>
            <a:endParaRPr lang="en-US" sz="2800" dirty="0">
              <a:latin typeface="Avenir Medium"/>
              <a:cs typeface="Avenir Medium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0" y="1625601"/>
            <a:ext cx="3149600" cy="4562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1" y="6317713"/>
            <a:ext cx="1320800" cy="5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4270" y="6143207"/>
            <a:ext cx="1144130" cy="75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900" y="6473489"/>
            <a:ext cx="1798974" cy="2786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345" y="216276"/>
            <a:ext cx="1845663" cy="64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8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8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641540" y="5128784"/>
            <a:ext cx="2502459" cy="173187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74635" tIns="74635" rIns="74635" bIns="74635">
            <a:prstTxWarp prst="textNoShape">
              <a:avLst/>
            </a:prstTxWarp>
          </a:bodyPr>
          <a:lstStyle/>
          <a:p>
            <a:pPr defTabSz="913028">
              <a:buClr>
                <a:schemeClr val="tx2"/>
              </a:buClr>
            </a:pPr>
            <a:endParaRPr lang="en-US" sz="1100" dirty="0">
              <a:solidFill>
                <a:srgbClr val="252525"/>
              </a:solidFill>
              <a:latin typeface="Arial"/>
              <a:cs typeface="Arial"/>
            </a:endParaRPr>
          </a:p>
        </p:txBody>
      </p:sp>
      <p:graphicFrame>
        <p:nvGraphicFramePr>
          <p:cNvPr id="33808" name="Object 16"/>
          <p:cNvGraphicFramePr>
            <a:graphicFrameLocks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613943706"/>
              </p:ext>
            </p:extLst>
          </p:nvPr>
        </p:nvGraphicFramePr>
        <p:xfrm>
          <a:off x="0" y="25400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think-cell Slide" r:id="rId7" imgW="6350000" imgH="6350000" progId="">
                  <p:embed/>
                </p:oleObj>
              </mc:Choice>
              <mc:Fallback>
                <p:oleObj name="think-cell Slide" r:id="rId7" imgW="6350000" imgH="635000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400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832" name="Picture 4" descr="W:\GE-ME\GE-CCCA-Group\GE-NA CCCA\Images\Image gallery\SXC collection\3d abstract barrier border boundary block stop cone construction course direction forbidden highway hurdle illustration path plastic reflection rendered road route safety.jpg"/>
          <p:cNvPicPr>
            <a:picLocks noChangeArrowheads="1"/>
          </p:cNvPicPr>
          <p:nvPr>
            <p:custDataLst>
              <p:tags r:id="rId4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645145" y="252680"/>
            <a:ext cx="3511814" cy="618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812" name="Group 1"/>
          <p:cNvGrpSpPr>
            <a:grpSpLocks/>
          </p:cNvGrpSpPr>
          <p:nvPr/>
        </p:nvGrpSpPr>
        <p:grpSpPr bwMode="auto">
          <a:xfrm>
            <a:off x="0" y="2134524"/>
            <a:ext cx="7099300" cy="997763"/>
            <a:chOff x="0" y="749300"/>
            <a:chExt cx="6343650" cy="977900"/>
          </a:xfrm>
        </p:grpSpPr>
        <p:sp>
          <p:nvSpPr>
            <p:cNvPr id="20" name="Rectangle 19"/>
            <p:cNvSpPr>
              <a:spLocks/>
            </p:cNvSpPr>
            <p:nvPr/>
          </p:nvSpPr>
          <p:spPr bwMode="gray">
            <a:xfrm>
              <a:off x="530225" y="749300"/>
              <a:ext cx="5405438" cy="9779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>
              <a:spLocks/>
            </p:cNvSpPr>
            <p:nvPr/>
          </p:nvSpPr>
          <p:spPr bwMode="gray">
            <a:xfrm>
              <a:off x="0" y="749300"/>
              <a:ext cx="457200" cy="9779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100" b="1" dirty="0">
                  <a:solidFill>
                    <a:schemeClr val="tx1"/>
                  </a:solidFill>
                  <a:cs typeface="ＭＳ Ｐゴシック"/>
                </a:rPr>
                <a:t>2</a:t>
              </a:r>
            </a:p>
          </p:txBody>
        </p:sp>
        <p:sp>
          <p:nvSpPr>
            <p:cNvPr id="15" name="Rectangle 9"/>
            <p:cNvSpPr txBox="1">
              <a:spLocks/>
            </p:cNvSpPr>
            <p:nvPr/>
          </p:nvSpPr>
          <p:spPr bwMode="gray">
            <a:xfrm>
              <a:off x="671513" y="930275"/>
              <a:ext cx="5672137" cy="542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0" tIns="0" rIns="0" bIns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defRPr/>
              </a:pPr>
              <a:r>
                <a:rPr lang="en-US" dirty="0"/>
                <a:t>Lack of long term </a:t>
              </a:r>
              <a:r>
                <a:rPr lang="en-US" dirty="0" smtClean="0"/>
                <a:t>thinking:</a:t>
              </a:r>
              <a:endParaRPr lang="en-US" dirty="0"/>
            </a:p>
            <a:p>
              <a:pPr>
                <a:defRPr/>
              </a:pPr>
              <a:r>
                <a:rPr lang="en-US" dirty="0"/>
                <a:t>T</a:t>
              </a:r>
              <a:r>
                <a:rPr lang="en-US" dirty="0" smtClean="0"/>
                <a:t>ime </a:t>
              </a:r>
              <a:r>
                <a:rPr lang="en-US" dirty="0"/>
                <a:t>frame needs to expand </a:t>
              </a:r>
              <a:r>
                <a:rPr lang="en-US" dirty="0" smtClean="0"/>
                <a:t>from </a:t>
              </a:r>
              <a:r>
                <a:rPr lang="en-US" dirty="0"/>
                <a:t>2-3 years to 20+ </a:t>
              </a:r>
              <a:r>
                <a:rPr lang="en-US" dirty="0" smtClean="0"/>
                <a:t>years.</a:t>
              </a:r>
              <a:endParaRPr lang="en-US" dirty="0"/>
            </a:p>
          </p:txBody>
        </p:sp>
      </p:grpSp>
      <p:grpSp>
        <p:nvGrpSpPr>
          <p:cNvPr id="33813" name="Group 3"/>
          <p:cNvGrpSpPr>
            <a:grpSpLocks/>
          </p:cNvGrpSpPr>
          <p:nvPr/>
        </p:nvGrpSpPr>
        <p:grpSpPr bwMode="auto">
          <a:xfrm>
            <a:off x="0" y="1018520"/>
            <a:ext cx="7099300" cy="999383"/>
            <a:chOff x="0" y="1836738"/>
            <a:chExt cx="6331203" cy="979487"/>
          </a:xfrm>
        </p:grpSpPr>
        <p:sp>
          <p:nvSpPr>
            <p:cNvPr id="22" name="Rectangle 21"/>
            <p:cNvSpPr>
              <a:spLocks/>
            </p:cNvSpPr>
            <p:nvPr/>
          </p:nvSpPr>
          <p:spPr bwMode="gray">
            <a:xfrm>
              <a:off x="530225" y="1836738"/>
              <a:ext cx="5405438" cy="97948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 bwMode="gray">
            <a:xfrm>
              <a:off x="0" y="1836738"/>
              <a:ext cx="457200" cy="9794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796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100" b="1" dirty="0">
                  <a:solidFill>
                    <a:schemeClr val="tx1"/>
                  </a:solidFill>
                  <a:cs typeface="ＭＳ Ｐゴシック"/>
                </a:rPr>
                <a:t>1</a:t>
              </a:r>
            </a:p>
          </p:txBody>
        </p:sp>
        <p:sp>
          <p:nvSpPr>
            <p:cNvPr id="16" name="Rectangle 9"/>
            <p:cNvSpPr txBox="1">
              <a:spLocks/>
            </p:cNvSpPr>
            <p:nvPr/>
          </p:nvSpPr>
          <p:spPr bwMode="gray">
            <a:xfrm>
              <a:off x="659066" y="2021141"/>
              <a:ext cx="5672137" cy="542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dirty="0" smtClean="0">
                  <a:latin typeface="+mj-lt"/>
                </a:rPr>
                <a:t>Economic </a:t>
              </a:r>
              <a:r>
                <a:rPr lang="en-US" dirty="0">
                  <a:latin typeface="+mj-lt"/>
                </a:rPr>
                <a:t>value of </a:t>
              </a:r>
              <a:r>
                <a:rPr lang="en-US" dirty="0" smtClean="0">
                  <a:latin typeface="+mj-lt"/>
                </a:rPr>
                <a:t>ecosystems is </a:t>
              </a:r>
              <a:r>
                <a:rPr lang="en-US" dirty="0">
                  <a:latin typeface="+mj-lt"/>
                </a:rPr>
                <a:t>poorly </a:t>
              </a:r>
              <a:r>
                <a:rPr lang="en-US" dirty="0" smtClean="0">
                  <a:latin typeface="+mj-lt"/>
                </a:rPr>
                <a:t>understood and </a:t>
              </a:r>
            </a:p>
            <a:p>
              <a:pPr defTabSz="913526">
                <a:buClr>
                  <a:schemeClr val="tx2"/>
                </a:buClr>
              </a:pPr>
              <a:r>
                <a:rPr lang="en-US" dirty="0" smtClean="0">
                  <a:latin typeface="+mj-lt"/>
                </a:rPr>
                <a:t>externalities </a:t>
              </a:r>
              <a:r>
                <a:rPr lang="en-US" dirty="0">
                  <a:latin typeface="+mj-lt"/>
                </a:rPr>
                <a:t>not accounted </a:t>
              </a:r>
              <a:r>
                <a:rPr lang="en-US" dirty="0" smtClean="0">
                  <a:latin typeface="+mj-lt"/>
                </a:rPr>
                <a:t>for.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33814" name="Group 4"/>
          <p:cNvGrpSpPr>
            <a:grpSpLocks/>
          </p:cNvGrpSpPr>
          <p:nvPr/>
        </p:nvGrpSpPr>
        <p:grpSpPr bwMode="auto">
          <a:xfrm>
            <a:off x="0" y="3248909"/>
            <a:ext cx="7099300" cy="999382"/>
            <a:chOff x="0" y="2924175"/>
            <a:chExt cx="6343650" cy="979488"/>
          </a:xfrm>
        </p:grpSpPr>
        <p:sp>
          <p:nvSpPr>
            <p:cNvPr id="23" name="Rectangle 22"/>
            <p:cNvSpPr>
              <a:spLocks/>
            </p:cNvSpPr>
            <p:nvPr/>
          </p:nvSpPr>
          <p:spPr bwMode="gray">
            <a:xfrm>
              <a:off x="530225" y="2924175"/>
              <a:ext cx="5405438" cy="97948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gray">
            <a:xfrm>
              <a:off x="0" y="2924175"/>
              <a:ext cx="457200" cy="9794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100" b="1" dirty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7" name="Rectangle 9"/>
            <p:cNvSpPr txBox="1">
              <a:spLocks/>
            </p:cNvSpPr>
            <p:nvPr/>
          </p:nvSpPr>
          <p:spPr bwMode="gray">
            <a:xfrm>
              <a:off x="671513" y="3121025"/>
              <a:ext cx="5672137" cy="542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0" tIns="0" rIns="0" bIns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defRPr/>
              </a:pPr>
              <a:r>
                <a:rPr lang="en-US" dirty="0"/>
                <a:t>Silo thinking; many stakeholders working in isolation; </a:t>
              </a:r>
              <a:endParaRPr lang="en-US" dirty="0" smtClean="0"/>
            </a:p>
            <a:p>
              <a:pPr>
                <a:defRPr/>
              </a:pPr>
              <a:r>
                <a:rPr lang="en-US" dirty="0" smtClean="0"/>
                <a:t>well </a:t>
              </a:r>
              <a:r>
                <a:rPr lang="en-US" dirty="0"/>
                <a:t>intentioned but not </a:t>
              </a:r>
              <a:r>
                <a:rPr lang="en-US" dirty="0" smtClean="0"/>
                <a:t>additive. </a:t>
              </a:r>
              <a:endParaRPr lang="en-US" dirty="0"/>
            </a:p>
          </p:txBody>
        </p:sp>
      </p:grpSp>
      <p:grpSp>
        <p:nvGrpSpPr>
          <p:cNvPr id="33815" name="Group 5"/>
          <p:cNvGrpSpPr>
            <a:grpSpLocks/>
          </p:cNvGrpSpPr>
          <p:nvPr/>
        </p:nvGrpSpPr>
        <p:grpSpPr bwMode="auto">
          <a:xfrm>
            <a:off x="0" y="5479297"/>
            <a:ext cx="6655774" cy="999383"/>
            <a:chOff x="0" y="4011613"/>
            <a:chExt cx="5935664" cy="97948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Rectangle 23"/>
            <p:cNvSpPr>
              <a:spLocks/>
            </p:cNvSpPr>
            <p:nvPr/>
          </p:nvSpPr>
          <p:spPr bwMode="gray">
            <a:xfrm>
              <a:off x="530225" y="4011613"/>
              <a:ext cx="5405438" cy="979487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gray">
            <a:xfrm>
              <a:off x="0" y="4011613"/>
              <a:ext cx="457200" cy="9794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100" b="1" dirty="0">
                  <a:solidFill>
                    <a:srgbClr val="000000"/>
                  </a:solidFill>
                  <a:cs typeface="ＭＳ Ｐゴシック"/>
                </a:rPr>
                <a:t>5</a:t>
              </a:r>
            </a:p>
          </p:txBody>
        </p:sp>
        <p:sp>
          <p:nvSpPr>
            <p:cNvPr id="33822" name="Rectangle 9"/>
            <p:cNvSpPr txBox="1">
              <a:spLocks/>
            </p:cNvSpPr>
            <p:nvPr/>
          </p:nvSpPr>
          <p:spPr bwMode="gray">
            <a:xfrm>
              <a:off x="671513" y="4208463"/>
              <a:ext cx="5264151" cy="54296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n-US" dirty="0"/>
                <a:t>Solution often presented overly complex</a:t>
              </a:r>
              <a:r>
                <a:rPr lang="en-US" b="1" dirty="0"/>
                <a:t> </a:t>
              </a:r>
              <a:r>
                <a:rPr lang="en-US" dirty="0"/>
                <a:t>while simple proven tools and techniques exist </a:t>
              </a:r>
            </a:p>
          </p:txBody>
        </p:sp>
      </p:grpSp>
      <p:grpSp>
        <p:nvGrpSpPr>
          <p:cNvPr id="33816" name="Group 6"/>
          <p:cNvGrpSpPr>
            <a:grpSpLocks/>
          </p:cNvGrpSpPr>
          <p:nvPr/>
        </p:nvGrpSpPr>
        <p:grpSpPr bwMode="auto">
          <a:xfrm>
            <a:off x="0" y="4364913"/>
            <a:ext cx="7099300" cy="997763"/>
            <a:chOff x="0" y="5100638"/>
            <a:chExt cx="6343650" cy="977900"/>
          </a:xfrm>
        </p:grpSpPr>
        <p:sp>
          <p:nvSpPr>
            <p:cNvPr id="25" name="Rectangle 24"/>
            <p:cNvSpPr>
              <a:spLocks/>
            </p:cNvSpPr>
            <p:nvPr/>
          </p:nvSpPr>
          <p:spPr bwMode="gray">
            <a:xfrm>
              <a:off x="530225" y="5100638"/>
              <a:ext cx="5405438" cy="9779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gray">
            <a:xfrm>
              <a:off x="0" y="5100638"/>
              <a:ext cx="457200" cy="9779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100" b="1" dirty="0">
                  <a:solidFill>
                    <a:srgbClr val="000000"/>
                  </a:solidFill>
                  <a:cs typeface="ＭＳ Ｐゴシック"/>
                </a:rPr>
                <a:t>4</a:t>
              </a:r>
            </a:p>
          </p:txBody>
        </p:sp>
        <p:sp>
          <p:nvSpPr>
            <p:cNvPr id="19" name="Rectangle 9"/>
            <p:cNvSpPr txBox="1">
              <a:spLocks/>
            </p:cNvSpPr>
            <p:nvPr/>
          </p:nvSpPr>
          <p:spPr bwMode="gray">
            <a:xfrm>
              <a:off x="671513" y="5297488"/>
              <a:ext cx="5672137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0" tIns="0" rIns="0" bIns="0"/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defRPr/>
              </a:pPr>
              <a:r>
                <a:rPr lang="en-US" dirty="0"/>
                <a:t>Local communities continue pattern of behaviors</a:t>
              </a:r>
              <a:r>
                <a:rPr lang="en-US" dirty="0" smtClean="0"/>
                <a:t>, which </a:t>
              </a:r>
              <a:r>
                <a:rPr lang="en-US" dirty="0"/>
                <a:t>are unknowingly detrimental</a:t>
              </a:r>
            </a:p>
          </p:txBody>
        </p: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230592" cy="1143000"/>
          </a:xfrm>
        </p:spPr>
        <p:txBody>
          <a:bodyPr>
            <a:noAutofit/>
          </a:bodyPr>
          <a:lstStyle/>
          <a:p>
            <a:pPr defTabSz="913526"/>
            <a:r>
              <a:rPr lang="en-US" sz="2800" dirty="0"/>
              <a:t>O</a:t>
            </a:r>
            <a:r>
              <a:rPr lang="en-US" sz="2800" dirty="0" smtClean="0"/>
              <a:t>bstacles need to be addressed </a:t>
            </a:r>
            <a:br>
              <a:rPr lang="en-US" sz="2800" dirty="0" smtClean="0"/>
            </a:br>
            <a:r>
              <a:rPr lang="en-US" sz="2800" dirty="0" smtClean="0"/>
              <a:t>to achieve systemic solutions</a:t>
            </a:r>
            <a:endParaRPr lang="en-US" sz="28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852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3813" y="176213"/>
            <a:ext cx="68786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79387" y="188913"/>
            <a:ext cx="89334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nl-NL" sz="2800" dirty="0" err="1" smtClean="0"/>
              <a:t>Our</a:t>
            </a:r>
            <a:r>
              <a:rPr lang="nl-NL" sz="2800" dirty="0" smtClean="0"/>
              <a:t> </a:t>
            </a:r>
            <a:r>
              <a:rPr lang="nl-NL" sz="2800" dirty="0" err="1" smtClean="0"/>
              <a:t>social</a:t>
            </a:r>
            <a:r>
              <a:rPr lang="nl-NL" sz="2800" dirty="0" smtClean="0"/>
              <a:t> foundation is </a:t>
            </a:r>
            <a:r>
              <a:rPr lang="nl-NL" sz="2800" dirty="0" err="1" smtClean="0"/>
              <a:t>based</a:t>
            </a:r>
            <a:r>
              <a:rPr lang="nl-NL" sz="2800" dirty="0" smtClean="0"/>
              <a:t> on </a:t>
            </a:r>
            <a:r>
              <a:rPr lang="nl-NL" sz="2800" dirty="0" err="1" smtClean="0"/>
              <a:t>ecosystems</a:t>
            </a:r>
            <a:r>
              <a:rPr lang="nl-NL" sz="2800" dirty="0" smtClean="0"/>
              <a:t>  </a:t>
            </a:r>
            <a:endParaRPr lang="nl-NL" sz="2800" dirty="0">
              <a:cs typeface="+mn-cs"/>
            </a:endParaRPr>
          </a:p>
        </p:txBody>
      </p:sp>
      <p:sp>
        <p:nvSpPr>
          <p:cNvPr id="6" name="McK 5. Source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1" y="6685674"/>
            <a:ext cx="9036640" cy="1384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 anchor="ctr">
            <a:spAutoFit/>
          </a:bodyPr>
          <a:lstStyle/>
          <a:p>
            <a:pPr marL="600919" indent="-600919" defTabSz="913526">
              <a:tabLst>
                <a:tab pos="597679" algn="l"/>
              </a:tabLst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  SOURCE</a:t>
            </a:r>
            <a:r>
              <a:rPr lang="en-US" sz="900" dirty="0">
                <a:solidFill>
                  <a:srgbClr val="000000"/>
                </a:solidFill>
              </a:rPr>
              <a:t>: </a:t>
            </a:r>
            <a:r>
              <a:rPr lang="en-US" sz="900" dirty="0" err="1" smtClean="0">
                <a:solidFill>
                  <a:srgbClr val="000000"/>
                </a:solidFill>
              </a:rPr>
              <a:t>Rockstrom</a:t>
            </a:r>
            <a:r>
              <a:rPr lang="en-US" sz="900" dirty="0" smtClean="0">
                <a:solidFill>
                  <a:srgbClr val="000000"/>
                </a:solidFill>
              </a:rPr>
              <a:t>,. J et all. The Planetary </a:t>
            </a:r>
            <a:r>
              <a:rPr lang="en-US" sz="900" dirty="0" err="1" smtClean="0">
                <a:solidFill>
                  <a:srgbClr val="000000"/>
                </a:solidFill>
              </a:rPr>
              <a:t>Bounderies</a:t>
            </a:r>
            <a:r>
              <a:rPr lang="en-US" sz="900" dirty="0" smtClean="0">
                <a:solidFill>
                  <a:srgbClr val="000000"/>
                </a:solidFill>
              </a:rPr>
              <a:t>. Ecology &amp; Society</a:t>
            </a:r>
            <a:r>
              <a:rPr lang="en-US" sz="900" dirty="0">
                <a:solidFill>
                  <a:srgbClr val="000000"/>
                </a:solidFill>
              </a:rPr>
              <a:t> </a:t>
            </a:r>
            <a:r>
              <a:rPr lang="en-US" sz="900" dirty="0" smtClean="0">
                <a:solidFill>
                  <a:srgbClr val="000000"/>
                </a:solidFill>
              </a:rPr>
              <a:t>14, 32 (2009);  Kate </a:t>
            </a:r>
            <a:r>
              <a:rPr lang="en-US" sz="900" dirty="0" err="1" smtClean="0">
                <a:solidFill>
                  <a:srgbClr val="000000"/>
                </a:solidFill>
              </a:rPr>
              <a:t>Raworth</a:t>
            </a:r>
            <a:r>
              <a:rPr lang="en-US" sz="900" dirty="0" smtClean="0">
                <a:solidFill>
                  <a:srgbClr val="000000"/>
                </a:solidFill>
              </a:rPr>
              <a:t>. A Safe and Just Space for Humanity, Oxfam Discussion Papers (2012)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765175"/>
            <a:ext cx="9396413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11113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nl-NL" sz="2800" dirty="0" smtClean="0"/>
              <a:t>Restoring </a:t>
            </a:r>
            <a:r>
              <a:rPr lang="nl-NL" sz="2800" dirty="0" err="1" smtClean="0"/>
              <a:t>ecosystems</a:t>
            </a:r>
            <a:r>
              <a:rPr lang="nl-NL" sz="2800" dirty="0" smtClean="0"/>
              <a:t> is a business opportunity</a:t>
            </a:r>
            <a:endParaRPr lang="nl-NL" sz="2800" dirty="0"/>
          </a:p>
        </p:txBody>
      </p:sp>
      <p:sp>
        <p:nvSpPr>
          <p:cNvPr id="7" name="McK 5. Source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3501" y="6672974"/>
            <a:ext cx="9036640" cy="1384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 anchor="ctr">
            <a:spAutoFit/>
          </a:bodyPr>
          <a:lstStyle/>
          <a:p>
            <a:pPr marL="600919" indent="-600919" defTabSz="913526">
              <a:tabLst>
                <a:tab pos="597679" algn="l"/>
              </a:tabLst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  SOURCE</a:t>
            </a:r>
            <a:r>
              <a:rPr lang="en-US" sz="900" dirty="0">
                <a:solidFill>
                  <a:srgbClr val="000000"/>
                </a:solidFill>
              </a:rPr>
              <a:t>: Nature Resilience Team Analysis, </a:t>
            </a:r>
            <a:r>
              <a:rPr lang="en-US" sz="900" dirty="0" smtClean="0">
                <a:solidFill>
                  <a:srgbClr val="000000"/>
                </a:solidFill>
              </a:rPr>
              <a:t>McKinsey,  Willem Ferwerda (ERF), RSM, IUCN CEM , GPFRL, ELD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 txBox="1">
            <a:spLocks/>
          </p:cNvSpPr>
          <p:nvPr/>
        </p:nvSpPr>
        <p:spPr>
          <a:xfrm>
            <a:off x="2408514" y="2433642"/>
            <a:ext cx="3776385" cy="598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 err="1" smtClean="0">
                <a:solidFill>
                  <a:srgbClr val="F35135"/>
                </a:solidFill>
              </a:rPr>
              <a:t>landscape</a:t>
            </a:r>
            <a:r>
              <a:rPr lang="en-US" sz="4000" b="1" dirty="0" err="1" smtClean="0">
                <a:solidFill>
                  <a:srgbClr val="553B00"/>
                </a:solidFill>
              </a:rPr>
              <a:t>zone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53B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</a:p>
        </p:txBody>
      </p:sp>
      <p:pic>
        <p:nvPicPr>
          <p:cNvPr id="18" name="Picture 17" descr="Screen Shot 2013-12-05 at 1.29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289" y="2366650"/>
            <a:ext cx="1066800" cy="1028700"/>
          </a:xfrm>
          <a:prstGeom prst="rect">
            <a:avLst/>
          </a:prstGeom>
        </p:spPr>
      </p:pic>
      <p:sp>
        <p:nvSpPr>
          <p:cNvPr id="19" name="Subtitle 2"/>
          <p:cNvSpPr txBox="1">
            <a:spLocks/>
          </p:cNvSpPr>
          <p:nvPr/>
        </p:nvSpPr>
        <p:spPr>
          <a:xfrm>
            <a:off x="2395815" y="1337947"/>
            <a:ext cx="1910130" cy="598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3513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53B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turns</a:t>
            </a:r>
          </a:p>
        </p:txBody>
      </p:sp>
      <p:pic>
        <p:nvPicPr>
          <p:cNvPr id="20" name="Picture 19" descr="Screen Shot 2013-12-05 at 1.29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589" y="1270955"/>
            <a:ext cx="1066800" cy="1028700"/>
          </a:xfrm>
          <a:prstGeom prst="rect">
            <a:avLst/>
          </a:prstGeom>
        </p:spPr>
      </p:pic>
      <p:sp>
        <p:nvSpPr>
          <p:cNvPr id="21" name="Subtitle 2"/>
          <p:cNvSpPr txBox="1">
            <a:spLocks/>
          </p:cNvSpPr>
          <p:nvPr/>
        </p:nvSpPr>
        <p:spPr>
          <a:xfrm>
            <a:off x="901700" y="1388747"/>
            <a:ext cx="932614" cy="598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noProof="0" dirty="0">
                <a:solidFill>
                  <a:srgbClr val="553B00"/>
                </a:solidFill>
              </a:rPr>
              <a:t>4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553B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939800" y="2468247"/>
            <a:ext cx="932614" cy="598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 smtClean="0">
                <a:solidFill>
                  <a:srgbClr val="553B00"/>
                </a:solidFill>
              </a:rPr>
              <a:t>3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553B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0" y="12700"/>
            <a:ext cx="92305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venir Medium"/>
                <a:cs typeface="Avenir Medium"/>
              </a:rPr>
              <a:t>The need for a model that investors understand</a:t>
            </a:r>
            <a:endParaRPr lang="en-US" sz="1100" dirty="0" smtClean="0">
              <a:latin typeface="Avenir Medium"/>
              <a:cs typeface="Avenir Medium"/>
            </a:endParaRPr>
          </a:p>
          <a:p>
            <a:r>
              <a:rPr lang="en-US" sz="2000" dirty="0" smtClean="0">
                <a:latin typeface="Avenir Medium"/>
                <a:cs typeface="Avenir Medium"/>
              </a:rPr>
              <a:t>From ‘Ecosystem Restoration Ready’ to ‘Investment Ready’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786215" y="3538542"/>
            <a:ext cx="3001686" cy="598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 smtClean="0">
                <a:solidFill>
                  <a:srgbClr val="F35135"/>
                </a:solidFill>
              </a:rPr>
              <a:t>   20</a:t>
            </a:r>
            <a:r>
              <a:rPr lang="en-US" sz="4000" b="1" dirty="0" smtClean="0">
                <a:solidFill>
                  <a:srgbClr val="553B00"/>
                </a:solidFill>
              </a:rPr>
              <a:t>years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553B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Screen Shot 2013-12-05 at 1.29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289" y="3471550"/>
            <a:ext cx="1066800" cy="1028700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850900" y="3560447"/>
            <a:ext cx="932614" cy="598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noProof="0" dirty="0" smtClean="0">
                <a:solidFill>
                  <a:srgbClr val="553B00"/>
                </a:solidFill>
              </a:rPr>
              <a:t>20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553B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4" name="Picture 23" descr="Screen Shot 2013-12-05 at 1.29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289" y="4538350"/>
            <a:ext cx="1066800" cy="1028700"/>
          </a:xfrm>
          <a:prstGeom prst="rect">
            <a:avLst/>
          </a:prstGeom>
        </p:spPr>
      </p:pic>
      <p:sp>
        <p:nvSpPr>
          <p:cNvPr id="25" name="Subtitle 2"/>
          <p:cNvSpPr txBox="1">
            <a:spLocks/>
          </p:cNvSpPr>
          <p:nvPr/>
        </p:nvSpPr>
        <p:spPr>
          <a:xfrm>
            <a:off x="901700" y="4614547"/>
            <a:ext cx="932614" cy="598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553B00"/>
                </a:solidFill>
              </a:rPr>
              <a:t>#</a:t>
            </a:r>
            <a:r>
              <a:rPr lang="en-US" sz="4000" b="1" noProof="0" dirty="0" smtClean="0">
                <a:solidFill>
                  <a:srgbClr val="553B00"/>
                </a:solidFill>
              </a:rPr>
              <a:t>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553B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64300" y="6400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7" name="Immagine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4700" y="6032500"/>
            <a:ext cx="2019300" cy="825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2560914" y="4592642"/>
            <a:ext cx="3824877" cy="598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4000" b="1" dirty="0" smtClean="0">
                <a:solidFill>
                  <a:srgbClr val="F35135"/>
                </a:solidFill>
              </a:rPr>
              <a:t>Stake</a:t>
            </a:r>
            <a:r>
              <a:rPr lang="en-US" sz="4000" b="1" dirty="0" smtClean="0">
                <a:solidFill>
                  <a:srgbClr val="553B00"/>
                </a:solidFill>
              </a:rPr>
              <a:t>holders</a:t>
            </a:r>
            <a:endParaRPr lang="en-US" sz="4000" b="1" dirty="0">
              <a:solidFill>
                <a:srgbClr val="553B00"/>
              </a:solidFill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553B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54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41540" y="5128784"/>
            <a:ext cx="2502459" cy="173187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74635" tIns="74635" rIns="74635" bIns="74635">
            <a:prstTxWarp prst="textNoShape">
              <a:avLst/>
            </a:prstTxWarp>
          </a:bodyPr>
          <a:lstStyle/>
          <a:p>
            <a:pPr defTabSz="913028">
              <a:buClr>
                <a:schemeClr val="tx2"/>
              </a:buClr>
            </a:pPr>
            <a:endParaRPr lang="en-US" sz="1100" dirty="0">
              <a:solidFill>
                <a:srgbClr val="252525"/>
              </a:solidFill>
              <a:latin typeface="Arial"/>
              <a:cs typeface="Aria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973147"/>
              </p:ext>
            </p:extLst>
          </p:nvPr>
        </p:nvGraphicFramePr>
        <p:xfrm>
          <a:off x="64479" y="596484"/>
          <a:ext cx="9016021" cy="6311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6700"/>
                <a:gridCol w="3568700"/>
                <a:gridCol w="3910621"/>
              </a:tblGrid>
              <a:tr h="435145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chemeClr val="bg1"/>
                          </a:solidFill>
                          <a:latin typeface="Calibri (Body)"/>
                          <a:cs typeface="Calibri (Body)"/>
                        </a:rPr>
                        <a:t>4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  <a:latin typeface="Calibri (Body)"/>
                          <a:cs typeface="Calibri (Body)"/>
                        </a:rPr>
                        <a:t> Returns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baseline="0" dirty="0" smtClean="0">
                          <a:solidFill>
                            <a:srgbClr val="FFFFFF"/>
                          </a:solidFill>
                          <a:latin typeface="Calibri (Body)"/>
                          <a:cs typeface="Calibri (Body)"/>
                        </a:rPr>
                        <a:t>Entities </a:t>
                      </a:r>
                      <a:endParaRPr lang="en-US" sz="1500" b="1" dirty="0">
                        <a:solidFill>
                          <a:srgbClr val="FFFFFF"/>
                        </a:solidFill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FFFFFF"/>
                          </a:solidFill>
                          <a:latin typeface="Calibri (Body)"/>
                          <a:cs typeface="Calibri (Body)"/>
                        </a:rPr>
                        <a:t>Values</a:t>
                      </a:r>
                      <a:r>
                        <a:rPr lang="en-US" sz="1500" b="1" dirty="0" smtClean="0">
                          <a:latin typeface="Calibri (Body)"/>
                          <a:cs typeface="Calibri (Body)"/>
                        </a:rPr>
                        <a:t> measured</a:t>
                      </a:r>
                      <a:endParaRPr lang="en-US" sz="1500" b="1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rgbClr val="262626"/>
                    </a:solidFill>
                  </a:tcPr>
                </a:tc>
              </a:tr>
              <a:tr h="1706906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Calibri (Body)"/>
                          <a:cs typeface="Calibri (Body)"/>
                        </a:rPr>
                        <a:t>Return</a:t>
                      </a:r>
                      <a:r>
                        <a:rPr lang="en-US" sz="1500" b="1" baseline="0" dirty="0" smtClean="0">
                          <a:latin typeface="Calibri (Body)"/>
                          <a:cs typeface="Calibri (Body)"/>
                        </a:rPr>
                        <a:t> on Investment</a:t>
                      </a:r>
                      <a:endParaRPr lang="en-US" sz="1500" b="1" dirty="0" smtClean="0">
                        <a:latin typeface="Calibri (Body)"/>
                        <a:cs typeface="Calibri (Body)"/>
                      </a:endParaRPr>
                    </a:p>
                    <a:p>
                      <a:endParaRPr lang="en-US" sz="1500" b="1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Agriculture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Carbon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Timber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Leisure, hunting, bush harvesting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Real estate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Water works, decrease erosion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Increase topsoil fertility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Yield 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/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/ ha</a:t>
                      </a:r>
                      <a:endParaRPr lang="en-US" sz="1500" b="0" dirty="0" smtClean="0">
                        <a:latin typeface="Calibri (Body)"/>
                        <a:cs typeface="Calibri (Body)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ton C02 absorbed /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/ ha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Yield 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/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/ ha</a:t>
                      </a:r>
                      <a:endParaRPr lang="en-US" sz="1500" b="0" dirty="0" smtClean="0">
                        <a:latin typeface="Calibri (Body)"/>
                        <a:cs typeface="Calibri (Body)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Yield 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/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/ ha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Value increase /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 / ha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Water harvesting /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Decrease costs input chemicals  / ha /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</a:t>
                      </a:r>
                      <a:endParaRPr lang="en-US" sz="1500" b="0" dirty="0" smtClean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75066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Calibri (Body)"/>
                          <a:cs typeface="Calibri (Body)"/>
                        </a:rPr>
                        <a:t>Return of</a:t>
                      </a:r>
                      <a:r>
                        <a:rPr lang="en-US" sz="1500" b="1" baseline="0" dirty="0" smtClean="0">
                          <a:latin typeface="Calibri (Body)"/>
                          <a:cs typeface="Calibri (Body)"/>
                        </a:rPr>
                        <a:t> </a:t>
                      </a:r>
                    </a:p>
                    <a:p>
                      <a:r>
                        <a:rPr lang="en-US" sz="1500" b="1" baseline="0" dirty="0" smtClean="0">
                          <a:latin typeface="Calibri (Body)"/>
                          <a:cs typeface="Calibri (Body)"/>
                        </a:rPr>
                        <a:t>Social Capital</a:t>
                      </a:r>
                      <a:endParaRPr lang="en-US" sz="1500" b="1" dirty="0" smtClean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Jobs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Business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activities</a:t>
                      </a:r>
                      <a:endParaRPr lang="en-US" sz="1500" b="0" dirty="0" smtClean="0">
                        <a:latin typeface="Calibri (Body)"/>
                        <a:cs typeface="Calibri (Body)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Local social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cohesion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Education &amp; Social Services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# of new jobs / project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/ municipality</a:t>
                      </a:r>
                      <a:endParaRPr lang="en-US" sz="1500" b="0" dirty="0" smtClean="0">
                        <a:latin typeface="Calibri (Body)"/>
                        <a:cs typeface="Calibri (Body)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# of new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companies /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/ project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# of social ventures /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/ project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# schools, trainings, services / project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242965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Calibri (Body)"/>
                          <a:cs typeface="Calibri (Body)"/>
                        </a:rPr>
                        <a:t>Return</a:t>
                      </a:r>
                      <a:r>
                        <a:rPr lang="en-US" sz="1500" b="1" baseline="0" dirty="0" smtClean="0">
                          <a:latin typeface="Calibri (Body)"/>
                          <a:cs typeface="Calibri (Body)"/>
                        </a:rPr>
                        <a:t> of </a:t>
                      </a:r>
                    </a:p>
                    <a:p>
                      <a:r>
                        <a:rPr lang="en-US" sz="1500" b="1" baseline="0" dirty="0" smtClean="0">
                          <a:latin typeface="Calibri (Body)"/>
                          <a:cs typeface="Calibri (Body)"/>
                        </a:rPr>
                        <a:t>Natural Capital</a:t>
                      </a:r>
                      <a:endParaRPr lang="en-US" sz="1500" b="1" dirty="0" smtClean="0">
                        <a:latin typeface="Calibri (Body)"/>
                        <a:cs typeface="Calibri (Body)"/>
                      </a:endParaRPr>
                    </a:p>
                    <a:p>
                      <a:endParaRPr lang="en-US" sz="1500" b="1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Biodiversity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Invasive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species</a:t>
                      </a:r>
                      <a:endParaRPr lang="en-US" sz="1500" b="0" dirty="0" smtClean="0">
                        <a:latin typeface="Calibri (Body)"/>
                        <a:cs typeface="Calibri (Body)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Vegetation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cover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Top soil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Water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# of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native species /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/ ha</a:t>
                      </a:r>
                      <a:endParaRPr lang="en-US" sz="1500" b="0" dirty="0" smtClean="0">
                        <a:latin typeface="Calibri (Body)"/>
                        <a:cs typeface="Calibri (Body)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% decrease /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/ ha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% coverage /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/ ha; % cloud formation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mm layer /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/ ha; % microbes; % C / ha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% humidity; # stream flow (m3 /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/ ha)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26877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Calibri (Body)"/>
                          <a:cs typeface="Calibri (Body)"/>
                        </a:rPr>
                        <a:t>Return</a:t>
                      </a:r>
                      <a:r>
                        <a:rPr lang="en-US" sz="1500" b="1" baseline="0" dirty="0" smtClean="0">
                          <a:latin typeface="Calibri (Body)"/>
                          <a:cs typeface="Calibri (Body)"/>
                        </a:rPr>
                        <a:t> of Inspirational Capital</a:t>
                      </a:r>
                      <a:r>
                        <a:rPr lang="en-US" sz="1500" b="1" dirty="0" smtClean="0">
                          <a:latin typeface="Calibri (Body)"/>
                          <a:cs typeface="Calibri (Body)"/>
                        </a:rPr>
                        <a:t>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Gross National Happiness (GNH) &amp; awareness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Understanding &amp; outreach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Commitment to long term local ownership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Commitment companies &amp; investors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smtClean="0">
                          <a:latin typeface="Calibri (Body)"/>
                          <a:cs typeface="Calibri (Body)"/>
                        </a:rPr>
                        <a:t>Creative time </a:t>
                      </a:r>
                      <a:endParaRPr lang="en-US" sz="1500" b="0" baseline="0" dirty="0" smtClean="0">
                        <a:latin typeface="Calibri (Body)"/>
                        <a:cs typeface="Calibri (Body)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en-US" sz="1500" b="0" baseline="0" dirty="0" smtClean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% of stakeholder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group /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/ ha: # local cultural &amp; passionate events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% of stakeholder group /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/ ha </a:t>
                      </a:r>
                      <a:endParaRPr lang="en-US" sz="1500" b="0" dirty="0" smtClean="0">
                        <a:latin typeface="Calibri (Body)"/>
                        <a:cs typeface="Calibri (Body)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% of stakeholder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group /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/ ha committed; % corruption benchmark/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yr</a:t>
                      </a:r>
                      <a:endParaRPr lang="en-US" sz="1500" b="0" baseline="0" dirty="0" smtClean="0">
                        <a:latin typeface="Calibri (Body)"/>
                        <a:cs typeface="Calibri (Body)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% responding to long term commitment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% of free time to think and rest</a:t>
                      </a:r>
                      <a:endParaRPr lang="en-US" sz="1500" b="0" baseline="0" dirty="0">
                        <a:latin typeface="Calibri (Body)"/>
                        <a:cs typeface="Calibri (Body)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53100" y="-558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McK 5. Source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0" y="6687217"/>
            <a:ext cx="9207500" cy="153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 anchor="ctr">
            <a:spAutoFit/>
          </a:bodyPr>
          <a:lstStyle/>
          <a:p>
            <a:pPr marL="600919" indent="-600919" defTabSz="913526">
              <a:tabLst>
                <a:tab pos="597679" algn="l"/>
              </a:tabLst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  </a:t>
            </a:r>
            <a:r>
              <a:rPr lang="en-US" sz="900" dirty="0" smtClean="0">
                <a:solidFill>
                  <a:srgbClr val="000000"/>
                </a:solidFill>
              </a:rPr>
              <a:t>SOURCE</a:t>
            </a:r>
            <a:r>
              <a:rPr lang="en-US" sz="1000" dirty="0">
                <a:solidFill>
                  <a:srgbClr val="000000"/>
                </a:solidFill>
              </a:rPr>
              <a:t>: </a:t>
            </a:r>
            <a:r>
              <a:rPr lang="en-US" sz="1000" dirty="0" smtClean="0">
                <a:solidFill>
                  <a:srgbClr val="000000"/>
                </a:solidFill>
              </a:rPr>
              <a:t>Willem Ferwerda: Nature Resilience: ecological restoration by partners in business for next generations. RSM, IUCN CEM (2012)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23092" y="-304800"/>
            <a:ext cx="9230592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venir Medium"/>
                <a:cs typeface="Avenir Medium"/>
              </a:rPr>
              <a:t>Four Returns</a:t>
            </a:r>
          </a:p>
        </p:txBody>
      </p:sp>
    </p:spTree>
    <p:extLst>
      <p:ext uri="{BB962C8B-B14F-4D97-AF65-F5344CB8AC3E}">
        <p14:creationId xmlns:p14="http://schemas.microsoft.com/office/powerpoint/2010/main" val="42338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41540" y="5128784"/>
            <a:ext cx="2502459" cy="173187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74635" tIns="74635" rIns="74635" bIns="74635">
            <a:prstTxWarp prst="textNoShape">
              <a:avLst/>
            </a:prstTxWarp>
          </a:bodyPr>
          <a:lstStyle/>
          <a:p>
            <a:pPr defTabSz="913028">
              <a:buClr>
                <a:schemeClr val="tx2"/>
              </a:buClr>
            </a:pPr>
            <a:endParaRPr lang="en-US" sz="1100" dirty="0">
              <a:solidFill>
                <a:srgbClr val="252525"/>
              </a:solidFill>
              <a:latin typeface="Arial"/>
              <a:cs typeface="Arial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gray">
          <a:xfrm>
            <a:off x="121489" y="878564"/>
            <a:ext cx="2867118" cy="58383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lIns="93296" tIns="46648" rIns="93296" bIns="46648" anchor="ctr"/>
          <a:lstStyle/>
          <a:p>
            <a:pPr>
              <a:defRPr/>
            </a:pPr>
            <a:endParaRPr lang="en-US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gray">
          <a:xfrm>
            <a:off x="3103088" y="878564"/>
            <a:ext cx="2865497" cy="58383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lIns="93296" tIns="46648" rIns="93296" bIns="46648" anchor="ctr"/>
          <a:lstStyle/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gray">
          <a:xfrm>
            <a:off x="6144123" y="878564"/>
            <a:ext cx="2867118" cy="58383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lIns="93296" tIns="46648" rIns="93296" bIns="46648" anchor="ctr"/>
          <a:lstStyle/>
          <a:p>
            <a:pPr>
              <a:defRPr/>
            </a:pPr>
            <a:endParaRPr lang="en-US"/>
          </a:p>
        </p:txBody>
      </p:sp>
      <p:sp>
        <p:nvSpPr>
          <p:cNvPr id="29705" name="Rectangle 286"/>
          <p:cNvSpPr>
            <a:spLocks noChangeArrowheads="1"/>
          </p:cNvSpPr>
          <p:nvPr/>
        </p:nvSpPr>
        <p:spPr bwMode="gray">
          <a:xfrm>
            <a:off x="121487" y="978356"/>
            <a:ext cx="286712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913526" eaLnBrk="0" hangingPunct="0">
              <a:buClr>
                <a:schemeClr val="tx2"/>
              </a:buClr>
            </a:pPr>
            <a:r>
              <a:rPr lang="en-US" b="1" dirty="0" smtClean="0">
                <a:solidFill>
                  <a:schemeClr val="tx2"/>
                </a:solidFill>
              </a:rPr>
              <a:t>NATURE</a:t>
            </a:r>
          </a:p>
          <a:p>
            <a:pPr algn="ctr" defTabSz="913526" eaLnBrk="0" hangingPunct="0">
              <a:buClr>
                <a:schemeClr val="tx2"/>
              </a:buClr>
            </a:pPr>
            <a:r>
              <a:rPr lang="en-US" b="1" dirty="0" smtClean="0">
                <a:solidFill>
                  <a:schemeClr val="tx2"/>
                </a:solidFill>
              </a:rPr>
              <a:t>(biodiversity)</a:t>
            </a:r>
          </a:p>
        </p:txBody>
      </p:sp>
      <p:sp>
        <p:nvSpPr>
          <p:cNvPr id="29706" name="Rectangle 286"/>
          <p:cNvSpPr>
            <a:spLocks noChangeArrowheads="1"/>
          </p:cNvSpPr>
          <p:nvPr/>
        </p:nvSpPr>
        <p:spPr bwMode="gray">
          <a:xfrm>
            <a:off x="3095517" y="979107"/>
            <a:ext cx="28730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913526" eaLnBrk="0" hangingPunct="0">
              <a:buClr>
                <a:schemeClr val="tx2"/>
              </a:buClr>
            </a:pPr>
            <a:r>
              <a:rPr lang="en-US" b="1" dirty="0" smtClean="0">
                <a:solidFill>
                  <a:schemeClr val="tx2"/>
                </a:solidFill>
              </a:rPr>
              <a:t>ECO </a:t>
            </a:r>
            <a:r>
              <a:rPr lang="en-US" b="1" dirty="0">
                <a:solidFill>
                  <a:schemeClr val="tx2"/>
                </a:solidFill>
              </a:rPr>
              <a:t>AGRO </a:t>
            </a:r>
            <a:r>
              <a:rPr lang="en-US" b="1" dirty="0" smtClean="0">
                <a:solidFill>
                  <a:schemeClr val="tx2"/>
                </a:solidFill>
              </a:rPr>
              <a:t>MIX</a:t>
            </a:r>
          </a:p>
          <a:p>
            <a:pPr algn="ctr" defTabSz="913526" eaLnBrk="0" hangingPunct="0">
              <a:buClr>
                <a:schemeClr val="tx2"/>
              </a:buClr>
            </a:pPr>
            <a:r>
              <a:rPr lang="en-US" b="1" dirty="0" smtClean="0">
                <a:solidFill>
                  <a:schemeClr val="tx2"/>
                </a:solidFill>
              </a:rPr>
              <a:t>(</a:t>
            </a:r>
            <a:r>
              <a:rPr lang="en-US" b="1" dirty="0">
                <a:solidFill>
                  <a:schemeClr val="tx2"/>
                </a:solidFill>
              </a:rPr>
              <a:t>agro forestry, water, soil</a:t>
            </a:r>
            <a:r>
              <a:rPr lang="en-US" b="1" dirty="0" smtClean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9707" name="Rectangle 286"/>
          <p:cNvSpPr>
            <a:spLocks noChangeArrowheads="1"/>
          </p:cNvSpPr>
          <p:nvPr/>
        </p:nvSpPr>
        <p:spPr bwMode="gray">
          <a:xfrm>
            <a:off x="6144123" y="979108"/>
            <a:ext cx="286711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913526" eaLnBrk="0" hangingPunct="0">
              <a:buClr>
                <a:schemeClr val="tx2"/>
              </a:buClr>
            </a:pPr>
            <a:r>
              <a:rPr lang="en-US" b="1" dirty="0" smtClean="0">
                <a:solidFill>
                  <a:schemeClr val="tx2"/>
                </a:solidFill>
              </a:rPr>
              <a:t>ECONOMIC</a:t>
            </a:r>
          </a:p>
          <a:p>
            <a:pPr algn="ctr" defTabSz="913526" eaLnBrk="0" hangingPunct="0">
              <a:buClr>
                <a:schemeClr val="tx2"/>
              </a:buClr>
            </a:pPr>
            <a:r>
              <a:rPr lang="en-US" b="1" dirty="0">
                <a:solidFill>
                  <a:schemeClr val="tx2"/>
                </a:solidFill>
              </a:rPr>
              <a:t>(</a:t>
            </a:r>
            <a:r>
              <a:rPr lang="en-US" b="1" dirty="0" smtClean="0">
                <a:solidFill>
                  <a:schemeClr val="tx2"/>
                </a:solidFill>
              </a:rPr>
              <a:t>agriculture, livestock, water)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gray">
          <a:xfrm>
            <a:off x="121490" y="3562180"/>
            <a:ext cx="28671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53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953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953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953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chemeClr val="tx2"/>
              </a:buClr>
              <a:defRPr/>
            </a:pPr>
            <a:r>
              <a:rPr lang="en-US" sz="1400" dirty="0" smtClean="0">
                <a:latin typeface="+mn-lt"/>
              </a:rPr>
              <a:t>Restored biodiversity, soil for ecosystem services, carbon, </a:t>
            </a:r>
          </a:p>
          <a:p>
            <a:pPr algn="ctr" eaLnBrk="1" hangingPunct="1">
              <a:buClr>
                <a:schemeClr val="tx2"/>
              </a:buClr>
              <a:defRPr/>
            </a:pPr>
            <a:r>
              <a:rPr lang="en-US" sz="1400" dirty="0" smtClean="0">
                <a:latin typeface="+mn-lt"/>
              </a:rPr>
              <a:t>forest products,  leisure and  hunting </a:t>
            </a: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gray">
          <a:xfrm>
            <a:off x="3095517" y="3511380"/>
            <a:ext cx="28730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53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953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953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953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chemeClr val="tx2"/>
              </a:buClr>
              <a:defRPr/>
            </a:pPr>
            <a:r>
              <a:rPr lang="en-US" sz="1400" dirty="0" smtClean="0">
                <a:latin typeface="+mn-lt"/>
              </a:rPr>
              <a:t>Partially restored biodiversity, </a:t>
            </a:r>
          </a:p>
          <a:p>
            <a:pPr algn="ctr" eaLnBrk="1" hangingPunct="1">
              <a:buClr>
                <a:schemeClr val="tx2"/>
              </a:buClr>
              <a:defRPr/>
            </a:pPr>
            <a:r>
              <a:rPr lang="en-US" sz="1400" dirty="0" smtClean="0">
                <a:latin typeface="+mn-lt"/>
              </a:rPr>
              <a:t>soil by agroforestry, fruit trees, water, leisure and carbon</a:t>
            </a:r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gray">
          <a:xfrm>
            <a:off x="6144124" y="3536780"/>
            <a:ext cx="286711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953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953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953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953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chemeClr val="tx2"/>
              </a:buClr>
              <a:defRPr/>
            </a:pPr>
            <a:r>
              <a:rPr lang="en-US" sz="1400" dirty="0" smtClean="0">
                <a:latin typeface="+mn-lt"/>
              </a:rPr>
              <a:t>Productive zones for </a:t>
            </a:r>
          </a:p>
          <a:p>
            <a:pPr algn="ctr" eaLnBrk="1" hangingPunct="1">
              <a:buClr>
                <a:schemeClr val="tx2"/>
              </a:buClr>
              <a:defRPr/>
            </a:pPr>
            <a:r>
              <a:rPr lang="en-US" sz="1400" dirty="0" smtClean="0">
                <a:latin typeface="+mn-lt"/>
              </a:rPr>
              <a:t>agriculture, livestock &amp; infra</a:t>
            </a:r>
          </a:p>
        </p:txBody>
      </p:sp>
      <p:sp>
        <p:nvSpPr>
          <p:cNvPr id="29711" name="Rectangle 286"/>
          <p:cNvSpPr>
            <a:spLocks noChangeArrowheads="1"/>
          </p:cNvSpPr>
          <p:nvPr/>
        </p:nvSpPr>
        <p:spPr bwMode="gray">
          <a:xfrm>
            <a:off x="219781" y="4288743"/>
            <a:ext cx="2721332" cy="109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9861" indent="-349861" defTabSz="913526">
              <a:spcBef>
                <a:spcPct val="30000"/>
              </a:spcBef>
              <a:buClr>
                <a:schemeClr val="tx2"/>
              </a:buClr>
            </a:pPr>
            <a:r>
              <a:rPr lang="en-US" sz="1600" b="1" dirty="0"/>
              <a:t>Investments</a:t>
            </a:r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 smtClean="0"/>
              <a:t>Mangroves &amp; Riverine forests</a:t>
            </a:r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 smtClean="0"/>
              <a:t>Natural </a:t>
            </a:r>
            <a:r>
              <a:rPr lang="en-US" sz="1600" dirty="0"/>
              <a:t>restoration</a:t>
            </a:r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/>
              <a:t>Extensive maintenance</a:t>
            </a:r>
          </a:p>
        </p:txBody>
      </p:sp>
      <p:sp>
        <p:nvSpPr>
          <p:cNvPr id="29712" name="Rectangle 286"/>
          <p:cNvSpPr>
            <a:spLocks noChangeArrowheads="1"/>
          </p:cNvSpPr>
          <p:nvPr/>
        </p:nvSpPr>
        <p:spPr bwMode="gray">
          <a:xfrm>
            <a:off x="3161929" y="4263343"/>
            <a:ext cx="2721332" cy="105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9861" indent="-349861" defTabSz="913526">
              <a:spcBef>
                <a:spcPct val="30000"/>
              </a:spcBef>
              <a:buClr>
                <a:schemeClr val="tx2"/>
              </a:buClr>
            </a:pPr>
            <a:r>
              <a:rPr lang="en-US" sz="1600" b="1" dirty="0"/>
              <a:t>Investments</a:t>
            </a:r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/>
              <a:t>Planting usable trees, </a:t>
            </a:r>
            <a:r>
              <a:rPr lang="en-US" sz="1600" dirty="0" smtClean="0"/>
              <a:t>perennial vegetation, soil</a:t>
            </a:r>
            <a:endParaRPr lang="en-US" sz="1600" dirty="0"/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/>
              <a:t>Extensive maintenance</a:t>
            </a:r>
          </a:p>
        </p:txBody>
      </p:sp>
      <p:sp>
        <p:nvSpPr>
          <p:cNvPr id="29713" name="Rectangle 286"/>
          <p:cNvSpPr>
            <a:spLocks noChangeArrowheads="1"/>
          </p:cNvSpPr>
          <p:nvPr/>
        </p:nvSpPr>
        <p:spPr bwMode="gray">
          <a:xfrm>
            <a:off x="6205418" y="4241183"/>
            <a:ext cx="2721332" cy="109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9861" indent="-349861" defTabSz="913526">
              <a:spcBef>
                <a:spcPct val="30000"/>
              </a:spcBef>
              <a:buClr>
                <a:schemeClr val="tx2"/>
              </a:buClr>
            </a:pPr>
            <a:r>
              <a:rPr lang="en-US" sz="1600" b="1" dirty="0"/>
              <a:t>Investments</a:t>
            </a:r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/>
              <a:t>Planting </a:t>
            </a:r>
            <a:r>
              <a:rPr lang="en-US" sz="1600" dirty="0" smtClean="0"/>
              <a:t>trees as corridor</a:t>
            </a:r>
            <a:endParaRPr lang="en-US" sz="1600" dirty="0"/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 smtClean="0"/>
              <a:t>Crops: sugar, fruit, coffee, etc.</a:t>
            </a:r>
            <a:endParaRPr lang="en-US" sz="1600" dirty="0"/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/>
              <a:t>Extensive maintenance</a:t>
            </a:r>
          </a:p>
        </p:txBody>
      </p:sp>
      <p:sp>
        <p:nvSpPr>
          <p:cNvPr id="29714" name="Rectangle 286"/>
          <p:cNvSpPr>
            <a:spLocks noChangeArrowheads="1"/>
          </p:cNvSpPr>
          <p:nvPr/>
        </p:nvSpPr>
        <p:spPr bwMode="gray">
          <a:xfrm>
            <a:off x="223089" y="5372228"/>
            <a:ext cx="2721332" cy="137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9861" indent="-349861" defTabSz="913526">
              <a:spcBef>
                <a:spcPct val="30000"/>
              </a:spcBef>
              <a:buClr>
                <a:schemeClr val="tx2"/>
              </a:buClr>
            </a:pPr>
            <a:r>
              <a:rPr lang="en-US" sz="1600" b="1" dirty="0"/>
              <a:t>Revenue</a:t>
            </a:r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/>
              <a:t>CO2 </a:t>
            </a:r>
            <a:r>
              <a:rPr lang="en-US" sz="1600" dirty="0" smtClean="0"/>
              <a:t>capture + Water</a:t>
            </a:r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 smtClean="0"/>
              <a:t>Biodiversity </a:t>
            </a:r>
            <a:endParaRPr lang="en-US" sz="1600" dirty="0"/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/>
              <a:t>Harvesting, </a:t>
            </a:r>
            <a:r>
              <a:rPr lang="en-US" sz="1600" dirty="0" smtClean="0"/>
              <a:t>leisure</a:t>
            </a:r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 smtClean="0"/>
              <a:t>Fisheries</a:t>
            </a:r>
            <a:endParaRPr lang="en-US" sz="1600" dirty="0"/>
          </a:p>
        </p:txBody>
      </p:sp>
      <p:sp>
        <p:nvSpPr>
          <p:cNvPr id="29715" name="Rectangle 286"/>
          <p:cNvSpPr>
            <a:spLocks noChangeArrowheads="1"/>
          </p:cNvSpPr>
          <p:nvPr/>
        </p:nvSpPr>
        <p:spPr bwMode="gray">
          <a:xfrm>
            <a:off x="3161929" y="5361902"/>
            <a:ext cx="2721332" cy="137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9861" indent="-349861" defTabSz="913526">
              <a:spcBef>
                <a:spcPct val="30000"/>
              </a:spcBef>
              <a:buClr>
                <a:schemeClr val="tx2"/>
              </a:buClr>
            </a:pPr>
            <a:r>
              <a:rPr lang="en-US" sz="1600" b="1" dirty="0"/>
              <a:t>Revenue</a:t>
            </a:r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/>
              <a:t>CO2 capture + Water</a:t>
            </a:r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/>
              <a:t>Agro forestry </a:t>
            </a:r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 smtClean="0"/>
              <a:t>Harvesting</a:t>
            </a:r>
            <a:endParaRPr lang="en-US" sz="1600" dirty="0"/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/>
              <a:t>L</a:t>
            </a:r>
            <a:r>
              <a:rPr lang="en-US" sz="1600" dirty="0" smtClean="0"/>
              <a:t>ocal leisure </a:t>
            </a:r>
            <a:endParaRPr lang="en-US" sz="1600" dirty="0"/>
          </a:p>
        </p:txBody>
      </p:sp>
      <p:sp>
        <p:nvSpPr>
          <p:cNvPr id="29716" name="Rectangle 286"/>
          <p:cNvSpPr>
            <a:spLocks noChangeArrowheads="1"/>
          </p:cNvSpPr>
          <p:nvPr/>
        </p:nvSpPr>
        <p:spPr bwMode="gray">
          <a:xfrm>
            <a:off x="6218118" y="5374602"/>
            <a:ext cx="2721332" cy="137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9861" indent="-349861" defTabSz="913526">
              <a:spcBef>
                <a:spcPct val="30000"/>
              </a:spcBef>
              <a:buClr>
                <a:schemeClr val="tx2"/>
              </a:buClr>
            </a:pPr>
            <a:r>
              <a:rPr lang="en-US" sz="1600" b="1" dirty="0"/>
              <a:t>Revenue</a:t>
            </a:r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/>
              <a:t>CO2 capture, water </a:t>
            </a:r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/>
              <a:t>Crops, </a:t>
            </a:r>
            <a:r>
              <a:rPr lang="en-US" sz="1600" dirty="0" smtClean="0"/>
              <a:t>forestry</a:t>
            </a:r>
            <a:endParaRPr lang="en-US" sz="1600" dirty="0"/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 smtClean="0"/>
              <a:t>Infrastructure</a:t>
            </a:r>
          </a:p>
          <a:p>
            <a:pPr marL="197607" lvl="1" indent="-195987" defTabSz="913526">
              <a:spcBef>
                <a:spcPct val="15000"/>
              </a:spcBef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en-US" sz="1600" dirty="0" smtClean="0"/>
              <a:t>Migrant Salvadorians</a:t>
            </a:r>
          </a:p>
        </p:txBody>
      </p:sp>
      <p:pic>
        <p:nvPicPr>
          <p:cNvPr id="19" name="Picture 45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251520" y="1628800"/>
            <a:ext cx="2620719" cy="179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30592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venir Medium"/>
                <a:cs typeface="Avenir Medium"/>
              </a:rPr>
              <a:t>Three Zones Landscaping</a:t>
            </a:r>
            <a:endParaRPr lang="en-US" sz="2800" dirty="0">
              <a:latin typeface="Avenir Medium"/>
              <a:cs typeface="Avenir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561" y="1641500"/>
            <a:ext cx="2628000" cy="1778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McK 5. Source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0" y="6687217"/>
            <a:ext cx="9207500" cy="153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 anchor="ctr">
            <a:spAutoFit/>
          </a:bodyPr>
          <a:lstStyle/>
          <a:p>
            <a:pPr marL="600919" indent="-600919" defTabSz="913526">
              <a:tabLst>
                <a:tab pos="597679" algn="l"/>
              </a:tabLst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  </a:t>
            </a:r>
            <a:r>
              <a:rPr lang="en-US" sz="900" dirty="0" smtClean="0">
                <a:solidFill>
                  <a:srgbClr val="000000"/>
                </a:solidFill>
              </a:rPr>
              <a:t>SOURCE</a:t>
            </a:r>
            <a:r>
              <a:rPr lang="en-US" sz="1000" dirty="0">
                <a:solidFill>
                  <a:srgbClr val="000000"/>
                </a:solidFill>
              </a:rPr>
              <a:t>: </a:t>
            </a:r>
            <a:r>
              <a:rPr lang="en-US" sz="1000" dirty="0" smtClean="0">
                <a:solidFill>
                  <a:srgbClr val="000000"/>
                </a:solidFill>
              </a:rPr>
              <a:t>Willem Ferwerda: Nature Resilience: ecological restoration by partners in business for next generations. RSM, IUCN CEM (2012)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0" y="419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628800"/>
            <a:ext cx="2603500" cy="1778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562" y="1641500"/>
            <a:ext cx="2628000" cy="1778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797" y="2997200"/>
            <a:ext cx="590464" cy="4103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236" y="1654201"/>
            <a:ext cx="2597114" cy="1766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506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41540" y="5128784"/>
            <a:ext cx="2502459" cy="173187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74635" tIns="74635" rIns="74635" bIns="74635">
            <a:prstTxWarp prst="textNoShape">
              <a:avLst/>
            </a:prstTxWarp>
          </a:bodyPr>
          <a:lstStyle/>
          <a:p>
            <a:pPr defTabSz="913028">
              <a:buClr>
                <a:schemeClr val="tx2"/>
              </a:buClr>
            </a:pPr>
            <a:endParaRPr lang="en-US" sz="1100" dirty="0">
              <a:solidFill>
                <a:srgbClr val="252525"/>
              </a:solidFill>
              <a:latin typeface="Arial"/>
              <a:cs typeface="Aria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547299"/>
              </p:ext>
            </p:extLst>
          </p:nvPr>
        </p:nvGraphicFramePr>
        <p:xfrm>
          <a:off x="78152" y="1980215"/>
          <a:ext cx="9016021" cy="4645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8504"/>
                <a:gridCol w="3880153"/>
                <a:gridCol w="335736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Business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case</a:t>
                      </a:r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Value creation from restoration</a:t>
                      </a:r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Value capture (example)</a:t>
                      </a:r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rgbClr val="26262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Agriculture </a:t>
                      </a:r>
                    </a:p>
                    <a:p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Restoration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improves s</a:t>
                      </a: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oil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quality</a:t>
                      </a: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,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</a:t>
                      </a: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pollination,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nutrient cycling, hydrology</a:t>
                      </a:r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Farmers invest in restoration for higher productivity</a:t>
                      </a:r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45820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Forestry,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forest products, biomass</a:t>
                      </a:r>
                      <a:endParaRPr lang="en-US" sz="1500" b="0" dirty="0" smtClean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Reforestation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improves ecological functions and sustainable forestry potential</a:t>
                      </a:r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Landowner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s invest in forestry or biomass for timber, fiber, nuts, fruits, fuel, etc.</a:t>
                      </a:r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Real estate </a:t>
                      </a:r>
                    </a:p>
                    <a:p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The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market value of d</a:t>
                      </a: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egraded lands increases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as a result of restoration, housing, farming etc. </a:t>
                      </a:r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Landowners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invest in restoration and sell or lease the land to others</a:t>
                      </a:r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Carbon </a:t>
                      </a:r>
                    </a:p>
                    <a:p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Restoration allows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for carbon storage in trees and soils</a:t>
                      </a:r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Landowners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sell carbon certificates on voluntary carbon market</a:t>
                      </a:r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Water </a:t>
                      </a:r>
                    </a:p>
                    <a:p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Restoration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improves water quality and quantity </a:t>
                      </a:r>
                      <a:r>
                        <a:rPr lang="en-US" sz="1500" b="0" baseline="0" dirty="0" err="1" smtClean="0">
                          <a:latin typeface="Calibri (Body)"/>
                          <a:cs typeface="Calibri (Body)"/>
                        </a:rPr>
                        <a:t>e.g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base-line flow, aquifer replenishment</a:t>
                      </a:r>
                      <a:endParaRPr lang="en-US" sz="1500" b="0" dirty="0" smtClean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Water users, such as beverage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companies, utility companies pay for restoration</a:t>
                      </a:r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Biodiversity </a:t>
                      </a:r>
                    </a:p>
                    <a:p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Return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of flora and fauna provides a basis for leisure, tourism, hunting, food gathering etc</a:t>
                      </a:r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latin typeface="Calibri (Body)"/>
                          <a:cs typeface="Calibri (Body)"/>
                        </a:rPr>
                        <a:t>Several local benefits:</a:t>
                      </a:r>
                      <a:r>
                        <a:rPr lang="en-US" sz="1500" b="0" baseline="0" dirty="0" smtClean="0">
                          <a:latin typeface="Calibri (Body)"/>
                          <a:cs typeface="Calibri (Body)"/>
                        </a:rPr>
                        <a:t> food, tourism development etc.</a:t>
                      </a:r>
                      <a:endParaRPr lang="en-US" sz="1500" b="0" dirty="0">
                        <a:latin typeface="Calibri (Body)"/>
                        <a:cs typeface="Calibri (Body)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7"/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78153" y="1586607"/>
            <a:ext cx="9016020" cy="93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defTabSz="913526">
              <a:buClr>
                <a:schemeClr val="tx2"/>
              </a:buClr>
            </a:pPr>
            <a:r>
              <a:rPr lang="en-US" sz="1600" dirty="0" smtClean="0">
                <a:solidFill>
                  <a:srgbClr val="10253F"/>
                </a:solidFill>
                <a:cs typeface="Arial"/>
              </a:rPr>
              <a:t>  An ecosystem restoration business case is based on </a:t>
            </a:r>
            <a:r>
              <a:rPr lang="en-US" sz="1600" dirty="0" smtClean="0">
                <a:cs typeface="Avenir Medium"/>
              </a:rPr>
              <a:t>identification of sources </a:t>
            </a:r>
            <a:r>
              <a:rPr lang="en-US" sz="1600" dirty="0">
                <a:cs typeface="Avenir Medium"/>
              </a:rPr>
              <a:t>per </a:t>
            </a:r>
            <a:r>
              <a:rPr lang="en-US" sz="1600" dirty="0" smtClean="0">
                <a:cs typeface="Avenir Medium"/>
              </a:rPr>
              <a:t>partnership</a:t>
            </a:r>
            <a:endParaRPr lang="en-US" sz="1600" dirty="0">
              <a:cs typeface="Avenir Medium"/>
            </a:endParaRPr>
          </a:p>
          <a:p>
            <a:pPr defTabSz="913526">
              <a:buClr>
                <a:schemeClr val="tx2"/>
              </a:buClr>
            </a:pPr>
            <a:r>
              <a:rPr lang="en-US" sz="1500" dirty="0" smtClean="0">
                <a:solidFill>
                  <a:srgbClr val="10253F"/>
                </a:solidFill>
                <a:latin typeface="Arial"/>
                <a:cs typeface="Arial"/>
              </a:rPr>
              <a:t>. </a:t>
            </a:r>
          </a:p>
          <a:p>
            <a:pPr defTabSz="913526">
              <a:buClr>
                <a:schemeClr val="tx2"/>
              </a:buClr>
            </a:pPr>
            <a:endParaRPr lang="en-US" sz="1500" dirty="0">
              <a:solidFill>
                <a:srgbClr val="10253F"/>
              </a:solidFill>
              <a:latin typeface="Arial"/>
              <a:cs typeface="Arial"/>
            </a:endParaRPr>
          </a:p>
          <a:p>
            <a:pPr defTabSz="913526">
              <a:buClr>
                <a:schemeClr val="tx2"/>
              </a:buClr>
            </a:pPr>
            <a:endParaRPr lang="en-US" sz="1500" dirty="0">
              <a:solidFill>
                <a:srgbClr val="10253F"/>
              </a:solidFill>
              <a:latin typeface="Arial"/>
              <a:cs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2305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venir Medium"/>
                <a:cs typeface="Avenir Medium"/>
              </a:rPr>
              <a:t>1. Return on Investment </a:t>
            </a:r>
          </a:p>
          <a:p>
            <a:r>
              <a:rPr lang="en-US" sz="2000" dirty="0" smtClean="0">
                <a:latin typeface="Avenir Medium"/>
                <a:cs typeface="Avenir Medium"/>
              </a:rPr>
              <a:t>of the three zones</a:t>
            </a:r>
            <a:endParaRPr lang="en-US" sz="2000" dirty="0">
              <a:latin typeface="Avenir Medium"/>
              <a:cs typeface="Avenir Medium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53100" y="-558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McK 5. Source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0" y="6687217"/>
            <a:ext cx="9207500" cy="153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 anchor="ctr">
            <a:spAutoFit/>
          </a:bodyPr>
          <a:lstStyle/>
          <a:p>
            <a:pPr marL="600919" indent="-600919" defTabSz="913526">
              <a:tabLst>
                <a:tab pos="597679" algn="l"/>
              </a:tabLst>
              <a:defRPr/>
            </a:pPr>
            <a:r>
              <a:rPr lang="en-US" sz="1000" dirty="0" smtClean="0">
                <a:solidFill>
                  <a:srgbClr val="000000"/>
                </a:solidFill>
              </a:rPr>
              <a:t>  </a:t>
            </a:r>
            <a:r>
              <a:rPr lang="en-US" sz="900" dirty="0" smtClean="0">
                <a:solidFill>
                  <a:srgbClr val="000000"/>
                </a:solidFill>
              </a:rPr>
              <a:t>SOURCE</a:t>
            </a:r>
            <a:r>
              <a:rPr lang="en-US" sz="1000" dirty="0">
                <a:solidFill>
                  <a:srgbClr val="000000"/>
                </a:solidFill>
              </a:rPr>
              <a:t>: </a:t>
            </a:r>
            <a:r>
              <a:rPr lang="en-US" sz="1000" dirty="0" smtClean="0">
                <a:solidFill>
                  <a:srgbClr val="000000"/>
                </a:solidFill>
              </a:rPr>
              <a:t>Willem Ferwerda: Nature Resilience: ecological restoration by partners in business for next generations. RSM, IUCN CEM (2012)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97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KTO.vnp0mXr9tWQSFnA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KTO.vnp0mXr9tWQSFn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vhY5sOG70i6HQT7rk5fH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ajRv5j.EmX6og65NuJh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KTO.vnp0mXr9tWQSFnA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Z.iBmnoEqJMGSqfJaOu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qPOQOEQkqF_ENgy2oVn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xSsL.vtEEGI1SPZVppzS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1Bkg.uD0arlPaVgSmWj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UaaSHqTREecgk6Z5o.0O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IuJgH2jUqZ9Xlyeh_R5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6IvanA4UCXUFwCQiz0u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X_xVKMcEKPR2Bd.TA4D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8z3gaRHzk687u_vxChQG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prEXw9VzkKMMZQYjw_D1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tIGaZ_UEK2EHQ.xHavw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agJxmbjECVnhwfhe2.d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ZpCS4CGUKQ5SPMe5C3J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J6EM4upKEm0bOG5xlntG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dzKJ8vm0a08YmcM2h48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hTdGeD_kmsR5j1MQ71e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eMq1EYvE.CRkTNKAq2E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wCGhCcWxUCFIzbTWhia_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JONJHV3.0SWy8V32UG9p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9lSVDNqh02IK6sCIGBoY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QrF.DuAvUGmgv2253fn6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ajRv5j.EmX6og65NuJh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dzKJ8vm0a08YmcM2h48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9lSVDNqh02IK6sCIGBoY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KTO.vnp0mXr9tWQSFnA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ajRv5j.EmX6og65NuJh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ajRv5j.EmX6og65NuJh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KTO.vnp0mXr9tWQSFnA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avfr9w0KECu1iqSKG0xX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314WdeVlU6vIeYFfwlgp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7ajhz7uVUmBJ2pJlMzk_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uwBekAal0ugerfXcP7Rl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vhY5sOG70i6HQT7rk5fH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FmJ0zVmF0KY1Oi8X_byO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LIiSlE9EuTtA3M8Vk_l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WKlCKbCnEObMigvGpzSr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467yNIb4Ee3NWty.qj0q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ajRv5j.EmX6og65NuJh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467yNIb4Ee3NWty.qj0q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ajRv5j.EmX6og65NuJh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vhY5sOG70i6HQT7rk5fH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9b3uefkE.SF9e47f7_G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3JXQ0AWE.3sI5bUI8rG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xFukoFHU6myyyOCV45Z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oQbtCjbUiaN_MWtpFA5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AYCpypSU2gpf6MZf5vi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r0kBgR7kC_zzIKqNC7x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ocgv87L0iwhgt63P7JH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KTO.vnp0mXr9tWQSFnA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gx56nOYE2XnZqqm4G1Q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9gYkx6pZUKBVryeTbHQ4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h18L8mrE6O8V_Ve5p5g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9v2ZD2Z0iYfy0RoaOxa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KnkQVY030y9vEKanAGaj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314WdeVlU6vIeYFfwlgp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ajRv5j.EmX6og65NuJh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KTO.vnp0mXr9tWQSFnA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ajRv5j.EmX6og65NuJhg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47363</TotalTime>
  <Words>2183</Words>
  <Application>Microsoft Office PowerPoint</Application>
  <PresentationFormat>Presentación en pantalla (4:3)</PresentationFormat>
  <Paragraphs>476</Paragraphs>
  <Slides>23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Custom Design</vt:lpstr>
      <vt:lpstr>1_Custom Design</vt:lpstr>
      <vt:lpstr>2_Custom Design</vt:lpstr>
      <vt:lpstr>Office Theme</vt:lpstr>
      <vt:lpstr>think-cell Slide</vt:lpstr>
      <vt:lpstr>Four returns, three zones  Building a business model  for ecosystem restoration     </vt:lpstr>
      <vt:lpstr>Presentación de PowerPoint</vt:lpstr>
      <vt:lpstr>Obstacles need to be addressed  to achieve systemic solutions</vt:lpstr>
      <vt:lpstr>Presentación de PowerPoint</vt:lpstr>
      <vt:lpstr>Presentación de PowerPoint</vt:lpstr>
      <vt:lpstr>Presentación de PowerPoint</vt:lpstr>
      <vt:lpstr>Four Returns</vt:lpstr>
      <vt:lpstr>Three Zones Landscaping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Salvador Return of Inspiration</vt:lpstr>
      <vt:lpstr>means creating Landscape Leaders </vt:lpstr>
      <vt:lpstr>Scaling up: 1 million ha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Contact</vt:lpstr>
    </vt:vector>
  </TitlesOfParts>
  <Company>Utrecht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Michiel de Man</dc:creator>
  <cp:lastModifiedBy>Leonor González</cp:lastModifiedBy>
  <cp:revision>1088</cp:revision>
  <cp:lastPrinted>2013-09-23T07:32:03Z</cp:lastPrinted>
  <dcterms:created xsi:type="dcterms:W3CDTF">2013-11-25T07:45:07Z</dcterms:created>
  <dcterms:modified xsi:type="dcterms:W3CDTF">2014-02-19T18:48:14Z</dcterms:modified>
</cp:coreProperties>
</file>