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0" r:id="rId1"/>
  </p:sldMasterIdLst>
  <p:notesMasterIdLst>
    <p:notesMasterId r:id="rId11"/>
  </p:notesMasterIdLst>
  <p:sldIdLst>
    <p:sldId id="256" r:id="rId2"/>
    <p:sldId id="261" r:id="rId3"/>
    <p:sldId id="257" r:id="rId4"/>
    <p:sldId id="259" r:id="rId5"/>
    <p:sldId id="262" r:id="rId6"/>
    <p:sldId id="264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F577D-3BBF-4C2C-84C7-78D7542BB241}" type="datetimeFigureOut">
              <a:rPr lang="es-HN" smtClean="0"/>
              <a:t>19/02/2014</a:t>
            </a:fld>
            <a:endParaRPr lang="es-H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BB84D-922E-4E10-8D5C-FAA66DE52EE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1924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0415A-1797-4E3F-A3DA-DBCD40E09E13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5650" cy="3425825"/>
          </a:xfrm>
          <a:ln w="12700" cap="flat"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</p:spPr>
        <p:txBody>
          <a:bodyPr lIns="91822" tIns="46664" rIns="91822" bIns="46664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265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27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7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5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1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2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9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8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7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7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7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13" Type="http://schemas.openxmlformats.org/officeDocument/2006/relationships/image" Target="../media/image18.jp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" descr="C:\Users\jets\Pictures\18-11-2011\DSC0019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043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791416" y="6410611"/>
            <a:ext cx="5163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HN" sz="2400" dirty="0" smtClean="0">
                <a:solidFill>
                  <a:schemeClr val="bg1"/>
                </a:solidFill>
              </a:rPr>
              <a:t>San Salvador, 17 de Febrero de 2014</a:t>
            </a:r>
            <a:endParaRPr lang="es-HN" sz="24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0481" y="1161399"/>
            <a:ext cx="8743949" cy="198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H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Institucionalidad entorno a la restauración de paisaje en Candelaria, Lempira, Honduras.</a:t>
            </a:r>
            <a:endParaRPr lang="es-HN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7208" y="5700495"/>
            <a:ext cx="219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dirty="0" smtClean="0">
                <a:solidFill>
                  <a:schemeClr val="bg1"/>
                </a:solidFill>
              </a:rPr>
              <a:t>José María Bonilla</a:t>
            </a:r>
          </a:p>
        </p:txBody>
      </p:sp>
    </p:spTree>
    <p:extLst>
      <p:ext uri="{BB962C8B-B14F-4D97-AF65-F5344CB8AC3E}">
        <p14:creationId xmlns:p14="http://schemas.microsoft.com/office/powerpoint/2010/main" val="30464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41" name="Picture 5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26193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85800" y="2438400"/>
            <a:ext cx="2755900" cy="3884613"/>
            <a:chOff x="432" y="1536"/>
            <a:chExt cx="1736" cy="2447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432" y="1536"/>
              <a:ext cx="1736" cy="2447"/>
              <a:chOff x="432" y="1536"/>
              <a:chExt cx="1736" cy="2447"/>
            </a:xfrm>
          </p:grpSpPr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432" y="1536"/>
                <a:ext cx="1736" cy="2447"/>
                <a:chOff x="432" y="1536"/>
                <a:chExt cx="1736" cy="2447"/>
              </a:xfrm>
            </p:grpSpPr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433" y="1536"/>
                  <a:ext cx="1727" cy="2447"/>
                  <a:chOff x="433" y="1536"/>
                  <a:chExt cx="1727" cy="2447"/>
                </a:xfrm>
              </p:grpSpPr>
              <p:sp>
                <p:nvSpPr>
                  <p:cNvPr id="101399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0" y="1680"/>
                    <a:ext cx="528" cy="225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0" y="1536"/>
                    <a:ext cx="528" cy="100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1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36"/>
                    <a:ext cx="960" cy="100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2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960" cy="225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009" y="1537"/>
                    <a:ext cx="190" cy="14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0140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33" y="2545"/>
                    <a:ext cx="1726" cy="1438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pic>
              <p:nvPicPr>
                <p:cNvPr id="101398" name="Picture 16"/>
                <p:cNvPicPr>
                  <a:picLocks noChangeArrowheads="1"/>
                </p:cNvPicPr>
                <p:nvPr/>
              </p:nvPicPr>
              <p:blipFill>
                <a:blip r:embed="rId4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" y="2544"/>
                  <a:ext cx="1736" cy="1426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</p:grpSp>
          <p:sp>
            <p:nvSpPr>
              <p:cNvPr id="101396" name="Rectangle 17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5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200">
                    <a:solidFill>
                      <a:srgbClr val="FFFF00"/>
                    </a:solidFill>
                  </a:rPr>
                  <a:t>Honduras</a:t>
                </a:r>
              </a:p>
            </p:txBody>
          </p:sp>
        </p:grpSp>
        <p:sp>
          <p:nvSpPr>
            <p:cNvPr id="101392" name="Rectangle 18"/>
            <p:cNvSpPr>
              <a:spLocks noChangeArrowheads="1"/>
            </p:cNvSpPr>
            <p:nvPr/>
          </p:nvSpPr>
          <p:spPr bwMode="auto">
            <a:xfrm>
              <a:off x="720" y="3343"/>
              <a:ext cx="63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/>
                <a:t>El Salvador</a:t>
              </a:r>
            </a:p>
          </p:txBody>
        </p:sp>
        <p:sp>
          <p:nvSpPr>
            <p:cNvPr id="101393" name="Rectangle 19"/>
            <p:cNvSpPr>
              <a:spLocks noChangeArrowheads="1"/>
            </p:cNvSpPr>
            <p:nvPr/>
          </p:nvSpPr>
          <p:spPr bwMode="auto">
            <a:xfrm>
              <a:off x="1488" y="3504"/>
              <a:ext cx="5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/>
                <a:t>Nicaragua</a:t>
              </a:r>
            </a:p>
          </p:txBody>
        </p:sp>
        <p:sp>
          <p:nvSpPr>
            <p:cNvPr id="101394" name="Rectangle 20"/>
            <p:cNvSpPr>
              <a:spLocks noChangeArrowheads="1"/>
            </p:cNvSpPr>
            <p:nvPr/>
          </p:nvSpPr>
          <p:spPr bwMode="auto">
            <a:xfrm>
              <a:off x="432" y="3055"/>
              <a:ext cx="60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/>
                <a:t>Guatemala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677988" y="1449388"/>
            <a:ext cx="6778625" cy="4951412"/>
            <a:chOff x="1057" y="913"/>
            <a:chExt cx="4270" cy="3119"/>
          </a:xfrm>
        </p:grpSpPr>
        <p:sp>
          <p:nvSpPr>
            <p:cNvPr id="101384" name="Rectangle 22"/>
            <p:cNvSpPr>
              <a:spLocks noChangeArrowheads="1"/>
            </p:cNvSpPr>
            <p:nvPr/>
          </p:nvSpPr>
          <p:spPr bwMode="auto">
            <a:xfrm>
              <a:off x="2509" y="3120"/>
              <a:ext cx="81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Lempira</a:t>
              </a: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057" y="913"/>
              <a:ext cx="4270" cy="3119"/>
              <a:chOff x="1057" y="913"/>
              <a:chExt cx="4270" cy="3119"/>
            </a:xfrm>
          </p:grpSpPr>
          <p:sp>
            <p:nvSpPr>
              <p:cNvPr id="101387" name="Line 24"/>
              <p:cNvSpPr>
                <a:spLocks noChangeShapeType="1"/>
              </p:cNvSpPr>
              <p:nvPr/>
            </p:nvSpPr>
            <p:spPr bwMode="auto">
              <a:xfrm flipH="1">
                <a:off x="1104" y="1104"/>
                <a:ext cx="2544" cy="2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88" name="Line 25"/>
              <p:cNvSpPr>
                <a:spLocks noChangeShapeType="1"/>
              </p:cNvSpPr>
              <p:nvPr/>
            </p:nvSpPr>
            <p:spPr bwMode="auto">
              <a:xfrm flipH="1" flipV="1">
                <a:off x="1104" y="3360"/>
                <a:ext cx="2928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89" name="Oval 26"/>
              <p:cNvSpPr>
                <a:spLocks noChangeArrowheads="1"/>
              </p:cNvSpPr>
              <p:nvPr/>
            </p:nvSpPr>
            <p:spPr bwMode="auto">
              <a:xfrm>
                <a:off x="1057" y="3217"/>
                <a:ext cx="94" cy="14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01390" name="Oval 27"/>
              <p:cNvSpPr>
                <a:spLocks noChangeArrowheads="1"/>
              </p:cNvSpPr>
              <p:nvPr/>
            </p:nvSpPr>
            <p:spPr bwMode="auto">
              <a:xfrm>
                <a:off x="3073" y="913"/>
                <a:ext cx="2254" cy="311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pic>
          <p:nvPicPr>
            <p:cNvPr id="101386" name="Picture 28"/>
            <p:cNvPicPr>
              <a:picLocks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" y="1052"/>
              <a:ext cx="2073" cy="28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475165" name="Rectangle 29"/>
          <p:cNvSpPr>
            <a:spLocks noChangeArrowheads="1"/>
          </p:cNvSpPr>
          <p:nvPr/>
        </p:nvSpPr>
        <p:spPr bwMode="auto">
          <a:xfrm>
            <a:off x="262719" y="367082"/>
            <a:ext cx="3589361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Ubicación</a:t>
            </a:r>
            <a:endParaRPr lang="es-E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5166" name="Oval 30"/>
          <p:cNvSpPr>
            <a:spLocks noChangeArrowheads="1"/>
          </p:cNvSpPr>
          <p:nvPr/>
        </p:nvSpPr>
        <p:spPr bwMode="auto">
          <a:xfrm rot="1157474">
            <a:off x="5432460" y="4760094"/>
            <a:ext cx="2073123" cy="121243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4328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Crisis alimentaria-ambiental</a:t>
            </a:r>
            <a:endParaRPr lang="es-HN" dirty="0"/>
          </a:p>
        </p:txBody>
      </p:sp>
      <p:pic>
        <p:nvPicPr>
          <p:cNvPr id="5" name="Picture 4" descr="foto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8840" y="1901753"/>
            <a:ext cx="2882048" cy="20457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5346" y="2403077"/>
            <a:ext cx="4417969" cy="36009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342900" indent="-342900" algn="l">
              <a:spcAft>
                <a:spcPts val="600"/>
              </a:spcAft>
              <a:buClr>
                <a:schemeClr val="tx2"/>
              </a:buClr>
              <a:buSzPct val="90000"/>
              <a:defRPr/>
            </a:pPr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Mediados de los 80´s</a:t>
            </a:r>
          </a:p>
          <a:p>
            <a:pPr marL="342900" indent="-342900" algn="l">
              <a:spcAft>
                <a:spcPts val="600"/>
              </a:spcAft>
              <a:buClr>
                <a:schemeClr val="tx2"/>
              </a:buClr>
              <a:buSzPct val="90000"/>
              <a:defRPr/>
            </a:pPr>
            <a:endParaRPr kumimoji="0" lang="es-MX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Inseguridad alimentaria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“Cero” producción de frijol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kumimoji="0"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“Cero” producción de leche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Agricultura migratoria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Emigración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kumimoji="0"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0 % de analfabetismo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centro de salud (1 medico; 1 enfermero).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mortalidad materna e infantil</a:t>
            </a:r>
            <a:endParaRPr kumimoji="0" lang="es-MX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  <a:defRPr/>
            </a:pPr>
            <a:endParaRPr kumimoji="0"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8840" y="4008853"/>
            <a:ext cx="2882048" cy="2161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1467" y="3166943"/>
            <a:ext cx="2843200" cy="213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5" name="Donut 74"/>
          <p:cNvSpPr/>
          <p:nvPr/>
        </p:nvSpPr>
        <p:spPr>
          <a:xfrm>
            <a:off x="1170364" y="1519260"/>
            <a:ext cx="6445405" cy="5338740"/>
          </a:xfrm>
          <a:prstGeom prst="donut">
            <a:avLst/>
          </a:prstGeom>
          <a:solidFill>
            <a:schemeClr val="bg1"/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928563" y="1411475"/>
            <a:ext cx="1206593" cy="10975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67" y="383875"/>
            <a:ext cx="7765322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HN" dirty="0"/>
              <a:t>Instituciones y su rol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7855" y="3288739"/>
            <a:ext cx="1515509" cy="7294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285" y="1575088"/>
            <a:ext cx="1083268" cy="108326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5388" y="4430263"/>
            <a:ext cx="2075304" cy="4945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503" y="1384246"/>
            <a:ext cx="1263611" cy="794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9425" y="5763343"/>
            <a:ext cx="715242" cy="10104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615" y="4356486"/>
            <a:ext cx="1383929" cy="7842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703" y="6027029"/>
            <a:ext cx="1840902" cy="6824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6263" y="1797395"/>
            <a:ext cx="853440" cy="8656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0719" y="5491070"/>
            <a:ext cx="1083483" cy="8527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4520" y="2761341"/>
            <a:ext cx="892098" cy="892098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>
            <a:off x="2208085" y="3491911"/>
            <a:ext cx="713675" cy="376023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156066" y="4659665"/>
            <a:ext cx="815401" cy="116659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51205" y="2604705"/>
            <a:ext cx="422658" cy="697359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810249" y="5063725"/>
            <a:ext cx="536716" cy="569383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532321" y="2319454"/>
            <a:ext cx="2658" cy="848311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476936" y="2723529"/>
            <a:ext cx="391194" cy="712347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45879" y="3764590"/>
            <a:ext cx="901976" cy="211451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987686" y="5178263"/>
            <a:ext cx="154129" cy="799190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860068" y="5140712"/>
            <a:ext cx="258219" cy="756444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9" idx="1"/>
          </p:cNvCxnSpPr>
          <p:nvPr/>
        </p:nvCxnSpPr>
        <p:spPr>
          <a:xfrm>
            <a:off x="5574381" y="4601189"/>
            <a:ext cx="881007" cy="76372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5872" y="5597466"/>
            <a:ext cx="1666135" cy="456585"/>
          </a:xfrm>
          <a:prstGeom prst="rect">
            <a:avLst/>
          </a:prstGeom>
        </p:spPr>
      </p:pic>
      <p:cxnSp>
        <p:nvCxnSpPr>
          <p:cNvPr id="64" name="Straight Arrow Connector 63"/>
          <p:cNvCxnSpPr/>
          <p:nvPr/>
        </p:nvCxnSpPr>
        <p:spPr>
          <a:xfrm>
            <a:off x="5476936" y="5063725"/>
            <a:ext cx="624750" cy="400553"/>
          </a:xfrm>
          <a:prstGeom prst="straightConnector1">
            <a:avLst/>
          </a:prstGeom>
          <a:ln w="889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s-HN" dirty="0" smtClean="0"/>
              <a:t>Logros…</a:t>
            </a:r>
            <a:endParaRPr lang="es-H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9311" y="1587796"/>
            <a:ext cx="3542367" cy="2656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6 Imagen" descr="100_166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232" y="1837722"/>
            <a:ext cx="3431079" cy="2573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9 Imagen" descr="Ensayo Toño 2do. ciclo 02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7151" y="3928361"/>
            <a:ext cx="3228466" cy="2423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9224" y="3957689"/>
            <a:ext cx="3222326" cy="2416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1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5" y="327546"/>
            <a:ext cx="313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HN" dirty="0"/>
              <a:t>Retos…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394" y="1689282"/>
            <a:ext cx="53997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H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Valor agregado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H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Diversificación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H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Regulación de agroquímicos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HN" sz="2400" b="1" dirty="0">
                <a:latin typeface="Arial" panose="020B0604020202020204" pitchFamily="34" charset="0"/>
                <a:cs typeface="Arial" panose="020B0604020202020204" pitchFamily="34" charset="0"/>
              </a:rPr>
              <a:t>Ganadería </a:t>
            </a:r>
            <a:r>
              <a:rPr lang="es-H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endParaRPr lang="es-H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2 Imagen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79103" y="3800384"/>
            <a:ext cx="3774604" cy="23841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5607" y="82221"/>
            <a:ext cx="3623949" cy="2036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5608" y="1992202"/>
            <a:ext cx="3623949" cy="2036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8 Imagen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6274" y="5311144"/>
            <a:ext cx="1403283" cy="10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6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518615" y="327546"/>
            <a:ext cx="313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H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Desafíos…</a:t>
            </a:r>
            <a:endParaRPr lang="es-HN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18614" y="2027179"/>
            <a:ext cx="5190810" cy="129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HN" dirty="0" smtClean="0"/>
              <a:t>Influir en políticas de estado para hacer de estos sistemas una normativa para la actividad agropecuarios en el país.</a:t>
            </a:r>
            <a:endParaRPr lang="es-HN" dirty="0"/>
          </a:p>
        </p:txBody>
      </p:sp>
      <p:pic>
        <p:nvPicPr>
          <p:cNvPr id="19" name="Picture 16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9424" y="1654627"/>
            <a:ext cx="2732049" cy="1902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2 CuadroTexto"/>
          <p:cNvSpPr txBox="1"/>
          <p:nvPr/>
        </p:nvSpPr>
        <p:spPr>
          <a:xfrm>
            <a:off x="518615" y="4098674"/>
            <a:ext cx="5220436" cy="129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HN" dirty="0" smtClean="0"/>
              <a:t>Gestionar para que países industrializados compensen a comunidades que generan servicios eco-sistémicos.</a:t>
            </a:r>
            <a:endParaRPr lang="es-HN" dirty="0"/>
          </a:p>
        </p:txBody>
      </p:sp>
      <p:pic>
        <p:nvPicPr>
          <p:cNvPr id="6" name="Picture 16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39051" y="3921993"/>
            <a:ext cx="2699788" cy="1872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68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854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709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09684"/>
            <a:ext cx="9143999" cy="6116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854075"/>
            <a:ext cx="8797925" cy="1360488"/>
          </a:xfrm>
        </p:spPr>
        <p:txBody>
          <a:bodyPr>
            <a:noAutofit/>
          </a:bodyPr>
          <a:lstStyle/>
          <a:p>
            <a:pPr algn="ctr"/>
            <a:r>
              <a:rPr lang="es-H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agroforestería para la biodiversidad y servicios ecosistémicos </a:t>
            </a:r>
            <a:br>
              <a:rPr lang="es-H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H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(ABES)</a:t>
            </a:r>
            <a:endParaRPr lang="es-H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932" y="5499100"/>
            <a:ext cx="8507993" cy="10017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HN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Restauración y conservación de la biodiversidad en El Salvador mediante la adaptación y diseminación de un sistema agroforestal de poda y cobertura</a:t>
            </a:r>
            <a:endParaRPr lang="es-HN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5294" y="138060"/>
            <a:ext cx="2199120" cy="35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8050" y="120926"/>
            <a:ext cx="1130531" cy="437804"/>
          </a:xfrm>
          <a:prstGeom prst="rect">
            <a:avLst/>
          </a:prstGeom>
          <a:noFill/>
        </p:spPr>
      </p:pic>
      <p:pic>
        <p:nvPicPr>
          <p:cNvPr id="7" name="9 Imagen" descr="images (2).jpg"/>
          <p:cNvPicPr/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390377" y="95583"/>
            <a:ext cx="1315778" cy="360218"/>
          </a:xfrm>
          <a:prstGeom prst="rect">
            <a:avLst/>
          </a:prstGeom>
        </p:spPr>
      </p:pic>
      <p:pic>
        <p:nvPicPr>
          <p:cNvPr id="9" name="Picture 31" descr="Logo: United States Agency for International Development. U.S. AID, from the American people.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809" y="69031"/>
            <a:ext cx="2103850" cy="489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0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7376" y="1807540"/>
            <a:ext cx="5934388" cy="44507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2 Título"/>
          <p:cNvSpPr txBox="1">
            <a:spLocks/>
          </p:cNvSpPr>
          <p:nvPr/>
        </p:nvSpPr>
        <p:spPr>
          <a:xfrm>
            <a:off x="288170" y="420501"/>
            <a:ext cx="4342577" cy="1143000"/>
          </a:xfrm>
          <a:prstGeom prst="rect">
            <a:avLst/>
          </a:prstGeom>
          <a:noFill/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8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ES" sz="8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14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</TotalTime>
  <Words>159</Words>
  <Application>Microsoft Office PowerPoint</Application>
  <PresentationFormat>Presentación en pantalla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Retrospect</vt:lpstr>
      <vt:lpstr>Presentación de PowerPoint</vt:lpstr>
      <vt:lpstr>Presentación de PowerPoint</vt:lpstr>
      <vt:lpstr>Crisis alimentaria-ambiental</vt:lpstr>
      <vt:lpstr>Instituciones y su rol</vt:lpstr>
      <vt:lpstr>Logros…</vt:lpstr>
      <vt:lpstr>Presentación de PowerPoint</vt:lpstr>
      <vt:lpstr>Presentación de PowerPoint</vt:lpstr>
      <vt:lpstr>Proyecto de agroforestería para la biodiversidad y servicios ecosistémicos  (ABES)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Garcia</dc:creator>
  <cp:lastModifiedBy>Leonor González</cp:lastModifiedBy>
  <cp:revision>33</cp:revision>
  <dcterms:created xsi:type="dcterms:W3CDTF">2014-02-17T04:29:42Z</dcterms:created>
  <dcterms:modified xsi:type="dcterms:W3CDTF">2014-02-19T19:08:12Z</dcterms:modified>
</cp:coreProperties>
</file>