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4" r:id="rId7"/>
    <p:sldId id="265" r:id="rId8"/>
    <p:sldId id="266" r:id="rId9"/>
    <p:sldId id="267" r:id="rId10"/>
    <p:sldId id="269" r:id="rId11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486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9" autoAdjust="0"/>
    <p:restoredTop sz="94706" autoAdjust="0"/>
  </p:normalViewPr>
  <p:slideViewPr>
    <p:cSldViewPr>
      <p:cViewPr>
        <p:scale>
          <a:sx n="120" d="100"/>
          <a:sy n="120" d="100"/>
        </p:scale>
        <p:origin x="-9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F1AF6A-5295-4CBD-9BC0-38554D9D11F4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BD954F-D3D0-4876-B334-148A38D8665F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es-ES" sz="1300" b="1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Coordinaciones  inter institucionales al nivel del Estado</a:t>
          </a:r>
          <a:endParaRPr lang="en-US" sz="12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0884C45-CDE9-4BDD-9AD2-2ECCA6037F5A}" type="parTrans" cxnId="{9C6AAA6C-871A-4FAD-8CD7-440441D9A661}">
      <dgm:prSet/>
      <dgm:spPr/>
      <dgm:t>
        <a:bodyPr/>
        <a:lstStyle/>
        <a:p>
          <a:endParaRPr lang="en-US"/>
        </a:p>
      </dgm:t>
    </dgm:pt>
    <dgm:pt modelId="{11B0180F-6426-4515-89BB-A7B153F97369}" type="sibTrans" cxnId="{9C6AAA6C-871A-4FAD-8CD7-440441D9A661}">
      <dgm:prSet/>
      <dgm:spPr/>
      <dgm:t>
        <a:bodyPr/>
        <a:lstStyle/>
        <a:p>
          <a:endParaRPr lang="en-US"/>
        </a:p>
      </dgm:t>
    </dgm:pt>
    <dgm:pt modelId="{C9D96B1C-A197-466E-9346-153BC0460443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1300" b="1" dirty="0" smtClean="0">
              <a:solidFill>
                <a:srgbClr val="00486F"/>
              </a:solidFill>
              <a:latin typeface="Arial" pitchFamily="34" charset="0"/>
              <a:cs typeface="Arial" pitchFamily="34" charset="0"/>
            </a:rPr>
            <a:t>Estado y </a:t>
          </a:r>
          <a:r>
            <a:rPr lang="es-ES" sz="1300" b="1" dirty="0" smtClean="0">
              <a:solidFill>
                <a:srgbClr val="00486F"/>
              </a:solidFill>
              <a:latin typeface="Arial" pitchFamily="34" charset="0"/>
              <a:cs typeface="Arial" pitchFamily="34" charset="0"/>
            </a:rPr>
            <a:t>los actores  que  tienen impacto </a:t>
          </a:r>
          <a:r>
            <a:rPr lang="es-ES" sz="1300" b="1" dirty="0" smtClean="0">
              <a:solidFill>
                <a:srgbClr val="00486F"/>
              </a:solidFill>
              <a:latin typeface="Arial" pitchFamily="34" charset="0"/>
              <a:cs typeface="Arial" pitchFamily="34" charset="0"/>
            </a:rPr>
            <a:t>en el territorio</a:t>
          </a:r>
          <a:endParaRPr lang="en-US" sz="1300" b="1" dirty="0">
            <a:solidFill>
              <a:srgbClr val="00486F"/>
            </a:solidFill>
            <a:latin typeface="Arial" pitchFamily="34" charset="0"/>
            <a:cs typeface="Arial" pitchFamily="34" charset="0"/>
          </a:endParaRPr>
        </a:p>
      </dgm:t>
    </dgm:pt>
    <dgm:pt modelId="{CD54308A-7F1C-450B-95EC-7BD46F496BC9}" type="parTrans" cxnId="{A8A3203E-EFEE-4599-B1E7-0BC080C164C7}">
      <dgm:prSet/>
      <dgm:spPr/>
      <dgm:t>
        <a:bodyPr/>
        <a:lstStyle/>
        <a:p>
          <a:endParaRPr lang="en-US"/>
        </a:p>
      </dgm:t>
    </dgm:pt>
    <dgm:pt modelId="{CF915089-B79A-4BF9-821B-CCCD824C2CBF}" type="sibTrans" cxnId="{A8A3203E-EFEE-4599-B1E7-0BC080C164C7}">
      <dgm:prSet/>
      <dgm:spPr/>
      <dgm:t>
        <a:bodyPr/>
        <a:lstStyle/>
        <a:p>
          <a:endParaRPr lang="en-US"/>
        </a:p>
      </dgm:t>
    </dgm:pt>
    <dgm:pt modelId="{72333058-F957-45F5-BD26-7334BF4A703B}">
      <dgm:prSet phldrT="[Texto]" custT="1"/>
      <dgm:spPr>
        <a:solidFill>
          <a:srgbClr val="00486F"/>
        </a:solidFill>
      </dgm:spPr>
      <dgm:t>
        <a:bodyPr/>
        <a:lstStyle/>
        <a:p>
          <a:r>
            <a:rPr lang="es-ES" sz="13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Institucionalidad local y Estado</a:t>
          </a:r>
          <a:endParaRPr lang="en-US" sz="13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F12F8793-8CB5-4A8E-B334-49EE789051A0}" type="parTrans" cxnId="{4218E88F-57DE-43FE-AC3D-1709A733D897}">
      <dgm:prSet/>
      <dgm:spPr/>
      <dgm:t>
        <a:bodyPr/>
        <a:lstStyle/>
        <a:p>
          <a:endParaRPr lang="en-US"/>
        </a:p>
      </dgm:t>
    </dgm:pt>
    <dgm:pt modelId="{80EDF4CC-EBBA-4892-90BE-CC29B1D9FA67}" type="sibTrans" cxnId="{4218E88F-57DE-43FE-AC3D-1709A733D897}">
      <dgm:prSet/>
      <dgm:spPr/>
      <dgm:t>
        <a:bodyPr/>
        <a:lstStyle/>
        <a:p>
          <a:endParaRPr lang="en-US"/>
        </a:p>
      </dgm:t>
    </dgm:pt>
    <dgm:pt modelId="{CC8A05E6-F714-40A9-89EC-8F0A20C329EA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1300" b="1" dirty="0" smtClean="0">
              <a:solidFill>
                <a:srgbClr val="00486F"/>
              </a:solidFill>
              <a:latin typeface="Arial" pitchFamily="34" charset="0"/>
              <a:cs typeface="Arial" pitchFamily="34" charset="0"/>
            </a:rPr>
            <a:t>Actores locales y Municipalidades</a:t>
          </a:r>
          <a:endParaRPr lang="en-US" sz="1300" b="1" dirty="0">
            <a:solidFill>
              <a:srgbClr val="00486F"/>
            </a:solidFill>
            <a:latin typeface="Arial" pitchFamily="34" charset="0"/>
            <a:cs typeface="Arial" pitchFamily="34" charset="0"/>
          </a:endParaRPr>
        </a:p>
      </dgm:t>
    </dgm:pt>
    <dgm:pt modelId="{7CF97861-58A2-43D6-BCAC-10B589BCB692}" type="parTrans" cxnId="{3C39F7E0-AA6F-48F0-8719-472DB9B125CD}">
      <dgm:prSet/>
      <dgm:spPr/>
      <dgm:t>
        <a:bodyPr/>
        <a:lstStyle/>
        <a:p>
          <a:endParaRPr lang="en-US"/>
        </a:p>
      </dgm:t>
    </dgm:pt>
    <dgm:pt modelId="{9A540560-56BF-4F2F-AA9A-7079CD9A744D}" type="sibTrans" cxnId="{3C39F7E0-AA6F-48F0-8719-472DB9B125CD}">
      <dgm:prSet/>
      <dgm:spPr/>
      <dgm:t>
        <a:bodyPr/>
        <a:lstStyle/>
        <a:p>
          <a:endParaRPr lang="en-US"/>
        </a:p>
      </dgm:t>
    </dgm:pt>
    <dgm:pt modelId="{EE4440F0-CBAA-4FEF-85A3-260A7C68E397}" type="pres">
      <dgm:prSet presAssocID="{A8F1AF6A-5295-4CBD-9BC0-38554D9D11F4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9506400F-3065-471A-9592-B858A9919A4F}" type="pres">
      <dgm:prSet presAssocID="{A8F1AF6A-5295-4CBD-9BC0-38554D9D11F4}" presName="comp1" presStyleCnt="0"/>
      <dgm:spPr/>
    </dgm:pt>
    <dgm:pt modelId="{146C5BD2-6781-4EE1-BF6A-0BFDB935DB14}" type="pres">
      <dgm:prSet presAssocID="{A8F1AF6A-5295-4CBD-9BC0-38554D9D11F4}" presName="circle1" presStyleLbl="node1" presStyleIdx="0" presStyleCnt="4" custScaleX="110613"/>
      <dgm:spPr/>
      <dgm:t>
        <a:bodyPr/>
        <a:lstStyle/>
        <a:p>
          <a:endParaRPr lang="en-US"/>
        </a:p>
      </dgm:t>
    </dgm:pt>
    <dgm:pt modelId="{5DDE7AA6-8D4B-4EE9-880A-303DE91AA02C}" type="pres">
      <dgm:prSet presAssocID="{A8F1AF6A-5295-4CBD-9BC0-38554D9D11F4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C23FD-D40F-4B75-8DE2-EADACD228A00}" type="pres">
      <dgm:prSet presAssocID="{A8F1AF6A-5295-4CBD-9BC0-38554D9D11F4}" presName="comp2" presStyleCnt="0"/>
      <dgm:spPr/>
    </dgm:pt>
    <dgm:pt modelId="{6457CFFF-7152-4C3A-8C2B-8E7F28B3A973}" type="pres">
      <dgm:prSet presAssocID="{A8F1AF6A-5295-4CBD-9BC0-38554D9D11F4}" presName="circle2" presStyleLbl="node1" presStyleIdx="1" presStyleCnt="4" custScaleX="107394" custScaleY="96596"/>
      <dgm:spPr/>
      <dgm:t>
        <a:bodyPr/>
        <a:lstStyle/>
        <a:p>
          <a:endParaRPr lang="en-US"/>
        </a:p>
      </dgm:t>
    </dgm:pt>
    <dgm:pt modelId="{5B58C497-AF3E-467A-A0C3-A0BD5DEC5F50}" type="pres">
      <dgm:prSet presAssocID="{A8F1AF6A-5295-4CBD-9BC0-38554D9D11F4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8CDD8E-679C-4ABA-8ABD-3CAF8271E32F}" type="pres">
      <dgm:prSet presAssocID="{A8F1AF6A-5295-4CBD-9BC0-38554D9D11F4}" presName="comp3" presStyleCnt="0"/>
      <dgm:spPr/>
    </dgm:pt>
    <dgm:pt modelId="{615382E0-952D-4FA7-88E8-CF3DB06ACA1D}" type="pres">
      <dgm:prSet presAssocID="{A8F1AF6A-5295-4CBD-9BC0-38554D9D11F4}" presName="circle3" presStyleLbl="node1" presStyleIdx="2" presStyleCnt="4" custScaleX="109962"/>
      <dgm:spPr/>
      <dgm:t>
        <a:bodyPr/>
        <a:lstStyle/>
        <a:p>
          <a:endParaRPr lang="en-US"/>
        </a:p>
      </dgm:t>
    </dgm:pt>
    <dgm:pt modelId="{C715F7FF-8201-47A2-B4E8-8C346FE974B2}" type="pres">
      <dgm:prSet presAssocID="{A8F1AF6A-5295-4CBD-9BC0-38554D9D11F4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DF33F8-86BC-4A74-9BDB-0581F69F250B}" type="pres">
      <dgm:prSet presAssocID="{A8F1AF6A-5295-4CBD-9BC0-38554D9D11F4}" presName="comp4" presStyleCnt="0"/>
      <dgm:spPr/>
    </dgm:pt>
    <dgm:pt modelId="{8B59034E-C79D-4788-8DB7-EA8A7101CDB9}" type="pres">
      <dgm:prSet presAssocID="{A8F1AF6A-5295-4CBD-9BC0-38554D9D11F4}" presName="circle4" presStyleLbl="node1" presStyleIdx="3" presStyleCnt="4" custScaleX="107979"/>
      <dgm:spPr/>
      <dgm:t>
        <a:bodyPr/>
        <a:lstStyle/>
        <a:p>
          <a:endParaRPr lang="en-US"/>
        </a:p>
      </dgm:t>
    </dgm:pt>
    <dgm:pt modelId="{992EF425-6584-4102-AB3B-C3D4CAB09E09}" type="pres">
      <dgm:prSet presAssocID="{A8F1AF6A-5295-4CBD-9BC0-38554D9D11F4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3D498B-4CE5-4078-97BC-81327B54A48B}" type="presOf" srcId="{72333058-F957-45F5-BD26-7334BF4A703B}" destId="{615382E0-952D-4FA7-88E8-CF3DB06ACA1D}" srcOrd="0" destOrd="0" presId="urn:microsoft.com/office/officeart/2005/8/layout/venn2"/>
    <dgm:cxn modelId="{28D51BEE-BAFB-4637-8FD6-9051F42E54F2}" type="presOf" srcId="{C9D96B1C-A197-466E-9346-153BC0460443}" destId="{5B58C497-AF3E-467A-A0C3-A0BD5DEC5F50}" srcOrd="1" destOrd="0" presId="urn:microsoft.com/office/officeart/2005/8/layout/venn2"/>
    <dgm:cxn modelId="{7D8873D4-9969-47BB-A4A9-1D1A9F0DFAE1}" type="presOf" srcId="{72333058-F957-45F5-BD26-7334BF4A703B}" destId="{C715F7FF-8201-47A2-B4E8-8C346FE974B2}" srcOrd="1" destOrd="0" presId="urn:microsoft.com/office/officeart/2005/8/layout/venn2"/>
    <dgm:cxn modelId="{640CD61E-F668-49AD-A668-0CF6EEF51F99}" type="presOf" srcId="{95BD954F-D3D0-4876-B334-148A38D8665F}" destId="{146C5BD2-6781-4EE1-BF6A-0BFDB935DB14}" srcOrd="0" destOrd="0" presId="urn:microsoft.com/office/officeart/2005/8/layout/venn2"/>
    <dgm:cxn modelId="{4218E88F-57DE-43FE-AC3D-1709A733D897}" srcId="{A8F1AF6A-5295-4CBD-9BC0-38554D9D11F4}" destId="{72333058-F957-45F5-BD26-7334BF4A703B}" srcOrd="2" destOrd="0" parTransId="{F12F8793-8CB5-4A8E-B334-49EE789051A0}" sibTransId="{80EDF4CC-EBBA-4892-90BE-CC29B1D9FA67}"/>
    <dgm:cxn modelId="{9C6AAA6C-871A-4FAD-8CD7-440441D9A661}" srcId="{A8F1AF6A-5295-4CBD-9BC0-38554D9D11F4}" destId="{95BD954F-D3D0-4876-B334-148A38D8665F}" srcOrd="0" destOrd="0" parTransId="{E0884C45-CDE9-4BDD-9AD2-2ECCA6037F5A}" sibTransId="{11B0180F-6426-4515-89BB-A7B153F97369}"/>
    <dgm:cxn modelId="{05097ABC-0A15-4E21-8E03-4D4FADE16A71}" type="presOf" srcId="{CC8A05E6-F714-40A9-89EC-8F0A20C329EA}" destId="{8B59034E-C79D-4788-8DB7-EA8A7101CDB9}" srcOrd="0" destOrd="0" presId="urn:microsoft.com/office/officeart/2005/8/layout/venn2"/>
    <dgm:cxn modelId="{3B3E49C3-8144-4F88-9B47-2ECD139CFB5F}" type="presOf" srcId="{95BD954F-D3D0-4876-B334-148A38D8665F}" destId="{5DDE7AA6-8D4B-4EE9-880A-303DE91AA02C}" srcOrd="1" destOrd="0" presId="urn:microsoft.com/office/officeart/2005/8/layout/venn2"/>
    <dgm:cxn modelId="{3C39F7E0-AA6F-48F0-8719-472DB9B125CD}" srcId="{A8F1AF6A-5295-4CBD-9BC0-38554D9D11F4}" destId="{CC8A05E6-F714-40A9-89EC-8F0A20C329EA}" srcOrd="3" destOrd="0" parTransId="{7CF97861-58A2-43D6-BCAC-10B589BCB692}" sibTransId="{9A540560-56BF-4F2F-AA9A-7079CD9A744D}"/>
    <dgm:cxn modelId="{8ECABA41-CD9D-469B-BDC8-F2C27C30CB81}" type="presOf" srcId="{A8F1AF6A-5295-4CBD-9BC0-38554D9D11F4}" destId="{EE4440F0-CBAA-4FEF-85A3-260A7C68E397}" srcOrd="0" destOrd="0" presId="urn:microsoft.com/office/officeart/2005/8/layout/venn2"/>
    <dgm:cxn modelId="{51A94388-82D3-4338-BF48-282ABEA1D5B6}" type="presOf" srcId="{CC8A05E6-F714-40A9-89EC-8F0A20C329EA}" destId="{992EF425-6584-4102-AB3B-C3D4CAB09E09}" srcOrd="1" destOrd="0" presId="urn:microsoft.com/office/officeart/2005/8/layout/venn2"/>
    <dgm:cxn modelId="{A8A3203E-EFEE-4599-B1E7-0BC080C164C7}" srcId="{A8F1AF6A-5295-4CBD-9BC0-38554D9D11F4}" destId="{C9D96B1C-A197-466E-9346-153BC0460443}" srcOrd="1" destOrd="0" parTransId="{CD54308A-7F1C-450B-95EC-7BD46F496BC9}" sibTransId="{CF915089-B79A-4BF9-821B-CCCD824C2CBF}"/>
    <dgm:cxn modelId="{04556F7D-01BF-4679-B55B-424097E1E849}" type="presOf" srcId="{C9D96B1C-A197-466E-9346-153BC0460443}" destId="{6457CFFF-7152-4C3A-8C2B-8E7F28B3A973}" srcOrd="0" destOrd="0" presId="urn:microsoft.com/office/officeart/2005/8/layout/venn2"/>
    <dgm:cxn modelId="{7739120D-E55B-447A-8D55-561070720980}" type="presParOf" srcId="{EE4440F0-CBAA-4FEF-85A3-260A7C68E397}" destId="{9506400F-3065-471A-9592-B858A9919A4F}" srcOrd="0" destOrd="0" presId="urn:microsoft.com/office/officeart/2005/8/layout/venn2"/>
    <dgm:cxn modelId="{65910E1A-D9A2-4D60-BA0B-9C76CBC7B721}" type="presParOf" srcId="{9506400F-3065-471A-9592-B858A9919A4F}" destId="{146C5BD2-6781-4EE1-BF6A-0BFDB935DB14}" srcOrd="0" destOrd="0" presId="urn:microsoft.com/office/officeart/2005/8/layout/venn2"/>
    <dgm:cxn modelId="{6B95AA3D-D2EB-42DB-AC2B-C499BFD74D4F}" type="presParOf" srcId="{9506400F-3065-471A-9592-B858A9919A4F}" destId="{5DDE7AA6-8D4B-4EE9-880A-303DE91AA02C}" srcOrd="1" destOrd="0" presId="urn:microsoft.com/office/officeart/2005/8/layout/venn2"/>
    <dgm:cxn modelId="{EB0738A9-26B5-409E-865A-FA678FC7A89F}" type="presParOf" srcId="{EE4440F0-CBAA-4FEF-85A3-260A7C68E397}" destId="{D6CC23FD-D40F-4B75-8DE2-EADACD228A00}" srcOrd="1" destOrd="0" presId="urn:microsoft.com/office/officeart/2005/8/layout/venn2"/>
    <dgm:cxn modelId="{B85C93A3-87DB-4535-8CA9-D2C0C7FEFFC4}" type="presParOf" srcId="{D6CC23FD-D40F-4B75-8DE2-EADACD228A00}" destId="{6457CFFF-7152-4C3A-8C2B-8E7F28B3A973}" srcOrd="0" destOrd="0" presId="urn:microsoft.com/office/officeart/2005/8/layout/venn2"/>
    <dgm:cxn modelId="{4609DD2B-4A9B-45C1-AFF9-51D25A0A3CDE}" type="presParOf" srcId="{D6CC23FD-D40F-4B75-8DE2-EADACD228A00}" destId="{5B58C497-AF3E-467A-A0C3-A0BD5DEC5F50}" srcOrd="1" destOrd="0" presId="urn:microsoft.com/office/officeart/2005/8/layout/venn2"/>
    <dgm:cxn modelId="{D5218F3A-8A7B-4955-A3FB-9FDA63674833}" type="presParOf" srcId="{EE4440F0-CBAA-4FEF-85A3-260A7C68E397}" destId="{658CDD8E-679C-4ABA-8ABD-3CAF8271E32F}" srcOrd="2" destOrd="0" presId="urn:microsoft.com/office/officeart/2005/8/layout/venn2"/>
    <dgm:cxn modelId="{788112CB-6B88-4186-B7C7-EC09713C0CBF}" type="presParOf" srcId="{658CDD8E-679C-4ABA-8ABD-3CAF8271E32F}" destId="{615382E0-952D-4FA7-88E8-CF3DB06ACA1D}" srcOrd="0" destOrd="0" presId="urn:microsoft.com/office/officeart/2005/8/layout/venn2"/>
    <dgm:cxn modelId="{9471B7A2-08F9-4DC7-873E-ACADBA23B9CE}" type="presParOf" srcId="{658CDD8E-679C-4ABA-8ABD-3CAF8271E32F}" destId="{C715F7FF-8201-47A2-B4E8-8C346FE974B2}" srcOrd="1" destOrd="0" presId="urn:microsoft.com/office/officeart/2005/8/layout/venn2"/>
    <dgm:cxn modelId="{91782047-3C98-45AA-9E29-EA32B55E2FB7}" type="presParOf" srcId="{EE4440F0-CBAA-4FEF-85A3-260A7C68E397}" destId="{54DF33F8-86BC-4A74-9BDB-0581F69F250B}" srcOrd="3" destOrd="0" presId="urn:microsoft.com/office/officeart/2005/8/layout/venn2"/>
    <dgm:cxn modelId="{9A02B081-59A8-41E3-BCC3-46B778A871D3}" type="presParOf" srcId="{54DF33F8-86BC-4A74-9BDB-0581F69F250B}" destId="{8B59034E-C79D-4788-8DB7-EA8A7101CDB9}" srcOrd="0" destOrd="0" presId="urn:microsoft.com/office/officeart/2005/8/layout/venn2"/>
    <dgm:cxn modelId="{9FCB64B5-2E99-478A-93CF-05939FCE7E40}" type="presParOf" srcId="{54DF33F8-86BC-4A74-9BDB-0581F69F250B}" destId="{992EF425-6584-4102-AB3B-C3D4CAB09E09}" srcOrd="1" destOrd="0" presId="urn:microsoft.com/office/officeart/2005/8/layout/ven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C5BD2-6781-4EE1-BF6A-0BFDB935DB14}">
      <dsp:nvSpPr>
        <dsp:cNvPr id="0" name=""/>
        <dsp:cNvSpPr/>
      </dsp:nvSpPr>
      <dsp:spPr>
        <a:xfrm>
          <a:off x="815749" y="0"/>
          <a:ext cx="5592964" cy="5056336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Coordinaciones  inter institucionales al nivel del </a:t>
          </a:r>
          <a:r>
            <a:rPr lang="es-ES" sz="1300" b="1" kern="120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Estado</a:t>
          </a:r>
          <a:endParaRPr lang="en-US" sz="12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830335" y="252816"/>
        <a:ext cx="1563792" cy="758450"/>
      </dsp:txXfrm>
    </dsp:sp>
    <dsp:sp modelId="{6457CFFF-7152-4C3A-8C2B-8E7F28B3A973}">
      <dsp:nvSpPr>
        <dsp:cNvPr id="0" name=""/>
        <dsp:cNvSpPr/>
      </dsp:nvSpPr>
      <dsp:spPr>
        <a:xfrm>
          <a:off x="1440151" y="1080114"/>
          <a:ext cx="4344161" cy="3907374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>
              <a:solidFill>
                <a:srgbClr val="00486F"/>
              </a:solidFill>
              <a:latin typeface="Arial" pitchFamily="34" charset="0"/>
              <a:cs typeface="Arial" pitchFamily="34" charset="0"/>
            </a:rPr>
            <a:t>Estado y actores  con impacto en el territorio</a:t>
          </a:r>
          <a:endParaRPr lang="en-US" sz="1300" b="1" kern="1200" dirty="0">
            <a:solidFill>
              <a:srgbClr val="00486F"/>
            </a:solidFill>
            <a:latin typeface="Arial" pitchFamily="34" charset="0"/>
            <a:cs typeface="Arial" pitchFamily="34" charset="0"/>
          </a:endParaRPr>
        </a:p>
      </dsp:txBody>
      <dsp:txXfrm>
        <a:off x="2853089" y="1314556"/>
        <a:ext cx="1518284" cy="703327"/>
      </dsp:txXfrm>
    </dsp:sp>
    <dsp:sp modelId="{615382E0-952D-4FA7-88E8-CF3DB06ACA1D}">
      <dsp:nvSpPr>
        <dsp:cNvPr id="0" name=""/>
        <dsp:cNvSpPr/>
      </dsp:nvSpPr>
      <dsp:spPr>
        <a:xfrm>
          <a:off x="1944217" y="2022534"/>
          <a:ext cx="3336028" cy="3033801"/>
        </a:xfrm>
        <a:prstGeom prst="ellipse">
          <a:avLst/>
        </a:prstGeom>
        <a:solidFill>
          <a:srgbClr val="00486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Institucionalidad local y Estado</a:t>
          </a:r>
          <a:endParaRPr lang="en-US" sz="13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834937" y="2250069"/>
        <a:ext cx="1554589" cy="682605"/>
      </dsp:txXfrm>
    </dsp:sp>
    <dsp:sp modelId="{8B59034E-C79D-4788-8DB7-EA8A7101CDB9}">
      <dsp:nvSpPr>
        <dsp:cNvPr id="0" name=""/>
        <dsp:cNvSpPr/>
      </dsp:nvSpPr>
      <dsp:spPr>
        <a:xfrm>
          <a:off x="2520275" y="3033801"/>
          <a:ext cx="2183912" cy="2022534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>
              <a:solidFill>
                <a:srgbClr val="00486F"/>
              </a:solidFill>
              <a:latin typeface="Arial" pitchFamily="34" charset="0"/>
              <a:cs typeface="Arial" pitchFamily="34" charset="0"/>
            </a:rPr>
            <a:t>Actores locales y Municipalidades</a:t>
          </a:r>
          <a:endParaRPr lang="en-US" sz="1300" b="1" kern="1200" dirty="0">
            <a:solidFill>
              <a:srgbClr val="00486F"/>
            </a:solidFill>
            <a:latin typeface="Arial" pitchFamily="34" charset="0"/>
            <a:cs typeface="Arial" pitchFamily="34" charset="0"/>
          </a:endParaRPr>
        </a:p>
      </dsp:txBody>
      <dsp:txXfrm>
        <a:off x="2840102" y="3539435"/>
        <a:ext cx="1544259" cy="1011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5623-1EB2-47F2-9EB0-BFB3D54BC127}" type="datetimeFigureOut">
              <a:rPr lang="es-SV" smtClean="0"/>
              <a:pPr/>
              <a:t>14/02/2014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3679-5134-45CB-8271-E6AF2D00EFEB}" type="slidenum">
              <a:rPr lang="es-SV" smtClean="0"/>
              <a:pPr/>
              <a:t>‹Nº›</a:t>
            </a:fld>
            <a:endParaRPr lang="es-SV"/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5623-1EB2-47F2-9EB0-BFB3D54BC127}" type="datetimeFigureOut">
              <a:rPr lang="es-SV" smtClean="0"/>
              <a:pPr/>
              <a:t>14/02/2014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3679-5134-45CB-8271-E6AF2D00EFEB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5623-1EB2-47F2-9EB0-BFB3D54BC127}" type="datetimeFigureOut">
              <a:rPr lang="es-SV" smtClean="0"/>
              <a:pPr/>
              <a:t>14/02/2014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3679-5134-45CB-8271-E6AF2D00EFEB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5623-1EB2-47F2-9EB0-BFB3D54BC127}" type="datetimeFigureOut">
              <a:rPr lang="es-SV" smtClean="0"/>
              <a:pPr/>
              <a:t>14/02/2014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3679-5134-45CB-8271-E6AF2D00EFEB}" type="slidenum">
              <a:rPr lang="es-SV" smtClean="0"/>
              <a:pPr/>
              <a:t>‹Nº›</a:t>
            </a:fld>
            <a:endParaRPr lang="es-SV"/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5623-1EB2-47F2-9EB0-BFB3D54BC127}" type="datetimeFigureOut">
              <a:rPr lang="es-SV" smtClean="0"/>
              <a:pPr/>
              <a:t>14/02/2014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3679-5134-45CB-8271-E6AF2D00EFEB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5623-1EB2-47F2-9EB0-BFB3D54BC127}" type="datetimeFigureOut">
              <a:rPr lang="es-SV" smtClean="0"/>
              <a:pPr/>
              <a:t>14/02/2014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3679-5134-45CB-8271-E6AF2D00EFEB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5623-1EB2-47F2-9EB0-BFB3D54BC127}" type="datetimeFigureOut">
              <a:rPr lang="es-SV" smtClean="0"/>
              <a:pPr/>
              <a:t>14/02/2014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3679-5134-45CB-8271-E6AF2D00EFEB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5623-1EB2-47F2-9EB0-BFB3D54BC127}" type="datetimeFigureOut">
              <a:rPr lang="es-SV" smtClean="0"/>
              <a:pPr/>
              <a:t>14/02/2014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3679-5134-45CB-8271-E6AF2D00EFEB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5623-1EB2-47F2-9EB0-BFB3D54BC127}" type="datetimeFigureOut">
              <a:rPr lang="es-SV" smtClean="0"/>
              <a:pPr/>
              <a:t>14/02/2014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3679-5134-45CB-8271-E6AF2D00EFEB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5623-1EB2-47F2-9EB0-BFB3D54BC127}" type="datetimeFigureOut">
              <a:rPr lang="es-SV" smtClean="0"/>
              <a:pPr/>
              <a:t>14/02/2014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3679-5134-45CB-8271-E6AF2D00EFEB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5623-1EB2-47F2-9EB0-BFB3D54BC127}" type="datetimeFigureOut">
              <a:rPr lang="es-SV" smtClean="0"/>
              <a:pPr/>
              <a:t>14/02/2014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3679-5134-45CB-8271-E6AF2D00EFEB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A5623-1EB2-47F2-9EB0-BFB3D54BC127}" type="datetimeFigureOut">
              <a:rPr lang="es-SV" smtClean="0"/>
              <a:pPr/>
              <a:t>14/02/2014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C3679-5134-45CB-8271-E6AF2D00EFEB}" type="slidenum">
              <a:rPr lang="es-SV" smtClean="0"/>
              <a:pPr/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5720" y="692696"/>
            <a:ext cx="7772400" cy="1470025"/>
          </a:xfrm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s-SV" sz="3200" b="1" dirty="0" smtClean="0">
                <a:solidFill>
                  <a:srgbClr val="8BAA27"/>
                </a:solidFill>
                <a:latin typeface="Book Antiqua" pitchFamily="18" charset="0"/>
                <a:ea typeface="+mn-ea"/>
                <a:cs typeface="+mn-cs"/>
              </a:rPr>
              <a:t>Restauración </a:t>
            </a:r>
            <a:r>
              <a:rPr lang="es-SV" sz="3200" b="1" dirty="0">
                <a:solidFill>
                  <a:srgbClr val="8BAA27"/>
                </a:solidFill>
                <a:latin typeface="Book Antiqua" pitchFamily="18" charset="0"/>
                <a:ea typeface="+mn-ea"/>
                <a:cs typeface="+mn-cs"/>
              </a:rPr>
              <a:t>del </a:t>
            </a:r>
            <a:r>
              <a:rPr lang="es-SV" sz="3200" b="1" dirty="0" smtClean="0">
                <a:solidFill>
                  <a:srgbClr val="8BAA27"/>
                </a:solidFill>
                <a:latin typeface="Book Antiqua" pitchFamily="18" charset="0"/>
                <a:ea typeface="+mn-ea"/>
                <a:cs typeface="+mn-cs"/>
              </a:rPr>
              <a:t>paisaje, gobernanza y cambio climático</a:t>
            </a:r>
            <a:endParaRPr lang="es-SV" sz="3200" b="1" dirty="0">
              <a:solidFill>
                <a:srgbClr val="8BAA27"/>
              </a:solidFill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71604" y="4653136"/>
            <a:ext cx="5786478" cy="1152128"/>
          </a:xfrm>
        </p:spPr>
        <p:txBody>
          <a:bodyPr>
            <a:normAutofit fontScale="85000" lnSpcReduction="20000"/>
          </a:bodyPr>
          <a:lstStyle/>
          <a:p>
            <a:r>
              <a:rPr lang="es-SV" b="1" dirty="0" smtClean="0">
                <a:solidFill>
                  <a:schemeClr val="bg1"/>
                </a:solidFill>
                <a:latin typeface="Book Antiqua" pitchFamily="18" charset="0"/>
              </a:rPr>
              <a:t>Acción colectiva </a:t>
            </a:r>
            <a:r>
              <a:rPr lang="es-SV" b="1" dirty="0" smtClean="0">
                <a:solidFill>
                  <a:schemeClr val="bg1"/>
                </a:solidFill>
                <a:latin typeface="Book Antiqua" pitchFamily="18" charset="0"/>
              </a:rPr>
              <a:t>en la restauración: </a:t>
            </a:r>
            <a:r>
              <a:rPr lang="es-SV" b="1" dirty="0" smtClean="0">
                <a:solidFill>
                  <a:schemeClr val="bg1"/>
                </a:solidFill>
                <a:latin typeface="Book Antiqua" pitchFamily="18" charset="0"/>
              </a:rPr>
              <a:t>Casos </a:t>
            </a:r>
            <a:r>
              <a:rPr lang="es-SV" b="1" dirty="0" smtClean="0">
                <a:solidFill>
                  <a:schemeClr val="bg1"/>
                </a:solidFill>
                <a:latin typeface="Book Antiqua" pitchFamily="18" charset="0"/>
              </a:rPr>
              <a:t>Lempira Sur, La Montañona </a:t>
            </a:r>
            <a:r>
              <a:rPr lang="es-SV" b="1" dirty="0" smtClean="0">
                <a:solidFill>
                  <a:schemeClr val="bg1"/>
                </a:solidFill>
                <a:latin typeface="Book Antiqua" pitchFamily="18" charset="0"/>
              </a:rPr>
              <a:t>y Bajo Lempa</a:t>
            </a:r>
            <a:endParaRPr lang="es-SV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56992"/>
          </a:xfrm>
        </p:spPr>
        <p:txBody>
          <a:bodyPr/>
          <a:lstStyle/>
          <a:p>
            <a:pPr algn="ctr">
              <a:buNone/>
            </a:pPr>
            <a:r>
              <a:rPr lang="es-SV" sz="5400" dirty="0" smtClean="0">
                <a:solidFill>
                  <a:srgbClr val="004C6F"/>
                </a:solidFill>
                <a:latin typeface="Book Antiqua" pitchFamily="18" charset="0"/>
              </a:rPr>
              <a:t>Muchas gracias!</a:t>
            </a:r>
          </a:p>
          <a:p>
            <a:pPr algn="ctr">
              <a:buNone/>
            </a:pPr>
            <a:endParaRPr lang="es-SV" sz="6600" dirty="0" smtClean="0">
              <a:solidFill>
                <a:srgbClr val="004C6F"/>
              </a:solidFill>
              <a:latin typeface="Book Antiqua" pitchFamily="18" charset="0"/>
            </a:endParaRPr>
          </a:p>
          <a:p>
            <a:pPr algn="ctr">
              <a:buNone/>
            </a:pPr>
            <a:r>
              <a:rPr lang="es-SV" sz="4800" b="1" dirty="0" smtClean="0">
                <a:solidFill>
                  <a:srgbClr val="004C6F"/>
                </a:solidFill>
                <a:latin typeface="Book Antiqua" pitchFamily="18" charset="0"/>
              </a:rPr>
              <a:t>www.prisma.org.sv</a:t>
            </a:r>
            <a:endParaRPr lang="es-SV" sz="4800" b="1" dirty="0">
              <a:solidFill>
                <a:srgbClr val="004C6F"/>
              </a:solidFill>
              <a:latin typeface="Book Antiqua" pitchFamily="18" charset="0"/>
            </a:endParaRPr>
          </a:p>
        </p:txBody>
      </p:sp>
      <p:sp>
        <p:nvSpPr>
          <p:cNvPr id="4" name="3 Pentágono"/>
          <p:cNvSpPr/>
          <p:nvPr/>
        </p:nvSpPr>
        <p:spPr>
          <a:xfrm>
            <a:off x="0" y="0"/>
            <a:ext cx="9144000" cy="980728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SV" sz="2800" b="1" dirty="0" smtClean="0">
              <a:latin typeface="Book Antiqua" pitchFamily="18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92896"/>
            <a:ext cx="1398091" cy="139809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309800"/>
            <a:ext cx="8429684" cy="5143536"/>
          </a:xfrm>
        </p:spPr>
        <p:txBody>
          <a:bodyPr>
            <a:normAutofit fontScale="92500" lnSpcReduction="20000"/>
          </a:bodyPr>
          <a:lstStyle/>
          <a:p>
            <a:r>
              <a:rPr lang="es-SV" sz="2800" b="1" dirty="0" smtClean="0">
                <a:solidFill>
                  <a:srgbClr val="00486F"/>
                </a:solidFill>
                <a:latin typeface="Arial" pitchFamily="34" charset="0"/>
                <a:cs typeface="Arial" pitchFamily="34" charset="0"/>
              </a:rPr>
              <a:t>La degradación de los paisajes en las zonas rurales de CA es agravada por la variabilidad climática con importantes efectos en medios </a:t>
            </a:r>
            <a:r>
              <a:rPr lang="es-SV" sz="2800" b="1" dirty="0" smtClean="0">
                <a:solidFill>
                  <a:srgbClr val="00486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SV" sz="2800" b="1" dirty="0" smtClean="0">
                <a:solidFill>
                  <a:srgbClr val="00486F"/>
                </a:solidFill>
                <a:latin typeface="Arial" pitchFamily="34" charset="0"/>
                <a:cs typeface="Arial" pitchFamily="34" charset="0"/>
              </a:rPr>
            </a:br>
            <a:r>
              <a:rPr lang="es-SV" sz="2800" b="1" dirty="0" smtClean="0">
                <a:solidFill>
                  <a:srgbClr val="00486F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SV" sz="2800" b="1" dirty="0" smtClean="0">
                <a:solidFill>
                  <a:srgbClr val="00486F"/>
                </a:solidFill>
                <a:latin typeface="Arial" pitchFamily="34" charset="0"/>
                <a:cs typeface="Arial" pitchFamily="34" charset="0"/>
              </a:rPr>
              <a:t>vida.</a:t>
            </a:r>
          </a:p>
          <a:p>
            <a:r>
              <a:rPr lang="es-SV" sz="2800" b="1" dirty="0" smtClean="0">
                <a:solidFill>
                  <a:srgbClr val="00486F"/>
                </a:solidFill>
                <a:latin typeface="Arial" pitchFamily="34" charset="0"/>
                <a:cs typeface="Arial" pitchFamily="34" charset="0"/>
              </a:rPr>
              <a:t>Necesidad </a:t>
            </a:r>
            <a:r>
              <a:rPr lang="es-SV" sz="2800" b="1" dirty="0" smtClean="0">
                <a:solidFill>
                  <a:srgbClr val="00486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SV" sz="2800" b="1" dirty="0" smtClean="0">
                <a:solidFill>
                  <a:srgbClr val="00486F"/>
                </a:solidFill>
                <a:latin typeface="Arial" pitchFamily="34" charset="0"/>
                <a:cs typeface="Arial" pitchFamily="34" charset="0"/>
              </a:rPr>
              <a:t>de c</a:t>
            </a:r>
            <a:r>
              <a:rPr lang="es-SV" sz="2800" b="1" dirty="0" smtClean="0">
                <a:solidFill>
                  <a:srgbClr val="00486F"/>
                </a:solidFill>
                <a:latin typeface="Arial" pitchFamily="34" charset="0"/>
                <a:cs typeface="Arial" pitchFamily="34" charset="0"/>
              </a:rPr>
              <a:t>ambios </a:t>
            </a:r>
            <a:r>
              <a:rPr lang="es-SV" sz="2800" b="1" dirty="0" smtClean="0">
                <a:solidFill>
                  <a:srgbClr val="00486F"/>
                </a:solidFill>
                <a:latin typeface="Arial" pitchFamily="34" charset="0"/>
                <a:cs typeface="Arial" pitchFamily="34" charset="0"/>
              </a:rPr>
              <a:t>institucionales para favorecer la resiliencia y transformar la dinámica de degradación.</a:t>
            </a:r>
          </a:p>
          <a:p>
            <a:pPr>
              <a:buNone/>
            </a:pPr>
            <a:endParaRPr lang="es-SV" sz="2800" b="1" dirty="0" smtClean="0">
              <a:solidFill>
                <a:srgbClr val="00486F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SV" sz="2800" b="1" dirty="0" smtClean="0">
                <a:solidFill>
                  <a:srgbClr val="00486F"/>
                </a:solidFill>
                <a:latin typeface="Arial" pitchFamily="34" charset="0"/>
                <a:cs typeface="Arial" pitchFamily="34" charset="0"/>
              </a:rPr>
              <a:t>Preguntas: </a:t>
            </a:r>
          </a:p>
          <a:p>
            <a:r>
              <a:rPr lang="es-SV" sz="2800" b="1" dirty="0" smtClean="0">
                <a:solidFill>
                  <a:srgbClr val="00486F"/>
                </a:solidFill>
                <a:latin typeface="Arial" pitchFamily="34" charset="0"/>
                <a:cs typeface="Arial" pitchFamily="34" charset="0"/>
              </a:rPr>
              <a:t>¿Qué se requiere para impulsar la acción colectiva para transformar el paisaje?</a:t>
            </a:r>
          </a:p>
          <a:p>
            <a:r>
              <a:rPr lang="es-SV" sz="2800" b="1" dirty="0" smtClean="0">
                <a:solidFill>
                  <a:srgbClr val="00486F"/>
                </a:solidFill>
                <a:latin typeface="Arial" pitchFamily="34" charset="0"/>
                <a:cs typeface="Arial" pitchFamily="34" charset="0"/>
              </a:rPr>
              <a:t>¿Cuáles son las implicaciones de un enfoque basado en la acción colectiva para un esquema de incentivos o compensación?</a:t>
            </a:r>
          </a:p>
          <a:p>
            <a:endParaRPr lang="es-SV" dirty="0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Pentágono"/>
          <p:cNvSpPr/>
          <p:nvPr/>
        </p:nvSpPr>
        <p:spPr>
          <a:xfrm>
            <a:off x="152400" y="260648"/>
            <a:ext cx="8763000" cy="533400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latin typeface="Book Antiqua" pitchFamily="18" charset="0"/>
              </a:rPr>
              <a:t>Problema</a:t>
            </a:r>
            <a:endParaRPr lang="en-US" sz="2400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0" y="1357298"/>
            <a:ext cx="31432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s-SV" b="1" dirty="0" smtClean="0">
                <a:solidFill>
                  <a:srgbClr val="00486F"/>
                </a:solidFill>
                <a:latin typeface="Arial" pitchFamily="34" charset="0"/>
                <a:cs typeface="Arial" pitchFamily="34" charset="0"/>
              </a:rPr>
              <a:t>Lempira </a:t>
            </a:r>
            <a:r>
              <a:rPr lang="es-SV" b="1" dirty="0" smtClean="0">
                <a:solidFill>
                  <a:srgbClr val="00486F"/>
                </a:solidFill>
                <a:latin typeface="Arial" pitchFamily="34" charset="0"/>
                <a:cs typeface="Arial" pitchFamily="34" charset="0"/>
              </a:rPr>
              <a:t>Sur (Honduras): </a:t>
            </a:r>
            <a:r>
              <a:rPr lang="es-SV" dirty="0" smtClean="0">
                <a:solidFill>
                  <a:srgbClr val="00486F"/>
                </a:solidFill>
                <a:latin typeface="Arial" pitchFamily="34" charset="0"/>
                <a:cs typeface="Arial" pitchFamily="34" charset="0"/>
              </a:rPr>
              <a:t>Transformación del  paisaje con lecciones para los marcos de política y diseño institucional.</a:t>
            </a:r>
          </a:p>
          <a:p>
            <a:endParaRPr lang="es-SV" dirty="0">
              <a:solidFill>
                <a:srgbClr val="00486F"/>
              </a:solidFill>
              <a:latin typeface="Arial" pitchFamily="34" charset="0"/>
              <a:cs typeface="Arial" pitchFamily="34" charset="0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es-SV" dirty="0" smtClean="0">
                <a:solidFill>
                  <a:srgbClr val="00486F"/>
                </a:solidFill>
                <a:latin typeface="Arial" pitchFamily="34" charset="0"/>
                <a:cs typeface="Arial" pitchFamily="34" charset="0"/>
              </a:rPr>
              <a:t>Casos </a:t>
            </a:r>
            <a:r>
              <a:rPr lang="es-SV" b="1" dirty="0" smtClean="0">
                <a:solidFill>
                  <a:srgbClr val="00486F"/>
                </a:solidFill>
                <a:latin typeface="Arial" pitchFamily="34" charset="0"/>
                <a:cs typeface="Arial" pitchFamily="34" charset="0"/>
              </a:rPr>
              <a:t>Montañona y Bajo Lempa (El Salvador</a:t>
            </a:r>
            <a:r>
              <a:rPr lang="es-SV" dirty="0" smtClean="0">
                <a:solidFill>
                  <a:srgbClr val="00486F"/>
                </a:solidFill>
                <a:latin typeface="Arial" pitchFamily="34" charset="0"/>
                <a:cs typeface="Arial" pitchFamily="34" charset="0"/>
              </a:rPr>
              <a:t>)</a:t>
            </a:r>
            <a:br>
              <a:rPr lang="es-SV" dirty="0" smtClean="0">
                <a:solidFill>
                  <a:srgbClr val="00486F"/>
                </a:solidFill>
                <a:latin typeface="Arial" pitchFamily="34" charset="0"/>
                <a:cs typeface="Arial" pitchFamily="34" charset="0"/>
              </a:rPr>
            </a:br>
            <a:r>
              <a:rPr lang="es-SV" dirty="0" smtClean="0">
                <a:solidFill>
                  <a:srgbClr val="00486F"/>
                </a:solidFill>
                <a:latin typeface="Arial" pitchFamily="34" charset="0"/>
                <a:cs typeface="Arial" pitchFamily="34" charset="0"/>
              </a:rPr>
              <a:t>son </a:t>
            </a:r>
            <a:r>
              <a:rPr lang="es-SV" dirty="0" smtClean="0">
                <a:solidFill>
                  <a:srgbClr val="00486F"/>
                </a:solidFill>
                <a:latin typeface="Arial" pitchFamily="34" charset="0"/>
                <a:cs typeface="Arial" pitchFamily="34" charset="0"/>
              </a:rPr>
              <a:t>parte del Programa de Restauración de Ecosistemas y Paisajes, con el enfoque de </a:t>
            </a:r>
            <a:r>
              <a:rPr lang="es-SV" dirty="0" err="1" smtClean="0">
                <a:solidFill>
                  <a:srgbClr val="00486F"/>
                </a:solidFill>
                <a:latin typeface="Arial" pitchFamily="34" charset="0"/>
                <a:cs typeface="Arial" pitchFamily="34" charset="0"/>
              </a:rPr>
              <a:t>MbA</a:t>
            </a:r>
            <a:r>
              <a:rPr lang="es-SV" dirty="0" smtClean="0">
                <a:solidFill>
                  <a:srgbClr val="00486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SV" dirty="0" smtClean="0">
                <a:solidFill>
                  <a:srgbClr val="00486F"/>
                </a:solidFill>
                <a:latin typeface="Arial" pitchFamily="34" charset="0"/>
                <a:cs typeface="Arial" pitchFamily="34" charset="0"/>
              </a:rPr>
              <a:t>en el marco de REDD+ </a:t>
            </a:r>
            <a:r>
              <a:rPr lang="es-SV" dirty="0" smtClean="0">
                <a:solidFill>
                  <a:srgbClr val="00486F"/>
                </a:solidFill>
                <a:latin typeface="Arial" pitchFamily="34" charset="0"/>
                <a:cs typeface="Arial" pitchFamily="34" charset="0"/>
              </a:rPr>
              <a:t>se buscan cambios en las </a:t>
            </a:r>
            <a:r>
              <a:rPr lang="es-SV" b="1" dirty="0" smtClean="0">
                <a:solidFill>
                  <a:srgbClr val="00486F"/>
                </a:solidFill>
                <a:latin typeface="Arial" pitchFamily="34" charset="0"/>
                <a:cs typeface="Arial" pitchFamily="34" charset="0"/>
              </a:rPr>
              <a:t>prácticas agropecuarias </a:t>
            </a:r>
            <a:r>
              <a:rPr lang="es-SV" dirty="0" smtClean="0">
                <a:solidFill>
                  <a:srgbClr val="00486F"/>
                </a:solidFill>
                <a:latin typeface="Arial" pitchFamily="34" charset="0"/>
                <a:cs typeface="Arial" pitchFamily="34" charset="0"/>
              </a:rPr>
              <a:t>al nivel del territorio.</a:t>
            </a:r>
          </a:p>
        </p:txBody>
      </p:sp>
      <p:grpSp>
        <p:nvGrpSpPr>
          <p:cNvPr id="3" name="2 Grupo"/>
          <p:cNvGrpSpPr/>
          <p:nvPr/>
        </p:nvGrpSpPr>
        <p:grpSpPr>
          <a:xfrm>
            <a:off x="3102318" y="1788744"/>
            <a:ext cx="6041714" cy="3640520"/>
            <a:chOff x="2987824" y="1544186"/>
            <a:chExt cx="6041714" cy="3640520"/>
          </a:xfrm>
        </p:grpSpPr>
        <p:pic>
          <p:nvPicPr>
            <p:cNvPr id="4" name="3 Imagen" descr="D:\Prisma\PREP-FORD-PROFOR\PREP y LempiraSur -baja resolución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87824" y="1544186"/>
              <a:ext cx="6041714" cy="3640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6 CuadroTexto"/>
            <p:cNvSpPr txBox="1"/>
            <p:nvPr/>
          </p:nvSpPr>
          <p:spPr>
            <a:xfrm>
              <a:off x="6705802" y="1863508"/>
              <a:ext cx="1006952" cy="28365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>
              <a:outerShdw blurRad="101600" dist="101600" dir="3240000" sx="92000" sy="92000" algn="ctr" rotWithShape="0">
                <a:srgbClr val="000000">
                  <a:alpha val="38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SV" sz="1100" b="1" dirty="0" smtClean="0">
                  <a:solidFill>
                    <a:schemeClr val="accent2">
                      <a:lumMod val="50000"/>
                    </a:schemeClr>
                  </a:solidFill>
                </a:rPr>
                <a:t>Lempira Sur</a:t>
              </a:r>
              <a:endParaRPr lang="es-SV" sz="11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4769355" y="1888536"/>
              <a:ext cx="1084410" cy="2753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>
              <a:outerShdw blurRad="101600" dist="101600" dir="3240000" sx="92000" sy="92000" algn="ctr" rotWithShape="0">
                <a:srgbClr val="000000">
                  <a:alpha val="38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SV" sz="1050" b="1" dirty="0" smtClean="0">
                  <a:solidFill>
                    <a:schemeClr val="accent2">
                      <a:lumMod val="50000"/>
                    </a:schemeClr>
                  </a:solidFill>
                </a:rPr>
                <a:t>La Montañona</a:t>
              </a:r>
              <a:endParaRPr lang="es-SV" sz="105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6473428" y="3093343"/>
              <a:ext cx="1084410" cy="2753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>
              <a:outerShdw blurRad="101600" dist="101600" dir="3240000" sx="92000" sy="92000" algn="ctr" rotWithShape="0">
                <a:srgbClr val="000000">
                  <a:alpha val="38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SV" sz="1050" b="1" dirty="0" smtClean="0">
                  <a:solidFill>
                    <a:schemeClr val="accent2">
                      <a:lumMod val="50000"/>
                    </a:schemeClr>
                  </a:solidFill>
                </a:rPr>
                <a:t>Bajo Lempa</a:t>
              </a:r>
              <a:endParaRPr lang="es-SV" sz="105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9 Rectángulo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10 Pentágono"/>
          <p:cNvSpPr/>
          <p:nvPr/>
        </p:nvSpPr>
        <p:spPr>
          <a:xfrm>
            <a:off x="152400" y="260648"/>
            <a:ext cx="8763000" cy="533400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Book Antiqua" pitchFamily="18" charset="0"/>
              </a:rPr>
              <a:t>Los </a:t>
            </a:r>
            <a:r>
              <a:rPr lang="en-US" sz="2400" b="1" dirty="0" err="1" smtClean="0">
                <a:latin typeface="Book Antiqua" pitchFamily="18" charset="0"/>
              </a:rPr>
              <a:t>casos</a:t>
            </a:r>
            <a:r>
              <a:rPr lang="en-US" sz="2400" b="1" dirty="0" smtClean="0">
                <a:latin typeface="Book Antiqua" pitchFamily="18" charset="0"/>
              </a:rPr>
              <a:t> de </a:t>
            </a:r>
            <a:r>
              <a:rPr lang="en-US" sz="2400" b="1" dirty="0" err="1" smtClean="0">
                <a:latin typeface="Book Antiqua" pitchFamily="18" charset="0"/>
              </a:rPr>
              <a:t>estudio</a:t>
            </a:r>
            <a:endParaRPr lang="en-US" sz="2400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703440" y="1196752"/>
            <a:ext cx="4333056" cy="1080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SV" sz="2000" b="1" dirty="0" smtClean="0">
                <a:solidFill>
                  <a:srgbClr val="00486F"/>
                </a:solidFill>
                <a:latin typeface="Arial" pitchFamily="34" charset="0"/>
                <a:cs typeface="Arial" pitchFamily="34" charset="0"/>
              </a:rPr>
              <a:t>     La restauración de paisajes apunta a la recuperación de las funciones de los ecosistemas:</a:t>
            </a:r>
          </a:p>
          <a:p>
            <a:endParaRPr lang="es-SV" sz="2000" b="1" dirty="0">
              <a:solidFill>
                <a:srgbClr val="00486F"/>
              </a:solidFill>
              <a:latin typeface="Arial" pitchFamily="34" charset="0"/>
              <a:cs typeface="Arial" pitchFamily="34" charset="0"/>
            </a:endParaRPr>
          </a:p>
          <a:p>
            <a:endParaRPr lang="es-SV" sz="2000" b="1" dirty="0" smtClean="0">
              <a:solidFill>
                <a:srgbClr val="00486F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SV" sz="2000" b="1" dirty="0" smtClean="0">
              <a:solidFill>
                <a:srgbClr val="00486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17874250"/>
              </p:ext>
            </p:extLst>
          </p:nvPr>
        </p:nvGraphicFramePr>
        <p:xfrm>
          <a:off x="5214942" y="3071810"/>
          <a:ext cx="3714776" cy="218680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algn="ctr" rotWithShape="0">
                    <a:srgbClr val="000000">
                      <a:alpha val="37000"/>
                    </a:srgbClr>
                  </a:outerShdw>
                </a:effectLst>
                <a:tableStyleId>{5940675A-B579-460E-94D1-54222C63F5DA}</a:tableStyleId>
              </a:tblPr>
              <a:tblGrid>
                <a:gridCol w="1966646"/>
                <a:gridCol w="1748130"/>
              </a:tblGrid>
              <a:tr h="962171">
                <a:tc>
                  <a:txBody>
                    <a:bodyPr/>
                    <a:lstStyle/>
                    <a:p>
                      <a:r>
                        <a:rPr lang="es-SV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APROVISIONAMIENTO</a:t>
                      </a:r>
                    </a:p>
                    <a:p>
                      <a:r>
                        <a:rPr lang="es-SV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Agua</a:t>
                      </a:r>
                    </a:p>
                    <a:p>
                      <a:r>
                        <a:rPr lang="es-SV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Leña</a:t>
                      </a:r>
                    </a:p>
                    <a:p>
                      <a:r>
                        <a:rPr lang="es-SV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Alimentos</a:t>
                      </a:r>
                    </a:p>
                    <a:p>
                      <a:r>
                        <a:rPr lang="es-SV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Plantas</a:t>
                      </a:r>
                      <a:r>
                        <a:rPr lang="es-SV" sz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medicinales</a:t>
                      </a:r>
                      <a:endParaRPr lang="es-SV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48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SV" sz="1200" b="1" dirty="0" smtClean="0">
                          <a:solidFill>
                            <a:srgbClr val="00486F"/>
                          </a:solidFill>
                          <a:latin typeface="Arial" pitchFamily="34" charset="0"/>
                          <a:cs typeface="Arial" pitchFamily="34" charset="0"/>
                        </a:rPr>
                        <a:t>REGULACION</a:t>
                      </a:r>
                    </a:p>
                    <a:p>
                      <a:r>
                        <a:rPr lang="es-SV" sz="1200" dirty="0" smtClean="0">
                          <a:solidFill>
                            <a:srgbClr val="00486F"/>
                          </a:solidFill>
                          <a:latin typeface="Arial" pitchFamily="34" charset="0"/>
                          <a:cs typeface="Arial" pitchFamily="34" charset="0"/>
                        </a:rPr>
                        <a:t>Clima</a:t>
                      </a:r>
                    </a:p>
                    <a:p>
                      <a:r>
                        <a:rPr lang="es-SV" sz="1200" dirty="0" smtClean="0">
                          <a:solidFill>
                            <a:srgbClr val="00486F"/>
                          </a:solidFill>
                          <a:latin typeface="Arial" pitchFamily="34" charset="0"/>
                          <a:cs typeface="Arial" pitchFamily="34" charset="0"/>
                        </a:rPr>
                        <a:t>Ciclo</a:t>
                      </a:r>
                      <a:r>
                        <a:rPr lang="es-SV" sz="1200" baseline="0" dirty="0" smtClean="0">
                          <a:solidFill>
                            <a:srgbClr val="00486F"/>
                          </a:solidFill>
                          <a:latin typeface="Arial" pitchFamily="34" charset="0"/>
                          <a:cs typeface="Arial" pitchFamily="34" charset="0"/>
                        </a:rPr>
                        <a:t> hidrológico</a:t>
                      </a:r>
                    </a:p>
                    <a:p>
                      <a:r>
                        <a:rPr lang="es-SV" sz="1200" baseline="0" dirty="0" smtClean="0">
                          <a:solidFill>
                            <a:srgbClr val="00486F"/>
                          </a:solidFill>
                          <a:latin typeface="Arial" pitchFamily="34" charset="0"/>
                          <a:cs typeface="Arial" pitchFamily="34" charset="0"/>
                        </a:rPr>
                        <a:t>Control de plagas</a:t>
                      </a:r>
                      <a:endParaRPr lang="es-SV" sz="1200" dirty="0">
                        <a:solidFill>
                          <a:srgbClr val="00486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486F">
                        <a:alpha val="9000"/>
                      </a:srgbClr>
                    </a:solidFill>
                  </a:tcPr>
                </a:tc>
              </a:tr>
              <a:tr h="1180968">
                <a:tc>
                  <a:txBody>
                    <a:bodyPr/>
                    <a:lstStyle/>
                    <a:p>
                      <a:r>
                        <a:rPr lang="es-SV" sz="1200" b="1" dirty="0" smtClean="0">
                          <a:solidFill>
                            <a:srgbClr val="00486F"/>
                          </a:solidFill>
                          <a:latin typeface="Arial" pitchFamily="34" charset="0"/>
                          <a:cs typeface="Arial" pitchFamily="34" charset="0"/>
                        </a:rPr>
                        <a:t>SERVICIOS CULTURALES</a:t>
                      </a:r>
                    </a:p>
                    <a:p>
                      <a:r>
                        <a:rPr lang="es-SV" sz="1200" dirty="0" smtClean="0">
                          <a:solidFill>
                            <a:srgbClr val="00486F"/>
                          </a:solidFill>
                          <a:latin typeface="Arial" pitchFamily="34" charset="0"/>
                          <a:cs typeface="Arial" pitchFamily="34" charset="0"/>
                        </a:rPr>
                        <a:t>Recreación</a:t>
                      </a:r>
                    </a:p>
                    <a:p>
                      <a:r>
                        <a:rPr lang="es-SV" sz="1200" dirty="0" smtClean="0">
                          <a:solidFill>
                            <a:srgbClr val="00486F"/>
                          </a:solidFill>
                          <a:latin typeface="Arial" pitchFamily="34" charset="0"/>
                          <a:cs typeface="Arial" pitchFamily="34" charset="0"/>
                        </a:rPr>
                        <a:t>Identidad</a:t>
                      </a:r>
                    </a:p>
                    <a:p>
                      <a:r>
                        <a:rPr lang="es-SV" sz="1200" dirty="0" smtClean="0">
                          <a:solidFill>
                            <a:srgbClr val="00486F"/>
                          </a:solidFill>
                          <a:latin typeface="Arial" pitchFamily="34" charset="0"/>
                          <a:cs typeface="Arial" pitchFamily="34" charset="0"/>
                        </a:rPr>
                        <a:t>espiritualidad</a:t>
                      </a:r>
                      <a:endParaRPr lang="es-SV" sz="1200" dirty="0">
                        <a:solidFill>
                          <a:srgbClr val="00486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486F"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SV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SOPORTE</a:t>
                      </a:r>
                    </a:p>
                    <a:p>
                      <a:r>
                        <a:rPr lang="es-SV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Suelo</a:t>
                      </a:r>
                    </a:p>
                    <a:p>
                      <a:r>
                        <a:rPr lang="es-SV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Oxígeno</a:t>
                      </a:r>
                    </a:p>
                    <a:p>
                      <a:r>
                        <a:rPr lang="es-SV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Polinización</a:t>
                      </a:r>
                      <a:endParaRPr lang="es-SV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486F"/>
                    </a:solidFill>
                  </a:tcPr>
                </a:tc>
              </a:tr>
            </a:tbl>
          </a:graphicData>
        </a:graphic>
      </p:graphicFrame>
      <p:pic>
        <p:nvPicPr>
          <p:cNvPr id="6" name="5 Imagen" descr="C:\Users\rcartagena\Desktop\3_niveles_S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936" y="1717877"/>
            <a:ext cx="4095040" cy="394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141134" y="5642664"/>
            <a:ext cx="43588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400" b="1" dirty="0" smtClean="0">
                <a:solidFill>
                  <a:srgbClr val="00486F"/>
                </a:solidFill>
                <a:latin typeface="Arial" pitchFamily="34" charset="0"/>
                <a:cs typeface="Arial" pitchFamily="34" charset="0"/>
              </a:rPr>
              <a:t>Garantizar el Nivel 1 y ofrecer </a:t>
            </a:r>
          </a:p>
          <a:p>
            <a:pPr algn="ctr"/>
            <a:r>
              <a:rPr lang="es-SV" sz="1400" b="1" dirty="0" smtClean="0">
                <a:solidFill>
                  <a:srgbClr val="00486F"/>
                </a:solidFill>
                <a:latin typeface="Arial" pitchFamily="34" charset="0"/>
                <a:cs typeface="Arial" pitchFamily="34" charset="0"/>
              </a:rPr>
              <a:t>Co-beneficios a la comunidad nacional y global (bienes públicos ecosistémicos: Nivel 3)</a:t>
            </a:r>
            <a:endParaRPr lang="es-SV" sz="1400" b="1" dirty="0">
              <a:solidFill>
                <a:srgbClr val="00486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42910" y="1071546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b="1" dirty="0" smtClean="0">
                <a:solidFill>
                  <a:srgbClr val="00486F"/>
                </a:solidFill>
                <a:latin typeface="Arial" pitchFamily="34" charset="0"/>
                <a:cs typeface="Arial" pitchFamily="34" charset="0"/>
              </a:rPr>
              <a:t>Niveles de los servicios ecosistémicos</a:t>
            </a:r>
            <a:endParaRPr lang="es-SV" b="1" dirty="0">
              <a:solidFill>
                <a:srgbClr val="00486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10 Pentágono"/>
          <p:cNvSpPr/>
          <p:nvPr/>
        </p:nvSpPr>
        <p:spPr>
          <a:xfrm>
            <a:off x="152400" y="260648"/>
            <a:ext cx="8763000" cy="533400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Book Antiqua" pitchFamily="18" charset="0"/>
              </a:rPr>
              <a:t>El </a:t>
            </a:r>
            <a:r>
              <a:rPr lang="en-US" sz="2400" b="1" dirty="0" err="1" smtClean="0">
                <a:latin typeface="Book Antiqua" pitchFamily="18" charset="0"/>
              </a:rPr>
              <a:t>paisaje</a:t>
            </a:r>
            <a:r>
              <a:rPr lang="en-US" sz="2400" b="1" dirty="0" smtClean="0">
                <a:latin typeface="Book Antiqua" pitchFamily="18" charset="0"/>
              </a:rPr>
              <a:t> y los </a:t>
            </a:r>
            <a:r>
              <a:rPr lang="en-US" sz="2400" b="1" dirty="0" err="1" smtClean="0">
                <a:latin typeface="Book Antiqua" pitchFamily="18" charset="0"/>
              </a:rPr>
              <a:t>servicios</a:t>
            </a:r>
            <a:r>
              <a:rPr lang="en-US" sz="2400" b="1" dirty="0" smtClean="0">
                <a:latin typeface="Book Antiqua" pitchFamily="18" charset="0"/>
              </a:rPr>
              <a:t> ecosistémicos</a:t>
            </a:r>
            <a:endParaRPr lang="en-US" sz="2400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15 Rectángulo"/>
          <p:cNvSpPr/>
          <p:nvPr/>
        </p:nvSpPr>
        <p:spPr>
          <a:xfrm>
            <a:off x="323528" y="1066800"/>
            <a:ext cx="5904656" cy="5314528"/>
          </a:xfrm>
          <a:prstGeom prst="rect">
            <a:avLst/>
          </a:prstGeom>
          <a:solidFill>
            <a:srgbClr val="00486F">
              <a:alpha val="8000"/>
            </a:srgbClr>
          </a:solidFill>
          <a:ln w="25400">
            <a:solidFill>
              <a:srgbClr val="00486F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3 Imagen" descr="GiraABES-PROFOR_Abril3-5 027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7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552" y="1144091"/>
            <a:ext cx="5402733" cy="5105859"/>
          </a:xfrm>
          <a:prstGeom prst="ellipse">
            <a:avLst/>
          </a:prstGeom>
          <a:noFill/>
          <a:ln w="25400" cap="rnd">
            <a:solidFill>
              <a:srgbClr val="00486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4 Rectángulo"/>
          <p:cNvSpPr/>
          <p:nvPr/>
        </p:nvSpPr>
        <p:spPr>
          <a:xfrm>
            <a:off x="566130" y="1340768"/>
            <a:ext cx="5349575" cy="144655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s-SV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  <a:p>
            <a:pPr algn="ctr"/>
            <a:r>
              <a:rPr lang="es-SV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Impactos en el paisaje: </a:t>
            </a:r>
            <a:r>
              <a:rPr lang="es-SV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60,000 </a:t>
            </a:r>
            <a:r>
              <a:rPr lang="es-SV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restauradas.</a:t>
            </a:r>
            <a:endParaRPr lang="es-SV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SV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Recuperación </a:t>
            </a:r>
            <a:r>
              <a:rPr lang="es-SV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SV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 </a:t>
            </a:r>
            <a:r>
              <a:rPr lang="es-SV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s-SV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macrofauna</a:t>
            </a:r>
            <a:endParaRPr lang="es-SV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SV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Co-beneficios </a:t>
            </a:r>
            <a:r>
              <a:rPr lang="es-SV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SV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mitigación: mayor </a:t>
            </a:r>
            <a:r>
              <a:rPr lang="es-SV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acumulación de </a:t>
            </a:r>
            <a:r>
              <a:rPr lang="es-SV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carbono/menor </a:t>
            </a:r>
            <a:r>
              <a:rPr lang="es-SV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emisión de </a:t>
            </a:r>
            <a:r>
              <a:rPr lang="es-SV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metano.</a:t>
            </a:r>
          </a:p>
        </p:txBody>
      </p:sp>
      <p:pic>
        <p:nvPicPr>
          <p:cNvPr id="6" name="5 Imagen" descr="Candelaria-Hn-PROFOR_Agosto22 0024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-7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7529" y="2753485"/>
            <a:ext cx="4021626" cy="3555836"/>
          </a:xfrm>
          <a:prstGeom prst="ellipse">
            <a:avLst/>
          </a:prstGeom>
          <a:ln w="25400" cap="rnd">
            <a:solidFill>
              <a:srgbClr val="00486F">
                <a:alpha val="56000"/>
              </a:srgb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6 Rectángulo"/>
          <p:cNvSpPr/>
          <p:nvPr/>
        </p:nvSpPr>
        <p:spPr>
          <a:xfrm>
            <a:off x="1403648" y="3112243"/>
            <a:ext cx="3863498" cy="116955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s-SV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 algn="ctr"/>
            <a:r>
              <a:rPr lang="es-SV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Mejoras </a:t>
            </a:r>
            <a:r>
              <a:rPr lang="es-SV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las cosechas, </a:t>
            </a:r>
            <a:endParaRPr lang="es-SV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SV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Mayor </a:t>
            </a:r>
            <a:r>
              <a:rPr lang="es-SV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Resiliencia</a:t>
            </a:r>
            <a:r>
              <a:rPr lang="es-SV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SV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frente a los períodos prolongados de lluvia o sequía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7 Imagen" descr="Varios-LaMontañona-PNUMA_Oct21 174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-7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5507" y="4468850"/>
            <a:ext cx="2315458" cy="1840471"/>
          </a:xfrm>
          <a:prstGeom prst="ellipse">
            <a:avLst/>
          </a:prstGeom>
          <a:ln w="25400" cap="rnd">
            <a:solidFill>
              <a:srgbClr val="00486F">
                <a:alpha val="56000"/>
              </a:srgb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8 CuadroTexto"/>
          <p:cNvSpPr txBox="1"/>
          <p:nvPr/>
        </p:nvSpPr>
        <p:spPr>
          <a:xfrm>
            <a:off x="2095507" y="4542533"/>
            <a:ext cx="2345615" cy="147732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Recuperación de seguridad alimentaria</a:t>
            </a:r>
          </a:p>
          <a:p>
            <a:pPr algn="ctr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Adopción masiva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Quesungual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444208" y="1517883"/>
            <a:ext cx="2151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1600" b="1" dirty="0" smtClean="0">
                <a:solidFill>
                  <a:srgbClr val="00486F"/>
                </a:solidFill>
                <a:latin typeface="Arial" pitchFamily="34" charset="0"/>
                <a:cs typeface="Arial" pitchFamily="34" charset="0"/>
              </a:rPr>
              <a:t>Regulación para No quema</a:t>
            </a:r>
            <a:endParaRPr lang="en-US" sz="1600" b="1" dirty="0">
              <a:solidFill>
                <a:srgbClr val="00486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444208" y="3281521"/>
            <a:ext cx="2203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1600" b="1" dirty="0" smtClean="0">
                <a:solidFill>
                  <a:srgbClr val="00486F"/>
                </a:solidFill>
                <a:latin typeface="Arial" pitchFamily="34" charset="0"/>
                <a:cs typeface="Arial" pitchFamily="34" charset="0"/>
              </a:rPr>
              <a:t>Sistema local de extensión y formación</a:t>
            </a:r>
            <a:endParaRPr lang="en-US" sz="1600" b="1" dirty="0">
              <a:solidFill>
                <a:srgbClr val="00486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444208" y="4857543"/>
            <a:ext cx="2699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1600" b="1" dirty="0" smtClean="0">
                <a:solidFill>
                  <a:srgbClr val="00486F"/>
                </a:solidFill>
                <a:latin typeface="Arial" pitchFamily="34" charset="0"/>
                <a:cs typeface="Arial" pitchFamily="34" charset="0"/>
              </a:rPr>
              <a:t>Capital social: confianza y canalización de apoyos</a:t>
            </a:r>
            <a:endParaRPr lang="en-US" sz="1600" b="1" dirty="0">
              <a:solidFill>
                <a:srgbClr val="00486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Pentágono"/>
          <p:cNvSpPr/>
          <p:nvPr/>
        </p:nvSpPr>
        <p:spPr>
          <a:xfrm>
            <a:off x="152400" y="260648"/>
            <a:ext cx="8763000" cy="533400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latin typeface="Book Antiqua" pitchFamily="18" charset="0"/>
              </a:rPr>
              <a:t>Cambiando</a:t>
            </a:r>
            <a:r>
              <a:rPr lang="en-US" sz="2400" b="1" dirty="0" smtClean="0">
                <a:latin typeface="Book Antiqua" pitchFamily="18" charset="0"/>
              </a:rPr>
              <a:t> el </a:t>
            </a:r>
            <a:r>
              <a:rPr lang="en-US" sz="2400" b="1" dirty="0" err="1" smtClean="0">
                <a:latin typeface="Book Antiqua" pitchFamily="18" charset="0"/>
              </a:rPr>
              <a:t>paisaje</a:t>
            </a:r>
            <a:r>
              <a:rPr lang="en-US" sz="2400" b="1" dirty="0" smtClean="0">
                <a:latin typeface="Book Antiqua" pitchFamily="18" charset="0"/>
              </a:rPr>
              <a:t> en el Sur de Lempira</a:t>
            </a:r>
            <a:endParaRPr lang="en-US" sz="2400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2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000240"/>
            <a:ext cx="1928794" cy="2880320"/>
          </a:xfrm>
        </p:spPr>
        <p:txBody>
          <a:bodyPr>
            <a:normAutofit fontScale="77500" lnSpcReduction="20000"/>
          </a:bodyPr>
          <a:lstStyle/>
          <a:p>
            <a:r>
              <a:rPr lang="es-SV" sz="1600" b="1" dirty="0" smtClean="0">
                <a:solidFill>
                  <a:srgbClr val="00486F"/>
                </a:solidFill>
                <a:latin typeface="Arial" pitchFamily="34" charset="0"/>
                <a:cs typeface="Arial" pitchFamily="34" charset="0"/>
              </a:rPr>
              <a:t>Acuerdos que estructuren arreglos institucionales entre actores diversos.</a:t>
            </a:r>
          </a:p>
          <a:p>
            <a:endParaRPr lang="es-SV" sz="1600" b="1" dirty="0">
              <a:solidFill>
                <a:srgbClr val="00486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SV" sz="1600" b="1" dirty="0" smtClean="0">
                <a:solidFill>
                  <a:srgbClr val="00486F"/>
                </a:solidFill>
                <a:latin typeface="Arial" pitchFamily="34" charset="0"/>
                <a:cs typeface="Arial" pitchFamily="34" charset="0"/>
              </a:rPr>
              <a:t>Paisajes en constante cambio por las dinámicas territoriales</a:t>
            </a:r>
            <a:r>
              <a:rPr lang="es-SV" sz="1600" b="1" dirty="0" smtClean="0">
                <a:solidFill>
                  <a:srgbClr val="00486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s-SV" sz="1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SV" sz="1600" b="1" dirty="0" smtClean="0">
                <a:solidFill>
                  <a:srgbClr val="00486F"/>
                </a:solidFill>
                <a:latin typeface="Arial" pitchFamily="34" charset="0"/>
                <a:cs typeface="Arial" pitchFamily="34" charset="0"/>
              </a:rPr>
              <a:t>Arreglos segmentados para el manejo  y conservación de recursos naturales</a:t>
            </a:r>
            <a:r>
              <a:rPr lang="es-SV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SV" sz="1600" b="1" dirty="0" smtClean="0">
              <a:solidFill>
                <a:srgbClr val="00486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68569448"/>
              </p:ext>
            </p:extLst>
          </p:nvPr>
        </p:nvGraphicFramePr>
        <p:xfrm>
          <a:off x="1928794" y="1285860"/>
          <a:ext cx="6929486" cy="4564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4752"/>
                <a:gridCol w="3341726"/>
                <a:gridCol w="1143008"/>
              </a:tblGrid>
              <a:tr h="435211"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>
                          <a:solidFill>
                            <a:srgbClr val="00486F"/>
                          </a:solidFill>
                        </a:rPr>
                        <a:t>Bajo</a:t>
                      </a:r>
                      <a:r>
                        <a:rPr lang="es-SV" baseline="0" dirty="0" smtClean="0">
                          <a:solidFill>
                            <a:srgbClr val="00486F"/>
                          </a:solidFill>
                        </a:rPr>
                        <a:t> Lempa</a:t>
                      </a:r>
                      <a:endParaRPr lang="es-SV" dirty="0">
                        <a:solidFill>
                          <a:srgbClr val="00486F"/>
                        </a:solidFill>
                      </a:endParaRPr>
                    </a:p>
                  </a:txBody>
                  <a:tcPr>
                    <a:solidFill>
                      <a:srgbClr val="00486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>
                          <a:solidFill>
                            <a:srgbClr val="00486F"/>
                          </a:solidFill>
                        </a:rPr>
                        <a:t>La Montañona</a:t>
                      </a:r>
                      <a:endParaRPr lang="es-SV" dirty="0">
                        <a:solidFill>
                          <a:srgbClr val="00486F"/>
                        </a:solidFill>
                      </a:endParaRPr>
                    </a:p>
                  </a:txBody>
                  <a:tcPr>
                    <a:solidFill>
                      <a:srgbClr val="00486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dirty="0" smtClean="0">
                          <a:solidFill>
                            <a:srgbClr val="00486F"/>
                          </a:solidFill>
                        </a:rPr>
                        <a:t>Arreglos entre:</a:t>
                      </a:r>
                      <a:endParaRPr lang="es-SV" sz="1100" dirty="0">
                        <a:solidFill>
                          <a:srgbClr val="00486F"/>
                        </a:solidFill>
                      </a:endParaRPr>
                    </a:p>
                  </a:txBody>
                  <a:tcPr>
                    <a:solidFill>
                      <a:srgbClr val="00486F">
                        <a:alpha val="25000"/>
                      </a:srgbClr>
                    </a:solidFill>
                  </a:tcPr>
                </a:tc>
              </a:tr>
              <a:tr h="708224">
                <a:tc gridSpan="2">
                  <a:txBody>
                    <a:bodyPr/>
                    <a:lstStyle/>
                    <a:p>
                      <a:pPr algn="ctr"/>
                      <a:r>
                        <a:rPr lang="es-SV" sz="1400" b="1" dirty="0" smtClean="0">
                          <a:solidFill>
                            <a:srgbClr val="00486F"/>
                          </a:solidFill>
                        </a:rPr>
                        <a:t>Para el</a:t>
                      </a:r>
                      <a:r>
                        <a:rPr lang="es-SV" sz="1400" b="1" baseline="0" dirty="0" smtClean="0">
                          <a:solidFill>
                            <a:srgbClr val="00486F"/>
                          </a:solidFill>
                        </a:rPr>
                        <a:t> </a:t>
                      </a:r>
                      <a:r>
                        <a:rPr lang="es-SV" sz="1400" b="1" dirty="0" smtClean="0">
                          <a:solidFill>
                            <a:srgbClr val="00486F"/>
                          </a:solidFill>
                        </a:rPr>
                        <a:t>manejo</a:t>
                      </a:r>
                      <a:r>
                        <a:rPr lang="es-SV" sz="1400" b="1" baseline="0" dirty="0" smtClean="0">
                          <a:solidFill>
                            <a:srgbClr val="00486F"/>
                          </a:solidFill>
                        </a:rPr>
                        <a:t> de </a:t>
                      </a:r>
                      <a:r>
                        <a:rPr lang="es-SV" sz="1400" b="1" dirty="0" smtClean="0">
                          <a:solidFill>
                            <a:srgbClr val="00486F"/>
                          </a:solidFill>
                        </a:rPr>
                        <a:t>la </a:t>
                      </a:r>
                      <a:r>
                        <a:rPr lang="es-SV" sz="1400" b="1" dirty="0" smtClean="0">
                          <a:solidFill>
                            <a:srgbClr val="00486F"/>
                          </a:solidFill>
                        </a:rPr>
                        <a:t>base</a:t>
                      </a:r>
                      <a:r>
                        <a:rPr lang="es-SV" sz="1400" b="1" baseline="0" dirty="0" smtClean="0">
                          <a:solidFill>
                            <a:srgbClr val="00486F"/>
                          </a:solidFill>
                        </a:rPr>
                        <a:t> de los recursos: </a:t>
                      </a:r>
                    </a:p>
                    <a:p>
                      <a:pPr algn="ctr"/>
                      <a:r>
                        <a:rPr lang="es-SV" sz="1400" b="1" baseline="0" dirty="0" smtClean="0">
                          <a:solidFill>
                            <a:srgbClr val="00486F"/>
                          </a:solidFill>
                        </a:rPr>
                        <a:t>usuarios sistemas de agua, manejo forestal (proindiviso)</a:t>
                      </a:r>
                    </a:p>
                  </a:txBody>
                  <a:tcPr>
                    <a:solidFill>
                      <a:srgbClr val="00486F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b="1" baseline="0" dirty="0" smtClean="0">
                          <a:solidFill>
                            <a:srgbClr val="00486F"/>
                          </a:solidFill>
                        </a:rPr>
                        <a:t>Actores </a:t>
                      </a:r>
                    </a:p>
                    <a:p>
                      <a:pPr algn="ctr"/>
                      <a:r>
                        <a:rPr lang="es-SV" sz="1100" b="1" baseline="0" dirty="0" smtClean="0">
                          <a:solidFill>
                            <a:srgbClr val="00486F"/>
                          </a:solidFill>
                        </a:rPr>
                        <a:t>locales</a:t>
                      </a:r>
                      <a:endParaRPr lang="es-SV" sz="1100" b="1" baseline="0" dirty="0" smtClean="0">
                        <a:solidFill>
                          <a:srgbClr val="00486F"/>
                        </a:solidFill>
                      </a:endParaRPr>
                    </a:p>
                  </a:txBody>
                  <a:tcPr>
                    <a:solidFill>
                      <a:srgbClr val="00486F">
                        <a:alpha val="25000"/>
                      </a:srgbClr>
                    </a:solidFill>
                  </a:tcPr>
                </a:tc>
              </a:tr>
              <a:tr h="708224">
                <a:tc gridSpan="2">
                  <a:txBody>
                    <a:bodyPr/>
                    <a:lstStyle/>
                    <a:p>
                      <a:pPr algn="ctr"/>
                      <a:r>
                        <a:rPr lang="es-SV" sz="1400" b="1" baseline="0" dirty="0" smtClean="0">
                          <a:solidFill>
                            <a:srgbClr val="00486F"/>
                          </a:solidFill>
                        </a:rPr>
                        <a:t>Para manejo </a:t>
                      </a:r>
                      <a:r>
                        <a:rPr lang="es-SV" sz="1400" b="1" baseline="0" dirty="0" smtClean="0">
                          <a:solidFill>
                            <a:srgbClr val="00486F"/>
                          </a:solidFill>
                        </a:rPr>
                        <a:t>de cuencas, agricultura sustentable, conservación de suelos con incentivos directos y efectos de corto plazo.</a:t>
                      </a:r>
                      <a:endParaRPr lang="es-SV" sz="1400" b="1" dirty="0">
                        <a:solidFill>
                          <a:srgbClr val="00486F"/>
                        </a:solidFill>
                      </a:endParaRPr>
                    </a:p>
                  </a:txBody>
                  <a:tcPr>
                    <a:solidFill>
                      <a:srgbClr val="00486F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b="1" dirty="0" smtClean="0">
                          <a:solidFill>
                            <a:srgbClr val="00486F"/>
                          </a:solidFill>
                        </a:rPr>
                        <a:t>Actores locales</a:t>
                      </a:r>
                      <a:r>
                        <a:rPr lang="es-SV" sz="1100" b="1" baseline="0" dirty="0" smtClean="0">
                          <a:solidFill>
                            <a:srgbClr val="00486F"/>
                          </a:solidFill>
                        </a:rPr>
                        <a:t> y proyectos</a:t>
                      </a:r>
                      <a:endParaRPr lang="es-SV" sz="1100" b="1" dirty="0">
                        <a:solidFill>
                          <a:srgbClr val="00486F"/>
                        </a:solidFill>
                      </a:endParaRPr>
                    </a:p>
                  </a:txBody>
                  <a:tcPr>
                    <a:solidFill>
                      <a:srgbClr val="00486F">
                        <a:alpha val="25000"/>
                      </a:srgbClr>
                    </a:solidFill>
                  </a:tcPr>
                </a:tc>
              </a:tr>
              <a:tr h="996528">
                <a:tc>
                  <a:txBody>
                    <a:bodyPr/>
                    <a:lstStyle/>
                    <a:p>
                      <a:endParaRPr lang="es-SV" sz="1400" b="1" dirty="0">
                        <a:solidFill>
                          <a:srgbClr val="00486F"/>
                        </a:solidFill>
                      </a:endParaRPr>
                    </a:p>
                  </a:txBody>
                  <a:tcPr>
                    <a:solidFill>
                      <a:srgbClr val="00486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b="1" dirty="0" smtClean="0">
                          <a:solidFill>
                            <a:srgbClr val="00486F"/>
                          </a:solidFill>
                        </a:rPr>
                        <a:t>Municipalidades y propietarios de bosque.</a:t>
                      </a:r>
                    </a:p>
                    <a:p>
                      <a:pPr algn="ctr"/>
                      <a:r>
                        <a:rPr lang="es-SV" sz="1400" b="1" dirty="0" smtClean="0">
                          <a:solidFill>
                            <a:srgbClr val="00486F"/>
                          </a:solidFill>
                        </a:rPr>
                        <a:t>Municipalidades</a:t>
                      </a:r>
                      <a:r>
                        <a:rPr lang="es-SV" sz="1400" b="1" baseline="0" dirty="0" smtClean="0">
                          <a:solidFill>
                            <a:srgbClr val="00486F"/>
                          </a:solidFill>
                        </a:rPr>
                        <a:t> y pobladores para prevención  de incendios</a:t>
                      </a:r>
                      <a:endParaRPr lang="es-SV" sz="1400" b="1" dirty="0">
                        <a:solidFill>
                          <a:srgbClr val="00486F"/>
                        </a:solidFill>
                      </a:endParaRPr>
                    </a:p>
                  </a:txBody>
                  <a:tcPr>
                    <a:solidFill>
                      <a:srgbClr val="00486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b="1" dirty="0" smtClean="0">
                          <a:solidFill>
                            <a:srgbClr val="00486F"/>
                          </a:solidFill>
                        </a:rPr>
                        <a:t>Actores locales y municipalidades</a:t>
                      </a:r>
                      <a:endParaRPr lang="es-SV" sz="1100" b="1" dirty="0">
                        <a:solidFill>
                          <a:srgbClr val="00486F"/>
                        </a:solidFill>
                      </a:endParaRPr>
                    </a:p>
                  </a:txBody>
                  <a:tcPr>
                    <a:solidFill>
                      <a:srgbClr val="00486F">
                        <a:alpha val="25000"/>
                      </a:srgbClr>
                    </a:solidFill>
                  </a:tcPr>
                </a:tc>
              </a:tr>
              <a:tr h="771506">
                <a:tc>
                  <a:txBody>
                    <a:bodyPr/>
                    <a:lstStyle/>
                    <a:p>
                      <a:pPr algn="ctr"/>
                      <a:r>
                        <a:rPr lang="es-SV" sz="1400" b="1" kern="1200" baseline="0" dirty="0" smtClean="0">
                          <a:solidFill>
                            <a:srgbClr val="00486F"/>
                          </a:solidFill>
                          <a:latin typeface="+mn-lt"/>
                          <a:ea typeface="+mn-ea"/>
                          <a:cs typeface="+mn-cs"/>
                        </a:rPr>
                        <a:t>Estado/ usuarios de recursos: Planes </a:t>
                      </a:r>
                      <a:r>
                        <a:rPr lang="es-SV" sz="1400" b="1" kern="1200" baseline="0" dirty="0" smtClean="0">
                          <a:solidFill>
                            <a:srgbClr val="00486F"/>
                          </a:solidFill>
                          <a:latin typeface="+mn-lt"/>
                          <a:ea typeface="+mn-ea"/>
                          <a:cs typeface="+mn-cs"/>
                        </a:rPr>
                        <a:t>Locales de aprovechamiento  de recursos del manglar.</a:t>
                      </a:r>
                    </a:p>
                  </a:txBody>
                  <a:tcPr>
                    <a:solidFill>
                      <a:srgbClr val="00486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SV" sz="1400" b="1" kern="1200" baseline="0" dirty="0" smtClean="0">
                          <a:solidFill>
                            <a:srgbClr val="00486F"/>
                          </a:solidFill>
                          <a:latin typeface="+mn-lt"/>
                          <a:ea typeface="+mn-ea"/>
                          <a:cs typeface="+mn-cs"/>
                        </a:rPr>
                        <a:t>Estado/ propietarios de bosque: planes de manejo forestal  (MAG) y </a:t>
                      </a:r>
                      <a:r>
                        <a:rPr lang="es-SV" sz="1400" b="1" kern="1200" baseline="0" dirty="0" smtClean="0">
                          <a:solidFill>
                            <a:srgbClr val="00486F"/>
                          </a:solidFill>
                          <a:latin typeface="+mn-lt"/>
                          <a:ea typeface="+mn-ea"/>
                          <a:cs typeface="+mn-cs"/>
                        </a:rPr>
                        <a:t>acciones de protección </a:t>
                      </a:r>
                      <a:r>
                        <a:rPr lang="es-SV" sz="1400" b="1" kern="1200" baseline="0" dirty="0" smtClean="0">
                          <a:solidFill>
                            <a:srgbClr val="00486F"/>
                          </a:solidFill>
                          <a:latin typeface="+mn-lt"/>
                          <a:ea typeface="+mn-ea"/>
                          <a:cs typeface="+mn-cs"/>
                        </a:rPr>
                        <a:t>(MARN).</a:t>
                      </a:r>
                    </a:p>
                  </a:txBody>
                  <a:tcPr>
                    <a:solidFill>
                      <a:srgbClr val="00486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b="1" kern="1200" baseline="0" dirty="0" smtClean="0">
                          <a:solidFill>
                            <a:srgbClr val="00486F"/>
                          </a:solidFill>
                          <a:latin typeface="+mn-lt"/>
                          <a:ea typeface="+mn-ea"/>
                          <a:cs typeface="+mn-cs"/>
                        </a:rPr>
                        <a:t>Actores locales  y Estado</a:t>
                      </a:r>
                      <a:endParaRPr lang="es-SV" sz="1100" b="1" kern="1200" baseline="0" dirty="0" smtClean="0">
                        <a:solidFill>
                          <a:srgbClr val="00486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486F">
                        <a:alpha val="25000"/>
                      </a:srgbClr>
                    </a:solidFill>
                  </a:tcPr>
                </a:tc>
              </a:tr>
              <a:tr h="771506">
                <a:tc>
                  <a:txBody>
                    <a:bodyPr/>
                    <a:lstStyle/>
                    <a:p>
                      <a:pPr algn="ctr"/>
                      <a:r>
                        <a:rPr lang="es-SV" sz="1400" b="1" kern="1200" baseline="0" dirty="0" smtClean="0">
                          <a:solidFill>
                            <a:srgbClr val="00486F"/>
                          </a:solidFill>
                          <a:latin typeface="+mn-lt"/>
                          <a:ea typeface="+mn-ea"/>
                          <a:cs typeface="+mn-cs"/>
                        </a:rPr>
                        <a:t>Transformación de prácticas cultivo caña de azúcar :  </a:t>
                      </a:r>
                      <a:r>
                        <a:rPr lang="es-SV" sz="1400" b="1" i="1" kern="1200" baseline="0" dirty="0" smtClean="0">
                          <a:solidFill>
                            <a:srgbClr val="00486F"/>
                          </a:solidFill>
                          <a:latin typeface="+mn-lt"/>
                          <a:ea typeface="+mn-ea"/>
                          <a:cs typeface="+mn-cs"/>
                        </a:rPr>
                        <a:t>Zafra Verde. </a:t>
                      </a:r>
                    </a:p>
                  </a:txBody>
                  <a:tcPr>
                    <a:solidFill>
                      <a:srgbClr val="00486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SV" b="1" dirty="0">
                        <a:solidFill>
                          <a:srgbClr val="00486F"/>
                        </a:solidFill>
                      </a:endParaRPr>
                    </a:p>
                  </a:txBody>
                  <a:tcPr>
                    <a:solidFill>
                      <a:srgbClr val="00486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100" b="1" kern="1200" baseline="0" dirty="0" smtClean="0">
                          <a:solidFill>
                            <a:srgbClr val="00486F"/>
                          </a:solidFill>
                          <a:latin typeface="+mn-lt"/>
                          <a:ea typeface="+mn-ea"/>
                          <a:cs typeface="+mn-cs"/>
                        </a:rPr>
                        <a:t>Estado y actores extra territoriales </a:t>
                      </a:r>
                      <a:endParaRPr lang="es-SV" sz="1100" b="1" kern="1200" baseline="0" dirty="0">
                        <a:solidFill>
                          <a:srgbClr val="00486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486F">
                        <a:alpha val="2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9 Pentágono"/>
          <p:cNvSpPr/>
          <p:nvPr/>
        </p:nvSpPr>
        <p:spPr>
          <a:xfrm>
            <a:off x="152400" y="260648"/>
            <a:ext cx="8763000" cy="533400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latin typeface="Book Antiqua" pitchFamily="18" charset="0"/>
              </a:rPr>
              <a:t>Acción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colectiva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para</a:t>
            </a:r>
            <a:r>
              <a:rPr lang="en-US" sz="2400" b="1" dirty="0" smtClean="0">
                <a:latin typeface="Book Antiqua" pitchFamily="18" charset="0"/>
              </a:rPr>
              <a:t> la </a:t>
            </a:r>
            <a:r>
              <a:rPr lang="en-US" sz="2400" b="1" dirty="0" err="1" smtClean="0">
                <a:latin typeface="Book Antiqua" pitchFamily="18" charset="0"/>
              </a:rPr>
              <a:t>transformación</a:t>
            </a:r>
            <a:r>
              <a:rPr lang="en-US" sz="2400" b="1" dirty="0" smtClean="0">
                <a:latin typeface="Book Antiqua" pitchFamily="18" charset="0"/>
              </a:rPr>
              <a:t> del </a:t>
            </a:r>
            <a:r>
              <a:rPr lang="en-US" sz="2400" b="1" dirty="0" err="1" smtClean="0">
                <a:latin typeface="Book Antiqua" pitchFamily="18" charset="0"/>
              </a:rPr>
              <a:t>paisaje</a:t>
            </a:r>
            <a:endParaRPr lang="en-US" sz="2400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252536" y="1700808"/>
            <a:ext cx="2664296" cy="33843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SV" sz="1800" dirty="0" smtClean="0"/>
              <a:t>      </a:t>
            </a:r>
            <a:r>
              <a:rPr lang="es-SV" sz="1600" b="1" dirty="0" smtClean="0">
                <a:solidFill>
                  <a:srgbClr val="00486F"/>
                </a:solidFill>
                <a:latin typeface="Arial" pitchFamily="34" charset="0"/>
                <a:cs typeface="Arial" pitchFamily="34" charset="0"/>
              </a:rPr>
              <a:t>La gama de derechos de propiedad (</a:t>
            </a:r>
            <a:r>
              <a:rPr lang="es-SV" sz="1600" b="1" i="1" dirty="0" smtClean="0">
                <a:solidFill>
                  <a:srgbClr val="00486F"/>
                </a:solidFill>
                <a:latin typeface="Arial" pitchFamily="34" charset="0"/>
                <a:cs typeface="Arial" pitchFamily="34" charset="0"/>
              </a:rPr>
              <a:t>acceso, extracción, manejo, exclusión, enajenación</a:t>
            </a:r>
            <a:r>
              <a:rPr lang="es-SV" sz="1600" b="1" dirty="0" smtClean="0">
                <a:solidFill>
                  <a:srgbClr val="00486F"/>
                </a:solidFill>
                <a:latin typeface="Arial" pitchFamily="34" charset="0"/>
                <a:cs typeface="Arial" pitchFamily="34" charset="0"/>
              </a:rPr>
              <a:t>) se puede combinar de distintos modos para lograr el esquema de derechos y obligaciones que mejor favorezca  al uso sostenible de recursos naturales</a:t>
            </a:r>
            <a:r>
              <a:rPr lang="es-SV" sz="1600" dirty="0" smtClean="0">
                <a:solidFill>
                  <a:srgbClr val="00486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SV" sz="1600" dirty="0">
              <a:solidFill>
                <a:srgbClr val="00486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Pentágono"/>
          <p:cNvSpPr/>
          <p:nvPr/>
        </p:nvSpPr>
        <p:spPr>
          <a:xfrm>
            <a:off x="152400" y="260648"/>
            <a:ext cx="8763000" cy="533400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latin typeface="Book Antiqua" pitchFamily="18" charset="0"/>
              </a:rPr>
              <a:t>Paisajes</a:t>
            </a:r>
            <a:r>
              <a:rPr lang="en-US" sz="2400" b="1" dirty="0" smtClean="0">
                <a:latin typeface="Book Antiqua" pitchFamily="18" charset="0"/>
              </a:rPr>
              <a:t> y </a:t>
            </a:r>
            <a:r>
              <a:rPr lang="en-US" sz="2400" b="1" dirty="0" err="1" smtClean="0">
                <a:latin typeface="Book Antiqua" pitchFamily="18" charset="0"/>
              </a:rPr>
              <a:t>derechos</a:t>
            </a:r>
            <a:endParaRPr lang="en-US" sz="2400" b="1" dirty="0">
              <a:latin typeface="Book Antiqua" pitchFamily="18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38843628"/>
              </p:ext>
            </p:extLst>
          </p:nvPr>
        </p:nvGraphicFramePr>
        <p:xfrm>
          <a:off x="2483768" y="1412776"/>
          <a:ext cx="6552728" cy="4781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2728"/>
              </a:tblGrid>
              <a:tr h="468503">
                <a:tc>
                  <a:txBody>
                    <a:bodyPr/>
                    <a:lstStyle/>
                    <a:p>
                      <a:endParaRPr lang="es-SV" sz="200" dirty="0" smtClean="0">
                        <a:solidFill>
                          <a:srgbClr val="00486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s-SV" sz="1700" dirty="0" smtClean="0">
                          <a:solidFill>
                            <a:srgbClr val="00486F"/>
                          </a:solidFill>
                          <a:latin typeface="Arial" pitchFamily="34" charset="0"/>
                          <a:cs typeface="Arial" pitchFamily="34" charset="0"/>
                        </a:rPr>
                        <a:t>Los  </a:t>
                      </a:r>
                      <a:r>
                        <a:rPr lang="es-SV" sz="1700" dirty="0" smtClean="0">
                          <a:solidFill>
                            <a:srgbClr val="00486F"/>
                          </a:solidFill>
                          <a:latin typeface="Arial" pitchFamily="34" charset="0"/>
                          <a:cs typeface="Arial" pitchFamily="34" charset="0"/>
                        </a:rPr>
                        <a:t>derechos de propiedad en El Salvador</a:t>
                      </a:r>
                      <a:endParaRPr lang="es-SV" sz="1700" dirty="0">
                        <a:solidFill>
                          <a:srgbClr val="00486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486F">
                        <a:alpha val="12000"/>
                      </a:srgbClr>
                    </a:solidFill>
                  </a:tcPr>
                </a:tc>
              </a:tr>
              <a:tr h="813577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kumimoji="0" lang="es-SV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486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La expansión sobre</a:t>
                      </a:r>
                      <a:r>
                        <a:rPr kumimoji="0" lang="es-SV" sz="1600" b="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rgbClr val="00486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los derechos de la tierra ha enfatizado </a:t>
                      </a:r>
                      <a:r>
                        <a:rPr kumimoji="0" lang="es-SV" sz="1600" b="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rgbClr val="00486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los </a:t>
                      </a:r>
                      <a:r>
                        <a:rPr kumimoji="0" lang="es-SV" sz="1600" b="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rgbClr val="00486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derechos privados individuales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kumimoji="0" lang="es-SV" sz="1600" b="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rgbClr val="00486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Poco más del 50% de productores con tierra propia</a:t>
                      </a:r>
                      <a:r>
                        <a:rPr kumimoji="0" lang="es-SV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486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(Censo Agropecuario 2007)</a:t>
                      </a:r>
                      <a:endParaRPr lang="es-SV" sz="1600" dirty="0">
                        <a:solidFill>
                          <a:srgbClr val="00486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486F">
                        <a:alpha val="12000"/>
                      </a:srgbClr>
                    </a:solidFill>
                  </a:tcPr>
                </a:tc>
              </a:tr>
              <a:tr h="46850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es-SV" sz="300" b="1" dirty="0" smtClean="0">
                        <a:solidFill>
                          <a:srgbClr val="00486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s-SV" sz="1700" b="1" dirty="0" smtClean="0">
                          <a:solidFill>
                            <a:srgbClr val="00486F"/>
                          </a:solidFill>
                          <a:latin typeface="Arial" pitchFamily="34" charset="0"/>
                          <a:cs typeface="Arial" pitchFamily="34" charset="0"/>
                        </a:rPr>
                        <a:t>Implicaciones </a:t>
                      </a:r>
                      <a:r>
                        <a:rPr lang="es-SV" sz="1700" b="1" dirty="0" smtClean="0">
                          <a:solidFill>
                            <a:srgbClr val="00486F"/>
                          </a:solidFill>
                          <a:latin typeface="Arial" pitchFamily="34" charset="0"/>
                          <a:cs typeface="Arial" pitchFamily="34" charset="0"/>
                        </a:rPr>
                        <a:t>para la restauración del paisaje</a:t>
                      </a:r>
                      <a:endParaRPr lang="es-SV" sz="1700" b="1" dirty="0">
                        <a:solidFill>
                          <a:srgbClr val="00486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486F">
                        <a:alpha val="12000"/>
                      </a:srgbClr>
                    </a:solidFill>
                  </a:tcPr>
                </a:tc>
              </a:tr>
              <a:tr h="259064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SV" sz="1600" dirty="0" smtClean="0">
                          <a:solidFill>
                            <a:srgbClr val="00486F"/>
                          </a:solidFill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kumimoji="0" lang="es-SV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486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 provisión de bienes públicos</a:t>
                      </a:r>
                      <a:r>
                        <a:rPr kumimoji="0" lang="es-SV" sz="1600" b="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rgbClr val="00486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ecosistémicos (Nivel 3) tiene que basarse en el manejo de recursos  con predominio del régimen de propiedad individual.</a:t>
                      </a:r>
                      <a:endParaRPr lang="es-SV" sz="1600" baseline="0" dirty="0" smtClean="0">
                        <a:solidFill>
                          <a:srgbClr val="00486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SV" sz="1600" baseline="0" dirty="0" smtClean="0">
                          <a:solidFill>
                            <a:srgbClr val="00486F"/>
                          </a:solidFill>
                          <a:latin typeface="Arial" pitchFamily="34" charset="0"/>
                          <a:cs typeface="Arial" pitchFamily="34" charset="0"/>
                        </a:rPr>
                        <a:t>La seguridad de la tenencia debido a las reformas agrarias facilita la adopción de prácticas que requieren escala temporal de largo plazo (solo para un 50%).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SV" sz="1600" baseline="0" dirty="0" smtClean="0">
                          <a:solidFill>
                            <a:srgbClr val="00486F"/>
                          </a:solidFill>
                          <a:latin typeface="Arial" pitchFamily="34" charset="0"/>
                          <a:cs typeface="Arial" pitchFamily="34" charset="0"/>
                        </a:rPr>
                        <a:t>Dueños deciden pautas de manejo de arrendatarios: gran interés en promover el desmonte para ganado, flujo de beneficios de corto plazo.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SV" sz="1600" baseline="0" dirty="0" smtClean="0">
                          <a:solidFill>
                            <a:srgbClr val="00486F"/>
                          </a:solidFill>
                          <a:latin typeface="Arial" pitchFamily="34" charset="0"/>
                          <a:cs typeface="Arial" pitchFamily="34" charset="0"/>
                        </a:rPr>
                        <a:t>Restaurar el paisaje requiere acuerdos  entre propietarios y arrendatarios con beneficios compartidos.</a:t>
                      </a:r>
                      <a:endParaRPr lang="es-SV" sz="1600" dirty="0">
                        <a:solidFill>
                          <a:srgbClr val="00486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486F">
                        <a:alpha val="12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Pentágono"/>
          <p:cNvSpPr/>
          <p:nvPr/>
        </p:nvSpPr>
        <p:spPr>
          <a:xfrm>
            <a:off x="152400" y="260648"/>
            <a:ext cx="8763000" cy="533400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latin typeface="Book Antiqua" pitchFamily="18" charset="0"/>
              </a:rPr>
              <a:t>Paisajes</a:t>
            </a:r>
            <a:r>
              <a:rPr lang="en-US" sz="2400" b="1" dirty="0" smtClean="0">
                <a:latin typeface="Book Antiqua" pitchFamily="18" charset="0"/>
              </a:rPr>
              <a:t> y </a:t>
            </a:r>
            <a:r>
              <a:rPr lang="en-US" sz="2400" b="1" dirty="0" err="1" smtClean="0">
                <a:latin typeface="Book Antiqua" pitchFamily="18" charset="0"/>
              </a:rPr>
              <a:t>derechos</a:t>
            </a:r>
            <a:endParaRPr lang="en-US" sz="2400" b="1" dirty="0">
              <a:latin typeface="Book Antiqua" pitchFamily="18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15423174"/>
              </p:ext>
            </p:extLst>
          </p:nvPr>
        </p:nvGraphicFramePr>
        <p:xfrm>
          <a:off x="143507" y="1196752"/>
          <a:ext cx="8856985" cy="5101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197"/>
                <a:gridCol w="3456384"/>
                <a:gridCol w="3636404"/>
              </a:tblGrid>
              <a:tr h="784096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486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486F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solidFill>
                            <a:srgbClr val="00486F"/>
                          </a:solidFill>
                          <a:latin typeface="Arial" pitchFamily="34" charset="0"/>
                          <a:cs typeface="Arial" pitchFamily="34" charset="0"/>
                        </a:rPr>
                        <a:t>Propiedad Privada Colectiva (</a:t>
                      </a:r>
                      <a:r>
                        <a:rPr lang="es-ES" sz="1800" dirty="0" err="1" smtClean="0">
                          <a:solidFill>
                            <a:srgbClr val="00486F"/>
                          </a:solidFill>
                          <a:latin typeface="Arial" pitchFamily="34" charset="0"/>
                          <a:cs typeface="Arial" pitchFamily="34" charset="0"/>
                        </a:rPr>
                        <a:t>proindivisa</a:t>
                      </a:r>
                      <a:r>
                        <a:rPr lang="es-ES" sz="1800" dirty="0" smtClean="0">
                          <a:solidFill>
                            <a:srgbClr val="00486F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800" dirty="0">
                        <a:solidFill>
                          <a:srgbClr val="00486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486F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solidFill>
                            <a:srgbClr val="00486F"/>
                          </a:solidFill>
                          <a:latin typeface="Arial" pitchFamily="34" charset="0"/>
                          <a:cs typeface="Arial" pitchFamily="34" charset="0"/>
                        </a:rPr>
                        <a:t>Propiedad Estatal</a:t>
                      </a:r>
                      <a:endParaRPr lang="en-US" sz="1800" dirty="0">
                        <a:solidFill>
                          <a:srgbClr val="00486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486F">
                        <a:alpha val="12000"/>
                      </a:srgbClr>
                    </a:solidFill>
                  </a:tcPr>
                </a:tc>
              </a:tr>
              <a:tr h="2182125">
                <a:tc>
                  <a:txBody>
                    <a:bodyPr/>
                    <a:lstStyle/>
                    <a:p>
                      <a:r>
                        <a:rPr lang="es-ES" sz="1800" b="1" dirty="0" smtClean="0">
                          <a:solidFill>
                            <a:srgbClr val="00486F"/>
                          </a:solidFill>
                          <a:latin typeface="Arial" pitchFamily="34" charset="0"/>
                          <a:cs typeface="Arial" pitchFamily="34" charset="0"/>
                        </a:rPr>
                        <a:t>Contexto</a:t>
                      </a:r>
                      <a:r>
                        <a:rPr lang="es-ES" sz="1800" b="1" baseline="0" dirty="0" smtClean="0">
                          <a:solidFill>
                            <a:srgbClr val="00486F"/>
                          </a:solidFill>
                          <a:latin typeface="Arial" pitchFamily="34" charset="0"/>
                          <a:cs typeface="Arial" pitchFamily="34" charset="0"/>
                        </a:rPr>
                        <a:t> territorial</a:t>
                      </a:r>
                      <a:endParaRPr lang="es-ES" sz="1800" b="1" dirty="0" smtClean="0">
                        <a:solidFill>
                          <a:srgbClr val="00486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486F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rgbClr val="00486F"/>
                          </a:solidFill>
                          <a:latin typeface="Arial" pitchFamily="34" charset="0"/>
                          <a:cs typeface="Arial" pitchFamily="34" charset="0"/>
                        </a:rPr>
                        <a:t>LA MONTAÑONA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s-ES" sz="1600" dirty="0" smtClean="0">
                          <a:solidFill>
                            <a:srgbClr val="00486F"/>
                          </a:solidFill>
                          <a:latin typeface="Arial" pitchFamily="34" charset="0"/>
                          <a:cs typeface="Arial" pitchFamily="34" charset="0"/>
                        </a:rPr>
                        <a:t>Programa de Transferencia de Tierra propicia </a:t>
                      </a:r>
                      <a:r>
                        <a:rPr lang="es-ES" sz="1600" baseline="0" dirty="0" smtClean="0">
                          <a:solidFill>
                            <a:srgbClr val="00486F"/>
                          </a:solidFill>
                          <a:latin typeface="Arial" pitchFamily="34" charset="0"/>
                          <a:cs typeface="Arial" pitchFamily="34" charset="0"/>
                        </a:rPr>
                        <a:t>acuerdos colectivos para la protección de áreas forestales.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s-ES" sz="1600" baseline="0" dirty="0" smtClean="0">
                          <a:solidFill>
                            <a:srgbClr val="00486F"/>
                          </a:solidFill>
                          <a:latin typeface="Arial" pitchFamily="34" charset="0"/>
                          <a:cs typeface="Arial" pitchFamily="34" charset="0"/>
                        </a:rPr>
                        <a:t>Conflictividad entre propietarios por expectativas no cumplidas, altos costos y baja retribución de manejo.</a:t>
                      </a:r>
                      <a:endParaRPr lang="en-US" sz="1600" dirty="0">
                        <a:solidFill>
                          <a:srgbClr val="00486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486F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rgbClr val="00486F"/>
                          </a:solidFill>
                          <a:latin typeface="Arial" pitchFamily="34" charset="0"/>
                          <a:cs typeface="Arial" pitchFamily="34" charset="0"/>
                        </a:rPr>
                        <a:t>BAJO LEMPA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sz="1600" dirty="0" smtClean="0">
                          <a:solidFill>
                            <a:srgbClr val="00486F"/>
                          </a:solidFill>
                          <a:latin typeface="Arial" pitchFamily="34" charset="0"/>
                          <a:cs typeface="Arial" pitchFamily="34" charset="0"/>
                        </a:rPr>
                        <a:t>Reserva de Biosfera Bahía</a:t>
                      </a:r>
                      <a:r>
                        <a:rPr lang="es-ES" sz="1600" baseline="0" dirty="0" smtClean="0">
                          <a:solidFill>
                            <a:srgbClr val="00486F"/>
                          </a:solidFill>
                          <a:latin typeface="Arial" pitchFamily="34" charset="0"/>
                          <a:cs typeface="Arial" pitchFamily="34" charset="0"/>
                        </a:rPr>
                        <a:t> de </a:t>
                      </a:r>
                      <a:r>
                        <a:rPr lang="es-ES" sz="1600" baseline="0" dirty="0" err="1" smtClean="0">
                          <a:solidFill>
                            <a:srgbClr val="00486F"/>
                          </a:solidFill>
                          <a:latin typeface="Arial" pitchFamily="34" charset="0"/>
                          <a:cs typeface="Arial" pitchFamily="34" charset="0"/>
                        </a:rPr>
                        <a:t>Jiquilisco</a:t>
                      </a:r>
                      <a:r>
                        <a:rPr lang="es-ES" sz="1600" baseline="0" dirty="0" smtClean="0">
                          <a:solidFill>
                            <a:srgbClr val="00486F"/>
                          </a:solidFill>
                          <a:latin typeface="Arial" pitchFamily="34" charset="0"/>
                          <a:cs typeface="Arial" pitchFamily="34" charset="0"/>
                        </a:rPr>
                        <a:t> y Sitio </a:t>
                      </a:r>
                      <a:r>
                        <a:rPr lang="es-ES" sz="1600" baseline="0" dirty="0" err="1" smtClean="0">
                          <a:solidFill>
                            <a:srgbClr val="00486F"/>
                          </a:solidFill>
                          <a:latin typeface="Arial" pitchFamily="34" charset="0"/>
                          <a:cs typeface="Arial" pitchFamily="34" charset="0"/>
                        </a:rPr>
                        <a:t>Ramsar</a:t>
                      </a:r>
                      <a:r>
                        <a:rPr lang="es-ES" sz="1600" baseline="0" dirty="0" smtClean="0">
                          <a:solidFill>
                            <a:srgbClr val="00486F"/>
                          </a:solidFill>
                          <a:latin typeface="Arial" pitchFamily="34" charset="0"/>
                          <a:cs typeface="Arial" pitchFamily="34" charset="0"/>
                        </a:rPr>
                        <a:t> Jaltepeque base de medios de vida de 15 mil pescadores y 5 mil recolectores de moluscos.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sz="1600" baseline="0" dirty="0" smtClean="0">
                          <a:solidFill>
                            <a:srgbClr val="00486F"/>
                          </a:solidFill>
                          <a:latin typeface="Arial" pitchFamily="34" charset="0"/>
                          <a:cs typeface="Arial" pitchFamily="34" charset="0"/>
                        </a:rPr>
                        <a:t>Fuerte presión de cultivos de caña y ganadería.</a:t>
                      </a:r>
                      <a:endParaRPr lang="en-US" sz="1600" dirty="0">
                        <a:solidFill>
                          <a:srgbClr val="00486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486F">
                        <a:alpha val="12000"/>
                      </a:srgbClr>
                    </a:solidFill>
                  </a:tcPr>
                </a:tc>
              </a:tr>
              <a:tr h="2031417">
                <a:tc>
                  <a:txBody>
                    <a:bodyPr/>
                    <a:lstStyle/>
                    <a:p>
                      <a:r>
                        <a:rPr lang="es-ES" sz="1800" b="1" dirty="0" smtClean="0">
                          <a:solidFill>
                            <a:srgbClr val="00486F"/>
                          </a:solidFill>
                          <a:latin typeface="Arial" pitchFamily="34" charset="0"/>
                          <a:cs typeface="Arial" pitchFamily="34" charset="0"/>
                        </a:rPr>
                        <a:t>Implicaciones para la restauración</a:t>
                      </a:r>
                      <a:r>
                        <a:rPr lang="es-ES" sz="1800" b="1" baseline="0" dirty="0" smtClean="0">
                          <a:solidFill>
                            <a:srgbClr val="00486F"/>
                          </a:solidFill>
                          <a:latin typeface="Arial" pitchFamily="34" charset="0"/>
                          <a:cs typeface="Arial" pitchFamily="34" charset="0"/>
                        </a:rPr>
                        <a:t> del </a:t>
                      </a:r>
                      <a:r>
                        <a:rPr lang="es-ES" sz="1800" b="1" dirty="0" smtClean="0">
                          <a:solidFill>
                            <a:srgbClr val="00486F"/>
                          </a:solidFill>
                          <a:latin typeface="Arial" pitchFamily="34" charset="0"/>
                          <a:cs typeface="Arial" pitchFamily="34" charset="0"/>
                        </a:rPr>
                        <a:t>paisaje</a:t>
                      </a:r>
                      <a:endParaRPr lang="en-US" sz="1800" b="1" dirty="0">
                        <a:solidFill>
                          <a:srgbClr val="00486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486F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sz="1600" dirty="0" smtClean="0">
                          <a:solidFill>
                            <a:srgbClr val="00486F"/>
                          </a:solidFill>
                          <a:latin typeface="Arial" pitchFamily="34" charset="0"/>
                          <a:cs typeface="Arial" pitchFamily="34" charset="0"/>
                        </a:rPr>
                        <a:t>Recuperar</a:t>
                      </a:r>
                      <a:r>
                        <a:rPr lang="es-ES" sz="1600" baseline="0" dirty="0" smtClean="0">
                          <a:solidFill>
                            <a:srgbClr val="00486F"/>
                          </a:solidFill>
                          <a:latin typeface="Arial" pitchFamily="34" charset="0"/>
                          <a:cs typeface="Arial" pitchFamily="34" charset="0"/>
                        </a:rPr>
                        <a:t> la confianza entre actores y  manejo de conflictos.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sz="1600" baseline="0" dirty="0" smtClean="0">
                          <a:solidFill>
                            <a:srgbClr val="00486F"/>
                          </a:solidFill>
                          <a:latin typeface="Arial" pitchFamily="34" charset="0"/>
                          <a:cs typeface="Arial" pitchFamily="34" charset="0"/>
                        </a:rPr>
                        <a:t>Prácticas agrícolas sostenibles articuladas con manejo forestal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sz="1600" baseline="0" dirty="0" smtClean="0">
                          <a:solidFill>
                            <a:srgbClr val="00486F"/>
                          </a:solidFill>
                          <a:latin typeface="Arial" pitchFamily="34" charset="0"/>
                          <a:cs typeface="Arial" pitchFamily="34" charset="0"/>
                        </a:rPr>
                        <a:t>Definición de figuras de manejo y conservación para bosque y entorno agropecuario.</a:t>
                      </a:r>
                      <a:endParaRPr lang="en-US" sz="1600" dirty="0">
                        <a:solidFill>
                          <a:srgbClr val="00486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486F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sz="1600" dirty="0" smtClean="0">
                          <a:solidFill>
                            <a:srgbClr val="00486F"/>
                          </a:solidFill>
                          <a:latin typeface="Arial" pitchFamily="34" charset="0"/>
                          <a:cs typeface="Arial" pitchFamily="34" charset="0"/>
                        </a:rPr>
                        <a:t>Del</a:t>
                      </a:r>
                      <a:r>
                        <a:rPr lang="es-ES" sz="1600" baseline="0" dirty="0" smtClean="0">
                          <a:solidFill>
                            <a:srgbClr val="00486F"/>
                          </a:solidFill>
                          <a:latin typeface="Arial" pitchFamily="34" charset="0"/>
                          <a:cs typeface="Arial" pitchFamily="34" charset="0"/>
                        </a:rPr>
                        <a:t> régimen de acceso abierto a Planes de Aprovechamiento (PLAS): Define derechos de extracción y manejo.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sz="1600" baseline="0" dirty="0" smtClean="0">
                          <a:solidFill>
                            <a:srgbClr val="00486F"/>
                          </a:solidFill>
                          <a:latin typeface="Arial" pitchFamily="34" charset="0"/>
                          <a:cs typeface="Arial" pitchFamily="34" charset="0"/>
                        </a:rPr>
                        <a:t>Enfoque de restauración vincula acciones en el manglar con la degradación cuenca arriba.</a:t>
                      </a:r>
                    </a:p>
                    <a:p>
                      <a:endParaRPr lang="en-US" sz="1400" dirty="0">
                        <a:solidFill>
                          <a:srgbClr val="00486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486F">
                        <a:alpha val="12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5498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1044" y="1268760"/>
            <a:ext cx="3136820" cy="4896544"/>
          </a:xfrm>
        </p:spPr>
        <p:txBody>
          <a:bodyPr>
            <a:normAutofit lnSpcReduction="10000"/>
          </a:bodyPr>
          <a:lstStyle/>
          <a:p>
            <a:pPr marL="269875" indent="-269875">
              <a:spcBef>
                <a:spcPts val="400"/>
              </a:spcBef>
            </a:pPr>
            <a:r>
              <a:rPr lang="es-ES" sz="1500" b="1" dirty="0" smtClean="0">
                <a:solidFill>
                  <a:srgbClr val="00486F"/>
                </a:solidFill>
                <a:latin typeface="Arial" pitchFamily="34" charset="0"/>
                <a:cs typeface="Arial" pitchFamily="34" charset="0"/>
              </a:rPr>
              <a:t>Institucionalidad multinivel y de largo plazo para garantizar las condiciones e incentivos que faciliten la masificación del cambio de prácticas.</a:t>
            </a:r>
          </a:p>
          <a:p>
            <a:pPr marL="269875" indent="-269875">
              <a:spcBef>
                <a:spcPts val="400"/>
              </a:spcBef>
            </a:pPr>
            <a:r>
              <a:rPr lang="es-ES" sz="1500" b="1" dirty="0" smtClean="0">
                <a:solidFill>
                  <a:srgbClr val="00486F"/>
                </a:solidFill>
                <a:latin typeface="Arial" pitchFamily="34" charset="0"/>
                <a:cs typeface="Arial" pitchFamily="34" charset="0"/>
              </a:rPr>
              <a:t>Diversos sistemas de incentivos, compensación y regulaciones: incentivos colectivos, inversiones en bienes públicos, expansión de derechos, gestión de conocimiento etc.</a:t>
            </a:r>
          </a:p>
          <a:p>
            <a:pPr marL="269875" indent="-269875">
              <a:spcBef>
                <a:spcPts val="400"/>
              </a:spcBef>
            </a:pPr>
            <a:r>
              <a:rPr lang="es-ES" sz="1500" b="1" dirty="0" smtClean="0">
                <a:solidFill>
                  <a:srgbClr val="00486F"/>
                </a:solidFill>
                <a:latin typeface="Arial" pitchFamily="34" charset="0"/>
                <a:cs typeface="Arial" pitchFamily="34" charset="0"/>
              </a:rPr>
              <a:t>Fortalecimiento de la capacidad de gestión de actores locales</a:t>
            </a:r>
          </a:p>
          <a:p>
            <a:pPr marL="269875" indent="-269875">
              <a:spcBef>
                <a:spcPts val="400"/>
              </a:spcBef>
            </a:pPr>
            <a:r>
              <a:rPr lang="es-ES" sz="1500" b="1" dirty="0" smtClean="0">
                <a:solidFill>
                  <a:srgbClr val="00486F"/>
                </a:solidFill>
                <a:latin typeface="Arial" pitchFamily="34" charset="0"/>
                <a:cs typeface="Arial" pitchFamily="34" charset="0"/>
              </a:rPr>
              <a:t>Sistemas de conocimiento descentralizados.</a:t>
            </a:r>
          </a:p>
          <a:p>
            <a:pPr marL="269875" indent="-269875">
              <a:spcBef>
                <a:spcPts val="400"/>
              </a:spcBef>
            </a:pPr>
            <a:r>
              <a:rPr lang="es-ES" sz="1500" b="1" dirty="0" smtClean="0">
                <a:solidFill>
                  <a:srgbClr val="00486F"/>
                </a:solidFill>
                <a:latin typeface="Arial" pitchFamily="34" charset="0"/>
                <a:cs typeface="Arial" pitchFamily="34" charset="0"/>
              </a:rPr>
              <a:t>Instrumentos financieros para captar fondos del Estado/Cooperación.</a:t>
            </a:r>
            <a:endParaRPr lang="en-US" sz="1500" b="1" dirty="0">
              <a:solidFill>
                <a:srgbClr val="00486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1172330329"/>
              </p:ext>
            </p:extLst>
          </p:nvPr>
        </p:nvGraphicFramePr>
        <p:xfrm>
          <a:off x="2532112" y="1124744"/>
          <a:ext cx="7224464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Pentágono"/>
          <p:cNvSpPr/>
          <p:nvPr/>
        </p:nvSpPr>
        <p:spPr>
          <a:xfrm>
            <a:off x="152400" y="116632"/>
            <a:ext cx="8763000" cy="792088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latin typeface="Book Antiqua" pitchFamily="18" charset="0"/>
              </a:rPr>
              <a:t>Implicaciones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para</a:t>
            </a:r>
            <a:r>
              <a:rPr lang="en-US" sz="2400" b="1" dirty="0" smtClean="0">
                <a:latin typeface="Book Antiqua" pitchFamily="18" charset="0"/>
              </a:rPr>
              <a:t> la </a:t>
            </a:r>
            <a:r>
              <a:rPr lang="en-US" sz="2400" b="1" dirty="0" err="1" smtClean="0">
                <a:latin typeface="Book Antiqua" pitchFamily="18" charset="0"/>
              </a:rPr>
              <a:t>acción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colectiva</a:t>
            </a:r>
            <a:r>
              <a:rPr lang="en-US" sz="2400" b="1" dirty="0" smtClean="0">
                <a:latin typeface="Book Antiqua" pitchFamily="18" charset="0"/>
              </a:rPr>
              <a:t> y el </a:t>
            </a:r>
            <a:r>
              <a:rPr lang="en-US" sz="2400" b="1" dirty="0" err="1" smtClean="0">
                <a:latin typeface="Book Antiqua" pitchFamily="18" charset="0"/>
              </a:rPr>
              <a:t>diseño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institucional</a:t>
            </a:r>
            <a:endParaRPr lang="en-US" sz="2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491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</TotalTime>
  <Words>830</Words>
  <Application>Microsoft Office PowerPoint</Application>
  <PresentationFormat>Presentación en pantalla (4:3)</PresentationFormat>
  <Paragraphs>117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Restauración del paisaje, gobernanza y cambio climático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Company>Fundación PRISMA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acción colectiva en la restauración del paisaje y los ecosistemas</dc:title>
  <dc:creator>Ileana Gómez</dc:creator>
  <cp:lastModifiedBy>Ileana Gómez</cp:lastModifiedBy>
  <cp:revision>37</cp:revision>
  <dcterms:created xsi:type="dcterms:W3CDTF">2014-02-12T21:55:56Z</dcterms:created>
  <dcterms:modified xsi:type="dcterms:W3CDTF">2014-02-14T20:26:43Z</dcterms:modified>
</cp:coreProperties>
</file>