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58" r:id="rId3"/>
    <p:sldId id="259" r:id="rId4"/>
    <p:sldId id="262" r:id="rId5"/>
    <p:sldId id="263" r:id="rId6"/>
    <p:sldId id="264" r:id="rId7"/>
    <p:sldId id="265" r:id="rId8"/>
    <p:sldId id="261" r:id="rId9"/>
    <p:sldId id="286" r:id="rId10"/>
    <p:sldId id="287" r:id="rId11"/>
    <p:sldId id="288" r:id="rId12"/>
    <p:sldId id="289" r:id="rId13"/>
    <p:sldId id="293" r:id="rId14"/>
    <p:sldId id="298" r:id="rId15"/>
    <p:sldId id="290" r:id="rId16"/>
    <p:sldId id="282" r:id="rId17"/>
    <p:sldId id="283" r:id="rId18"/>
    <p:sldId id="284" r:id="rId19"/>
    <p:sldId id="292" r:id="rId20"/>
    <p:sldId id="295" r:id="rId21"/>
    <p:sldId id="296" r:id="rId22"/>
    <p:sldId id="297" r:id="rId23"/>
  </p:sldIdLst>
  <p:sldSz cx="51206400" cy="28667075"/>
  <p:notesSz cx="6858000" cy="9144000"/>
  <p:defaultTextStyle>
    <a:defPPr>
      <a:defRPr lang="es-SV"/>
    </a:defPPr>
    <a:lvl1pPr algn="l" defTabSz="5111750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555875" indent="-2098675" algn="l" defTabSz="5111750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111750" indent="-4197350" algn="l" defTabSz="5111750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667625" indent="-6296025" algn="l" defTabSz="5111750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0223500" indent="-8394700" algn="l" defTabSz="5111750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29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58C"/>
    <a:srgbClr val="605022"/>
    <a:srgbClr val="866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60"/>
  </p:normalViewPr>
  <p:slideViewPr>
    <p:cSldViewPr>
      <p:cViewPr varScale="1">
        <p:scale>
          <a:sx n="16" d="100"/>
          <a:sy n="16" d="100"/>
        </p:scale>
        <p:origin x="156" y="138"/>
      </p:cViewPr>
      <p:guideLst>
        <p:guide orient="horz" pos="9029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02B09B-761C-4EB8-B60E-589A351FF0E8}" type="datetimeFigureOut">
              <a:rPr lang="es-ES"/>
              <a:pPr>
                <a:defRPr/>
              </a:pPr>
              <a:t>20/02/2020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0B3F5A-6A06-484F-BCF5-28008A20A3B9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40481" y="8905378"/>
            <a:ext cx="43525440" cy="614484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80960" y="16244676"/>
            <a:ext cx="35844481" cy="73260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1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2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79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9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4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5195-3A15-4FF2-9105-2578E2CDA600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81D1F-1470-451D-80BE-3E42A205B9D0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83032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174A-A30F-46CE-8EFA-1E8BFFB35587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FC6C4-9536-41B2-AFA8-E7379A5155E0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68743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124639" y="1148015"/>
            <a:ext cx="11521440" cy="2445991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60321" y="1148015"/>
            <a:ext cx="33710880" cy="2445991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D9B6-FD09-459C-95C4-8D30374D186D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06B46-F963-4F75-93B9-5E0B2F3B4552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6331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802A-015F-487B-AC18-ECF6136194AD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2339-DAD5-4025-89B5-DAC1F8D3302A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50158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44952" y="18421256"/>
            <a:ext cx="43525440" cy="5693598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44952" y="12150331"/>
            <a:ext cx="43525440" cy="6270919"/>
          </a:xfrm>
        </p:spPr>
        <p:txBody>
          <a:bodyPr anchor="b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 marL="2555931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11862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3pPr>
            <a:lvl4pPr marL="7667793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2372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77965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3558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8915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47447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D42D-8738-40A5-9AED-1D608B298BAC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6BB74-ED25-439D-9CDD-4F5CB0A0085A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0950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60321" y="6688990"/>
            <a:ext cx="22616159" cy="18918943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029921" y="6688990"/>
            <a:ext cx="22616159" cy="18918943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C5DD-034D-4668-9628-145BDEEF27F9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00419-1979-4A5B-B7EA-9AC58B54A08E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4126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60320" y="6416916"/>
            <a:ext cx="22625053" cy="26742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55931" indent="0">
              <a:buNone/>
              <a:defRPr sz="11200" b="1"/>
            </a:lvl2pPr>
            <a:lvl3pPr marL="5111862" indent="0">
              <a:buNone/>
              <a:defRPr sz="10100" b="1"/>
            </a:lvl3pPr>
            <a:lvl4pPr marL="7667793" indent="0">
              <a:buNone/>
              <a:defRPr sz="8900" b="1"/>
            </a:lvl4pPr>
            <a:lvl5pPr marL="10223724" indent="0">
              <a:buNone/>
              <a:defRPr sz="8900" b="1"/>
            </a:lvl5pPr>
            <a:lvl6pPr marL="12779654" indent="0">
              <a:buNone/>
              <a:defRPr sz="8900" b="1"/>
            </a:lvl6pPr>
            <a:lvl7pPr marL="15335585" indent="0">
              <a:buNone/>
              <a:defRPr sz="8900" b="1"/>
            </a:lvl7pPr>
            <a:lvl8pPr marL="17891516" indent="0">
              <a:buNone/>
              <a:defRPr sz="8900" b="1"/>
            </a:lvl8pPr>
            <a:lvl9pPr marL="20447447" indent="0">
              <a:buNone/>
              <a:defRPr sz="8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60320" y="9091178"/>
            <a:ext cx="22625053" cy="16516749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6012150" y="6416916"/>
            <a:ext cx="22633939" cy="26742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55931" indent="0">
              <a:buNone/>
              <a:defRPr sz="11200" b="1"/>
            </a:lvl2pPr>
            <a:lvl3pPr marL="5111862" indent="0">
              <a:buNone/>
              <a:defRPr sz="10100" b="1"/>
            </a:lvl3pPr>
            <a:lvl4pPr marL="7667793" indent="0">
              <a:buNone/>
              <a:defRPr sz="8900" b="1"/>
            </a:lvl4pPr>
            <a:lvl5pPr marL="10223724" indent="0">
              <a:buNone/>
              <a:defRPr sz="8900" b="1"/>
            </a:lvl5pPr>
            <a:lvl6pPr marL="12779654" indent="0">
              <a:buNone/>
              <a:defRPr sz="8900" b="1"/>
            </a:lvl6pPr>
            <a:lvl7pPr marL="15335585" indent="0">
              <a:buNone/>
              <a:defRPr sz="8900" b="1"/>
            </a:lvl7pPr>
            <a:lvl8pPr marL="17891516" indent="0">
              <a:buNone/>
              <a:defRPr sz="8900" b="1"/>
            </a:lvl8pPr>
            <a:lvl9pPr marL="20447447" indent="0">
              <a:buNone/>
              <a:defRPr sz="8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012150" y="9091178"/>
            <a:ext cx="22633939" cy="16516749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8203-ED83-4B2F-883A-FDF6E4E7A30F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4A7AA-52DF-4894-A6B4-44505C50D0D4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10563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2876-9FD4-4109-A870-476523CE4550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D58E-4B9F-4899-97AD-C07AFE5DA7F7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75515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3CBC-2BF8-44CE-B38B-395379E971F7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13B1C-EF41-4E2A-9F5D-4F5AE12AF3E1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250291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0329" y="1141372"/>
            <a:ext cx="16846553" cy="4857479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20281" y="1141379"/>
            <a:ext cx="28625800" cy="24466556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0329" y="5998859"/>
            <a:ext cx="16846553" cy="19609076"/>
          </a:xfrm>
        </p:spPr>
        <p:txBody>
          <a:bodyPr/>
          <a:lstStyle>
            <a:lvl1pPr marL="0" indent="0">
              <a:buNone/>
              <a:defRPr sz="7800"/>
            </a:lvl1pPr>
            <a:lvl2pPr marL="2555931" indent="0">
              <a:buNone/>
              <a:defRPr sz="6700"/>
            </a:lvl2pPr>
            <a:lvl3pPr marL="5111862" indent="0">
              <a:buNone/>
              <a:defRPr sz="5600"/>
            </a:lvl3pPr>
            <a:lvl4pPr marL="7667793" indent="0">
              <a:buNone/>
              <a:defRPr sz="5000"/>
            </a:lvl4pPr>
            <a:lvl5pPr marL="10223724" indent="0">
              <a:buNone/>
              <a:defRPr sz="5000"/>
            </a:lvl5pPr>
            <a:lvl6pPr marL="12779654" indent="0">
              <a:buNone/>
              <a:defRPr sz="5000"/>
            </a:lvl6pPr>
            <a:lvl7pPr marL="15335585" indent="0">
              <a:buNone/>
              <a:defRPr sz="5000"/>
            </a:lvl7pPr>
            <a:lvl8pPr marL="17891516" indent="0">
              <a:buNone/>
              <a:defRPr sz="5000"/>
            </a:lvl8pPr>
            <a:lvl9pPr marL="20447447" indent="0">
              <a:buNone/>
              <a:defRPr sz="5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65D2-A26E-49B8-88B2-5A1C4002B125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F4C03-2C58-43BE-8146-017ECA37968A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30830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36813" y="20066953"/>
            <a:ext cx="30723840" cy="236902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036813" y="2561455"/>
            <a:ext cx="30723840" cy="17200245"/>
          </a:xfrm>
        </p:spPr>
        <p:txBody>
          <a:bodyPr rtlCol="0">
            <a:normAutofit/>
          </a:bodyPr>
          <a:lstStyle>
            <a:lvl1pPr marL="0" indent="0">
              <a:buNone/>
              <a:defRPr sz="17900"/>
            </a:lvl1pPr>
            <a:lvl2pPr marL="2555931" indent="0">
              <a:buNone/>
              <a:defRPr sz="15700"/>
            </a:lvl2pPr>
            <a:lvl3pPr marL="5111862" indent="0">
              <a:buNone/>
              <a:defRPr sz="13400"/>
            </a:lvl3pPr>
            <a:lvl4pPr marL="7667793" indent="0">
              <a:buNone/>
              <a:defRPr sz="11200"/>
            </a:lvl4pPr>
            <a:lvl5pPr marL="10223724" indent="0">
              <a:buNone/>
              <a:defRPr sz="11200"/>
            </a:lvl5pPr>
            <a:lvl6pPr marL="12779654" indent="0">
              <a:buNone/>
              <a:defRPr sz="11200"/>
            </a:lvl6pPr>
            <a:lvl7pPr marL="15335585" indent="0">
              <a:buNone/>
              <a:defRPr sz="11200"/>
            </a:lvl7pPr>
            <a:lvl8pPr marL="17891516" indent="0">
              <a:buNone/>
              <a:defRPr sz="11200"/>
            </a:lvl8pPr>
            <a:lvl9pPr marL="20447447" indent="0">
              <a:buNone/>
              <a:defRPr sz="112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036813" y="22435970"/>
            <a:ext cx="30723840" cy="3364400"/>
          </a:xfrm>
        </p:spPr>
        <p:txBody>
          <a:bodyPr/>
          <a:lstStyle>
            <a:lvl1pPr marL="0" indent="0">
              <a:buNone/>
              <a:defRPr sz="7800"/>
            </a:lvl1pPr>
            <a:lvl2pPr marL="2555931" indent="0">
              <a:buNone/>
              <a:defRPr sz="6700"/>
            </a:lvl2pPr>
            <a:lvl3pPr marL="5111862" indent="0">
              <a:buNone/>
              <a:defRPr sz="5600"/>
            </a:lvl3pPr>
            <a:lvl4pPr marL="7667793" indent="0">
              <a:buNone/>
              <a:defRPr sz="5000"/>
            </a:lvl4pPr>
            <a:lvl5pPr marL="10223724" indent="0">
              <a:buNone/>
              <a:defRPr sz="5000"/>
            </a:lvl5pPr>
            <a:lvl6pPr marL="12779654" indent="0">
              <a:buNone/>
              <a:defRPr sz="5000"/>
            </a:lvl6pPr>
            <a:lvl7pPr marL="15335585" indent="0">
              <a:buNone/>
              <a:defRPr sz="5000"/>
            </a:lvl7pPr>
            <a:lvl8pPr marL="17891516" indent="0">
              <a:buNone/>
              <a:defRPr sz="5000"/>
            </a:lvl8pPr>
            <a:lvl9pPr marL="20447447" indent="0">
              <a:buNone/>
              <a:defRPr sz="5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1206-428D-4CD8-9880-34582738CF20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BED49-79E9-4EF1-928C-BDB3F379FAC0}" type="slidenum">
              <a:rPr lang="es-SV" altLang="es-US"/>
              <a:pPr/>
              <a:t>‹Nº›</a:t>
            </a:fld>
            <a:endParaRPr lang="es-SV" altLang="es-US"/>
          </a:p>
        </p:txBody>
      </p:sp>
    </p:spTree>
    <p:extLst>
      <p:ext uri="{BB962C8B-B14F-4D97-AF65-F5344CB8AC3E}">
        <p14:creationId xmlns:p14="http://schemas.microsoft.com/office/powerpoint/2010/main" val="5853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2560638" y="1147763"/>
            <a:ext cx="460851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1186" tIns="255593" rIns="511186" bIns="2555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s-SV" altLang="es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2560638" y="6689725"/>
            <a:ext cx="46085125" cy="189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1186" tIns="255593" rIns="511186" bIns="255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s-SV" alt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560638" y="26569988"/>
            <a:ext cx="11947525" cy="1527175"/>
          </a:xfrm>
          <a:prstGeom prst="rect">
            <a:avLst/>
          </a:prstGeom>
        </p:spPr>
        <p:txBody>
          <a:bodyPr vert="horz" lIns="511186" tIns="255593" rIns="511186" bIns="255593" rtlCol="0" anchor="ctr"/>
          <a:lstStyle>
            <a:lvl1pPr algn="l" defTabSz="5111862" fontAlgn="auto">
              <a:spcBef>
                <a:spcPts val="0"/>
              </a:spcBef>
              <a:spcAft>
                <a:spcPts val="0"/>
              </a:spcAft>
              <a:defRPr sz="6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EC6AD5-F488-477A-BD24-ECE643C42ADB}" type="datetimeFigureOut">
              <a:rPr lang="es-SV"/>
              <a:pPr>
                <a:defRPr/>
              </a:pPr>
              <a:t>20/02/2020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7495838" y="26569988"/>
            <a:ext cx="16214725" cy="1527175"/>
          </a:xfrm>
          <a:prstGeom prst="rect">
            <a:avLst/>
          </a:prstGeom>
        </p:spPr>
        <p:txBody>
          <a:bodyPr vert="horz" lIns="511186" tIns="255593" rIns="511186" bIns="255593" rtlCol="0" anchor="ctr"/>
          <a:lstStyle>
            <a:lvl1pPr algn="ctr" defTabSz="5111862" fontAlgn="auto">
              <a:spcBef>
                <a:spcPts val="0"/>
              </a:spcBef>
              <a:spcAft>
                <a:spcPts val="0"/>
              </a:spcAft>
              <a:defRPr sz="6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6698238" y="26569988"/>
            <a:ext cx="11947525" cy="1527175"/>
          </a:xfrm>
          <a:prstGeom prst="rect">
            <a:avLst/>
          </a:prstGeom>
        </p:spPr>
        <p:txBody>
          <a:bodyPr vert="horz" wrap="square" lIns="511186" tIns="255593" rIns="511186" bIns="255593" numCol="1" anchor="ctr" anchorCtr="0" compatLnSpc="1">
            <a:prstTxWarp prst="textNoShape">
              <a:avLst/>
            </a:prstTxWarp>
          </a:bodyPr>
          <a:lstStyle>
            <a:lvl1pPr algn="r">
              <a:defRPr sz="6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D8A2291-E058-44FC-A824-4F0E98616F92}" type="slidenum">
              <a:rPr lang="es-SV" altLang="es-US"/>
              <a:pPr/>
              <a:t>‹Nº›</a:t>
            </a:fld>
            <a:endParaRPr lang="es-SV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11750" rtl="0" eaLnBrk="0" fontAlgn="base" hangingPunct="0">
        <a:spcBef>
          <a:spcPct val="0"/>
        </a:spcBef>
        <a:spcAft>
          <a:spcPct val="0"/>
        </a:spcAft>
        <a:defRPr sz="2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0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2pPr>
      <a:lvl3pPr algn="ctr" defTabSz="5111750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3pPr>
      <a:lvl4pPr algn="ctr" defTabSz="5111750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4pPr>
      <a:lvl5pPr algn="ctr" defTabSz="5111750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5pPr>
      <a:lvl6pPr marL="457200" algn="ctr" defTabSz="51117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6pPr>
      <a:lvl7pPr marL="914400" algn="ctr" defTabSz="51117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7pPr>
      <a:lvl8pPr marL="1371600" algn="ctr" defTabSz="51117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8pPr>
      <a:lvl9pPr marL="1828800" algn="ctr" defTabSz="5111750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34" charset="0"/>
        </a:defRPr>
      </a:lvl9pPr>
    </p:titleStyle>
    <p:bodyStyle>
      <a:lvl1pPr marL="1916113" indent="-1916113" algn="l" defTabSz="5111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900" kern="1200">
          <a:solidFill>
            <a:schemeClr val="tx1"/>
          </a:solidFill>
          <a:latin typeface="+mn-lt"/>
          <a:ea typeface="+mn-ea"/>
          <a:cs typeface="+mn-cs"/>
        </a:defRPr>
      </a:lvl1pPr>
      <a:lvl2pPr marL="4152900" indent="-1597025" algn="l" defTabSz="5111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00" kern="1200">
          <a:solidFill>
            <a:schemeClr val="tx1"/>
          </a:solidFill>
          <a:latin typeface="+mn-lt"/>
          <a:ea typeface="+mn-ea"/>
          <a:cs typeface="+mn-cs"/>
        </a:defRPr>
      </a:lvl2pPr>
      <a:lvl3pPr marL="6389688" indent="-1277938" algn="l" defTabSz="5111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3pPr>
      <a:lvl4pPr marL="8945563" indent="-1277938" algn="l" defTabSz="5111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1438" indent="-1277938" algn="l" defTabSz="51117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057620" indent="-1277965" algn="l" defTabSz="5111862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3551" indent="-1277965" algn="l" defTabSz="5111862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169482" indent="-1277965" algn="l" defTabSz="5111862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725412" indent="-1277965" algn="l" defTabSz="5111862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55931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862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67793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3724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9654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35585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891516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47447" algn="l" defTabSz="5111862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18" Type="http://schemas.openxmlformats.org/officeDocument/2006/relationships/image" Target="../media/image64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image" Target="../media/image1.pn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7.jpeg"/><Relationship Id="rId5" Type="http://schemas.openxmlformats.org/officeDocument/2006/relationships/image" Target="../media/image52.jpeg"/><Relationship Id="rId15" Type="http://schemas.openxmlformats.org/officeDocument/2006/relationships/image" Target="../media/image61.jpeg"/><Relationship Id="rId10" Type="http://schemas.openxmlformats.org/officeDocument/2006/relationships/image" Target="../media/image9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3840163" y="8905875"/>
            <a:ext cx="43526075" cy="6143625"/>
          </a:xfrm>
        </p:spPr>
        <p:txBody>
          <a:bodyPr/>
          <a:lstStyle/>
          <a:p>
            <a:r>
              <a:rPr lang="es-SV" altLang="es-US" smtClean="0">
                <a:solidFill>
                  <a:srgbClr val="866E40"/>
                </a:solidFill>
                <a:latin typeface="Gill Sans MT" panose="020B0502020104020203" pitchFamily="34" charset="0"/>
              </a:rPr>
              <a:t>Compromisos de la restauración</a:t>
            </a:r>
            <a:endParaRPr lang="es-ES" altLang="es-US" smtClean="0">
              <a:solidFill>
                <a:srgbClr val="866E4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80325" y="16244888"/>
            <a:ext cx="35845750" cy="73263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s-SV" dirty="0" smtClean="0"/>
              <a:t>Lina Pohl</a:t>
            </a:r>
          </a:p>
          <a:p>
            <a:pPr>
              <a:buFont typeface="Arial" charset="0"/>
              <a:buNone/>
              <a:defRPr/>
            </a:pPr>
            <a:r>
              <a:rPr lang="es-SV" dirty="0" smtClean="0"/>
              <a:t>Viceministra MARN</a:t>
            </a:r>
            <a:endParaRPr lang="es-ES" dirty="0"/>
          </a:p>
        </p:txBody>
      </p:sp>
      <p:pic>
        <p:nvPicPr>
          <p:cNvPr id="2052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444625"/>
            <a:ext cx="239490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4523700" y="573088"/>
            <a:ext cx="26466800" cy="5045075"/>
          </a:xfrm>
          <a:prstGeom prst="rect">
            <a:avLst/>
          </a:prstGeom>
          <a:solidFill>
            <a:srgbClr val="52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186" tIns="255593" rIns="511186" bIns="255593"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0" b="1" dirty="0">
                <a:solidFill>
                  <a:schemeClr val="bg1"/>
                </a:solidFill>
                <a:latin typeface="Gill Sans MT" pitchFamily="34" charset="0"/>
              </a:rPr>
              <a:t>Logramos articular la agenda de restauración con sectores relevantes:  caña.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4163338" y="287338"/>
            <a:ext cx="144462" cy="2801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pic>
        <p:nvPicPr>
          <p:cNvPr id="11268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7 CuadroTexto"/>
          <p:cNvSpPr txBox="1">
            <a:spLocks noChangeArrowheads="1"/>
          </p:cNvSpPr>
          <p:nvPr/>
        </p:nvSpPr>
        <p:spPr bwMode="auto">
          <a:xfrm>
            <a:off x="24245888" y="10261600"/>
            <a:ext cx="24931687" cy="135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64063" indent="-2566988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Expansión/ubicación del cultivo sobre áreas frágiles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Quema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Agroquímicos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Manejo de desechos y subproductos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Uso del agua (Huella hídrica)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Manejo de aguas residuales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Alteración de drenajes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Emisiones de gases de efecto invernadero</a:t>
            </a:r>
            <a:endParaRPr lang="es-MX" altLang="es-US" sz="8500">
              <a:solidFill>
                <a:srgbClr val="52658C"/>
              </a:solidFill>
              <a:latin typeface="Gill Sans MT" panose="020B05020201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SV" altLang="es-US" sz="8500">
              <a:solidFill>
                <a:srgbClr val="52658C"/>
              </a:solidFill>
              <a:latin typeface="Gill Sans MT" panose="020B0502020104020203" pitchFamily="34" charset="0"/>
            </a:endParaRPr>
          </a:p>
        </p:txBody>
      </p:sp>
      <p:sp>
        <p:nvSpPr>
          <p:cNvPr id="11270" name="7 CuadroTexto"/>
          <p:cNvSpPr txBox="1">
            <a:spLocks noChangeArrowheads="1"/>
          </p:cNvSpPr>
          <p:nvPr/>
        </p:nvSpPr>
        <p:spPr bwMode="auto">
          <a:xfrm>
            <a:off x="24317325" y="7546975"/>
            <a:ext cx="2436018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Temas de Agenda:</a:t>
            </a:r>
          </a:p>
        </p:txBody>
      </p:sp>
      <p:pic>
        <p:nvPicPr>
          <p:cNvPr id="11" name="10 Diagram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24176038" cy="137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7" descr="IMG_28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66"/>
          <a:stretch>
            <a:fillRect/>
          </a:stretch>
        </p:blipFill>
        <p:spPr bwMode="auto">
          <a:xfrm>
            <a:off x="25746075" y="23060025"/>
            <a:ext cx="226790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7 Imagen" descr="Imagen 29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"/>
          <a:stretch>
            <a:fillRect/>
          </a:stretch>
        </p:blipFill>
        <p:spPr bwMode="auto">
          <a:xfrm>
            <a:off x="0" y="15619413"/>
            <a:ext cx="16081375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13 Imagen" descr="IMG_50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/>
          <a:stretch>
            <a:fillRect/>
          </a:stretch>
        </p:blipFill>
        <p:spPr bwMode="auto">
          <a:xfrm>
            <a:off x="5529263" y="22575838"/>
            <a:ext cx="12766675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4523700" y="573088"/>
            <a:ext cx="26466800" cy="7116762"/>
          </a:xfrm>
          <a:prstGeom prst="rect">
            <a:avLst/>
          </a:prstGeom>
          <a:solidFill>
            <a:srgbClr val="52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186" tIns="255593" rIns="511186" bIns="255593"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0" b="1" dirty="0">
                <a:solidFill>
                  <a:schemeClr val="bg1"/>
                </a:solidFill>
                <a:latin typeface="Gill Sans MT" pitchFamily="34" charset="0"/>
              </a:rPr>
              <a:t>Logramos articularnos a las agendas de grandes proyectos nacionales a través de las directrices ambientales y la EAE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4163338" y="287338"/>
            <a:ext cx="144462" cy="2801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pic>
        <p:nvPicPr>
          <p:cNvPr id="12292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7 CuadroTexto"/>
          <p:cNvSpPr txBox="1">
            <a:spLocks noChangeArrowheads="1"/>
          </p:cNvSpPr>
          <p:nvPr/>
        </p:nvSpPr>
        <p:spPr bwMode="auto">
          <a:xfrm>
            <a:off x="24245888" y="10261600"/>
            <a:ext cx="249316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64063" indent="-2566988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es-MX" altLang="es-US" sz="8500">
              <a:solidFill>
                <a:srgbClr val="52658C"/>
              </a:solidFill>
              <a:latin typeface="Gill Sans MT" panose="020B05020201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SV" altLang="es-US" sz="8500">
              <a:solidFill>
                <a:srgbClr val="52658C"/>
              </a:solidFill>
              <a:latin typeface="Gill Sans MT" panose="020B0502020104020203" pitchFamily="34" charset="0"/>
            </a:endParaRPr>
          </a:p>
        </p:txBody>
      </p:sp>
      <p:pic>
        <p:nvPicPr>
          <p:cNvPr id="12294" name="6 Imagen" descr="Mapa de Sensibilidad Ambien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90263" cy="149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Inspiron N5110\Desktop\Para presentacion FISDL\Mapa de Areas de Zonific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 b="-15"/>
          <a:stretch>
            <a:fillRect/>
          </a:stretch>
        </p:blipFill>
        <p:spPr bwMode="auto">
          <a:xfrm>
            <a:off x="0" y="14476413"/>
            <a:ext cx="24174450" cy="131921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"/>
          <a:stretch>
            <a:fillRect/>
          </a:stretch>
        </p:blipFill>
        <p:spPr bwMode="auto">
          <a:xfrm>
            <a:off x="24423688" y="7975600"/>
            <a:ext cx="26782712" cy="181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4523700" y="573088"/>
            <a:ext cx="26466800" cy="5045075"/>
          </a:xfrm>
          <a:prstGeom prst="rect">
            <a:avLst/>
          </a:prstGeom>
          <a:solidFill>
            <a:srgbClr val="52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186" tIns="255593" rIns="511186" bIns="255593"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0" b="1" dirty="0">
                <a:solidFill>
                  <a:schemeClr val="bg1"/>
                </a:solidFill>
                <a:latin typeface="Gill Sans MT" pitchFamily="34" charset="0"/>
              </a:rPr>
              <a:t>Inauguramos </a:t>
            </a:r>
            <a:r>
              <a:rPr lang="es-SV" sz="12000" b="1" dirty="0">
                <a:solidFill>
                  <a:schemeClr val="bg1"/>
                </a:solidFill>
                <a:latin typeface="Gill Sans MT" pitchFamily="34" charset="0"/>
              </a:rPr>
              <a:t>un programa de restauración de ecosistemas y paisajes: PREP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4163338" y="287338"/>
            <a:ext cx="144462" cy="2801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pic>
        <p:nvPicPr>
          <p:cNvPr id="13316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4245888" y="21120100"/>
            <a:ext cx="25931812" cy="3568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456414" tIns="228207" rIns="456414" bIns="228207">
            <a:spAutoFit/>
          </a:bodyPr>
          <a:lstStyle/>
          <a:p>
            <a:pPr marL="1711551" indent="-171155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latin typeface="+mn-lt"/>
              </a:rPr>
              <a:t>Gestión directa y diseño de proyectos desde el análisis local de la degradación</a:t>
            </a:r>
          </a:p>
        </p:txBody>
      </p:sp>
      <p:pic>
        <p:nvPicPr>
          <p:cNvPr id="19" name="Picture 3" descr="C:\Documents and Settings\jmagana\Mis documentos\Mis imágenes\A.FOTOS\To ENMA\Río Quezalapa desde Tenancingo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/>
          <a:stretch>
            <a:fillRect/>
          </a:stretch>
        </p:blipFill>
        <p:spPr bwMode="auto">
          <a:xfrm>
            <a:off x="0" y="3189288"/>
            <a:ext cx="24190325" cy="12946062"/>
          </a:xfrm>
          <a:prstGeom prst="rect">
            <a:avLst/>
          </a:prstGeom>
          <a:noFill/>
          <a:ln w="57150">
            <a:solidFill>
              <a:srgbClr val="C4BD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Documents and Settings\jmagana\Mis documentos\Mis imágenes\La Montañona oct. 2013\DSC000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5547975"/>
            <a:ext cx="12504738" cy="7000875"/>
          </a:xfrm>
          <a:prstGeom prst="rect">
            <a:avLst/>
          </a:prstGeom>
          <a:noFill/>
          <a:ln w="57150">
            <a:solidFill>
              <a:srgbClr val="C4BD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jmagana\Mis documentos\Mis imágenes\A.FOTOS\presentación PREP to EMMA 4 JULIO.A\Restauración ecosistemas críticos\restauración REM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763" y="19762788"/>
            <a:ext cx="10591800" cy="5929312"/>
          </a:xfrm>
          <a:prstGeom prst="rect">
            <a:avLst/>
          </a:prstGeom>
          <a:noFill/>
          <a:ln w="57150">
            <a:solidFill>
              <a:srgbClr val="C4BD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24531638" y="7118350"/>
            <a:ext cx="25788937" cy="51228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456414" tIns="228207" rIns="456414" bIns="228207">
            <a:spAutoFit/>
          </a:bodyPr>
          <a:lstStyle/>
          <a:p>
            <a:pPr marL="1711551" indent="-171155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latin typeface="+mn-lt"/>
              </a:rPr>
              <a:t>Coordinación entre la diferentes Unidades de Trabajo del MARN para un abordaje territorial que fomente la gobernanza.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4174450" y="13976350"/>
            <a:ext cx="25788938" cy="512445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txBody>
          <a:bodyPr lIns="456414" tIns="228207" rIns="456414" bIns="228207">
            <a:spAutoFit/>
          </a:bodyPr>
          <a:lstStyle/>
          <a:p>
            <a:pPr marL="1711551" indent="-171155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latin typeface="+mn-lt"/>
              </a:rPr>
              <a:t>Procesos de diálogo con estructuras locales para la implementación de las acciones de restauración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altLang="es-US" b="1" smtClean="0">
                <a:solidFill>
                  <a:srgbClr val="866E40"/>
                </a:solidFill>
              </a:rPr>
              <a:t>Pero no logramos:</a:t>
            </a:r>
            <a:endParaRPr lang="es-ES" altLang="es-US" b="1" smtClean="0">
              <a:solidFill>
                <a:srgbClr val="866E40"/>
              </a:solidFill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altLang="es-US" sz="16000" b="1" smtClean="0">
                <a:solidFill>
                  <a:srgbClr val="52658C"/>
                </a:solidFill>
              </a:rPr>
              <a:t>Dimensionar algunos temas político/culturales</a:t>
            </a:r>
          </a:p>
          <a:p>
            <a:pPr lvl="1"/>
            <a:r>
              <a:rPr lang="es-SV" altLang="es-US" smtClean="0">
                <a:solidFill>
                  <a:srgbClr val="52658C"/>
                </a:solidFill>
              </a:rPr>
              <a:t>Milpa vrs. migración.</a:t>
            </a:r>
          </a:p>
          <a:p>
            <a:pPr lvl="1"/>
            <a:r>
              <a:rPr lang="es-SV" altLang="es-US" smtClean="0">
                <a:solidFill>
                  <a:srgbClr val="52658C"/>
                </a:solidFill>
              </a:rPr>
              <a:t>uso intensivo de agroquímicos.</a:t>
            </a:r>
          </a:p>
          <a:p>
            <a:pPr lvl="1"/>
            <a:r>
              <a:rPr lang="es-SV" altLang="es-US" smtClean="0">
                <a:solidFill>
                  <a:srgbClr val="52658C"/>
                </a:solidFill>
              </a:rPr>
              <a:t>Paquetes agrícolas.</a:t>
            </a:r>
          </a:p>
          <a:p>
            <a:pPr lvl="1"/>
            <a:r>
              <a:rPr lang="es-SV" altLang="es-US" smtClean="0">
                <a:solidFill>
                  <a:srgbClr val="52658C"/>
                </a:solidFill>
              </a:rPr>
              <a:t>Agricultura de granos básicos en laderas.</a:t>
            </a:r>
          </a:p>
          <a:p>
            <a:pPr lvl="1"/>
            <a:r>
              <a:rPr lang="es-SV" altLang="es-US" smtClean="0">
                <a:solidFill>
                  <a:srgbClr val="52658C"/>
                </a:solidFill>
              </a:rPr>
              <a:t>Invisibilidad del suelo.</a:t>
            </a:r>
          </a:p>
          <a:p>
            <a:pPr lvl="1"/>
            <a:endParaRPr lang="es-ES" altLang="es-US" smtClean="0">
              <a:solidFill>
                <a:srgbClr val="52658C"/>
              </a:solidFill>
            </a:endParaRPr>
          </a:p>
        </p:txBody>
      </p:sp>
      <p:pic>
        <p:nvPicPr>
          <p:cNvPr id="14340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altLang="es-US" b="1" smtClean="0">
                <a:solidFill>
                  <a:srgbClr val="866E40"/>
                </a:solidFill>
              </a:rPr>
              <a:t>Y no logramos:</a:t>
            </a:r>
            <a:endParaRPr lang="es-ES" altLang="es-US" b="1" smtClean="0">
              <a:solidFill>
                <a:srgbClr val="866E40"/>
              </a:solidFill>
            </a:endParaRP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altLang="es-US" smtClean="0">
                <a:solidFill>
                  <a:srgbClr val="52658C"/>
                </a:solidFill>
              </a:rPr>
              <a:t>Transmitir al país el sentido de urgencia </a:t>
            </a:r>
          </a:p>
          <a:p>
            <a:pPr lvl="1"/>
            <a:r>
              <a:rPr lang="es-ES" altLang="es-US" smtClean="0">
                <a:solidFill>
                  <a:srgbClr val="52658C"/>
                </a:solidFill>
              </a:rPr>
              <a:t>La necesidad de transformar la economía</a:t>
            </a:r>
          </a:p>
          <a:p>
            <a:pPr lvl="1"/>
            <a:r>
              <a:rPr lang="es-ES" altLang="es-US" smtClean="0">
                <a:solidFill>
                  <a:srgbClr val="52658C"/>
                </a:solidFill>
              </a:rPr>
              <a:t>Que la sociedad asumiera el reto</a:t>
            </a:r>
          </a:p>
          <a:p>
            <a:pPr lvl="1"/>
            <a:r>
              <a:rPr lang="es-ES" altLang="es-US" smtClean="0">
                <a:solidFill>
                  <a:srgbClr val="52658C"/>
                </a:solidFill>
              </a:rPr>
              <a:t>Establecer compromisos y mecanismos de gobernanza para la restauración.</a:t>
            </a:r>
          </a:p>
        </p:txBody>
      </p:sp>
      <p:pic>
        <p:nvPicPr>
          <p:cNvPr id="15364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31850" y="27000200"/>
            <a:ext cx="34493200" cy="5111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s-SV" altLang="es-US" b="1" smtClean="0">
                <a:solidFill>
                  <a:srgbClr val="52658C"/>
                </a:solidFill>
              </a:rPr>
              <a:t>	…</a:t>
            </a:r>
            <a:r>
              <a:rPr lang="es-SV" altLang="es-US" sz="25000" b="1" smtClean="0">
                <a:solidFill>
                  <a:srgbClr val="52658C"/>
                </a:solidFill>
              </a:rPr>
              <a:t>y tampoco logramos conseguir financiamiento para masificar nuestra apuesta</a:t>
            </a:r>
            <a:r>
              <a:rPr lang="es-SV" altLang="es-US" sz="25000" smtClean="0"/>
              <a:t>. </a:t>
            </a:r>
            <a:endParaRPr lang="es-ES" altLang="es-US" sz="25000" smtClean="0"/>
          </a:p>
        </p:txBody>
      </p:sp>
      <p:pic>
        <p:nvPicPr>
          <p:cNvPr id="16387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600200" y="895350"/>
            <a:ext cx="44565888" cy="3284538"/>
          </a:xfrm>
        </p:spPr>
        <p:txBody>
          <a:bodyPr/>
          <a:lstStyle/>
          <a:p>
            <a:r>
              <a:rPr lang="es-SV" altLang="es-US" b="1" smtClean="0">
                <a:solidFill>
                  <a:srgbClr val="605022"/>
                </a:solidFill>
              </a:rPr>
              <a:t>Cómo Financiar la restauración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50" y="6270625"/>
            <a:ext cx="46805850" cy="17618075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s-SV" dirty="0">
                <a:solidFill>
                  <a:srgbClr val="52658C"/>
                </a:solidFill>
              </a:rPr>
              <a:t>Esfuerzos significativos de </a:t>
            </a:r>
            <a:r>
              <a:rPr lang="es-SV" dirty="0" smtClean="0">
                <a:solidFill>
                  <a:srgbClr val="52658C"/>
                </a:solidFill>
              </a:rPr>
              <a:t>restauración </a:t>
            </a:r>
            <a:r>
              <a:rPr lang="es-SV" dirty="0" err="1">
                <a:solidFill>
                  <a:srgbClr val="52658C"/>
                </a:solidFill>
              </a:rPr>
              <a:t>ecosistémica</a:t>
            </a:r>
            <a:r>
              <a:rPr lang="es-SV" dirty="0">
                <a:solidFill>
                  <a:srgbClr val="52658C"/>
                </a:solidFill>
              </a:rPr>
              <a:t> requieren fuertes inversiones </a:t>
            </a:r>
            <a:endParaRPr lang="es-SV" dirty="0" smtClean="0">
              <a:solidFill>
                <a:srgbClr val="52658C"/>
              </a:solidFill>
            </a:endParaRPr>
          </a:p>
          <a:p>
            <a:pPr>
              <a:buFont typeface="Arial" charset="0"/>
              <a:buNone/>
              <a:defRPr/>
            </a:pPr>
            <a:endParaRPr lang="es-SV" dirty="0">
              <a:solidFill>
                <a:srgbClr val="52658C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s-SV" dirty="0">
                <a:solidFill>
                  <a:srgbClr val="52658C"/>
                </a:solidFill>
              </a:rPr>
              <a:t>Se requiere financiar el declive inicial de la </a:t>
            </a:r>
            <a:r>
              <a:rPr lang="es-SV" dirty="0" smtClean="0">
                <a:solidFill>
                  <a:srgbClr val="52658C"/>
                </a:solidFill>
              </a:rPr>
              <a:t>producción </a:t>
            </a:r>
            <a:r>
              <a:rPr lang="es-SV" dirty="0">
                <a:solidFill>
                  <a:srgbClr val="52658C"/>
                </a:solidFill>
              </a:rPr>
              <a:t>en </a:t>
            </a:r>
            <a:r>
              <a:rPr lang="es-SV" dirty="0" smtClean="0">
                <a:solidFill>
                  <a:srgbClr val="52658C"/>
                </a:solidFill>
              </a:rPr>
              <a:t>las primeras fases </a:t>
            </a:r>
            <a:r>
              <a:rPr lang="es-SV" dirty="0">
                <a:solidFill>
                  <a:srgbClr val="52658C"/>
                </a:solidFill>
              </a:rPr>
              <a:t>de la </a:t>
            </a:r>
            <a:r>
              <a:rPr lang="es-SV" dirty="0" smtClean="0">
                <a:solidFill>
                  <a:srgbClr val="52658C"/>
                </a:solidFill>
              </a:rPr>
              <a:t>reconversión </a:t>
            </a:r>
            <a:r>
              <a:rPr lang="es-SV" dirty="0">
                <a:solidFill>
                  <a:srgbClr val="52658C"/>
                </a:solidFill>
              </a:rPr>
              <a:t>agrícola y la restauración de bosques y </a:t>
            </a:r>
            <a:r>
              <a:rPr lang="es-SV" dirty="0" smtClean="0">
                <a:solidFill>
                  <a:srgbClr val="52658C"/>
                </a:solidFill>
              </a:rPr>
              <a:t>manglares. </a:t>
            </a:r>
          </a:p>
          <a:p>
            <a:pPr>
              <a:buFont typeface="Arial" charset="0"/>
              <a:buChar char="•"/>
              <a:defRPr/>
            </a:pPr>
            <a:endParaRPr lang="es-SV" dirty="0">
              <a:solidFill>
                <a:srgbClr val="52658C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s-SV" dirty="0">
                <a:solidFill>
                  <a:srgbClr val="52658C"/>
                </a:solidFill>
              </a:rPr>
              <a:t>La LMA establece que el Fondo Ambiental de El Salvador es el instrumento financiero de la Política Nacional de Medio Ambiente.</a:t>
            </a:r>
          </a:p>
          <a:p>
            <a:pPr>
              <a:buFont typeface="Arial" charset="0"/>
              <a:buChar char="•"/>
              <a:defRPr/>
            </a:pPr>
            <a:endParaRPr lang="es-SV" dirty="0">
              <a:solidFill>
                <a:srgbClr val="52658C"/>
              </a:solidFill>
            </a:endParaRPr>
          </a:p>
        </p:txBody>
      </p:sp>
      <p:pic>
        <p:nvPicPr>
          <p:cNvPr id="17412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1600200" y="895350"/>
            <a:ext cx="44565888" cy="3284538"/>
          </a:xfrm>
        </p:spPr>
        <p:txBody>
          <a:bodyPr/>
          <a:lstStyle/>
          <a:p>
            <a:r>
              <a:rPr lang="es-SV" altLang="es-US" b="1" smtClean="0">
                <a:solidFill>
                  <a:srgbClr val="605022"/>
                </a:solidFill>
              </a:rPr>
              <a:t>Cómo Financiar la restauración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50" y="6270625"/>
            <a:ext cx="46805850" cy="17618075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s-SV" dirty="0" smtClean="0">
                <a:solidFill>
                  <a:srgbClr val="52658C"/>
                </a:solidFill>
              </a:rPr>
              <a:t>El </a:t>
            </a:r>
            <a:r>
              <a:rPr lang="es-SV" dirty="0">
                <a:solidFill>
                  <a:srgbClr val="52658C"/>
                </a:solidFill>
              </a:rPr>
              <a:t>MARN ha identificado al FONAES como socio estratégico de los programas de compensación ambiental y compensación hídrica</a:t>
            </a:r>
            <a:r>
              <a:rPr lang="es-SV" dirty="0" smtClean="0">
                <a:solidFill>
                  <a:srgbClr val="52658C"/>
                </a:solidFill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es-SV" dirty="0" smtClean="0">
              <a:solidFill>
                <a:srgbClr val="52658C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s-SV" dirty="0" smtClean="0">
                <a:solidFill>
                  <a:srgbClr val="52658C"/>
                </a:solidFill>
              </a:rPr>
              <a:t>El FONAES  inicia su proceso de acreditación para captar fondos climáticos, pero no se ha finalizado su proceso de acreditación.</a:t>
            </a:r>
          </a:p>
          <a:p>
            <a:pPr>
              <a:buFont typeface="Arial" charset="0"/>
              <a:buChar char="•"/>
              <a:defRPr/>
            </a:pPr>
            <a:endParaRPr lang="es-SV" dirty="0" smtClean="0">
              <a:solidFill>
                <a:srgbClr val="52658C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s-SV" dirty="0" smtClean="0">
                <a:solidFill>
                  <a:srgbClr val="52658C"/>
                </a:solidFill>
              </a:rPr>
              <a:t>Fondos climáticos y fondos de cooperación no han llegado para financiar la restauración.</a:t>
            </a:r>
          </a:p>
          <a:p>
            <a:pPr>
              <a:buFont typeface="Arial" charset="0"/>
              <a:buChar char="•"/>
              <a:defRPr/>
            </a:pPr>
            <a:endParaRPr lang="es-SV" dirty="0">
              <a:solidFill>
                <a:srgbClr val="52658C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s-SV" dirty="0" smtClean="0">
              <a:solidFill>
                <a:srgbClr val="52658C"/>
              </a:solidFill>
            </a:endParaRPr>
          </a:p>
        </p:txBody>
      </p:sp>
      <p:pic>
        <p:nvPicPr>
          <p:cNvPr id="18436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1600200" y="895350"/>
            <a:ext cx="44565888" cy="3284538"/>
          </a:xfrm>
        </p:spPr>
        <p:txBody>
          <a:bodyPr/>
          <a:lstStyle/>
          <a:p>
            <a:r>
              <a:rPr lang="es-SV" altLang="es-US" b="1" smtClean="0">
                <a:solidFill>
                  <a:srgbClr val="605022"/>
                </a:solidFill>
              </a:rPr>
              <a:t>Alguna ruta a seguir: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1743075" y="4546600"/>
            <a:ext cx="46805850" cy="17618075"/>
          </a:xfrm>
        </p:spPr>
        <p:txBody>
          <a:bodyPr/>
          <a:lstStyle/>
          <a:p>
            <a:r>
              <a:rPr lang="es-SV" altLang="es-US" sz="15000" smtClean="0">
                <a:solidFill>
                  <a:srgbClr val="52658C"/>
                </a:solidFill>
              </a:rPr>
              <a:t>Las inversiones en restauración podrían constituir exitosos programas de generación de empleo. Por eso la restauración debe ser parte de la agenda nacional y no solo del ministerio de medio ambiente. Plan Nacional de Desarrollo</a:t>
            </a:r>
          </a:p>
          <a:p>
            <a:endParaRPr lang="es-SV" altLang="es-US" sz="15000" smtClean="0">
              <a:solidFill>
                <a:srgbClr val="52658C"/>
              </a:solidFill>
            </a:endParaRPr>
          </a:p>
          <a:p>
            <a:r>
              <a:rPr lang="es-SV" altLang="es-US" sz="15000" smtClean="0">
                <a:solidFill>
                  <a:srgbClr val="52658C"/>
                </a:solidFill>
              </a:rPr>
              <a:t>Las inversiones en restauración deberán abrir oportunidades de negocio: cacao.</a:t>
            </a:r>
          </a:p>
          <a:p>
            <a:endParaRPr lang="es-SV" altLang="es-US" smtClean="0">
              <a:solidFill>
                <a:srgbClr val="52658C"/>
              </a:solidFill>
            </a:endParaRPr>
          </a:p>
        </p:txBody>
      </p:sp>
      <p:pic>
        <p:nvPicPr>
          <p:cNvPr id="19460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1743075" y="4546600"/>
            <a:ext cx="46805850" cy="17618075"/>
          </a:xfrm>
        </p:spPr>
        <p:txBody>
          <a:bodyPr/>
          <a:lstStyle/>
          <a:p>
            <a:r>
              <a:rPr lang="es-SV" altLang="es-US" sz="15000" smtClean="0">
                <a:solidFill>
                  <a:srgbClr val="52658C"/>
                </a:solidFill>
              </a:rPr>
              <a:t>Es imprescindible que el diálogo incluya al sector privado: es parte del problema pero también de la solución.</a:t>
            </a:r>
          </a:p>
          <a:p>
            <a:endParaRPr lang="es-SV" altLang="es-US" sz="15000" smtClean="0">
              <a:solidFill>
                <a:srgbClr val="52658C"/>
              </a:solidFill>
            </a:endParaRPr>
          </a:p>
          <a:p>
            <a:r>
              <a:rPr lang="es-SV" altLang="es-US" sz="15000" smtClean="0">
                <a:solidFill>
                  <a:srgbClr val="52658C"/>
                </a:solidFill>
              </a:rPr>
              <a:t>Incentivos, certificaciones, son requeridas para avanzar en la agenda de la restauración; p.e Bonsucro/caña y por lo tanto los “compradores” son también actores importantes.</a:t>
            </a:r>
          </a:p>
          <a:p>
            <a:pPr>
              <a:buFont typeface="Arial" panose="020B0604020202020204" pitchFamily="34" charset="0"/>
              <a:buNone/>
            </a:pPr>
            <a:endParaRPr lang="es-SV" altLang="es-US" smtClean="0">
              <a:solidFill>
                <a:srgbClr val="52658C"/>
              </a:solidFill>
            </a:endParaRPr>
          </a:p>
        </p:txBody>
      </p:sp>
      <p:pic>
        <p:nvPicPr>
          <p:cNvPr id="20483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CuadroTexto"/>
          <p:cNvSpPr txBox="1">
            <a:spLocks noChangeArrowheads="1"/>
          </p:cNvSpPr>
          <p:nvPr/>
        </p:nvSpPr>
        <p:spPr bwMode="auto">
          <a:xfrm>
            <a:off x="25458738" y="5692775"/>
            <a:ext cx="2468245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10000" b="1">
                <a:solidFill>
                  <a:srgbClr val="52658C"/>
                </a:solidFill>
                <a:latin typeface="Gill Sans MT" panose="020B0502020104020203" pitchFamily="34" charset="0"/>
              </a:rPr>
              <a:t>Visita a Colonia Montebello </a:t>
            </a:r>
            <a:r>
              <a:rPr lang="es-SV" altLang="es-US" sz="10000">
                <a:solidFill>
                  <a:srgbClr val="52658C"/>
                </a:solidFill>
                <a:latin typeface="Gill Sans MT" panose="020B0502020104020203" pitchFamily="34" charset="0"/>
              </a:rPr>
              <a:t>en Mejicanos a la zona del </a:t>
            </a:r>
            <a:r>
              <a:rPr lang="es-SV" altLang="es-US" sz="10000" b="1">
                <a:solidFill>
                  <a:srgbClr val="52658C"/>
                </a:solidFill>
                <a:latin typeface="Gill Sans MT" panose="020B0502020104020203" pitchFamily="34" charset="0"/>
              </a:rPr>
              <a:t>deslizamiento</a:t>
            </a:r>
            <a:r>
              <a:rPr lang="es-SV" altLang="es-US" sz="10000">
                <a:solidFill>
                  <a:srgbClr val="52658C"/>
                </a:solidFill>
                <a:latin typeface="Gill Sans MT" panose="020B0502020104020203" pitchFamily="34" charset="0"/>
              </a:rPr>
              <a:t> desatado por lluvias intensas en </a:t>
            </a:r>
            <a:r>
              <a:rPr lang="es-SV" altLang="es-US" sz="10000" b="1">
                <a:solidFill>
                  <a:srgbClr val="52658C"/>
                </a:solidFill>
                <a:latin typeface="Gill Sans MT" panose="020B0502020104020203" pitchFamily="34" charset="0"/>
              </a:rPr>
              <a:t>1982</a:t>
            </a:r>
          </a:p>
        </p:txBody>
      </p:sp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26108025" y="11020425"/>
            <a:ext cx="22594888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Este primer acto público en materia ambiental mostró el compromiso del </a:t>
            </a:r>
            <a:r>
              <a:rPr lang="es-SV" altLang="es-US" sz="8500" b="1">
                <a:solidFill>
                  <a:srgbClr val="52658C"/>
                </a:solidFill>
                <a:latin typeface="Gill Sans MT" panose="020B0502020104020203" pitchFamily="34" charset="0"/>
              </a:rPr>
              <a:t>MARN</a:t>
            </a: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y de todo el nuevo</a:t>
            </a:r>
            <a:r>
              <a:rPr lang="es-SV" altLang="es-US" sz="8500" b="1">
                <a:solidFill>
                  <a:srgbClr val="52658C"/>
                </a:solidFill>
                <a:latin typeface="Gill Sans MT" panose="020B0502020104020203" pitchFamily="34" charset="0"/>
              </a:rPr>
              <a:t> Gobierno </a:t>
            </a: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con: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523700" y="573088"/>
            <a:ext cx="26466800" cy="4111625"/>
          </a:xfrm>
          <a:prstGeom prst="rect">
            <a:avLst/>
          </a:prstGeom>
          <a:solidFill>
            <a:srgbClr val="52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186" tIns="255593" rIns="511186" bIns="255593"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0" b="1" dirty="0">
                <a:solidFill>
                  <a:schemeClr val="bg1"/>
                </a:solidFill>
                <a:latin typeface="Gill Sans MT" pitchFamily="34" charset="0"/>
              </a:rPr>
              <a:t>5 de junio 2009</a:t>
            </a:r>
          </a:p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0" dirty="0">
                <a:solidFill>
                  <a:schemeClr val="bg1"/>
                </a:solidFill>
                <a:latin typeface="Gill Sans MT" pitchFamily="34" charset="0"/>
              </a:rPr>
              <a:t>Primer compromiso público</a:t>
            </a:r>
          </a:p>
        </p:txBody>
      </p:sp>
      <p:sp>
        <p:nvSpPr>
          <p:cNvPr id="3077" name="7 CuadroTexto"/>
          <p:cNvSpPr txBox="1">
            <a:spLocks noChangeArrowheads="1"/>
          </p:cNvSpPr>
          <p:nvPr/>
        </p:nvSpPr>
        <p:spPr bwMode="auto">
          <a:xfrm>
            <a:off x="26755725" y="15557500"/>
            <a:ext cx="168306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La reducción de riesgos.</a:t>
            </a:r>
          </a:p>
        </p:txBody>
      </p:sp>
      <p:sp>
        <p:nvSpPr>
          <p:cNvPr id="3078" name="8 CuadroTexto"/>
          <p:cNvSpPr txBox="1">
            <a:spLocks noChangeArrowheads="1"/>
          </p:cNvSpPr>
          <p:nvPr/>
        </p:nvSpPr>
        <p:spPr bwMode="auto">
          <a:xfrm>
            <a:off x="26827163" y="17502188"/>
            <a:ext cx="231140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marL="1516063" indent="-1516063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Una gestión enérgica, articulada, inclusiva, responsable y transparente</a:t>
            </a:r>
            <a:r>
              <a:rPr lang="es-SV" altLang="es-US" sz="8500" b="1">
                <a:solidFill>
                  <a:srgbClr val="52658C"/>
                </a:solidFill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4163338" y="287338"/>
            <a:ext cx="144462" cy="2801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pic>
        <p:nvPicPr>
          <p:cNvPr id="3080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14 Imagen" descr="Montebello-daños2-2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652463"/>
            <a:ext cx="17627600" cy="1022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20 Grupo"/>
          <p:cNvGrpSpPr>
            <a:grpSpLocks/>
          </p:cNvGrpSpPr>
          <p:nvPr/>
        </p:nvGrpSpPr>
        <p:grpSpPr bwMode="auto">
          <a:xfrm>
            <a:off x="544513" y="11957050"/>
            <a:ext cx="19226212" cy="16710025"/>
            <a:chOff x="0" y="5950849"/>
            <a:chExt cx="23658984" cy="16302896"/>
          </a:xfrm>
        </p:grpSpPr>
        <p:pic>
          <p:nvPicPr>
            <p:cNvPr id="3084" name="18 Imagen" descr="1Día Medio Ambiente Montebello y Capres 068 copi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83" y="5950849"/>
              <a:ext cx="20912061" cy="1568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9 Rectángulo"/>
            <p:cNvSpPr/>
            <p:nvPr/>
          </p:nvSpPr>
          <p:spPr>
            <a:xfrm>
              <a:off x="0" y="22182499"/>
              <a:ext cx="23658984" cy="71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3083" name="23 Imagen" descr="COMITÊ INSPECCIÔN MONTEBELLO 04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788" y="18654713"/>
            <a:ext cx="12482512" cy="93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093913" y="4829175"/>
            <a:ext cx="46085125" cy="18918238"/>
          </a:xfrm>
        </p:spPr>
        <p:txBody>
          <a:bodyPr/>
          <a:lstStyle/>
          <a:p>
            <a:endParaRPr lang="es-SV" altLang="es-US" sz="11000" smtClean="0">
              <a:solidFill>
                <a:srgbClr val="52658C"/>
              </a:solidFill>
            </a:endParaRPr>
          </a:p>
          <a:p>
            <a:r>
              <a:rPr lang="es-SV" altLang="es-US" sz="13000" smtClean="0">
                <a:solidFill>
                  <a:srgbClr val="52658C"/>
                </a:solidFill>
              </a:rPr>
              <a:t>La participación en programas de restauración pueden contribuir a la cohesión social.</a:t>
            </a:r>
          </a:p>
          <a:p>
            <a:endParaRPr lang="es-SV" altLang="es-US" sz="13000" smtClean="0">
              <a:solidFill>
                <a:srgbClr val="52658C"/>
              </a:solidFill>
            </a:endParaRPr>
          </a:p>
          <a:p>
            <a:r>
              <a:rPr lang="es-SV" altLang="es-US" sz="13000" smtClean="0">
                <a:solidFill>
                  <a:srgbClr val="52658C"/>
                </a:solidFill>
              </a:rPr>
              <a:t>Objetivos de planes de desarrollo deben ser sinérgicos con los de adaptación, una necesidad aun no asumida. No hay fondos para PAF y, además, para restaurar paisaje agrícola, o peor aún, que compitan por financiamiento. Una elección ineludible para países en desarrollo.</a:t>
            </a:r>
          </a:p>
          <a:p>
            <a:endParaRPr lang="es-SV" altLang="es-US" sz="14000" smtClean="0">
              <a:solidFill>
                <a:srgbClr val="52658C"/>
              </a:solidFill>
            </a:endParaRPr>
          </a:p>
          <a:p>
            <a:endParaRPr lang="es-SV" altLang="es-US" sz="14000" smtClean="0">
              <a:solidFill>
                <a:srgbClr val="52658C"/>
              </a:solidFill>
            </a:endParaRPr>
          </a:p>
        </p:txBody>
      </p:sp>
      <p:pic>
        <p:nvPicPr>
          <p:cNvPr id="21507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2416175" y="3175"/>
            <a:ext cx="46085125" cy="4778375"/>
          </a:xfrm>
        </p:spPr>
        <p:txBody>
          <a:bodyPr/>
          <a:lstStyle/>
          <a:p>
            <a:r>
              <a:rPr lang="es-SV" altLang="es-US" sz="21000" b="1" smtClean="0">
                <a:solidFill>
                  <a:srgbClr val="605022"/>
                </a:solidFill>
              </a:rPr>
              <a:t>Algunos retos</a:t>
            </a:r>
            <a:endParaRPr lang="en-US" altLang="es-US" sz="21000" b="1" smtClean="0">
              <a:solidFill>
                <a:srgbClr val="605022"/>
              </a:solidFill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2200275" y="4324350"/>
            <a:ext cx="46085125" cy="18918238"/>
          </a:xfrm>
        </p:spPr>
        <p:txBody>
          <a:bodyPr/>
          <a:lstStyle/>
          <a:p>
            <a:r>
              <a:rPr lang="es-SV" altLang="es-US" sz="14000" smtClean="0">
                <a:solidFill>
                  <a:srgbClr val="52658C"/>
                </a:solidFill>
              </a:rPr>
              <a:t>Para superar el comportamiento institucional «silo»:</a:t>
            </a:r>
          </a:p>
          <a:p>
            <a:pPr lvl="1"/>
            <a:r>
              <a:rPr lang="es-SV" altLang="es-US" sz="14000" smtClean="0">
                <a:solidFill>
                  <a:srgbClr val="52658C"/>
                </a:solidFill>
              </a:rPr>
              <a:t>Los sistemas de gestión social y ambiental como responsabilidad compartida, interinstitucional: monitoreo y logro de indicadores de restauración (incluyendo sociales, económicos y ambientales), bajo responsabilidad de respectivas carteras. </a:t>
            </a:r>
          </a:p>
          <a:p>
            <a:pPr lvl="1"/>
            <a:endParaRPr lang="es-SV" altLang="es-US" sz="14000" smtClean="0">
              <a:solidFill>
                <a:srgbClr val="52658C"/>
              </a:solidFill>
            </a:endParaRPr>
          </a:p>
          <a:p>
            <a:pPr lvl="1"/>
            <a:r>
              <a:rPr lang="es-SV" altLang="es-US" sz="14000" smtClean="0">
                <a:solidFill>
                  <a:srgbClr val="52658C"/>
                </a:solidFill>
              </a:rPr>
              <a:t>Implementación de programas y proyectos de ejecución presupuestaria compartida</a:t>
            </a:r>
            <a:endParaRPr lang="en-US" altLang="es-US" sz="14000" smtClean="0">
              <a:solidFill>
                <a:srgbClr val="52658C"/>
              </a:solidFill>
            </a:endParaRPr>
          </a:p>
        </p:txBody>
      </p:sp>
      <p:pic>
        <p:nvPicPr>
          <p:cNvPr id="22532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2132013" y="5187950"/>
            <a:ext cx="46085125" cy="18918238"/>
          </a:xfrm>
        </p:spPr>
        <p:txBody>
          <a:bodyPr/>
          <a:lstStyle/>
          <a:p>
            <a:r>
              <a:rPr lang="es-SV" altLang="es-US" sz="15000" smtClean="0">
                <a:solidFill>
                  <a:srgbClr val="52658C"/>
                </a:solidFill>
              </a:rPr>
              <a:t>Exigencia de otra escala en la capacidad de inspirar al país: Un reto mayor que el de los requerimientos «técnicos»</a:t>
            </a:r>
          </a:p>
          <a:p>
            <a:endParaRPr lang="es-SV" altLang="es-US" sz="15000" smtClean="0">
              <a:solidFill>
                <a:srgbClr val="52658C"/>
              </a:solidFill>
            </a:endParaRPr>
          </a:p>
          <a:p>
            <a:r>
              <a:rPr lang="es-SV" altLang="es-US" sz="15000" smtClean="0">
                <a:solidFill>
                  <a:srgbClr val="52658C"/>
                </a:solidFill>
              </a:rPr>
              <a:t>Consecuente capacidad de comunicar: amplia difusión de la reducción de costos sociales y económicos  (en cifras) en pérdidas y daños por la restauración (bajo esta lógica se «autofinancia») </a:t>
            </a:r>
            <a:endParaRPr lang="en-US" altLang="es-US" sz="15000" smtClean="0">
              <a:solidFill>
                <a:srgbClr val="52658C"/>
              </a:solidFill>
            </a:endParaRPr>
          </a:p>
        </p:txBody>
      </p:sp>
      <p:pic>
        <p:nvPicPr>
          <p:cNvPr id="23555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888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31850" y="27001788"/>
            <a:ext cx="34493200" cy="5095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25 Grupo"/>
          <p:cNvGrpSpPr>
            <a:grpSpLocks/>
          </p:cNvGrpSpPr>
          <p:nvPr/>
        </p:nvGrpSpPr>
        <p:grpSpPr bwMode="auto">
          <a:xfrm>
            <a:off x="6232525" y="287338"/>
            <a:ext cx="44973875" cy="28016200"/>
            <a:chOff x="6233048" y="288032"/>
            <a:chExt cx="44973352" cy="28015057"/>
          </a:xfrm>
        </p:grpSpPr>
        <p:sp>
          <p:nvSpPr>
            <p:cNvPr id="4" name="3 Rectángulo"/>
            <p:cNvSpPr/>
            <p:nvPr/>
          </p:nvSpPr>
          <p:spPr>
            <a:xfrm>
              <a:off x="24739908" y="788074"/>
              <a:ext cx="26466492" cy="2384328"/>
            </a:xfrm>
            <a:prstGeom prst="rect">
              <a:avLst/>
            </a:prstGeom>
            <a:solidFill>
              <a:srgbClr val="605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1186" tIns="255593" rIns="511186" bIns="255593" anchor="ctr"/>
            <a:lstStyle/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0500" b="1" dirty="0">
                  <a:solidFill>
                    <a:schemeClr val="bg1"/>
                  </a:solidFill>
                  <a:latin typeface="Gill Sans MT" pitchFamily="34" charset="0"/>
                </a:rPr>
                <a:t>MARN 2009-2014 </a:t>
              </a:r>
              <a:r>
                <a:rPr lang="es-SV" sz="10500" dirty="0">
                  <a:solidFill>
                    <a:schemeClr val="bg1"/>
                  </a:solidFill>
                  <a:latin typeface="Gill Sans MT" pitchFamily="34" charset="0"/>
                </a:rPr>
                <a:t>:  Cinco grandes apuestas</a:t>
              </a:r>
            </a:p>
          </p:txBody>
        </p:sp>
        <p:pic>
          <p:nvPicPr>
            <p:cNvPr id="4112" name="4 Imagen" descr="MARN fondo negr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048" y="25926825"/>
              <a:ext cx="11521280" cy="214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24163652" y="288032"/>
              <a:ext cx="144460" cy="28015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4099" name="7 CuadroTexto"/>
          <p:cNvSpPr txBox="1">
            <a:spLocks noChangeArrowheads="1"/>
          </p:cNvSpPr>
          <p:nvPr/>
        </p:nvSpPr>
        <p:spPr bwMode="auto">
          <a:xfrm>
            <a:off x="24396700" y="3821113"/>
            <a:ext cx="26522363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SV" altLang="es-US" sz="8500" b="1">
                <a:solidFill>
                  <a:srgbClr val="52658C"/>
                </a:solidFill>
                <a:latin typeface="Gill Sans MT" panose="020B0502020104020203" pitchFamily="34" charset="0"/>
              </a:rPr>
              <a:t>1. Reducir el riesgo climático a corto plazo. </a:t>
            </a:r>
          </a:p>
          <a:p>
            <a:pPr eaLnBrk="1" hangingPunct="1"/>
            <a:endParaRPr lang="es-SV" altLang="es-US" sz="8500" b="1">
              <a:solidFill>
                <a:srgbClr val="866E4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571325" y="6130925"/>
            <a:ext cx="26522363" cy="7056438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rgbClr val="52658C"/>
                </a:solidFill>
                <a:latin typeface="Gill Sans MT" pitchFamily="34" charset="0"/>
              </a:rPr>
              <a:t>2.  Restaurar zonas ambientalmente degradadas</a:t>
            </a:r>
            <a:r>
              <a:rPr lang="es-SV" sz="8500" dirty="0">
                <a:solidFill>
                  <a:srgbClr val="52658C"/>
                </a:solidFill>
                <a:latin typeface="Gill Sans MT" pitchFamily="34" charset="0"/>
              </a:rPr>
              <a:t>, bajo un enfoque haga posible su adopción y masificación para reducir el riesgo climático en el mediano y largo plazo. </a:t>
            </a:r>
          </a:p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b="1" dirty="0">
              <a:solidFill>
                <a:srgbClr val="866E40"/>
              </a:solidFill>
              <a:latin typeface="Gill Sans M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571325" y="12101513"/>
            <a:ext cx="26522363" cy="7056437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rgbClr val="52658C"/>
                </a:solidFill>
                <a:latin typeface="Gill Sans MT" pitchFamily="34" charset="0"/>
              </a:rPr>
              <a:t>3.  Atender problemas de saneamiento </a:t>
            </a:r>
            <a:r>
              <a:rPr lang="es-SV" sz="8500" dirty="0">
                <a:solidFill>
                  <a:srgbClr val="52658C"/>
                </a:solidFill>
                <a:latin typeface="Gill Sans MT" pitchFamily="34" charset="0"/>
              </a:rPr>
              <a:t>previamente desatendidos que han afectado a la gente y los ecosistemas.</a:t>
            </a:r>
          </a:p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dirty="0">
              <a:solidFill>
                <a:srgbClr val="866E40"/>
              </a:solidFill>
              <a:latin typeface="Gill Sans MT" pitchFamily="34" charset="0"/>
            </a:endParaRPr>
          </a:p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b="1" dirty="0">
              <a:solidFill>
                <a:srgbClr val="866E40"/>
              </a:solidFill>
              <a:latin typeface="Gill Sans M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595138" y="16349663"/>
            <a:ext cx="26522362" cy="9672637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rgbClr val="52658C"/>
                </a:solidFill>
                <a:latin typeface="Gill Sans MT" pitchFamily="34" charset="0"/>
              </a:rPr>
              <a:t>4. Reducir la inseguridad hídrica: </a:t>
            </a:r>
          </a:p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rgbClr val="52658C"/>
                </a:solidFill>
                <a:latin typeface="Gill Sans MT" pitchFamily="34" charset="0"/>
              </a:rPr>
              <a:t>	</a:t>
            </a:r>
            <a:r>
              <a:rPr lang="es-SV" sz="8500" dirty="0">
                <a:solidFill>
                  <a:srgbClr val="52658C"/>
                </a:solidFill>
                <a:latin typeface="Gill Sans MT" pitchFamily="34" charset="0"/>
              </a:rPr>
              <a:t>proteger, recuperar y gestionar de manera inclusiva y eficiente el recurso hídrico para sustentar la vida y la economía.</a:t>
            </a:r>
          </a:p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b="1" dirty="0">
              <a:solidFill>
                <a:srgbClr val="866E40"/>
              </a:solidFill>
              <a:latin typeface="Gill Sans MT" pitchFamily="34" charset="0"/>
            </a:endParaRPr>
          </a:p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dirty="0">
              <a:solidFill>
                <a:srgbClr val="866E40"/>
              </a:solidFill>
              <a:latin typeface="Gill Sans MT" pitchFamily="34" charset="0"/>
            </a:endParaRPr>
          </a:p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b="1" dirty="0">
              <a:solidFill>
                <a:srgbClr val="866E40"/>
              </a:solidFill>
              <a:latin typeface="Gill Sans M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4666575" y="21955125"/>
            <a:ext cx="27724100" cy="8364538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rgbClr val="52658C"/>
                </a:solidFill>
                <a:latin typeface="Gill Sans MT" pitchFamily="34" charset="0"/>
              </a:rPr>
              <a:t>5. Sentar sólidas bases institucionales </a:t>
            </a:r>
            <a:r>
              <a:rPr lang="es-SV" sz="8500" dirty="0">
                <a:solidFill>
                  <a:srgbClr val="52658C"/>
                </a:solidFill>
                <a:latin typeface="Gill Sans MT" pitchFamily="34" charset="0"/>
              </a:rPr>
              <a:t>para una gestión ambiental enérgica, articulada, inclusiva, responsable y transparente</a:t>
            </a:r>
            <a:r>
              <a:rPr lang="es-SV" sz="8500" b="1" dirty="0">
                <a:solidFill>
                  <a:srgbClr val="52658C"/>
                </a:solidFill>
                <a:latin typeface="Gill Sans MT" pitchFamily="34" charset="0"/>
              </a:rPr>
              <a:t>.</a:t>
            </a:r>
          </a:p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b="1" dirty="0">
              <a:solidFill>
                <a:srgbClr val="866E40"/>
              </a:solidFill>
              <a:latin typeface="Gill Sans MT" pitchFamily="34" charset="0"/>
            </a:endParaRPr>
          </a:p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dirty="0">
              <a:solidFill>
                <a:srgbClr val="866E40"/>
              </a:solidFill>
              <a:latin typeface="Gill Sans MT" pitchFamily="34" charset="0"/>
            </a:endParaRPr>
          </a:p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b="1" dirty="0">
              <a:solidFill>
                <a:srgbClr val="866E40"/>
              </a:solidFill>
              <a:latin typeface="Gill Sans MT" pitchFamily="34" charset="0"/>
            </a:endParaRPr>
          </a:p>
        </p:txBody>
      </p:sp>
      <p:pic>
        <p:nvPicPr>
          <p:cNvPr id="4104" name="16 Imagen" descr="Jiboa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488" y="0"/>
            <a:ext cx="11160125" cy="837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19 Grupo"/>
          <p:cNvGrpSpPr>
            <a:grpSpLocks/>
          </p:cNvGrpSpPr>
          <p:nvPr/>
        </p:nvGrpSpPr>
        <p:grpSpPr bwMode="auto">
          <a:xfrm>
            <a:off x="1047750" y="939800"/>
            <a:ext cx="9834563" cy="9864725"/>
            <a:chOff x="0" y="4396433"/>
            <a:chExt cx="24091032" cy="17497944"/>
          </a:xfrm>
        </p:grpSpPr>
        <p:pic>
          <p:nvPicPr>
            <p:cNvPr id="4109" name="17 Imagen" descr="IMG_6019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05" y="4396433"/>
              <a:ext cx="23006555" cy="15337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18 Rectángulo"/>
            <p:cNvSpPr/>
            <p:nvPr/>
          </p:nvSpPr>
          <p:spPr>
            <a:xfrm>
              <a:off x="0" y="19734590"/>
              <a:ext cx="24091032" cy="2159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4106" name="20 Imagen" descr="mina san sebastian (78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8356600"/>
            <a:ext cx="16021050" cy="106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21 Imagen" descr="Muestras rio  sucio  (170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3900"/>
            <a:ext cx="13177838" cy="878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24 Imagen" descr="RELLENO SANTIARIO CHALATENANGO 02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19805650"/>
            <a:ext cx="13292137" cy="886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5 Grupo"/>
          <p:cNvGrpSpPr>
            <a:grpSpLocks/>
          </p:cNvGrpSpPr>
          <p:nvPr/>
        </p:nvGrpSpPr>
        <p:grpSpPr bwMode="auto">
          <a:xfrm>
            <a:off x="6232525" y="287338"/>
            <a:ext cx="44973875" cy="28016200"/>
            <a:chOff x="6233048" y="288032"/>
            <a:chExt cx="44973352" cy="28015057"/>
          </a:xfrm>
        </p:grpSpPr>
        <p:sp>
          <p:nvSpPr>
            <p:cNvPr id="7" name="6 Rectángulo"/>
            <p:cNvSpPr/>
            <p:nvPr/>
          </p:nvSpPr>
          <p:spPr>
            <a:xfrm>
              <a:off x="24739908" y="788074"/>
              <a:ext cx="26466492" cy="2384328"/>
            </a:xfrm>
            <a:prstGeom prst="rect">
              <a:avLst/>
            </a:prstGeom>
            <a:solidFill>
              <a:srgbClr val="605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1186" tIns="255593" rIns="511186" bIns="255593" anchor="ctr"/>
            <a:lstStyle/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0500" b="1" dirty="0">
                  <a:solidFill>
                    <a:schemeClr val="bg1"/>
                  </a:solidFill>
                  <a:latin typeface="Gill Sans MT" pitchFamily="34" charset="0"/>
                </a:rPr>
                <a:t>MARN 2009-2014 </a:t>
              </a:r>
              <a:r>
                <a:rPr lang="es-SV" sz="10500" dirty="0">
                  <a:solidFill>
                    <a:schemeClr val="bg1"/>
                  </a:solidFill>
                  <a:latin typeface="Gill Sans MT" pitchFamily="34" charset="0"/>
                </a:rPr>
                <a:t>:Cinco grandes apuestas</a:t>
              </a:r>
            </a:p>
          </p:txBody>
        </p:sp>
        <p:pic>
          <p:nvPicPr>
            <p:cNvPr id="5154" name="7 Imagen" descr="MARN fondo negr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048" y="25926825"/>
              <a:ext cx="11521280" cy="214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24163652" y="288032"/>
              <a:ext cx="144460" cy="28015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24396700" y="3821113"/>
            <a:ext cx="26522363" cy="4440237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1. Logramos reducir significativamente  el riesgo climático a corto plazo. </a:t>
            </a:r>
          </a:p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5124" name="11 CuadroTexto"/>
          <p:cNvSpPr txBox="1">
            <a:spLocks noChangeArrowheads="1"/>
          </p:cNvSpPr>
          <p:nvPr/>
        </p:nvSpPr>
        <p:spPr bwMode="auto">
          <a:xfrm>
            <a:off x="24549100" y="8212138"/>
            <a:ext cx="26522363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10000">
                <a:solidFill>
                  <a:srgbClr val="52658C"/>
                </a:solidFill>
                <a:latin typeface="Gill Sans MT" panose="020B0502020104020203" pitchFamily="34" charset="0"/>
              </a:rPr>
              <a:t>  Observación sistemática del clima: Centro de</a:t>
            </a:r>
          </a:p>
          <a:p>
            <a:pPr eaLnBrk="1" hangingPunct="1"/>
            <a:r>
              <a:rPr lang="es-SV" altLang="es-US" sz="10000">
                <a:solidFill>
                  <a:srgbClr val="52658C"/>
                </a:solidFill>
                <a:latin typeface="Gill Sans MT" panose="020B0502020104020203" pitchFamily="34" charset="0"/>
              </a:rPr>
              <a:t>    monitoreo más potente de la región.</a:t>
            </a:r>
          </a:p>
          <a:p>
            <a:pPr eaLnBrk="1" hangingPunct="1"/>
            <a:endParaRPr lang="es-SV" altLang="es-US" sz="10000" b="1">
              <a:solidFill>
                <a:srgbClr val="52658C"/>
              </a:solidFill>
              <a:latin typeface="Gill Sans MT" panose="020B0502020104020203" pitchFamily="34" charset="0"/>
            </a:endParaRPr>
          </a:p>
        </p:txBody>
      </p:sp>
      <p:pic>
        <p:nvPicPr>
          <p:cNvPr id="5125" name="12 Imagen" descr="IMG_ 0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611688"/>
            <a:ext cx="22559963" cy="169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13 Imagen" descr="IMG_85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611688"/>
            <a:ext cx="22537738" cy="169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14 Imagen" descr="IMG_862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4468813"/>
            <a:ext cx="22609175" cy="16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15 Imagen" descr="cobertura rad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4540250"/>
            <a:ext cx="21897975" cy="16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16 Imagen" descr="IMG_0131 - copi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614863"/>
            <a:ext cx="22466300" cy="16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17 Imagen" descr="PRESIDENTE EN CENTRO DE MONITORE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540250"/>
            <a:ext cx="22539325" cy="16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1" name="52 Grupo"/>
          <p:cNvGrpSpPr>
            <a:grpSpLocks/>
          </p:cNvGrpSpPr>
          <p:nvPr/>
        </p:nvGrpSpPr>
        <p:grpSpPr bwMode="auto">
          <a:xfrm>
            <a:off x="287338" y="4468813"/>
            <a:ext cx="23660100" cy="17352962"/>
            <a:chOff x="0" y="2884265"/>
            <a:chExt cx="23658984" cy="17353928"/>
          </a:xfrm>
        </p:grpSpPr>
        <p:sp>
          <p:nvSpPr>
            <p:cNvPr id="52" name="51 Rectángulo"/>
            <p:cNvSpPr/>
            <p:nvPr/>
          </p:nvSpPr>
          <p:spPr>
            <a:xfrm>
              <a:off x="0" y="2884265"/>
              <a:ext cx="23658984" cy="17353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pic>
          <p:nvPicPr>
            <p:cNvPr id="5152" name="50 Imagen" descr="DSC08779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960" y="3892377"/>
              <a:ext cx="11935326" cy="1591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2" name="62 Grupo"/>
          <p:cNvGrpSpPr>
            <a:grpSpLocks/>
          </p:cNvGrpSpPr>
          <p:nvPr/>
        </p:nvGrpSpPr>
        <p:grpSpPr bwMode="auto">
          <a:xfrm>
            <a:off x="760413" y="4756150"/>
            <a:ext cx="22250400" cy="17425988"/>
            <a:chOff x="688432" y="4756473"/>
            <a:chExt cx="22250472" cy="17425936"/>
          </a:xfrm>
        </p:grpSpPr>
        <p:pic>
          <p:nvPicPr>
            <p:cNvPr id="5149" name="60 Imagen" descr="Estaciones Meteorologicas Telemetricas actuales y en construccion Sep2012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32" y="4756473"/>
              <a:ext cx="22250472" cy="1439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61 Rectángulo"/>
            <p:cNvSpPr/>
            <p:nvPr/>
          </p:nvSpPr>
          <p:spPr>
            <a:xfrm>
              <a:off x="4720695" y="19013768"/>
              <a:ext cx="13322343" cy="3168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5133" name="56 Imagen" descr="Estaciones Sismicas actuales y a instalar 201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829175"/>
            <a:ext cx="22579013" cy="146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4" name="63 Grupo"/>
          <p:cNvGrpSpPr>
            <a:grpSpLocks/>
          </p:cNvGrpSpPr>
          <p:nvPr/>
        </p:nvGrpSpPr>
        <p:grpSpPr bwMode="auto">
          <a:xfrm>
            <a:off x="1120775" y="4108450"/>
            <a:ext cx="50085625" cy="19154775"/>
            <a:chOff x="968080" y="3676353"/>
            <a:chExt cx="50085920" cy="19154128"/>
          </a:xfrm>
        </p:grpSpPr>
        <p:sp>
          <p:nvSpPr>
            <p:cNvPr id="65" name="64 CuadroTexto"/>
            <p:cNvSpPr txBox="1"/>
            <p:nvPr/>
          </p:nvSpPr>
          <p:spPr>
            <a:xfrm>
              <a:off x="24531482" y="11885039"/>
              <a:ext cx="26522518" cy="6672037"/>
            </a:xfrm>
            <a:prstGeom prst="rect">
              <a:avLst/>
            </a:prstGeom>
            <a:noFill/>
          </p:spPr>
          <p:txBody>
            <a:bodyPr lIns="511186" tIns="255593" rIns="511186" bIns="255593">
              <a:spAutoFit/>
            </a:bodyPr>
            <a:lstStyle/>
            <a:p>
              <a:pPr marL="1320800" indent="-13208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SV" sz="10000" dirty="0">
                  <a:solidFill>
                    <a:srgbClr val="52658C"/>
                  </a:solidFill>
                  <a:latin typeface="Gill Sans MT" pitchFamily="34" charset="0"/>
                </a:rPr>
                <a:t>Fortalecimiento del Sistema de alerta temprana: reducción en el número de perdidas en vidas humanas,</a:t>
              </a:r>
            </a:p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968080" y="3676353"/>
              <a:ext cx="22682334" cy="19154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5135" name="68 Imagen" descr="observadores locales 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116513"/>
            <a:ext cx="22559962" cy="16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66 Imagen" descr="Santa Ana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5187950"/>
            <a:ext cx="22559962" cy="169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67 Imagen" descr="La Libertad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116513"/>
            <a:ext cx="22559962" cy="16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8" name="69 Grupo"/>
          <p:cNvGrpSpPr>
            <a:grpSpLocks/>
          </p:cNvGrpSpPr>
          <p:nvPr/>
        </p:nvGrpSpPr>
        <p:grpSpPr bwMode="auto">
          <a:xfrm>
            <a:off x="1408113" y="4395788"/>
            <a:ext cx="49636362" cy="19711987"/>
            <a:chOff x="968080" y="3676353"/>
            <a:chExt cx="49636626" cy="19710769"/>
          </a:xfrm>
        </p:grpSpPr>
        <p:sp>
          <p:nvSpPr>
            <p:cNvPr id="71" name="70 CuadroTexto"/>
            <p:cNvSpPr txBox="1"/>
            <p:nvPr/>
          </p:nvSpPr>
          <p:spPr>
            <a:xfrm>
              <a:off x="24082203" y="16715272"/>
              <a:ext cx="26522503" cy="6671850"/>
            </a:xfrm>
            <a:prstGeom prst="rect">
              <a:avLst/>
            </a:prstGeom>
            <a:noFill/>
          </p:spPr>
          <p:txBody>
            <a:bodyPr lIns="511186" tIns="255593" rIns="511186" bIns="255593">
              <a:spAutoFit/>
            </a:bodyPr>
            <a:lstStyle/>
            <a:p>
              <a:pPr marL="1320800" indent="-13208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SV" sz="10000" dirty="0">
                  <a:solidFill>
                    <a:srgbClr val="52658C"/>
                  </a:solidFill>
                  <a:latin typeface="Gill Sans MT" pitchFamily="34" charset="0"/>
                </a:rPr>
                <a:t>Ordenamiento territorial:  Avances en directrices y lineamientos de ordenamiento ambiental del territorio.</a:t>
              </a:r>
            </a:p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968080" y="3676353"/>
              <a:ext cx="22682321" cy="19153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5139" name="78 Imagen" descr="2verapaz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5763" cy="1267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0" name="79 Grupo"/>
          <p:cNvGrpSpPr>
            <a:grpSpLocks/>
          </p:cNvGrpSpPr>
          <p:nvPr/>
        </p:nvGrpSpPr>
        <p:grpSpPr bwMode="auto">
          <a:xfrm>
            <a:off x="0" y="12538075"/>
            <a:ext cx="9217025" cy="16129000"/>
            <a:chOff x="616424" y="4180409"/>
            <a:chExt cx="22898544" cy="21290142"/>
          </a:xfrm>
        </p:grpSpPr>
        <p:sp>
          <p:nvSpPr>
            <p:cNvPr id="81" name="80 Rectángulo"/>
            <p:cNvSpPr/>
            <p:nvPr/>
          </p:nvSpPr>
          <p:spPr>
            <a:xfrm>
              <a:off x="616424" y="4180409"/>
              <a:ext cx="22898544" cy="183627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pic>
          <p:nvPicPr>
            <p:cNvPr id="5144" name="81 Imagen" descr="3 Directrices Rehabilitacion Verapaz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68" y="4180409"/>
              <a:ext cx="17474748" cy="2129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41" name="85 Imagen" descr="Zonificacion Ambiental_SRMSS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8" y="15849600"/>
            <a:ext cx="12817475" cy="128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" b="124"/>
          <a:stretch>
            <a:fillRect/>
          </a:stretch>
        </p:blipFill>
        <p:spPr bwMode="auto">
          <a:xfrm>
            <a:off x="8248650" y="9580563"/>
            <a:ext cx="14906625" cy="743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5 Grupo"/>
          <p:cNvGrpSpPr>
            <a:grpSpLocks/>
          </p:cNvGrpSpPr>
          <p:nvPr/>
        </p:nvGrpSpPr>
        <p:grpSpPr bwMode="auto">
          <a:xfrm>
            <a:off x="6232525" y="287338"/>
            <a:ext cx="44973875" cy="28016200"/>
            <a:chOff x="6233048" y="288032"/>
            <a:chExt cx="44973352" cy="28015057"/>
          </a:xfrm>
        </p:grpSpPr>
        <p:sp>
          <p:nvSpPr>
            <p:cNvPr id="7" name="6 Rectángulo"/>
            <p:cNvSpPr/>
            <p:nvPr/>
          </p:nvSpPr>
          <p:spPr>
            <a:xfrm>
              <a:off x="24739908" y="788074"/>
              <a:ext cx="26466492" cy="2384328"/>
            </a:xfrm>
            <a:prstGeom prst="rect">
              <a:avLst/>
            </a:prstGeom>
            <a:solidFill>
              <a:srgbClr val="605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1186" tIns="255593" rIns="511186" bIns="255593" anchor="ctr"/>
            <a:lstStyle/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0500" b="1" dirty="0">
                  <a:solidFill>
                    <a:schemeClr val="bg1"/>
                  </a:solidFill>
                  <a:latin typeface="Gill Sans MT" pitchFamily="34" charset="0"/>
                </a:rPr>
                <a:t>MARN 2009-2014 </a:t>
              </a:r>
              <a:r>
                <a:rPr lang="es-SV" sz="10500" dirty="0">
                  <a:solidFill>
                    <a:schemeClr val="bg1"/>
                  </a:solidFill>
                  <a:latin typeface="Gill Sans MT" pitchFamily="34" charset="0"/>
                </a:rPr>
                <a:t>:Cinco grandes apuestas</a:t>
              </a:r>
            </a:p>
          </p:txBody>
        </p:sp>
        <p:pic>
          <p:nvPicPr>
            <p:cNvPr id="6159" name="7 Imagen" descr="MARN fondo negr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048" y="25926825"/>
              <a:ext cx="11521280" cy="214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24163652" y="288032"/>
              <a:ext cx="144460" cy="28015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24684038" y="3689350"/>
            <a:ext cx="26522362" cy="4440238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2.  Atendimos problemas graves de saneamiento que afectan a la gente y los ecosistemas. </a:t>
            </a:r>
          </a:p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85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148" name="11 CuadroTexto"/>
          <p:cNvSpPr txBox="1">
            <a:spLocks noChangeArrowheads="1"/>
          </p:cNvSpPr>
          <p:nvPr/>
        </p:nvSpPr>
        <p:spPr bwMode="auto">
          <a:xfrm>
            <a:off x="27763788" y="8212138"/>
            <a:ext cx="23442612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10000">
                <a:solidFill>
                  <a:srgbClr val="52658C"/>
                </a:solidFill>
                <a:latin typeface="Gill Sans MT" panose="020B0502020104020203" pitchFamily="34" charset="0"/>
              </a:rPr>
              <a:t>  Desechos sólidos:  Programa Nacional de Manejo integral de desechos sólidos. </a:t>
            </a:r>
          </a:p>
          <a:p>
            <a:pPr eaLnBrk="1" hangingPunct="1"/>
            <a:endParaRPr lang="es-SV" altLang="es-US" sz="10000" b="1">
              <a:solidFill>
                <a:srgbClr val="52658C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6149" name="54 Grupo"/>
          <p:cNvGrpSpPr>
            <a:grpSpLocks/>
          </p:cNvGrpSpPr>
          <p:nvPr/>
        </p:nvGrpSpPr>
        <p:grpSpPr bwMode="auto">
          <a:xfrm>
            <a:off x="0" y="0"/>
            <a:ext cx="15554325" cy="10080625"/>
            <a:chOff x="1336504" y="5332537"/>
            <a:chExt cx="22538504" cy="15265696"/>
          </a:xfrm>
        </p:grpSpPr>
        <p:sp>
          <p:nvSpPr>
            <p:cNvPr id="54" name="53 Rectángulo"/>
            <p:cNvSpPr/>
            <p:nvPr/>
          </p:nvSpPr>
          <p:spPr>
            <a:xfrm>
              <a:off x="1336504" y="5332537"/>
              <a:ext cx="22538504" cy="15265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pic>
          <p:nvPicPr>
            <p:cNvPr id="6157" name="49 Imagen" descr="4DSCN3367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429" y="5908601"/>
              <a:ext cx="19528371" cy="146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59 CuadroTexto"/>
          <p:cNvSpPr txBox="1">
            <a:spLocks noChangeArrowheads="1"/>
          </p:cNvSpPr>
          <p:nvPr/>
        </p:nvSpPr>
        <p:spPr bwMode="auto">
          <a:xfrm>
            <a:off x="28124150" y="11596688"/>
            <a:ext cx="20696238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10000">
                <a:solidFill>
                  <a:srgbClr val="52658C"/>
                </a:solidFill>
                <a:latin typeface="Gill Sans MT" panose="020B0502020104020203" pitchFamily="34" charset="0"/>
              </a:rPr>
              <a:t>  Desechos Tóxicos: En 5 años habremos destruido el 100% de los contaminantes identificados en el inventario nacional.</a:t>
            </a:r>
          </a:p>
        </p:txBody>
      </p:sp>
      <p:pic>
        <p:nvPicPr>
          <p:cNvPr id="6151" name="91 Imagen" descr="2 Toxafeno San Miguel  (6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2488"/>
            <a:ext cx="15074900" cy="1130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99 CuadroTexto"/>
          <p:cNvSpPr txBox="1">
            <a:spLocks noChangeArrowheads="1"/>
          </p:cNvSpPr>
          <p:nvPr/>
        </p:nvSpPr>
        <p:spPr bwMode="auto">
          <a:xfrm>
            <a:off x="28317825" y="17905413"/>
            <a:ext cx="21264563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10000">
                <a:solidFill>
                  <a:srgbClr val="52658C"/>
                </a:solidFill>
                <a:latin typeface="Gill Sans MT" panose="020B0502020104020203" pitchFamily="34" charset="0"/>
              </a:rPr>
              <a:t>  Contaminación: Equipamiento de laboratorios (central y móviles), gerencia de saneamiento, </a:t>
            </a:r>
          </a:p>
          <a:p>
            <a:pPr eaLnBrk="1" hangingPunct="1"/>
            <a:endParaRPr lang="es-SV" altLang="es-US" sz="10000" b="1">
              <a:solidFill>
                <a:srgbClr val="52658C"/>
              </a:solidFill>
              <a:latin typeface="Gill Sans MT" panose="020B0502020104020203" pitchFamily="34" charset="0"/>
            </a:endParaRPr>
          </a:p>
        </p:txBody>
      </p:sp>
      <p:pic>
        <p:nvPicPr>
          <p:cNvPr id="6153" name="104 Imagen" descr="2 Gira Rastros_Comite técnico 09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1563"/>
            <a:ext cx="15266988" cy="1144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105 Imagen" descr="4mina san sebastian (113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3171825"/>
            <a:ext cx="13512800" cy="100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107 Imagen" descr="Muestras rio  sucio  (19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563" y="18729325"/>
            <a:ext cx="13308012" cy="99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5 Grupo"/>
          <p:cNvGrpSpPr>
            <a:grpSpLocks/>
          </p:cNvGrpSpPr>
          <p:nvPr/>
        </p:nvGrpSpPr>
        <p:grpSpPr bwMode="auto">
          <a:xfrm>
            <a:off x="6232525" y="287338"/>
            <a:ext cx="44973875" cy="28016200"/>
            <a:chOff x="6233048" y="288032"/>
            <a:chExt cx="44973352" cy="28015057"/>
          </a:xfrm>
        </p:grpSpPr>
        <p:sp>
          <p:nvSpPr>
            <p:cNvPr id="7" name="6 Rectángulo"/>
            <p:cNvSpPr/>
            <p:nvPr/>
          </p:nvSpPr>
          <p:spPr>
            <a:xfrm>
              <a:off x="24739908" y="788074"/>
              <a:ext cx="26466492" cy="2384328"/>
            </a:xfrm>
            <a:prstGeom prst="rect">
              <a:avLst/>
            </a:prstGeom>
            <a:solidFill>
              <a:srgbClr val="605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1186" tIns="255593" rIns="511186" bIns="255593" anchor="ctr"/>
            <a:lstStyle/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0500" b="1" dirty="0">
                  <a:solidFill>
                    <a:schemeClr val="bg1"/>
                  </a:solidFill>
                  <a:latin typeface="Gill Sans MT" pitchFamily="34" charset="0"/>
                </a:rPr>
                <a:t>MARN 2009-2014 </a:t>
              </a:r>
              <a:r>
                <a:rPr lang="es-SV" sz="10500" dirty="0">
                  <a:solidFill>
                    <a:schemeClr val="bg1"/>
                  </a:solidFill>
                  <a:latin typeface="Gill Sans MT" pitchFamily="34" charset="0"/>
                </a:rPr>
                <a:t>:Cinco grandes apuestas</a:t>
              </a:r>
            </a:p>
          </p:txBody>
        </p:sp>
        <p:pic>
          <p:nvPicPr>
            <p:cNvPr id="7231" name="7 Imagen" descr="MARN fondo negr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048" y="25926825"/>
              <a:ext cx="11521280" cy="214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24163652" y="288032"/>
              <a:ext cx="144460" cy="28015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24396700" y="3821113"/>
            <a:ext cx="26522363" cy="5748337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3.  Avanzamos en Reducir la inseguridad hídrica: </a:t>
            </a:r>
          </a:p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	</a:t>
            </a:r>
            <a:r>
              <a:rPr lang="es-SV" sz="85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proteger, recuperar y gestionar de manera inclusiva y eficiente el recurso hídrico para sustentar la vida y la economía.</a:t>
            </a:r>
            <a:endParaRPr lang="es-SV" sz="8500" b="1" dirty="0">
              <a:solidFill>
                <a:schemeClr val="accent1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931688" y="10253663"/>
            <a:ext cx="25369837" cy="6672262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lvl="1" indent="-1270000" defTabSz="511186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0000" dirty="0">
                <a:solidFill>
                  <a:srgbClr val="52658C"/>
                </a:solidFill>
                <a:latin typeface="Gill Sans MT" pitchFamily="34" charset="0"/>
              </a:rPr>
              <a:t>Derecho humano al agua, seguridad alimentaria y reducción de riesgos</a:t>
            </a:r>
          </a:p>
          <a:p>
            <a:pPr marL="0" lvl="1" indent="0" defTabSz="511186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SV" sz="10000" b="1" dirty="0">
              <a:solidFill>
                <a:srgbClr val="52658C"/>
              </a:solidFill>
              <a:latin typeface="Gill Sans MT" pitchFamily="34" charset="0"/>
            </a:endParaRPr>
          </a:p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0000" b="1" dirty="0">
              <a:solidFill>
                <a:srgbClr val="52658C"/>
              </a:solidFill>
              <a:latin typeface="Gill Sans MT" pitchFamily="34" charset="0"/>
            </a:endParaRPr>
          </a:p>
        </p:txBody>
      </p:sp>
      <p:pic>
        <p:nvPicPr>
          <p:cNvPr id="7173" name="110 Imagen" descr="derecho agua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5764213"/>
            <a:ext cx="13320712" cy="154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111 Imagen" descr="daños cultiv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7061200"/>
            <a:ext cx="21599525" cy="147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112 Imagen" descr="cultivos-hortalizas-afectados-Salvador-Agatha_PREIMA20100607_0099_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7132638"/>
            <a:ext cx="21599525" cy="147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113 Imagen" descr="rotopl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6556375"/>
            <a:ext cx="21778912" cy="154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114 Imagen" descr="Nueva imagen (53)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5548313"/>
            <a:ext cx="22066250" cy="166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117 Grupo"/>
          <p:cNvGrpSpPr>
            <a:grpSpLocks/>
          </p:cNvGrpSpPr>
          <p:nvPr/>
        </p:nvGrpSpPr>
        <p:grpSpPr bwMode="auto">
          <a:xfrm>
            <a:off x="919163" y="5045075"/>
            <a:ext cx="49239487" cy="18218150"/>
            <a:chOff x="904456" y="5116513"/>
            <a:chExt cx="49238592" cy="18218024"/>
          </a:xfrm>
        </p:grpSpPr>
        <p:sp>
          <p:nvSpPr>
            <p:cNvPr id="116" name="115 CuadroTexto"/>
            <p:cNvSpPr txBox="1"/>
            <p:nvPr/>
          </p:nvSpPr>
          <p:spPr>
            <a:xfrm>
              <a:off x="24916545" y="15124044"/>
              <a:ext cx="25226503" cy="8210493"/>
            </a:xfrm>
            <a:prstGeom prst="rect">
              <a:avLst/>
            </a:prstGeom>
            <a:noFill/>
          </p:spPr>
          <p:txBody>
            <a:bodyPr lIns="511186" tIns="255593" rIns="511186" bIns="255593">
              <a:spAutoFit/>
            </a:bodyPr>
            <a:lstStyle/>
            <a:p>
              <a:pPr marL="1270000" lvl="1" indent="-12700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SV" sz="10000" dirty="0">
                  <a:solidFill>
                    <a:srgbClr val="52658C"/>
                  </a:solidFill>
                  <a:latin typeface="Gill Sans MT" pitchFamily="34" charset="0"/>
                </a:rPr>
                <a:t>Uso eficiente y limpio del agua en todos los sectores de la economía</a:t>
              </a:r>
            </a:p>
            <a:p>
              <a:pPr marL="1270000" lvl="1" indent="-12700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  <a:p>
              <a:pPr marL="0" lvl="1" indent="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</p:txBody>
        </p:sp>
        <p:sp>
          <p:nvSpPr>
            <p:cNvPr id="117" name="116 Rectángulo"/>
            <p:cNvSpPr/>
            <p:nvPr/>
          </p:nvSpPr>
          <p:spPr>
            <a:xfrm>
              <a:off x="904456" y="5116513"/>
              <a:ext cx="22681788" cy="18218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grpSp>
        <p:nvGrpSpPr>
          <p:cNvPr id="7179" name="136 Grupo"/>
          <p:cNvGrpSpPr>
            <a:grpSpLocks/>
          </p:cNvGrpSpPr>
          <p:nvPr/>
        </p:nvGrpSpPr>
        <p:grpSpPr bwMode="auto">
          <a:xfrm>
            <a:off x="1408113" y="7348538"/>
            <a:ext cx="21991637" cy="11377612"/>
            <a:chOff x="118863" y="1169249"/>
            <a:chExt cx="9025137" cy="4669199"/>
          </a:xfrm>
        </p:grpSpPr>
        <p:sp>
          <p:nvSpPr>
            <p:cNvPr id="138" name="137 Rectángulo"/>
            <p:cNvSpPr/>
            <p:nvPr/>
          </p:nvSpPr>
          <p:spPr>
            <a:xfrm>
              <a:off x="4000460" y="4220809"/>
              <a:ext cx="5143540" cy="57200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pic>
          <p:nvPicPr>
            <p:cNvPr id="7227" name="138 Imagen" descr="HUELLA HÍDRICA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63" y="1169249"/>
              <a:ext cx="8629601" cy="466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0" name="143 Grupo"/>
          <p:cNvGrpSpPr>
            <a:grpSpLocks/>
          </p:cNvGrpSpPr>
          <p:nvPr/>
        </p:nvGrpSpPr>
        <p:grpSpPr bwMode="auto">
          <a:xfrm>
            <a:off x="1120775" y="6340475"/>
            <a:ext cx="22753638" cy="12888913"/>
            <a:chOff x="1120480" y="6340649"/>
            <a:chExt cx="22754528" cy="12889432"/>
          </a:xfrm>
        </p:grpSpPr>
        <p:sp>
          <p:nvSpPr>
            <p:cNvPr id="143" name="142 Rectángulo"/>
            <p:cNvSpPr/>
            <p:nvPr/>
          </p:nvSpPr>
          <p:spPr>
            <a:xfrm>
              <a:off x="1120480" y="6772466"/>
              <a:ext cx="22754528" cy="12457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pic>
          <p:nvPicPr>
            <p:cNvPr id="7224" name="140 Imagen" descr="toritilla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688" y="6340649"/>
              <a:ext cx="17961289" cy="1139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141 CuadroTexto"/>
            <p:cNvSpPr txBox="1"/>
            <p:nvPr/>
          </p:nvSpPr>
          <p:spPr>
            <a:xfrm>
              <a:off x="3641529" y="17717132"/>
              <a:ext cx="18404608" cy="14478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Producir una tortilla consume </a:t>
              </a:r>
              <a:r>
                <a:rPr lang="es-SV" sz="88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23 litros</a:t>
              </a:r>
            </a:p>
          </p:txBody>
        </p:sp>
      </p:grpSp>
      <p:grpSp>
        <p:nvGrpSpPr>
          <p:cNvPr id="7181" name="144 Grupo"/>
          <p:cNvGrpSpPr>
            <a:grpSpLocks/>
          </p:cNvGrpSpPr>
          <p:nvPr/>
        </p:nvGrpSpPr>
        <p:grpSpPr bwMode="auto">
          <a:xfrm>
            <a:off x="0" y="6556375"/>
            <a:ext cx="22771100" cy="14185900"/>
            <a:chOff x="179512" y="980728"/>
            <a:chExt cx="8784976" cy="5472608"/>
          </a:xfrm>
        </p:grpSpPr>
        <p:sp>
          <p:nvSpPr>
            <p:cNvPr id="146" name="145 Rectángulo"/>
            <p:cNvSpPr/>
            <p:nvPr/>
          </p:nvSpPr>
          <p:spPr>
            <a:xfrm>
              <a:off x="179512" y="980728"/>
              <a:ext cx="8784976" cy="547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grpSp>
          <p:nvGrpSpPr>
            <p:cNvPr id="7220" name="8 Grupo"/>
            <p:cNvGrpSpPr>
              <a:grpSpLocks/>
            </p:cNvGrpSpPr>
            <p:nvPr/>
          </p:nvGrpSpPr>
          <p:grpSpPr bwMode="auto">
            <a:xfrm>
              <a:off x="495584" y="1124744"/>
              <a:ext cx="8396896" cy="4684582"/>
              <a:chOff x="495584" y="1124744"/>
              <a:chExt cx="8396896" cy="4684582"/>
            </a:xfrm>
          </p:grpSpPr>
          <p:sp>
            <p:nvSpPr>
              <p:cNvPr id="148" name="147 CuadroTexto"/>
              <p:cNvSpPr txBox="1"/>
              <p:nvPr/>
            </p:nvSpPr>
            <p:spPr>
              <a:xfrm>
                <a:off x="495536" y="5251151"/>
                <a:ext cx="8396683" cy="5579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511186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SV" sz="8800" dirty="0">
                    <a:solidFill>
                      <a:schemeClr val="accent1">
                        <a:lumMod val="75000"/>
                      </a:schemeClr>
                    </a:solidFill>
                    <a:latin typeface="Gill Sans MT" pitchFamily="34" charset="0"/>
                  </a:rPr>
                  <a:t>Producir 250 ml de cerveza consume </a:t>
                </a:r>
                <a:r>
                  <a:rPr lang="es-SV" sz="8800" b="1" dirty="0">
                    <a:solidFill>
                      <a:schemeClr val="accent1">
                        <a:lumMod val="75000"/>
                      </a:schemeClr>
                    </a:solidFill>
                    <a:latin typeface="Gill Sans MT" pitchFamily="34" charset="0"/>
                  </a:rPr>
                  <a:t>75 litros</a:t>
                </a:r>
              </a:p>
            </p:txBody>
          </p:sp>
          <p:pic>
            <p:nvPicPr>
              <p:cNvPr id="7222" name="148 Imagen" descr="3 cerveza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124744"/>
                <a:ext cx="7031750" cy="3978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82" name="149 Grupo"/>
          <p:cNvGrpSpPr>
            <a:grpSpLocks/>
          </p:cNvGrpSpPr>
          <p:nvPr/>
        </p:nvGrpSpPr>
        <p:grpSpPr bwMode="auto">
          <a:xfrm>
            <a:off x="0" y="6772275"/>
            <a:ext cx="22650450" cy="14473238"/>
            <a:chOff x="179512" y="908720"/>
            <a:chExt cx="8784976" cy="5544616"/>
          </a:xfrm>
        </p:grpSpPr>
        <p:sp>
          <p:nvSpPr>
            <p:cNvPr id="151" name="150 Rectángulo"/>
            <p:cNvSpPr/>
            <p:nvPr/>
          </p:nvSpPr>
          <p:spPr>
            <a:xfrm>
              <a:off x="179512" y="980483"/>
              <a:ext cx="8784976" cy="5472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52" name="151 CuadroTexto"/>
            <p:cNvSpPr txBox="1"/>
            <p:nvPr/>
          </p:nvSpPr>
          <p:spPr>
            <a:xfrm>
              <a:off x="642527" y="5250999"/>
              <a:ext cx="7861408" cy="554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Producir 1 taza de café consume </a:t>
              </a:r>
              <a:r>
                <a:rPr lang="es-SV" sz="88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140 litros</a:t>
              </a:r>
            </a:p>
          </p:txBody>
        </p:sp>
        <p:pic>
          <p:nvPicPr>
            <p:cNvPr id="7218" name="152 Imagen" descr="4 cafe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908720"/>
              <a:ext cx="6409957" cy="419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3" name="156 Grupo"/>
          <p:cNvGrpSpPr>
            <a:grpSpLocks/>
          </p:cNvGrpSpPr>
          <p:nvPr/>
        </p:nvGrpSpPr>
        <p:grpSpPr bwMode="auto">
          <a:xfrm>
            <a:off x="1120775" y="6340475"/>
            <a:ext cx="22491700" cy="14546263"/>
            <a:chOff x="-79638" y="604305"/>
            <a:chExt cx="9044126" cy="5849031"/>
          </a:xfrm>
        </p:grpSpPr>
        <p:sp>
          <p:nvSpPr>
            <p:cNvPr id="158" name="157 Rectángulo"/>
            <p:cNvSpPr/>
            <p:nvPr/>
          </p:nvSpPr>
          <p:spPr>
            <a:xfrm>
              <a:off x="179532" y="604305"/>
              <a:ext cx="8784956" cy="5849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59" name="158 CuadroTexto"/>
            <p:cNvSpPr txBox="1"/>
            <p:nvPr/>
          </p:nvSpPr>
          <p:spPr>
            <a:xfrm>
              <a:off x="-79638" y="5251358"/>
              <a:ext cx="8800915" cy="5815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Producir 1 litro de leche consume </a:t>
              </a:r>
              <a:r>
                <a:rPr lang="es-SV" sz="88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1,000 litros</a:t>
              </a:r>
            </a:p>
          </p:txBody>
        </p:sp>
        <p:pic>
          <p:nvPicPr>
            <p:cNvPr id="7215" name="159 Imagen" descr="7 lech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412776"/>
              <a:ext cx="6665990" cy="337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4" name="160 Grupo"/>
          <p:cNvGrpSpPr>
            <a:grpSpLocks/>
          </p:cNvGrpSpPr>
          <p:nvPr/>
        </p:nvGrpSpPr>
        <p:grpSpPr bwMode="auto">
          <a:xfrm>
            <a:off x="1336675" y="8140700"/>
            <a:ext cx="22244050" cy="13857288"/>
            <a:chOff x="179512" y="980728"/>
            <a:chExt cx="8784976" cy="5472608"/>
          </a:xfrm>
        </p:grpSpPr>
        <p:sp>
          <p:nvSpPr>
            <p:cNvPr id="162" name="161 Rectángulo"/>
            <p:cNvSpPr/>
            <p:nvPr/>
          </p:nvSpPr>
          <p:spPr>
            <a:xfrm>
              <a:off x="179512" y="980728"/>
              <a:ext cx="8784976" cy="547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63" name="162 CuadroTexto"/>
            <p:cNvSpPr txBox="1"/>
            <p:nvPr/>
          </p:nvSpPr>
          <p:spPr>
            <a:xfrm>
              <a:off x="201456" y="4653375"/>
              <a:ext cx="8625101" cy="5711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Producir 1 hamburguesa consume </a:t>
              </a:r>
              <a:r>
                <a:rPr lang="es-SV" sz="88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2,400 litros</a:t>
              </a:r>
            </a:p>
          </p:txBody>
        </p:sp>
        <p:pic>
          <p:nvPicPr>
            <p:cNvPr id="7212" name="163 Imagen" descr="6 hamburguesa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484784"/>
              <a:ext cx="7114047" cy="287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5" name="164 Grupo"/>
          <p:cNvGrpSpPr>
            <a:grpSpLocks/>
          </p:cNvGrpSpPr>
          <p:nvPr/>
        </p:nvGrpSpPr>
        <p:grpSpPr bwMode="auto">
          <a:xfrm>
            <a:off x="1768475" y="8572500"/>
            <a:ext cx="22902863" cy="13785850"/>
            <a:chOff x="179512" y="980728"/>
            <a:chExt cx="9092458" cy="5472608"/>
          </a:xfrm>
        </p:grpSpPr>
        <p:sp>
          <p:nvSpPr>
            <p:cNvPr id="166" name="165 Rectángulo"/>
            <p:cNvSpPr/>
            <p:nvPr/>
          </p:nvSpPr>
          <p:spPr>
            <a:xfrm>
              <a:off x="179512" y="980728"/>
              <a:ext cx="8784901" cy="547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67" name="166 CuadroTexto"/>
            <p:cNvSpPr txBox="1"/>
            <p:nvPr/>
          </p:nvSpPr>
          <p:spPr>
            <a:xfrm>
              <a:off x="381819" y="4840038"/>
              <a:ext cx="8890151" cy="1111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Un kilo de carne de pollo consume </a:t>
              </a:r>
            </a:p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3,400 litros</a:t>
              </a:r>
            </a:p>
          </p:txBody>
        </p:sp>
        <p:pic>
          <p:nvPicPr>
            <p:cNvPr id="7209" name="167 Imagen" descr="pollo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7690120" cy="336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6" name="168 Grupo"/>
          <p:cNvGrpSpPr>
            <a:grpSpLocks/>
          </p:cNvGrpSpPr>
          <p:nvPr/>
        </p:nvGrpSpPr>
        <p:grpSpPr bwMode="auto">
          <a:xfrm>
            <a:off x="1481138" y="8212138"/>
            <a:ext cx="21845587" cy="13609637"/>
            <a:chOff x="179512" y="980728"/>
            <a:chExt cx="8784976" cy="5472608"/>
          </a:xfrm>
        </p:grpSpPr>
        <p:sp>
          <p:nvSpPr>
            <p:cNvPr id="170" name="169 Rectángulo"/>
            <p:cNvSpPr/>
            <p:nvPr/>
          </p:nvSpPr>
          <p:spPr>
            <a:xfrm>
              <a:off x="179512" y="980728"/>
              <a:ext cx="8784976" cy="547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71" name="170 CuadroTexto"/>
            <p:cNvSpPr txBox="1"/>
            <p:nvPr/>
          </p:nvSpPr>
          <p:spPr>
            <a:xfrm>
              <a:off x="1733369" y="4797446"/>
              <a:ext cx="6165635" cy="11260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Producir 1 kg de carne de cerdo </a:t>
              </a:r>
            </a:p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consume </a:t>
              </a:r>
              <a:r>
                <a:rPr lang="es-SV" sz="88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4,800 litros</a:t>
              </a:r>
            </a:p>
          </p:txBody>
        </p:sp>
        <p:pic>
          <p:nvPicPr>
            <p:cNvPr id="7206" name="171 Imagen" descr="10 cerdo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484784"/>
              <a:ext cx="7223775" cy="320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7" name="173 Grupo"/>
          <p:cNvGrpSpPr>
            <a:grpSpLocks/>
          </p:cNvGrpSpPr>
          <p:nvPr/>
        </p:nvGrpSpPr>
        <p:grpSpPr bwMode="auto">
          <a:xfrm>
            <a:off x="1481138" y="8429625"/>
            <a:ext cx="20881975" cy="13063538"/>
            <a:chOff x="179512" y="980728"/>
            <a:chExt cx="8747241" cy="5472608"/>
          </a:xfrm>
        </p:grpSpPr>
        <p:sp>
          <p:nvSpPr>
            <p:cNvPr id="175" name="174 Rectángulo"/>
            <p:cNvSpPr/>
            <p:nvPr/>
          </p:nvSpPr>
          <p:spPr>
            <a:xfrm>
              <a:off x="179512" y="980728"/>
              <a:ext cx="8747241" cy="547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pic>
          <p:nvPicPr>
            <p:cNvPr id="7202" name="175 Imagen" descr="res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980728"/>
              <a:ext cx="7351791" cy="369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" name="176 CuadroTexto"/>
            <p:cNvSpPr txBox="1"/>
            <p:nvPr/>
          </p:nvSpPr>
          <p:spPr>
            <a:xfrm>
              <a:off x="752731" y="4797388"/>
              <a:ext cx="8094888" cy="11731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Producir un kilo de carne de res consume </a:t>
              </a:r>
              <a:r>
                <a:rPr lang="es-SV" sz="88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15,500 litros</a:t>
              </a:r>
            </a:p>
          </p:txBody>
        </p:sp>
      </p:grpSp>
      <p:grpSp>
        <p:nvGrpSpPr>
          <p:cNvPr id="7188" name="177 Grupo"/>
          <p:cNvGrpSpPr>
            <a:grpSpLocks/>
          </p:cNvGrpSpPr>
          <p:nvPr/>
        </p:nvGrpSpPr>
        <p:grpSpPr bwMode="auto">
          <a:xfrm>
            <a:off x="1336675" y="8140700"/>
            <a:ext cx="21102638" cy="13146088"/>
            <a:chOff x="179512" y="980728"/>
            <a:chExt cx="8784976" cy="5472608"/>
          </a:xfrm>
        </p:grpSpPr>
        <p:sp>
          <p:nvSpPr>
            <p:cNvPr id="179" name="178 Rectángulo"/>
            <p:cNvSpPr/>
            <p:nvPr/>
          </p:nvSpPr>
          <p:spPr>
            <a:xfrm>
              <a:off x="179512" y="980728"/>
              <a:ext cx="8784976" cy="5472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sp>
          <p:nvSpPr>
            <p:cNvPr id="180" name="179 CuadroTexto"/>
            <p:cNvSpPr txBox="1"/>
            <p:nvPr/>
          </p:nvSpPr>
          <p:spPr>
            <a:xfrm>
              <a:off x="1230960" y="4789283"/>
              <a:ext cx="7623162" cy="11664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8800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Producir 1 kg de cuero consume </a:t>
              </a:r>
              <a:r>
                <a:rPr lang="es-SV" sz="88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16,600 litros</a:t>
              </a:r>
            </a:p>
          </p:txBody>
        </p:sp>
        <p:pic>
          <p:nvPicPr>
            <p:cNvPr id="7200" name="180 Imagen" descr="15 cuero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84784"/>
              <a:ext cx="7909576" cy="311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9" name="181 Grupo"/>
          <p:cNvGrpSpPr>
            <a:grpSpLocks/>
          </p:cNvGrpSpPr>
          <p:nvPr/>
        </p:nvGrpSpPr>
        <p:grpSpPr bwMode="auto">
          <a:xfrm>
            <a:off x="1071563" y="5197475"/>
            <a:ext cx="49158525" cy="26157238"/>
            <a:chOff x="904456" y="5116513"/>
            <a:chExt cx="49158200" cy="26157235"/>
          </a:xfrm>
        </p:grpSpPr>
        <p:sp>
          <p:nvSpPr>
            <p:cNvPr id="183" name="182 CuadroTexto"/>
            <p:cNvSpPr txBox="1"/>
            <p:nvPr/>
          </p:nvSpPr>
          <p:spPr>
            <a:xfrm>
              <a:off x="24700924" y="19985036"/>
              <a:ext cx="25361732" cy="11288712"/>
            </a:xfrm>
            <a:prstGeom prst="rect">
              <a:avLst/>
            </a:prstGeom>
            <a:noFill/>
          </p:spPr>
          <p:txBody>
            <a:bodyPr lIns="511186" tIns="255593" rIns="511186" bIns="255593">
              <a:spAutoFit/>
            </a:bodyPr>
            <a:lstStyle/>
            <a:p>
              <a:pPr marL="1270000" lvl="1" indent="-12700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SV" sz="10000" dirty="0">
                  <a:solidFill>
                    <a:srgbClr val="52658C"/>
                  </a:solidFill>
                  <a:latin typeface="Gill Sans MT" pitchFamily="34" charset="0"/>
                </a:rPr>
                <a:t>Protección y manejo de ríos, humedales, cuencas y acuíferos, incluidos los compartidos.   </a:t>
              </a:r>
            </a:p>
            <a:p>
              <a:pPr marL="1270000" lvl="1" indent="-12700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  <a:p>
              <a:pPr marL="1270000" lvl="1" indent="-12700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  <a:p>
              <a:pPr marL="0" lvl="1" indent="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</p:txBody>
        </p:sp>
        <p:sp>
          <p:nvSpPr>
            <p:cNvPr id="184" name="183 Rectángulo"/>
            <p:cNvSpPr/>
            <p:nvPr/>
          </p:nvSpPr>
          <p:spPr>
            <a:xfrm>
              <a:off x="904456" y="5116513"/>
              <a:ext cx="22682050" cy="18218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7190" name="193 Imagen" descr="4 pozos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25" y="5403850"/>
            <a:ext cx="12623800" cy="922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1" name="192 Grupo"/>
          <p:cNvGrpSpPr>
            <a:grpSpLocks/>
          </p:cNvGrpSpPr>
          <p:nvPr/>
        </p:nvGrpSpPr>
        <p:grpSpPr bwMode="auto">
          <a:xfrm>
            <a:off x="0" y="0"/>
            <a:ext cx="12457113" cy="8137525"/>
            <a:chOff x="2200600" y="7132736"/>
            <a:chExt cx="21242360" cy="16921881"/>
          </a:xfrm>
        </p:grpSpPr>
        <p:pic>
          <p:nvPicPr>
            <p:cNvPr id="7194" name="190 Imagen" descr="3 unidades acuiferas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608" y="7132736"/>
              <a:ext cx="20882320" cy="1417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" name="191 Rectángulo"/>
            <p:cNvSpPr/>
            <p:nvPr/>
          </p:nvSpPr>
          <p:spPr>
            <a:xfrm>
              <a:off x="2200600" y="21317935"/>
              <a:ext cx="21242360" cy="2736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7192" name="200 Imagen" descr="arenal 1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9600"/>
            <a:ext cx="21915438" cy="128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203 Imagen" descr="1 Nueva imagen (57)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2275"/>
            <a:ext cx="13361988" cy="117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5 Grupo"/>
          <p:cNvGrpSpPr>
            <a:grpSpLocks/>
          </p:cNvGrpSpPr>
          <p:nvPr/>
        </p:nvGrpSpPr>
        <p:grpSpPr bwMode="auto">
          <a:xfrm>
            <a:off x="6232525" y="287338"/>
            <a:ext cx="44973875" cy="28016200"/>
            <a:chOff x="6233048" y="288032"/>
            <a:chExt cx="44973352" cy="28015057"/>
          </a:xfrm>
        </p:grpSpPr>
        <p:sp>
          <p:nvSpPr>
            <p:cNvPr id="7" name="6 Rectángulo"/>
            <p:cNvSpPr/>
            <p:nvPr/>
          </p:nvSpPr>
          <p:spPr>
            <a:xfrm>
              <a:off x="24739908" y="788074"/>
              <a:ext cx="26466492" cy="2384328"/>
            </a:xfrm>
            <a:prstGeom prst="rect">
              <a:avLst/>
            </a:prstGeom>
            <a:solidFill>
              <a:srgbClr val="605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1186" tIns="255593" rIns="511186" bIns="255593" anchor="ctr"/>
            <a:lstStyle/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0500" b="1" dirty="0">
                  <a:solidFill>
                    <a:schemeClr val="bg1"/>
                  </a:solidFill>
                  <a:latin typeface="Gill Sans MT" pitchFamily="34" charset="0"/>
                </a:rPr>
                <a:t>MARN 2009-2014 </a:t>
              </a:r>
              <a:r>
                <a:rPr lang="es-SV" sz="10500" dirty="0">
                  <a:solidFill>
                    <a:schemeClr val="bg1"/>
                  </a:solidFill>
                  <a:latin typeface="Gill Sans MT" pitchFamily="34" charset="0"/>
                </a:rPr>
                <a:t>:Cinco grandes apuestas</a:t>
              </a:r>
            </a:p>
          </p:txBody>
        </p:sp>
        <p:pic>
          <p:nvPicPr>
            <p:cNvPr id="8227" name="7 Imagen" descr="MARN fondo negr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048" y="25926825"/>
              <a:ext cx="11521280" cy="214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24163652" y="288032"/>
              <a:ext cx="144460" cy="28015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24396700" y="3821113"/>
            <a:ext cx="26522363" cy="4440237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4. Sentamos bases sólidas institucionales </a:t>
            </a:r>
          </a:p>
          <a:p>
            <a:pPr marL="1270000" indent="-12700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    para una gestión ambiental enérgica, articulada, inclusiva, responsable y transparente.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026938" y="9371013"/>
            <a:ext cx="25293637" cy="6672262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270000" lvl="1" indent="-1270000" defTabSz="511186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10000" dirty="0">
                <a:solidFill>
                  <a:srgbClr val="52658C"/>
                </a:solidFill>
                <a:latin typeface="Gill Sans MT" pitchFamily="34" charset="0"/>
              </a:rPr>
              <a:t>Fortalecimiento del MARN: somos un actor importante en el gobierno.</a:t>
            </a:r>
          </a:p>
          <a:p>
            <a:pPr marL="0" lvl="1" indent="0" defTabSz="511186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SV" sz="10000" b="1" dirty="0">
              <a:solidFill>
                <a:srgbClr val="52658C"/>
              </a:solidFill>
              <a:latin typeface="Gill Sans MT" pitchFamily="34" charset="0"/>
            </a:endParaRPr>
          </a:p>
          <a:p>
            <a:pPr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0000" b="1" dirty="0">
              <a:solidFill>
                <a:srgbClr val="52658C"/>
              </a:solidFill>
              <a:latin typeface="Gill Sans MT" pitchFamily="34" charset="0"/>
            </a:endParaRPr>
          </a:p>
        </p:txBody>
      </p:sp>
      <p:pic>
        <p:nvPicPr>
          <p:cNvPr id="8197" name="210 Imagen" descr="º 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548313"/>
            <a:ext cx="19799300" cy="132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211 Imagen" descr="Equipo de trabajo  (10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476875"/>
            <a:ext cx="19799300" cy="132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212 Imagen" descr="Record caso especial 01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476875"/>
            <a:ext cx="19799300" cy="131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213 Imagen" descr="trabajo laboratorio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829175"/>
            <a:ext cx="19799300" cy="148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214 Imagen" descr="reduccion de riesgos2 pág.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811713"/>
            <a:ext cx="19799300" cy="148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220 Grupo"/>
          <p:cNvGrpSpPr>
            <a:grpSpLocks/>
          </p:cNvGrpSpPr>
          <p:nvPr/>
        </p:nvGrpSpPr>
        <p:grpSpPr bwMode="auto">
          <a:xfrm>
            <a:off x="1912938" y="4395788"/>
            <a:ext cx="20953412" cy="15770225"/>
            <a:chOff x="1912568" y="4396433"/>
            <a:chExt cx="20954328" cy="15769752"/>
          </a:xfrm>
        </p:grpSpPr>
        <p:sp>
          <p:nvSpPr>
            <p:cNvPr id="220" name="219 Rectángulo"/>
            <p:cNvSpPr/>
            <p:nvPr/>
          </p:nvSpPr>
          <p:spPr>
            <a:xfrm>
              <a:off x="1912568" y="4396433"/>
              <a:ext cx="20954328" cy="15769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pic>
          <p:nvPicPr>
            <p:cNvPr id="8225" name="218 Imagen" descr="presupuesto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568" y="9436993"/>
              <a:ext cx="20841989" cy="79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3" name="217 Grupo"/>
          <p:cNvGrpSpPr>
            <a:grpSpLocks/>
          </p:cNvGrpSpPr>
          <p:nvPr/>
        </p:nvGrpSpPr>
        <p:grpSpPr bwMode="auto">
          <a:xfrm>
            <a:off x="2416175" y="6916738"/>
            <a:ext cx="48790225" cy="15913100"/>
            <a:chOff x="2200600" y="4540449"/>
            <a:chExt cx="48789776" cy="15913768"/>
          </a:xfrm>
        </p:grpSpPr>
        <p:sp>
          <p:nvSpPr>
            <p:cNvPr id="8222" name="215 CuadroTexto"/>
            <p:cNvSpPr txBox="1">
              <a:spLocks noChangeArrowheads="1"/>
            </p:cNvSpPr>
            <p:nvPr/>
          </p:nvSpPr>
          <p:spPr bwMode="auto">
            <a:xfrm>
              <a:off x="24811112" y="12081031"/>
              <a:ext cx="26179264" cy="205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1186" tIns="255593" rIns="511186" bIns="255593">
              <a:spAutoFit/>
            </a:bodyPr>
            <a:lstStyle>
              <a:lvl1pPr marL="342900" indent="-342900" eaLnBrk="0" hangingPunct="0"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270000" indent="-1270000" eaLnBrk="0" hangingPunct="0"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111750" eaLnBrk="0" fontAlgn="base" hangingPunct="0">
                <a:spcBef>
                  <a:spcPct val="0"/>
                </a:spcBef>
                <a:spcAft>
                  <a:spcPct val="0"/>
                </a:spcAft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111750" eaLnBrk="0" fontAlgn="base" hangingPunct="0">
                <a:spcBef>
                  <a:spcPct val="0"/>
                </a:spcBef>
                <a:spcAft>
                  <a:spcPct val="0"/>
                </a:spcAft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111750" eaLnBrk="0" fontAlgn="base" hangingPunct="0">
                <a:spcBef>
                  <a:spcPct val="0"/>
                </a:spcBef>
                <a:spcAft>
                  <a:spcPct val="0"/>
                </a:spcAft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111750" eaLnBrk="0" fontAlgn="base" hangingPunct="0">
                <a:spcBef>
                  <a:spcPct val="0"/>
                </a:spcBef>
                <a:spcAft>
                  <a:spcPct val="0"/>
                </a:spcAft>
                <a:defRPr sz="10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buFont typeface="Arial" panose="020B0604020202020204" pitchFamily="34" charset="0"/>
                <a:buChar char="•"/>
              </a:pPr>
              <a:r>
                <a:rPr lang="es-SV" altLang="es-US" sz="10000">
                  <a:solidFill>
                    <a:srgbClr val="52658C"/>
                  </a:solidFill>
                  <a:latin typeface="Gill Sans MT" panose="020B0502020104020203" pitchFamily="34" charset="0"/>
                </a:rPr>
                <a:t>Ciudadanía,  gobernanza y gestión local.</a:t>
              </a:r>
            </a:p>
          </p:txBody>
        </p:sp>
        <p:sp>
          <p:nvSpPr>
            <p:cNvPr id="217" name="216 Rectángulo"/>
            <p:cNvSpPr/>
            <p:nvPr/>
          </p:nvSpPr>
          <p:spPr>
            <a:xfrm>
              <a:off x="2200600" y="4540449"/>
              <a:ext cx="20954807" cy="15913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8204" name="221 Imagen" descr="DECLARATORIA EMERGENCIA AMBIENTAL reunión comunidades 1 00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6269038"/>
            <a:ext cx="21315362" cy="141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223 Imagen" descr="3  RELLENO SANTIARIO CHALATENANGO 02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6196013"/>
            <a:ext cx="21529675" cy="143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224 Imagen" descr="IMG_1039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6027738"/>
            <a:ext cx="21675725" cy="144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225 Imagen" descr="IMG_813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6051550"/>
            <a:ext cx="21747163" cy="144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8" name="226 Grupo"/>
          <p:cNvGrpSpPr>
            <a:grpSpLocks/>
          </p:cNvGrpSpPr>
          <p:nvPr/>
        </p:nvGrpSpPr>
        <p:grpSpPr bwMode="auto">
          <a:xfrm>
            <a:off x="0" y="4908550"/>
            <a:ext cx="48434625" cy="15914688"/>
            <a:chOff x="-80392" y="4540449"/>
            <a:chExt cx="48435063" cy="15913768"/>
          </a:xfrm>
        </p:grpSpPr>
        <p:sp>
          <p:nvSpPr>
            <p:cNvPr id="228" name="227 CuadroTexto"/>
            <p:cNvSpPr txBox="1"/>
            <p:nvPr/>
          </p:nvSpPr>
          <p:spPr>
            <a:xfrm>
              <a:off x="24880097" y="12250491"/>
              <a:ext cx="23474574" cy="5132090"/>
            </a:xfrm>
            <a:prstGeom prst="rect">
              <a:avLst/>
            </a:prstGeom>
            <a:noFill/>
          </p:spPr>
          <p:txBody>
            <a:bodyPr lIns="511186" tIns="255593" rIns="511186" bIns="255593">
              <a:spAutoFit/>
            </a:bodyPr>
            <a:lstStyle/>
            <a:p>
              <a:pPr marL="1270000" lvl="1" indent="-12700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SV" sz="10000" dirty="0">
                  <a:solidFill>
                    <a:srgbClr val="52658C"/>
                  </a:solidFill>
                  <a:latin typeface="Gill Sans MT" pitchFamily="34" charset="0"/>
                </a:rPr>
                <a:t>Coordinación interinstitucional.</a:t>
              </a:r>
            </a:p>
            <a:p>
              <a:pPr marL="0" lvl="1" indent="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</p:txBody>
        </p:sp>
        <p:sp>
          <p:nvSpPr>
            <p:cNvPr id="229" name="228 Rectángulo"/>
            <p:cNvSpPr/>
            <p:nvPr/>
          </p:nvSpPr>
          <p:spPr>
            <a:xfrm>
              <a:off x="-80392" y="4540449"/>
              <a:ext cx="23803190" cy="15913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8209" name="229 Imagen" descr="café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6845300"/>
            <a:ext cx="19799300" cy="131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230 Imagen" descr="DSC0092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6916738"/>
            <a:ext cx="19799300" cy="139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1" name="233 Grupo"/>
          <p:cNvGrpSpPr>
            <a:grpSpLocks/>
          </p:cNvGrpSpPr>
          <p:nvPr/>
        </p:nvGrpSpPr>
        <p:grpSpPr bwMode="auto">
          <a:xfrm>
            <a:off x="2273300" y="6916738"/>
            <a:ext cx="20377150" cy="14112875"/>
            <a:chOff x="2272608" y="6916713"/>
            <a:chExt cx="20378264" cy="14113568"/>
          </a:xfrm>
        </p:grpSpPr>
        <p:pic>
          <p:nvPicPr>
            <p:cNvPr id="8218" name="231 Imagen" descr="Tsunami taller La Libertad 085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632" y="6916713"/>
              <a:ext cx="19800000" cy="132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" name="232 Rectángulo"/>
            <p:cNvSpPr/>
            <p:nvPr/>
          </p:nvSpPr>
          <p:spPr>
            <a:xfrm>
              <a:off x="2272608" y="19877699"/>
              <a:ext cx="20378264" cy="1152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8212" name="234 Imagen" descr="IMG_1464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5486400"/>
            <a:ext cx="21745575" cy="163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3" name="235 Grupo"/>
          <p:cNvGrpSpPr>
            <a:grpSpLocks/>
          </p:cNvGrpSpPr>
          <p:nvPr/>
        </p:nvGrpSpPr>
        <p:grpSpPr bwMode="auto">
          <a:xfrm>
            <a:off x="152400" y="5060950"/>
            <a:ext cx="52093813" cy="17284700"/>
            <a:chOff x="-80392" y="4540449"/>
            <a:chExt cx="52093760" cy="17284705"/>
          </a:xfrm>
        </p:grpSpPr>
        <p:sp>
          <p:nvSpPr>
            <p:cNvPr id="237" name="236 CuadroTexto"/>
            <p:cNvSpPr txBox="1"/>
            <p:nvPr/>
          </p:nvSpPr>
          <p:spPr>
            <a:xfrm>
              <a:off x="24811583" y="16692766"/>
              <a:ext cx="27201785" cy="5132388"/>
            </a:xfrm>
            <a:prstGeom prst="rect">
              <a:avLst/>
            </a:prstGeom>
            <a:noFill/>
          </p:spPr>
          <p:txBody>
            <a:bodyPr lIns="511186" tIns="255593" rIns="511186" bIns="255593">
              <a:spAutoFit/>
            </a:bodyPr>
            <a:lstStyle/>
            <a:p>
              <a:pPr marL="1270000" lvl="1" indent="-127000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SV" sz="10000" dirty="0">
                  <a:solidFill>
                    <a:srgbClr val="52658C"/>
                  </a:solidFill>
                  <a:latin typeface="Gill Sans MT" pitchFamily="34" charset="0"/>
                </a:rPr>
                <a:t>Legislación.</a:t>
              </a:r>
              <a:endParaRPr lang="es-SV" sz="12000" dirty="0">
                <a:solidFill>
                  <a:srgbClr val="866E40"/>
                </a:solidFill>
                <a:latin typeface="Gill Sans MT" pitchFamily="34" charset="0"/>
              </a:endParaRPr>
            </a:p>
            <a:p>
              <a:pPr marL="0" lvl="1" indent="0" defTabSz="5111862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</p:txBody>
        </p:sp>
        <p:sp>
          <p:nvSpPr>
            <p:cNvPr id="238" name="237 Rectángulo"/>
            <p:cNvSpPr/>
            <p:nvPr/>
          </p:nvSpPr>
          <p:spPr>
            <a:xfrm>
              <a:off x="-80392" y="4540449"/>
              <a:ext cx="23802951" cy="1726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8214" name="238 Imagen" descr="Portada_Ley_Medio_Ambiente_2013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"/>
          <a:stretch>
            <a:fillRect/>
          </a:stretch>
        </p:blipFill>
        <p:spPr bwMode="auto">
          <a:xfrm>
            <a:off x="2992438" y="6772275"/>
            <a:ext cx="9785350" cy="137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242 Imagen" descr="04 POLITICA NACIONAL MEDIO AMBIENT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288" y="6340475"/>
            <a:ext cx="9886950" cy="141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3 Grupo"/>
          <p:cNvGrpSpPr>
            <a:grpSpLocks/>
          </p:cNvGrpSpPr>
          <p:nvPr/>
        </p:nvGrpSpPr>
        <p:grpSpPr bwMode="auto">
          <a:xfrm>
            <a:off x="6232525" y="287338"/>
            <a:ext cx="44973875" cy="28016200"/>
            <a:chOff x="6233048" y="288032"/>
            <a:chExt cx="44973352" cy="28015057"/>
          </a:xfrm>
        </p:grpSpPr>
        <p:sp>
          <p:nvSpPr>
            <p:cNvPr id="5" name="4 Rectángulo"/>
            <p:cNvSpPr/>
            <p:nvPr/>
          </p:nvSpPr>
          <p:spPr>
            <a:xfrm>
              <a:off x="24739908" y="788074"/>
              <a:ext cx="26466492" cy="2384328"/>
            </a:xfrm>
            <a:prstGeom prst="rect">
              <a:avLst/>
            </a:prstGeom>
            <a:solidFill>
              <a:srgbClr val="605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1186" tIns="255593" rIns="511186" bIns="255593" anchor="ctr"/>
            <a:lstStyle/>
            <a:p>
              <a:pPr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SV" sz="10500" b="1" dirty="0">
                  <a:solidFill>
                    <a:schemeClr val="bg1"/>
                  </a:solidFill>
                  <a:latin typeface="Gill Sans MT" pitchFamily="34" charset="0"/>
                </a:rPr>
                <a:t>MARN 2009-2014 </a:t>
              </a:r>
              <a:r>
                <a:rPr lang="es-SV" sz="10500" dirty="0">
                  <a:solidFill>
                    <a:schemeClr val="bg1"/>
                  </a:solidFill>
                  <a:latin typeface="Gill Sans MT" pitchFamily="34" charset="0"/>
                </a:rPr>
                <a:t>:Cinco grandes apuestas</a:t>
              </a:r>
            </a:p>
          </p:txBody>
        </p:sp>
        <p:pic>
          <p:nvPicPr>
            <p:cNvPr id="9235" name="5 Imagen" descr="MARN fondo negr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048" y="25926825"/>
              <a:ext cx="11521280" cy="2148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24163652" y="288032"/>
              <a:ext cx="144460" cy="28015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24396700" y="3821113"/>
            <a:ext cx="26522363" cy="6426200"/>
          </a:xfrm>
          <a:prstGeom prst="rect">
            <a:avLst/>
          </a:prstGeom>
          <a:noFill/>
        </p:spPr>
        <p:txBody>
          <a:bodyPr lIns="511186" tIns="255593" rIns="511186" bIns="255593">
            <a:spAutoFit/>
          </a:bodyPr>
          <a:lstStyle/>
          <a:p>
            <a:pPr marL="1066800" indent="-1066800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85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    5. </a:t>
            </a:r>
            <a:r>
              <a:rPr lang="es-SV" sz="96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Restauramos zonas rurales ambientalmente degradadas con enfoque que permita su adopción y masificación en los próximos años? </a:t>
            </a:r>
            <a:endParaRPr lang="es-SV" sz="9600" b="1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9220" name="21 Imagen" descr="vaca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756150"/>
            <a:ext cx="23791863" cy="16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22 Imagen" descr="Daños en riveras de ri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/>
          <a:stretch>
            <a:fillRect/>
          </a:stretch>
        </p:blipFill>
        <p:spPr bwMode="auto">
          <a:xfrm>
            <a:off x="112713" y="4829175"/>
            <a:ext cx="23545800" cy="169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28 Grupo"/>
          <p:cNvGrpSpPr>
            <a:grpSpLocks/>
          </p:cNvGrpSpPr>
          <p:nvPr/>
        </p:nvGrpSpPr>
        <p:grpSpPr bwMode="auto">
          <a:xfrm>
            <a:off x="0" y="4829175"/>
            <a:ext cx="24018875" cy="16992600"/>
            <a:chOff x="760440" y="4828481"/>
            <a:chExt cx="22970552" cy="16993888"/>
          </a:xfrm>
        </p:grpSpPr>
        <p:sp>
          <p:nvSpPr>
            <p:cNvPr id="28" name="27 Rectángulo"/>
            <p:cNvSpPr/>
            <p:nvPr/>
          </p:nvSpPr>
          <p:spPr>
            <a:xfrm>
              <a:off x="760440" y="4828481"/>
              <a:ext cx="22970552" cy="1699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  <p:pic>
          <p:nvPicPr>
            <p:cNvPr id="9233" name="26 Imagen" descr="mala practic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64" y="6196633"/>
              <a:ext cx="22653998" cy="1101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3" name="29 Imagen" descr="Grupo Nucleo Bajo Lempa 20 Dic 2012 02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116513"/>
            <a:ext cx="22850475" cy="171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17 Grupo"/>
          <p:cNvGrpSpPr>
            <a:grpSpLocks/>
          </p:cNvGrpSpPr>
          <p:nvPr/>
        </p:nvGrpSpPr>
        <p:grpSpPr bwMode="auto">
          <a:xfrm>
            <a:off x="922338" y="4475163"/>
            <a:ext cx="51131787" cy="19796125"/>
            <a:chOff x="760440" y="940049"/>
            <a:chExt cx="51131793" cy="19154128"/>
          </a:xfrm>
        </p:grpSpPr>
        <p:sp>
          <p:nvSpPr>
            <p:cNvPr id="5135" name="18 CuadroTexto"/>
            <p:cNvSpPr txBox="1">
              <a:spLocks noChangeArrowheads="1"/>
            </p:cNvSpPr>
            <p:nvPr/>
          </p:nvSpPr>
          <p:spPr bwMode="auto">
            <a:xfrm>
              <a:off x="25369868" y="7584857"/>
              <a:ext cx="26522365" cy="797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11186" tIns="255593" rIns="511186" bIns="255593">
              <a:spAutoFit/>
            </a:bodyPr>
            <a:lstStyle/>
            <a:p>
              <a:pPr marL="1320800" lvl="1" indent="-1320800">
                <a:defRPr/>
              </a:pPr>
              <a:endParaRPr lang="es-SV" sz="10000" b="1" dirty="0">
                <a:solidFill>
                  <a:srgbClr val="52658C"/>
                </a:solidFill>
                <a:latin typeface="Gill Sans MT" pitchFamily="34" charset="0"/>
              </a:endParaRPr>
            </a:p>
            <a:p>
              <a:pPr>
                <a:defRPr/>
              </a:pPr>
              <a:r>
                <a:rPr lang="es-SV" sz="9600" b="1" dirty="0">
                  <a:solidFill>
                    <a:schemeClr val="accent1">
                      <a:lumMod val="75000"/>
                    </a:schemeClr>
                  </a:solidFill>
                  <a:latin typeface="Gill Sans MT" pitchFamily="34" charset="0"/>
                </a:rPr>
                <a:t>                           O</a:t>
              </a:r>
            </a:p>
            <a:p>
              <a:pPr>
                <a:defRPr/>
              </a:pPr>
              <a:endParaRPr lang="es-SV" sz="9600" b="1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endParaRPr>
            </a:p>
            <a:p>
              <a:pPr>
                <a:defRPr/>
              </a:pPr>
              <a:r>
                <a:rPr lang="es-SV" sz="10500" b="1" dirty="0">
                  <a:solidFill>
                    <a:schemeClr val="bg1"/>
                  </a:solidFill>
                  <a:latin typeface="Gill Sans MT" pitchFamily="34" charset="0"/>
                </a:rPr>
                <a:t> </a:t>
              </a:r>
              <a:r>
                <a:rPr lang="es-SV" sz="10500" b="1" dirty="0">
                  <a:solidFill>
                    <a:schemeClr val="tx2"/>
                  </a:solidFill>
                  <a:latin typeface="Gill Sans MT" pitchFamily="34" charset="0"/>
                </a:rPr>
                <a:t>hemos sido únicamente “jardineros”</a:t>
              </a:r>
            </a:p>
            <a:p>
              <a:pPr>
                <a:defRPr/>
              </a:pPr>
              <a:endParaRPr lang="es-SV" sz="10500" b="1" dirty="0">
                <a:solidFill>
                  <a:schemeClr val="tx2"/>
                </a:solidFill>
                <a:latin typeface="Gill Sans MT" pitchFamily="34" charset="0"/>
              </a:endParaRP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760440" y="940049"/>
              <a:ext cx="23187028" cy="19154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118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/>
            </a:p>
          </p:txBody>
        </p:sp>
      </p:grpSp>
      <p:pic>
        <p:nvPicPr>
          <p:cNvPr id="9225" name="31 Imagen" descr="IMG_866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25" y="13757275"/>
            <a:ext cx="12288838" cy="92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37 Imagen" descr="8DSCN617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3892550"/>
            <a:ext cx="10514013" cy="788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38 Imagen" descr="8 Panoramica Bosques secundarios cercanias pueblo de Opic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3892550"/>
            <a:ext cx="18073687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58 Rectángulo"/>
          <p:cNvSpPr/>
          <p:nvPr/>
        </p:nvSpPr>
        <p:spPr>
          <a:xfrm>
            <a:off x="0" y="4900613"/>
            <a:ext cx="1047750" cy="1713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pic>
        <p:nvPicPr>
          <p:cNvPr id="9229" name="33 Imagen" descr="3 BD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2028488"/>
            <a:ext cx="11779250" cy="158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4523700" y="573088"/>
            <a:ext cx="26466800" cy="5045075"/>
          </a:xfrm>
          <a:prstGeom prst="rect">
            <a:avLst/>
          </a:prstGeom>
          <a:solidFill>
            <a:srgbClr val="52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186" tIns="255593" rIns="511186" bIns="255593"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0" b="1" dirty="0">
                <a:solidFill>
                  <a:schemeClr val="bg1"/>
                </a:solidFill>
                <a:latin typeface="Gill Sans MT" pitchFamily="34" charset="0"/>
              </a:rPr>
              <a:t>Logramos articular la agenda interna del MARN bajo la lógica de la restauración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4163338" y="287338"/>
            <a:ext cx="144462" cy="2801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11862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pic>
        <p:nvPicPr>
          <p:cNvPr id="10244" name="12 Imagen" descr="MARN fondo neg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25927050"/>
            <a:ext cx="115220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7 CuadroTexto"/>
          <p:cNvSpPr txBox="1">
            <a:spLocks noChangeArrowheads="1"/>
          </p:cNvSpPr>
          <p:nvPr/>
        </p:nvSpPr>
        <p:spPr bwMode="auto">
          <a:xfrm>
            <a:off x="24245888" y="13476288"/>
            <a:ext cx="24931687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Gestión Inclusiva de Areas Naturales Protegidas:</a:t>
            </a:r>
          </a:p>
          <a:p>
            <a:pPr eaLnBrk="1" hangingPunct="1"/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 Nuevas categorías de manejo, nuevas formas de</a:t>
            </a:r>
          </a:p>
          <a:p>
            <a:pPr eaLnBrk="1" hangingPunct="1"/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 gobernanza local.</a:t>
            </a:r>
          </a:p>
        </p:txBody>
      </p:sp>
      <p:sp>
        <p:nvSpPr>
          <p:cNvPr id="10246" name="7 CuadroTexto"/>
          <p:cNvSpPr txBox="1">
            <a:spLocks noChangeArrowheads="1"/>
          </p:cNvSpPr>
          <p:nvPr/>
        </p:nvSpPr>
        <p:spPr bwMode="auto">
          <a:xfrm>
            <a:off x="24317325" y="7546975"/>
            <a:ext cx="2436018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Programa de Gestión Integrada de los Recursos</a:t>
            </a:r>
          </a:p>
          <a:p>
            <a:pPr eaLnBrk="1" hangingPunct="1"/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 Hídricos: p.e. acciones para evitar el azolvamiento</a:t>
            </a:r>
          </a:p>
          <a:p>
            <a:pPr eaLnBrk="1" hangingPunct="1"/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 de ecosistemas críticos,  mejorar las condiciones</a:t>
            </a:r>
          </a:p>
          <a:p>
            <a:pPr eaLnBrk="1" hangingPunct="1"/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 hidrológicas del ecosistema manglar, etc. </a:t>
            </a:r>
          </a:p>
        </p:txBody>
      </p:sp>
      <p:sp>
        <p:nvSpPr>
          <p:cNvPr id="10247" name="7 CuadroTexto"/>
          <p:cNvSpPr txBox="1">
            <a:spLocks noChangeArrowheads="1"/>
          </p:cNvSpPr>
          <p:nvPr/>
        </p:nvSpPr>
        <p:spPr bwMode="auto">
          <a:xfrm>
            <a:off x="24103013" y="18762663"/>
            <a:ext cx="2710338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1186" tIns="255593" rIns="511186" bIns="255593">
            <a:spAutoFit/>
          </a:bodyPr>
          <a:lstStyle>
            <a:lvl1pPr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11750" eaLnBrk="0" fontAlgn="base" hangingPunct="0">
              <a:spcBef>
                <a:spcPct val="0"/>
              </a:spcBef>
              <a:spcAft>
                <a:spcPct val="0"/>
              </a:spcAft>
              <a:defRPr sz="10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Programa de Mejoramiento de Humedales con una</a:t>
            </a:r>
          </a:p>
          <a:p>
            <a:pPr eaLnBrk="1" hangingPunct="1"/>
            <a:r>
              <a:rPr lang="es-SV" altLang="es-US" sz="8500">
                <a:solidFill>
                  <a:srgbClr val="52658C"/>
                </a:solidFill>
                <a:latin typeface="Gill Sans MT" panose="020B0502020104020203" pitchFamily="34" charset="0"/>
              </a:rPr>
              <a:t>     visión de paisaje</a:t>
            </a:r>
          </a:p>
        </p:txBody>
      </p:sp>
      <p:pic>
        <p:nvPicPr>
          <p:cNvPr id="10248" name="0 Image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403350"/>
            <a:ext cx="23102887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0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5762288"/>
            <a:ext cx="19073813" cy="1200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1174</Words>
  <Application>Microsoft Office PowerPoint</Application>
  <PresentationFormat>Personalizado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MT</vt:lpstr>
      <vt:lpstr>Tema de Office</vt:lpstr>
      <vt:lpstr>Compromisos de la restauración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Pero no logramos:</vt:lpstr>
      <vt:lpstr>Y no logramos:</vt:lpstr>
      <vt:lpstr>Presentación de PowerPoint</vt:lpstr>
      <vt:lpstr>Cómo Financiar la restauración</vt:lpstr>
      <vt:lpstr>Cómo Financiar la restauración</vt:lpstr>
      <vt:lpstr>Alguna ruta a seguir:</vt:lpstr>
      <vt:lpstr>Presentación de PowerPoint</vt:lpstr>
      <vt:lpstr>Presentación de PowerPoint</vt:lpstr>
      <vt:lpstr>Algunos retos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rplatero</dc:creator>
  <cp:lastModifiedBy>LGonzalez</cp:lastModifiedBy>
  <cp:revision>28</cp:revision>
  <dcterms:created xsi:type="dcterms:W3CDTF">2013-06-06T13:59:33Z</dcterms:created>
  <dcterms:modified xsi:type="dcterms:W3CDTF">2020-02-20T19:44:41Z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000800a614000000000001024100</vt:lpwstr>
  </property>
</Properties>
</file>