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78" r:id="rId3"/>
    <p:sldId id="294" r:id="rId4"/>
    <p:sldId id="271" r:id="rId5"/>
    <p:sldId id="290" r:id="rId6"/>
    <p:sldId id="289" r:id="rId7"/>
    <p:sldId id="280" r:id="rId8"/>
    <p:sldId id="291" r:id="rId9"/>
    <p:sldId id="292" r:id="rId10"/>
    <p:sldId id="293" r:id="rId11"/>
    <p:sldId id="286" r:id="rId12"/>
    <p:sldId id="283" r:id="rId13"/>
    <p:sldId id="284" r:id="rId14"/>
    <p:sldId id="285" r:id="rId15"/>
    <p:sldId id="261" r:id="rId16"/>
    <p:sldId id="287" r:id="rId17"/>
    <p:sldId id="288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C322F-8614-F741-B028-C2FD19A01524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C6B95-929E-6640-8113-E4439D9B3E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73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0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8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0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3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9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4862C-BDE6-4747-B22E-2CF7C52E89DB}" type="datetimeFigureOut">
              <a:rPr lang="en-US" smtClean="0"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247F-A3C3-034C-BA62-C59B8CEC3DA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6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" Type="http://schemas.openxmlformats.org/officeDocument/2006/relationships/image" Target="../media/image15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15456" y="2251967"/>
            <a:ext cx="4939910" cy="2716760"/>
          </a:xfrm>
        </p:spPr>
      </p:pic>
      <p:pic>
        <p:nvPicPr>
          <p:cNvPr id="6" name="3 Imagen" descr="Logo PRAT 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8" y="5955124"/>
            <a:ext cx="1724025" cy="719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033" y="5775158"/>
            <a:ext cx="981821" cy="10828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4105" y="614670"/>
            <a:ext cx="6254483" cy="1143000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Desafíos</a:t>
            </a:r>
            <a:r>
              <a:rPr lang="en-US" sz="3200" b="1" dirty="0" smtClean="0"/>
              <a:t> y </a:t>
            </a:r>
            <a:r>
              <a:rPr lang="en-US" sz="3200" b="1" dirty="0" err="1" smtClean="0"/>
              <a:t>oportunidades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para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err="1" smtClean="0"/>
              <a:t>invertir</a:t>
            </a:r>
            <a:r>
              <a:rPr lang="en-US" sz="3200" b="1" dirty="0" smtClean="0"/>
              <a:t> en </a:t>
            </a:r>
            <a:r>
              <a:rPr lang="en-US" sz="3200" b="1" dirty="0" err="1" smtClean="0"/>
              <a:t>restauración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paisajes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en </a:t>
            </a:r>
            <a:r>
              <a:rPr lang="en-US" sz="3200" b="1" dirty="0" err="1" smtClean="0"/>
              <a:t>Centroamérica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84194" y="5287597"/>
            <a:ext cx="5839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Foro internacional</a:t>
            </a:r>
          </a:p>
          <a:p>
            <a:pPr algn="ctr"/>
            <a:r>
              <a:rPr lang="es-ES_tradnl" b="1" dirty="0" smtClean="0"/>
              <a:t>Restauración de paisajes, gobernanza y cambio climático</a:t>
            </a:r>
            <a:endParaRPr lang="en-US" dirty="0"/>
          </a:p>
          <a:p>
            <a:pPr algn="ctr"/>
            <a:r>
              <a:rPr lang="es-CR" b="1" dirty="0" smtClean="0"/>
              <a:t>17 y 18 de febrero </a:t>
            </a:r>
            <a:r>
              <a:rPr lang="es-CR" b="1" dirty="0"/>
              <a:t>del 2014</a:t>
            </a:r>
            <a:r>
              <a:rPr lang="en-US" dirty="0"/>
              <a:t> </a:t>
            </a:r>
          </a:p>
        </p:txBody>
      </p:sp>
      <p:pic>
        <p:nvPicPr>
          <p:cNvPr id="8" name="5 Imagen" descr="negro-black esp.GIF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78" y="185869"/>
            <a:ext cx="1424527" cy="68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4 Imagen" descr="Logo SICA - ultimo de la tira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211" y="144475"/>
            <a:ext cx="1029368" cy="10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2037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8000"/>
                </a:solidFill>
              </a:rPr>
              <a:t>Necesidad</a:t>
            </a:r>
            <a:r>
              <a:rPr lang="en-US" sz="3200" b="1" dirty="0" smtClean="0">
                <a:solidFill>
                  <a:srgbClr val="008000"/>
                </a:solidFill>
              </a:rPr>
              <a:t> de un </a:t>
            </a:r>
            <a:r>
              <a:rPr lang="en-US" sz="3200" b="1" dirty="0" err="1" smtClean="0">
                <a:solidFill>
                  <a:srgbClr val="008000"/>
                </a:solidFill>
              </a:rPr>
              <a:t>abordaje</a:t>
            </a:r>
            <a:r>
              <a:rPr lang="en-US" sz="3200" b="1" dirty="0" smtClean="0">
                <a:solidFill>
                  <a:srgbClr val="008000"/>
                </a:solidFill>
              </a:rPr>
              <a:t> a </a:t>
            </a:r>
            <a:r>
              <a:rPr lang="en-US" sz="3200" b="1" dirty="0" err="1" smtClean="0">
                <a:solidFill>
                  <a:srgbClr val="008000"/>
                </a:solidFill>
              </a:rPr>
              <a:t>múltiples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escalas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848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02526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92679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20715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97091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79571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36553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424893" y="56628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Fincas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1118" y="4299949"/>
            <a:ext cx="120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Paisajes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22354" y="4299949"/>
            <a:ext cx="120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Paisajes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68146" y="4299949"/>
            <a:ext cx="120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Paisajes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649498" y="4295456"/>
            <a:ext cx="120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Paisajes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91607" y="2855250"/>
            <a:ext cx="342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Territorios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nacionales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826026" y="2870274"/>
            <a:ext cx="342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Territorios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nacionales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158149" y="1470621"/>
            <a:ext cx="452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/>
              <a:t>Territorio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afin</a:t>
            </a:r>
            <a:r>
              <a:rPr lang="en-US" sz="3600" b="1" dirty="0" smtClean="0"/>
              <a:t> regional</a:t>
            </a:r>
            <a:endParaRPr lang="en-US" sz="3600" b="1" dirty="0"/>
          </a:p>
        </p:txBody>
      </p:sp>
      <p:cxnSp>
        <p:nvCxnSpPr>
          <p:cNvPr id="20" name="Straight Arrow Connector 19"/>
          <p:cNvCxnSpPr>
            <a:stCxn id="17" idx="2"/>
            <a:endCxn id="14" idx="0"/>
          </p:cNvCxnSpPr>
          <p:nvPr/>
        </p:nvCxnSpPr>
        <p:spPr>
          <a:xfrm flipH="1">
            <a:off x="5471662" y="3393494"/>
            <a:ext cx="1064891" cy="9064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15" idx="0"/>
          </p:cNvCxnSpPr>
          <p:nvPr/>
        </p:nvCxnSpPr>
        <p:spPr>
          <a:xfrm>
            <a:off x="6536553" y="3393494"/>
            <a:ext cx="716461" cy="9019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  <a:endCxn id="12" idx="0"/>
          </p:cNvCxnSpPr>
          <p:nvPr/>
        </p:nvCxnSpPr>
        <p:spPr>
          <a:xfrm flipH="1">
            <a:off x="1554634" y="3378470"/>
            <a:ext cx="1047500" cy="9214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6" idx="2"/>
            <a:endCxn id="13" idx="0"/>
          </p:cNvCxnSpPr>
          <p:nvPr/>
        </p:nvCxnSpPr>
        <p:spPr>
          <a:xfrm>
            <a:off x="2602134" y="3378470"/>
            <a:ext cx="823736" cy="9214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  <a:endCxn id="17" idx="0"/>
          </p:cNvCxnSpPr>
          <p:nvPr/>
        </p:nvCxnSpPr>
        <p:spPr>
          <a:xfrm>
            <a:off x="4421862" y="2116952"/>
            <a:ext cx="2114691" cy="7533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2"/>
            <a:endCxn id="16" idx="0"/>
          </p:cNvCxnSpPr>
          <p:nvPr/>
        </p:nvCxnSpPr>
        <p:spPr>
          <a:xfrm flipH="1">
            <a:off x="2602134" y="2116952"/>
            <a:ext cx="1819728" cy="7382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2"/>
            <a:endCxn id="4" idx="0"/>
          </p:cNvCxnSpPr>
          <p:nvPr/>
        </p:nvCxnSpPr>
        <p:spPr>
          <a:xfrm flipH="1">
            <a:off x="1099134" y="4761614"/>
            <a:ext cx="455500" cy="901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2"/>
            <a:endCxn id="5" idx="0"/>
          </p:cNvCxnSpPr>
          <p:nvPr/>
        </p:nvCxnSpPr>
        <p:spPr>
          <a:xfrm>
            <a:off x="1554634" y="4761614"/>
            <a:ext cx="435178" cy="901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  <a:endCxn id="6" idx="0"/>
          </p:cNvCxnSpPr>
          <p:nvPr/>
        </p:nvCxnSpPr>
        <p:spPr>
          <a:xfrm flipH="1">
            <a:off x="3079965" y="4761614"/>
            <a:ext cx="345905" cy="901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3" idx="2"/>
            <a:endCxn id="9" idx="0"/>
          </p:cNvCxnSpPr>
          <p:nvPr/>
        </p:nvCxnSpPr>
        <p:spPr>
          <a:xfrm>
            <a:off x="3425870" y="4761614"/>
            <a:ext cx="540987" cy="901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4" idx="2"/>
            <a:endCxn id="8" idx="0"/>
          </p:cNvCxnSpPr>
          <p:nvPr/>
        </p:nvCxnSpPr>
        <p:spPr>
          <a:xfrm flipH="1">
            <a:off x="5084377" y="4761614"/>
            <a:ext cx="387285" cy="901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4" idx="2"/>
            <a:endCxn id="7" idx="0"/>
          </p:cNvCxnSpPr>
          <p:nvPr/>
        </p:nvCxnSpPr>
        <p:spPr>
          <a:xfrm>
            <a:off x="5471662" y="4761614"/>
            <a:ext cx="536339" cy="9011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5" idx="2"/>
            <a:endCxn id="10" idx="0"/>
          </p:cNvCxnSpPr>
          <p:nvPr/>
        </p:nvCxnSpPr>
        <p:spPr>
          <a:xfrm flipH="1">
            <a:off x="6923839" y="4757121"/>
            <a:ext cx="329175" cy="9056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5" idx="2"/>
            <a:endCxn id="11" idx="0"/>
          </p:cNvCxnSpPr>
          <p:nvPr/>
        </p:nvCxnSpPr>
        <p:spPr>
          <a:xfrm>
            <a:off x="7253014" y="4757121"/>
            <a:ext cx="559165" cy="90569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67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700"/>
            <a:ext cx="9144000" cy="554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553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4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00"/>
            <a:ext cx="9144000" cy="557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53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469" y="274639"/>
            <a:ext cx="7874237" cy="1143000"/>
          </a:xfrm>
        </p:spPr>
        <p:txBody>
          <a:bodyPr>
            <a:noAutofit/>
          </a:bodyPr>
          <a:lstStyle/>
          <a:p>
            <a:pPr algn="ctr"/>
            <a:r>
              <a:rPr lang="es-ES" sz="2200" b="1" dirty="0" smtClean="0">
                <a:solidFill>
                  <a:srgbClr val="E46C0A"/>
                </a:solidFill>
              </a:rPr>
              <a:t>Avances en iniciativa para creación de territorio afin del</a:t>
            </a:r>
            <a:br>
              <a:rPr lang="es-ES" sz="2200" b="1" dirty="0" smtClean="0">
                <a:solidFill>
                  <a:srgbClr val="E46C0A"/>
                </a:solidFill>
              </a:rPr>
            </a:br>
            <a:r>
              <a:rPr lang="es-ES" sz="2200" b="1" dirty="0" smtClean="0">
                <a:solidFill>
                  <a:srgbClr val="E46C0A"/>
                </a:solidFill>
              </a:rPr>
              <a:t>Corredor Seco Centroamericano y Arco Seco de Panamá (2013)</a:t>
            </a:r>
            <a:endParaRPr lang="es-ES" sz="2200" b="1" dirty="0">
              <a:solidFill>
                <a:srgbClr val="E46C0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7620000" cy="51381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_tradnl" sz="2400" b="1" dirty="0" smtClean="0"/>
              <a:t> </a:t>
            </a:r>
            <a:endParaRPr lang="es-CR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59430" y="1561673"/>
            <a:ext cx="74147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err="1"/>
              <a:t>Grupo</a:t>
            </a:r>
            <a:r>
              <a:rPr lang="en-US" sz="2400" dirty="0"/>
              <a:t> de </a:t>
            </a:r>
            <a:r>
              <a:rPr lang="en-US" sz="2400" dirty="0" err="1"/>
              <a:t>Trabajo</a:t>
            </a:r>
            <a:r>
              <a:rPr lang="en-US" sz="2400" dirty="0"/>
              <a:t> </a:t>
            </a:r>
            <a:r>
              <a:rPr lang="en-US" sz="2400" dirty="0" err="1"/>
              <a:t>Interinstitucional</a:t>
            </a:r>
            <a:r>
              <a:rPr lang="en-US" sz="2400" dirty="0"/>
              <a:t> del </a:t>
            </a:r>
            <a:r>
              <a:rPr lang="en-US" sz="2400" dirty="0" err="1"/>
              <a:t>Corredor</a:t>
            </a:r>
            <a:r>
              <a:rPr lang="en-US" sz="2400" dirty="0"/>
              <a:t> </a:t>
            </a:r>
            <a:r>
              <a:rPr lang="en-US" sz="2400" dirty="0" err="1"/>
              <a:t>Seco</a:t>
            </a:r>
            <a:r>
              <a:rPr lang="en-US" sz="2400" dirty="0"/>
              <a:t> </a:t>
            </a:r>
            <a:r>
              <a:rPr lang="en-US" sz="2400" dirty="0" err="1"/>
              <a:t>Centroamericano</a:t>
            </a:r>
            <a:r>
              <a:rPr lang="en-US" sz="2400" dirty="0"/>
              <a:t>, de la </a:t>
            </a:r>
            <a:r>
              <a:rPr lang="en-US" sz="2400" dirty="0" smtClean="0"/>
              <a:t>PRAT</a:t>
            </a:r>
          </a:p>
          <a:p>
            <a:pPr marL="285750" indent="-285750">
              <a:buFont typeface="Wingdings" charset="2"/>
              <a:buChar char="Ø"/>
            </a:pPr>
            <a:endParaRPr lang="en-US" sz="2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400" dirty="0" err="1" smtClean="0"/>
              <a:t>Insumos</a:t>
            </a:r>
            <a:r>
              <a:rPr lang="en-US" sz="2400" dirty="0" smtClean="0"/>
              <a:t> </a:t>
            </a:r>
            <a:r>
              <a:rPr lang="en-US" sz="2400" dirty="0" err="1" smtClean="0"/>
              <a:t>técnicos</a:t>
            </a:r>
            <a:r>
              <a:rPr lang="en-US" sz="2400" dirty="0" smtClean="0"/>
              <a:t> </a:t>
            </a:r>
            <a:r>
              <a:rPr lang="en-US" sz="2400" dirty="0" err="1" smtClean="0"/>
              <a:t>iniciales</a:t>
            </a:r>
            <a:endParaRPr lang="en-US" sz="2400" dirty="0" smtClean="0"/>
          </a:p>
          <a:p>
            <a:endParaRPr lang="en-US" sz="2400" dirty="0" smtClean="0"/>
          </a:p>
          <a:p>
            <a:pPr marL="288925" indent="-288925">
              <a:buFont typeface="Wingdings" charset="2"/>
              <a:buChar char="Ø"/>
            </a:pPr>
            <a:r>
              <a:rPr lang="en-US" sz="2400" dirty="0" err="1" smtClean="0"/>
              <a:t>Síntesis</a:t>
            </a:r>
            <a:r>
              <a:rPr lang="en-US" sz="2400" dirty="0" smtClean="0"/>
              <a:t> </a:t>
            </a:r>
            <a:r>
              <a:rPr lang="en-US" sz="2400" dirty="0" err="1"/>
              <a:t>para</a:t>
            </a:r>
            <a:r>
              <a:rPr lang="en-US" sz="2400" dirty="0"/>
              <a:t> </a:t>
            </a:r>
            <a:r>
              <a:rPr lang="en-US" sz="2400" dirty="0" err="1"/>
              <a:t>Comisión</a:t>
            </a:r>
            <a:r>
              <a:rPr lang="en-US" sz="2400" dirty="0"/>
              <a:t> </a:t>
            </a:r>
            <a:r>
              <a:rPr lang="en-US" sz="2400" dirty="0" smtClean="0"/>
              <a:t>Regional</a:t>
            </a:r>
          </a:p>
          <a:p>
            <a:pPr marL="288925" indent="-288925">
              <a:buFont typeface="Wingdings" charset="2"/>
              <a:buChar char="Ø"/>
            </a:pPr>
            <a:endParaRPr lang="en-US" sz="2400" dirty="0"/>
          </a:p>
          <a:p>
            <a:pPr marL="288925" indent="-288925">
              <a:buFont typeface="Wingdings" charset="2"/>
              <a:buChar char="Ø"/>
            </a:pPr>
            <a:r>
              <a:rPr lang="en-US" sz="2400" dirty="0" err="1" smtClean="0"/>
              <a:t>Delimitación</a:t>
            </a:r>
            <a:r>
              <a:rPr lang="en-US" sz="2400" dirty="0" smtClean="0"/>
              <a:t> </a:t>
            </a:r>
            <a:r>
              <a:rPr lang="en-US" sz="2400" dirty="0" err="1" smtClean="0"/>
              <a:t>preliminar</a:t>
            </a:r>
            <a:r>
              <a:rPr lang="en-US" sz="2400" dirty="0" smtClean="0"/>
              <a:t> y </a:t>
            </a:r>
            <a:r>
              <a:rPr lang="en-US" sz="2400" dirty="0" err="1" smtClean="0"/>
              <a:t>cartografía</a:t>
            </a:r>
            <a:r>
              <a:rPr lang="en-US" sz="2400" dirty="0" smtClean="0"/>
              <a:t> </a:t>
            </a:r>
            <a:r>
              <a:rPr lang="en-US" sz="2400" dirty="0" err="1" smtClean="0"/>
              <a:t>inicial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3 Imagen" descr="Logo PRAT 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8" y="5955124"/>
            <a:ext cx="1724025" cy="719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042" y="5632707"/>
            <a:ext cx="981821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sz="2200" b="1" dirty="0" smtClean="0"/>
              <a:t>.</a:t>
            </a:r>
            <a:endParaRPr lang="es-E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7620000" cy="51381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_tradnl" sz="2400" b="1" dirty="0" smtClean="0"/>
              <a:t> </a:t>
            </a:r>
            <a:endParaRPr lang="es-CR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69785" y="686031"/>
            <a:ext cx="76277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2014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  <a:p>
            <a:pPr marL="342900" indent="-342900">
              <a:spcAft>
                <a:spcPts val="1200"/>
              </a:spcAft>
              <a:buFont typeface="Wingdings" charset="2"/>
              <a:buChar char="²"/>
            </a:pPr>
            <a:r>
              <a:rPr lang="en-US" sz="2000" dirty="0" err="1"/>
              <a:t>T</a:t>
            </a:r>
            <a:r>
              <a:rPr lang="en-US" sz="2000" dirty="0" err="1" smtClean="0"/>
              <a:t>alleres</a:t>
            </a:r>
            <a:r>
              <a:rPr lang="en-US" sz="2000" dirty="0" smtClean="0"/>
              <a:t> </a:t>
            </a:r>
            <a:r>
              <a:rPr lang="en-US" sz="2000" dirty="0"/>
              <a:t>en </a:t>
            </a:r>
            <a:r>
              <a:rPr lang="en-US" sz="2000" dirty="0" err="1"/>
              <a:t>seis</a:t>
            </a:r>
            <a:r>
              <a:rPr lang="en-US" sz="2000" dirty="0"/>
              <a:t> </a:t>
            </a:r>
            <a:r>
              <a:rPr lang="en-US" sz="2000" dirty="0" err="1"/>
              <a:t>países</a:t>
            </a:r>
            <a:r>
              <a:rPr lang="en-US" sz="2000" dirty="0"/>
              <a:t> de la </a:t>
            </a:r>
            <a:r>
              <a:rPr lang="en-US" sz="2000" dirty="0" err="1"/>
              <a:t>región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</a:t>
            </a:r>
            <a:r>
              <a:rPr lang="en-US" sz="2000" dirty="0" err="1"/>
              <a:t>consultar</a:t>
            </a:r>
            <a:r>
              <a:rPr lang="en-US" sz="2000" dirty="0"/>
              <a:t> e </a:t>
            </a:r>
            <a:r>
              <a:rPr lang="en-US" sz="2000" dirty="0" err="1"/>
              <a:t>incorporar</a:t>
            </a:r>
            <a:r>
              <a:rPr lang="en-US" sz="2000" dirty="0"/>
              <a:t> a la </a:t>
            </a:r>
            <a:r>
              <a:rPr lang="en-US" sz="2000" dirty="0" err="1"/>
              <a:t>próxima</a:t>
            </a:r>
            <a:r>
              <a:rPr lang="en-US" sz="2000" dirty="0"/>
              <a:t> </a:t>
            </a:r>
            <a:r>
              <a:rPr lang="en-US" sz="2000" dirty="0" err="1"/>
              <a:t>fase</a:t>
            </a:r>
            <a:r>
              <a:rPr lang="en-US" sz="2000" dirty="0"/>
              <a:t> de </a:t>
            </a:r>
            <a:r>
              <a:rPr lang="en-US" sz="2000" dirty="0" err="1"/>
              <a:t>elaboración</a:t>
            </a:r>
            <a:r>
              <a:rPr lang="en-US" sz="2000" dirty="0"/>
              <a:t> de la </a:t>
            </a:r>
            <a:r>
              <a:rPr lang="en-US" sz="2000" dirty="0" err="1"/>
              <a:t>propuesta</a:t>
            </a:r>
            <a:r>
              <a:rPr lang="en-US" sz="2000" dirty="0"/>
              <a:t> a </a:t>
            </a:r>
            <a:r>
              <a:rPr lang="en-US" sz="2000" dirty="0" err="1"/>
              <a:t>las</a:t>
            </a:r>
            <a:r>
              <a:rPr lang="en-US" sz="2000" dirty="0"/>
              <a:t> </a:t>
            </a:r>
            <a:r>
              <a:rPr lang="en-US" sz="2000" dirty="0" err="1"/>
              <a:t>instancias</a:t>
            </a:r>
            <a:r>
              <a:rPr lang="en-US" sz="2000" dirty="0"/>
              <a:t> </a:t>
            </a:r>
            <a:r>
              <a:rPr lang="en-US" sz="2000" dirty="0" err="1" smtClean="0"/>
              <a:t>nacionales</a:t>
            </a:r>
            <a:r>
              <a:rPr lang="en-US" sz="2000" dirty="0" smtClean="0"/>
              <a:t>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²"/>
            </a:pPr>
            <a:r>
              <a:rPr lang="en-US" sz="2000" dirty="0" err="1" smtClean="0"/>
              <a:t>Comunicación</a:t>
            </a:r>
            <a:r>
              <a:rPr lang="en-US" sz="2000" dirty="0" smtClean="0"/>
              <a:t>/</a:t>
            </a:r>
            <a:r>
              <a:rPr lang="en-US" sz="2000" dirty="0" err="1" smtClean="0"/>
              <a:t>coordinación</a:t>
            </a:r>
            <a:r>
              <a:rPr lang="en-US" sz="2000" dirty="0"/>
              <a:t> </a:t>
            </a:r>
            <a:r>
              <a:rPr lang="en-US" sz="2000" dirty="0" smtClean="0"/>
              <a:t>con </a:t>
            </a:r>
            <a:r>
              <a:rPr lang="en-US" sz="2000" dirty="0" err="1" smtClean="0"/>
              <a:t>Comisiones</a:t>
            </a:r>
            <a:r>
              <a:rPr lang="en-US" sz="2000" dirty="0" smtClean="0"/>
              <a:t> </a:t>
            </a:r>
            <a:r>
              <a:rPr lang="en-US" sz="2000" dirty="0" err="1" smtClean="0"/>
              <a:t>Nacionales</a:t>
            </a:r>
            <a:r>
              <a:rPr lang="en-US" sz="2000" dirty="0" smtClean="0"/>
              <a:t> y </a:t>
            </a:r>
            <a:r>
              <a:rPr lang="en-US" sz="2000" dirty="0" err="1" smtClean="0"/>
              <a:t>aprobación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Comisión</a:t>
            </a:r>
            <a:r>
              <a:rPr lang="en-US" sz="2000" dirty="0" smtClean="0"/>
              <a:t> Regional ECADERT </a:t>
            </a:r>
            <a:endParaRPr lang="en-US" sz="2000" dirty="0"/>
          </a:p>
          <a:p>
            <a:pPr marL="342900" indent="-342900">
              <a:spcAft>
                <a:spcPts val="1200"/>
              </a:spcAft>
              <a:buFont typeface="Wingdings" charset="2"/>
              <a:buChar char="²"/>
            </a:pPr>
            <a:r>
              <a:rPr lang="en-US" sz="2000" dirty="0" err="1" smtClean="0"/>
              <a:t>Especificación</a:t>
            </a:r>
            <a:r>
              <a:rPr lang="en-US" sz="2000" dirty="0" smtClean="0"/>
              <a:t> del </a:t>
            </a:r>
            <a:r>
              <a:rPr lang="en-US" sz="2000" dirty="0" err="1"/>
              <a:t>área</a:t>
            </a:r>
            <a:r>
              <a:rPr lang="en-US" sz="2000" dirty="0"/>
              <a:t> </a:t>
            </a:r>
            <a:r>
              <a:rPr lang="en-US" sz="2000" dirty="0" smtClean="0"/>
              <a:t>y </a:t>
            </a:r>
            <a:r>
              <a:rPr lang="en-US" sz="2000" dirty="0" err="1" smtClean="0"/>
              <a:t>municipios</a:t>
            </a:r>
            <a:r>
              <a:rPr lang="en-US" sz="2000" dirty="0" smtClean="0"/>
              <a:t> </a:t>
            </a:r>
            <a:r>
              <a:rPr lang="en-US" sz="2000" dirty="0" err="1" smtClean="0"/>
              <a:t>correspondientes</a:t>
            </a:r>
            <a:r>
              <a:rPr lang="en-US" sz="2000" dirty="0" smtClean="0"/>
              <a:t> </a:t>
            </a:r>
            <a:r>
              <a:rPr lang="en-US" sz="2000" dirty="0"/>
              <a:t>al </a:t>
            </a:r>
            <a:r>
              <a:rPr lang="en-US" sz="2000" dirty="0" err="1"/>
              <a:t>Corredor</a:t>
            </a:r>
            <a:r>
              <a:rPr lang="en-US" sz="2000" dirty="0"/>
              <a:t> </a:t>
            </a:r>
            <a:r>
              <a:rPr lang="en-US" sz="2000" dirty="0" err="1"/>
              <a:t>Seco</a:t>
            </a:r>
            <a:r>
              <a:rPr lang="en-US" sz="2000" dirty="0"/>
              <a:t> </a:t>
            </a:r>
            <a:r>
              <a:rPr lang="en-US" sz="2000" dirty="0" smtClean="0"/>
              <a:t>en </a:t>
            </a:r>
            <a:r>
              <a:rPr lang="en-US" sz="2000" dirty="0" err="1" smtClean="0"/>
              <a:t>cada</a:t>
            </a:r>
            <a:r>
              <a:rPr lang="en-US" sz="2000" dirty="0" smtClean="0"/>
              <a:t> </a:t>
            </a:r>
            <a:r>
              <a:rPr lang="en-US" sz="2000" dirty="0" err="1" smtClean="0"/>
              <a:t>país</a:t>
            </a:r>
            <a:r>
              <a:rPr lang="en-US" sz="2000" dirty="0" smtClean="0"/>
              <a:t> y </a:t>
            </a:r>
            <a:r>
              <a:rPr lang="en-US" sz="2000" dirty="0" err="1"/>
              <a:t>priorización</a:t>
            </a:r>
            <a:r>
              <a:rPr lang="en-US" sz="2000" dirty="0"/>
              <a:t> de </a:t>
            </a:r>
            <a:r>
              <a:rPr lang="en-US" sz="2000" dirty="0" err="1"/>
              <a:t>uno</a:t>
            </a:r>
            <a:r>
              <a:rPr lang="en-US" sz="2000" dirty="0"/>
              <a:t> o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territorios</a:t>
            </a:r>
            <a:r>
              <a:rPr lang="en-US" sz="2000" dirty="0"/>
              <a:t> </a:t>
            </a:r>
            <a:r>
              <a:rPr lang="en-US" sz="2000" dirty="0" err="1"/>
              <a:t>específicos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la </a:t>
            </a:r>
            <a:r>
              <a:rPr lang="en-US" sz="2000" dirty="0" err="1"/>
              <a:t>fase</a:t>
            </a:r>
            <a:r>
              <a:rPr lang="en-US" sz="2000" dirty="0"/>
              <a:t> </a:t>
            </a:r>
            <a:r>
              <a:rPr lang="en-US" sz="2000" dirty="0" err="1"/>
              <a:t>inicial</a:t>
            </a:r>
            <a:r>
              <a:rPr lang="en-US" sz="2000" dirty="0"/>
              <a:t> de </a:t>
            </a:r>
            <a:r>
              <a:rPr lang="en-US" sz="2000" dirty="0" err="1"/>
              <a:t>esta</a:t>
            </a:r>
            <a:r>
              <a:rPr lang="en-US" sz="2000" dirty="0"/>
              <a:t> </a:t>
            </a:r>
            <a:r>
              <a:rPr lang="en-US" sz="2000" dirty="0" err="1"/>
              <a:t>iniciativa</a:t>
            </a:r>
            <a:r>
              <a:rPr lang="en-US" sz="2000" dirty="0"/>
              <a:t>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²"/>
            </a:pPr>
            <a:r>
              <a:rPr lang="en-US" sz="2000" dirty="0" err="1" smtClean="0"/>
              <a:t>Involucramiento</a:t>
            </a:r>
            <a:r>
              <a:rPr lang="en-US" sz="2000" dirty="0" smtClean="0"/>
              <a:t> </a:t>
            </a:r>
            <a:r>
              <a:rPr lang="en-US" sz="2000" dirty="0" err="1" smtClean="0"/>
              <a:t>activo</a:t>
            </a:r>
            <a:r>
              <a:rPr lang="en-US" sz="2000" dirty="0" smtClean="0"/>
              <a:t> de </a:t>
            </a:r>
            <a:r>
              <a:rPr lang="en-US" sz="2000" dirty="0" err="1"/>
              <a:t>actores</a:t>
            </a:r>
            <a:r>
              <a:rPr lang="en-US" sz="2000" dirty="0"/>
              <a:t> </a:t>
            </a:r>
            <a:r>
              <a:rPr lang="en-US" sz="2000" dirty="0" err="1"/>
              <a:t>sociales</a:t>
            </a:r>
            <a:r>
              <a:rPr lang="en-US" sz="2000" dirty="0"/>
              <a:t> e </a:t>
            </a:r>
            <a:r>
              <a:rPr lang="en-US" sz="2000" dirty="0" err="1"/>
              <a:t>institucionales</a:t>
            </a:r>
            <a:r>
              <a:rPr lang="en-US" sz="2000" dirty="0"/>
              <a:t> y </a:t>
            </a:r>
            <a:r>
              <a:rPr lang="en-US" sz="2000" dirty="0" err="1"/>
              <a:t>gobiernos</a:t>
            </a:r>
            <a:r>
              <a:rPr lang="en-US" sz="2000" dirty="0"/>
              <a:t> locales del </a:t>
            </a:r>
            <a:r>
              <a:rPr lang="en-US" sz="2000" dirty="0" err="1"/>
              <a:t>territorio</a:t>
            </a:r>
            <a:r>
              <a:rPr lang="en-US" sz="2000" dirty="0"/>
              <a:t> </a:t>
            </a:r>
            <a:r>
              <a:rPr lang="en-US" sz="2000" dirty="0" err="1"/>
              <a:t>respectivo</a:t>
            </a:r>
            <a:r>
              <a:rPr lang="en-US" sz="2000" dirty="0"/>
              <a:t>.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²"/>
            </a:pPr>
            <a:r>
              <a:rPr lang="en-US" sz="2000" dirty="0" err="1"/>
              <a:t>Cartografía</a:t>
            </a:r>
            <a:r>
              <a:rPr lang="en-US" sz="2000" dirty="0"/>
              <a:t> digital y </a:t>
            </a:r>
            <a:r>
              <a:rPr lang="en-US" sz="2000" dirty="0" smtClean="0"/>
              <a:t>SIG 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²"/>
            </a:pPr>
            <a:r>
              <a:rPr lang="en-US" sz="2000" dirty="0" err="1" smtClean="0"/>
              <a:t>Gestión</a:t>
            </a:r>
            <a:r>
              <a:rPr lang="en-US" sz="2000" dirty="0" smtClean="0"/>
              <a:t>/</a:t>
            </a:r>
            <a:r>
              <a:rPr lang="en-US" sz="2000" dirty="0" err="1" smtClean="0"/>
              <a:t>movilización</a:t>
            </a:r>
            <a:r>
              <a:rPr lang="en-US" sz="2000" dirty="0" smtClean="0"/>
              <a:t> de </a:t>
            </a:r>
            <a:r>
              <a:rPr lang="en-US" sz="2000" dirty="0" err="1" smtClean="0"/>
              <a:t>recursos</a:t>
            </a:r>
            <a:r>
              <a:rPr lang="en-US" sz="2000" dirty="0" smtClean="0"/>
              <a:t> </a:t>
            </a:r>
            <a:r>
              <a:rPr lang="en-US" sz="2000" dirty="0" err="1" smtClean="0"/>
              <a:t>técnicos</a:t>
            </a:r>
            <a:r>
              <a:rPr lang="en-US" sz="2000" dirty="0" smtClean="0"/>
              <a:t> y </a:t>
            </a:r>
            <a:r>
              <a:rPr lang="en-US" sz="2000" dirty="0" err="1" smtClean="0"/>
              <a:t>financieros</a:t>
            </a:r>
            <a:endParaRPr lang="en-US" sz="2000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9578" y="113501"/>
            <a:ext cx="8824852" cy="619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/>
              <a:t>…Avances en iniciativa para creación de territorio </a:t>
            </a:r>
            <a:r>
              <a:rPr lang="es-ES" sz="2400" b="1" dirty="0" err="1" smtClean="0"/>
              <a:t>afin</a:t>
            </a:r>
            <a:r>
              <a:rPr lang="es-ES" sz="2400" b="1" dirty="0" smtClean="0"/>
              <a:t> del Corredor Seco</a:t>
            </a:r>
            <a:endParaRPr lang="es-ES" sz="2400" b="1" dirty="0"/>
          </a:p>
        </p:txBody>
      </p:sp>
      <p:pic>
        <p:nvPicPr>
          <p:cNvPr id="6" name="3 Imagen" descr="Logo PRAT 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8" y="5955124"/>
            <a:ext cx="1724025" cy="719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042" y="5632707"/>
            <a:ext cx="981821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8113" y="6273225"/>
            <a:ext cx="1688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3200" b="1" dirty="0" smtClean="0"/>
              <a:t>¡Gracias!</a:t>
            </a:r>
            <a:endParaRPr lang="es-CR" sz="3200" b="1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259632" y="620688"/>
            <a:ext cx="6875462" cy="5091112"/>
            <a:chOff x="2154" y="164"/>
            <a:chExt cx="3386" cy="2472"/>
          </a:xfrm>
        </p:grpSpPr>
        <p:pic>
          <p:nvPicPr>
            <p:cNvPr id="9" name="Picture 7" descr="DS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434"/>
              <a:ext cx="67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DS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69"/>
              <a:ext cx="862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DS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069"/>
              <a:ext cx="70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DS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99"/>
              <a:ext cx="698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DS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799"/>
              <a:ext cx="862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DS 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64"/>
              <a:ext cx="846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DS 1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434"/>
              <a:ext cx="87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DS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64"/>
              <a:ext cx="665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DS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2069"/>
              <a:ext cx="69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6" descr="DS 10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822"/>
              <a:ext cx="70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7" descr="DS 1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1434"/>
              <a:ext cx="71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8" descr="93074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799"/>
              <a:ext cx="85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omunidad 4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64"/>
              <a:ext cx="84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0" descr="comunidad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" y="2069"/>
              <a:ext cx="86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1" descr="pobreza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186"/>
              <a:ext cx="710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2" descr="Proyecto Brasil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434"/>
              <a:ext cx="84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DS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" y="2069"/>
              <a:ext cx="69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4" descr="comunidad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069"/>
              <a:ext cx="86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5" descr="DS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69"/>
              <a:ext cx="862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6" descr="DS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" y="2069"/>
              <a:ext cx="69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7" descr="comunidad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069"/>
              <a:ext cx="86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8" descr="DS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069"/>
              <a:ext cx="70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9" descr="DS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69"/>
              <a:ext cx="862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0" descr="DS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" y="2069"/>
              <a:ext cx="69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1" descr="comunidad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069"/>
              <a:ext cx="86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2" descr="DS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434"/>
              <a:ext cx="67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3" descr="DS 1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434"/>
              <a:ext cx="87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4" descr="DS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069"/>
              <a:ext cx="70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5" descr="DS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69"/>
              <a:ext cx="862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6" descr="DS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" y="2069"/>
              <a:ext cx="69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7" descr="comunidad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069"/>
              <a:ext cx="86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8" descr="Proyecto Brasil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434"/>
              <a:ext cx="84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9" descr="DS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434"/>
              <a:ext cx="67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40" descr="DS 1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434"/>
              <a:ext cx="87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1" descr="DS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069"/>
              <a:ext cx="70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2" descr="DS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69"/>
              <a:ext cx="862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3" descr="DS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" y="2069"/>
              <a:ext cx="69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4" descr="comunidad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069"/>
              <a:ext cx="86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5" descr="DS 1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0" y="1434"/>
              <a:ext cx="71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6" descr="Proyecto Brasil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434"/>
              <a:ext cx="843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7" descr="DS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434"/>
              <a:ext cx="676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8" descr="DS 14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434"/>
              <a:ext cx="87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9" descr="DS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2069"/>
              <a:ext cx="701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0" descr="DS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069"/>
              <a:ext cx="862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1" descr="DS 1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" y="2069"/>
              <a:ext cx="694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2" descr="comunidad 11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069"/>
              <a:ext cx="86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35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23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Aspectos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tratar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838" y="1968557"/>
            <a:ext cx="7372565" cy="3533274"/>
          </a:xfrm>
        </p:spPr>
        <p:txBody>
          <a:bodyPr>
            <a:normAutofit/>
          </a:bodyPr>
          <a:lstStyle/>
          <a:p>
            <a:pPr lvl="1">
              <a:spcAft>
                <a:spcPts val="1800"/>
              </a:spcAft>
              <a:buFont typeface="Wingdings" charset="2"/>
              <a:buChar char="Ø"/>
            </a:pPr>
            <a:r>
              <a:rPr lang="en-US" sz="2400" dirty="0" smtClean="0"/>
              <a:t>El </a:t>
            </a:r>
            <a:r>
              <a:rPr lang="en-US" sz="2400" dirty="0" err="1" smtClean="0"/>
              <a:t>desafío</a:t>
            </a:r>
            <a:r>
              <a:rPr lang="en-US" sz="2400" dirty="0" smtClean="0"/>
              <a:t> </a:t>
            </a:r>
            <a:r>
              <a:rPr lang="en-US" sz="2400" dirty="0" err="1" smtClean="0"/>
              <a:t>institucional</a:t>
            </a:r>
            <a:r>
              <a:rPr lang="en-US" sz="2400" dirty="0" smtClean="0"/>
              <a:t> de </a:t>
            </a:r>
            <a:r>
              <a:rPr lang="en-US" sz="2400" dirty="0" err="1" smtClean="0"/>
              <a:t>invertir</a:t>
            </a:r>
            <a:r>
              <a:rPr lang="en-US" sz="2400" dirty="0" smtClean="0"/>
              <a:t> en </a:t>
            </a:r>
            <a:r>
              <a:rPr lang="en-US" sz="2400" dirty="0" err="1" smtClean="0"/>
              <a:t>restauración</a:t>
            </a:r>
            <a:r>
              <a:rPr lang="en-US" sz="2400" dirty="0" smtClean="0"/>
              <a:t>:  la </a:t>
            </a:r>
            <a:r>
              <a:rPr lang="en-US" sz="2400" dirty="0" err="1" smtClean="0"/>
              <a:t>perspectiva</a:t>
            </a:r>
            <a:r>
              <a:rPr lang="en-US" sz="2400" dirty="0" smtClean="0"/>
              <a:t> de ECADERT</a:t>
            </a:r>
          </a:p>
          <a:p>
            <a:pPr lvl="1">
              <a:spcAft>
                <a:spcPts val="1800"/>
              </a:spcAft>
              <a:buFont typeface="Wingdings" charset="2"/>
              <a:buChar char="Ø"/>
            </a:pPr>
            <a:r>
              <a:rPr lang="en-US" sz="2400" dirty="0" smtClean="0"/>
              <a:t>La </a:t>
            </a:r>
            <a:r>
              <a:rPr lang="en-US" sz="2400" dirty="0" err="1" smtClean="0"/>
              <a:t>relación</a:t>
            </a:r>
            <a:r>
              <a:rPr lang="en-US" sz="2400" dirty="0" smtClean="0"/>
              <a:t> entre </a:t>
            </a:r>
            <a:r>
              <a:rPr lang="en-US" sz="2400" dirty="0" err="1" smtClean="0"/>
              <a:t>agricultura</a:t>
            </a:r>
            <a:r>
              <a:rPr lang="en-US" sz="2400" dirty="0" smtClean="0"/>
              <a:t> familiar, </a:t>
            </a:r>
            <a:r>
              <a:rPr lang="en-US" sz="2400" dirty="0" err="1" smtClean="0"/>
              <a:t>adaptación</a:t>
            </a:r>
            <a:r>
              <a:rPr lang="en-US" sz="2400" dirty="0" smtClean="0"/>
              <a:t>/</a:t>
            </a:r>
            <a:r>
              <a:rPr lang="en-US" sz="2400" dirty="0" err="1" smtClean="0"/>
              <a:t>mitigación</a:t>
            </a:r>
            <a:r>
              <a:rPr lang="en-US" sz="2400" dirty="0" smtClean="0"/>
              <a:t> y </a:t>
            </a:r>
            <a:r>
              <a:rPr lang="en-US" sz="2400" dirty="0" err="1" smtClean="0"/>
              <a:t>desarrollo</a:t>
            </a:r>
            <a:r>
              <a:rPr lang="en-US" sz="2400" dirty="0" smtClean="0"/>
              <a:t> territorial</a:t>
            </a:r>
          </a:p>
          <a:p>
            <a:pPr lvl="1">
              <a:spcAft>
                <a:spcPts val="1800"/>
              </a:spcAft>
              <a:buFont typeface="Wingdings" charset="2"/>
              <a:buChar char="Ø"/>
            </a:pPr>
            <a:r>
              <a:rPr lang="en-US" sz="2400" dirty="0" err="1" smtClean="0"/>
              <a:t>Iniciativa</a:t>
            </a:r>
            <a:r>
              <a:rPr lang="en-US" sz="2400" dirty="0" smtClean="0"/>
              <a:t> del </a:t>
            </a:r>
            <a:r>
              <a:rPr lang="en-US" sz="2400" dirty="0" err="1" smtClean="0"/>
              <a:t>Corredor</a:t>
            </a:r>
            <a:r>
              <a:rPr lang="en-US" sz="2400" dirty="0" smtClean="0"/>
              <a:t> </a:t>
            </a:r>
            <a:r>
              <a:rPr lang="en-US" sz="2400" dirty="0" err="1" smtClean="0"/>
              <a:t>Seco</a:t>
            </a:r>
            <a:r>
              <a:rPr lang="en-US" sz="2400" dirty="0" smtClean="0"/>
              <a:t> </a:t>
            </a:r>
            <a:r>
              <a:rPr lang="en-US" sz="2400" dirty="0" err="1" smtClean="0"/>
              <a:t>Centroamericano</a:t>
            </a:r>
            <a:endParaRPr lang="en-US" sz="2400" dirty="0"/>
          </a:p>
        </p:txBody>
      </p:sp>
      <p:pic>
        <p:nvPicPr>
          <p:cNvPr id="4" name="3 Imagen" descr="Logo PRAT 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8" y="5955124"/>
            <a:ext cx="1724025" cy="719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042" y="5632707"/>
            <a:ext cx="981821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598"/>
            <a:ext cx="8229600" cy="67875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Ideas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</a:rPr>
              <a:t>centrales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8647"/>
            <a:ext cx="8229600" cy="4886477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spcAft>
                <a:spcPts val="1800"/>
              </a:spcAft>
              <a:buNone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. La </a:t>
            </a:r>
            <a:r>
              <a:rPr lang="en-US" sz="2400" dirty="0" err="1" smtClean="0"/>
              <a:t>cuestión</a:t>
            </a:r>
            <a:r>
              <a:rPr lang="en-US" sz="2400" dirty="0" smtClean="0"/>
              <a:t> clave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cómo</a:t>
            </a:r>
            <a:r>
              <a:rPr lang="en-US" sz="2400" dirty="0" smtClean="0"/>
              <a:t> </a:t>
            </a:r>
            <a:r>
              <a:rPr lang="en-US" sz="2400" dirty="0" err="1" smtClean="0"/>
              <a:t>lograr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se </a:t>
            </a:r>
            <a:r>
              <a:rPr lang="en-US" sz="2400" dirty="0" err="1" smtClean="0"/>
              <a:t>reconozca</a:t>
            </a:r>
            <a:r>
              <a:rPr lang="en-US" sz="2400" dirty="0" smtClean="0"/>
              <a:t> la </a:t>
            </a:r>
            <a:r>
              <a:rPr lang="en-US" sz="2400" dirty="0" err="1" smtClean="0"/>
              <a:t>naturaleza</a:t>
            </a:r>
            <a:r>
              <a:rPr lang="en-US" sz="2400" dirty="0" smtClean="0"/>
              <a:t> </a:t>
            </a:r>
            <a:r>
              <a:rPr lang="en-US" sz="2400" dirty="0" err="1" smtClean="0"/>
              <a:t>estratégica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restauración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paisajes</a:t>
            </a:r>
            <a:r>
              <a:rPr lang="en-US" sz="2400" dirty="0" smtClean="0"/>
              <a:t> (</a:t>
            </a:r>
            <a:r>
              <a:rPr lang="en-US" sz="2400" dirty="0" err="1" smtClean="0"/>
              <a:t>asociada</a:t>
            </a:r>
            <a:r>
              <a:rPr lang="en-US" sz="2400" dirty="0" smtClean="0"/>
              <a:t> a la AF y el DT) </a:t>
            </a:r>
            <a:r>
              <a:rPr lang="en-US" sz="2400" dirty="0" err="1" smtClean="0"/>
              <a:t>para</a:t>
            </a:r>
            <a:r>
              <a:rPr lang="en-US" sz="2400" dirty="0" smtClean="0"/>
              <a:t> el </a:t>
            </a:r>
            <a:r>
              <a:rPr lang="en-US" sz="2400" dirty="0" err="1" smtClean="0"/>
              <a:t>desarrollo</a:t>
            </a:r>
            <a:r>
              <a:rPr lang="en-US" sz="2400" dirty="0" smtClean="0"/>
              <a:t> de la </a:t>
            </a:r>
            <a:r>
              <a:rPr lang="en-US" sz="2400" dirty="0" err="1" smtClean="0"/>
              <a:t>economía</a:t>
            </a:r>
            <a:r>
              <a:rPr lang="en-US" sz="2400" dirty="0" smtClean="0"/>
              <a:t> y de la </a:t>
            </a:r>
            <a:r>
              <a:rPr lang="en-US" sz="2400" dirty="0" err="1" smtClean="0"/>
              <a:t>sociedad</a:t>
            </a:r>
            <a:r>
              <a:rPr lang="en-US" sz="2400" dirty="0" smtClean="0"/>
              <a:t> en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conjunto</a:t>
            </a:r>
            <a:r>
              <a:rPr lang="en-US" sz="2400" dirty="0" smtClean="0"/>
              <a:t>.</a:t>
            </a:r>
          </a:p>
          <a:p>
            <a:pPr marL="457200" lvl="1" indent="0">
              <a:spcAft>
                <a:spcPts val="1800"/>
              </a:spcAft>
              <a:buNone/>
            </a:pPr>
            <a:r>
              <a:rPr lang="en-US" sz="2400" dirty="0" smtClean="0"/>
              <a:t>2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. La </a:t>
            </a:r>
            <a:r>
              <a:rPr lang="en-US" sz="2400" dirty="0" err="1" smtClean="0"/>
              <a:t>magnitud</a:t>
            </a:r>
            <a:r>
              <a:rPr lang="en-US" sz="2400" dirty="0" smtClean="0"/>
              <a:t> y </a:t>
            </a:r>
            <a:r>
              <a:rPr lang="en-US" sz="2400" dirty="0" err="1" smtClean="0"/>
              <a:t>escala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problemática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mitigación</a:t>
            </a:r>
            <a:r>
              <a:rPr lang="en-US" sz="2400" dirty="0" smtClean="0"/>
              <a:t> y </a:t>
            </a:r>
            <a:r>
              <a:rPr lang="en-US" sz="2400" dirty="0" err="1" smtClean="0"/>
              <a:t>adaptación</a:t>
            </a:r>
            <a:r>
              <a:rPr lang="en-US" sz="2400" dirty="0" smtClean="0"/>
              <a:t> al CC y la </a:t>
            </a:r>
            <a:r>
              <a:rPr lang="en-US" sz="2400" dirty="0" err="1" smtClean="0"/>
              <a:t>restauración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paisajes</a:t>
            </a:r>
            <a:r>
              <a:rPr lang="en-US" sz="2400" dirty="0" smtClean="0"/>
              <a:t> </a:t>
            </a:r>
            <a:r>
              <a:rPr lang="en-US" sz="2400" dirty="0" err="1" smtClean="0"/>
              <a:t>requieren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confluencia</a:t>
            </a:r>
            <a:r>
              <a:rPr lang="en-US" sz="2400" dirty="0" smtClean="0"/>
              <a:t> entre </a:t>
            </a:r>
            <a:r>
              <a:rPr lang="en-US" sz="2400" dirty="0" err="1" smtClean="0"/>
              <a:t>actores</a:t>
            </a:r>
            <a:r>
              <a:rPr lang="en-US" sz="2400" dirty="0" smtClean="0"/>
              <a:t> </a:t>
            </a:r>
            <a:r>
              <a:rPr lang="en-US" sz="2400" dirty="0" err="1" smtClean="0"/>
              <a:t>públicos</a:t>
            </a:r>
            <a:r>
              <a:rPr lang="en-US" sz="2400" dirty="0" smtClean="0"/>
              <a:t> y </a:t>
            </a:r>
            <a:r>
              <a:rPr lang="en-US" sz="2400" dirty="0" err="1" smtClean="0"/>
              <a:t>privados</a:t>
            </a:r>
            <a:r>
              <a:rPr lang="en-US" sz="2400" dirty="0" smtClean="0"/>
              <a:t> en </a:t>
            </a:r>
            <a:r>
              <a:rPr lang="en-US" sz="2400" dirty="0" err="1" smtClean="0"/>
              <a:t>múltiples</a:t>
            </a:r>
            <a:r>
              <a:rPr lang="en-US" sz="2400" dirty="0" smtClean="0"/>
              <a:t> </a:t>
            </a:r>
            <a:r>
              <a:rPr lang="en-US" sz="2400" dirty="0" err="1" smtClean="0"/>
              <a:t>planos</a:t>
            </a:r>
            <a:r>
              <a:rPr lang="en-US" sz="2400" dirty="0" smtClean="0"/>
              <a:t> (territorial, </a:t>
            </a:r>
            <a:r>
              <a:rPr lang="en-US" sz="2400" dirty="0" err="1" smtClean="0"/>
              <a:t>nacional</a:t>
            </a:r>
            <a:r>
              <a:rPr lang="en-US" sz="2400" dirty="0" smtClean="0"/>
              <a:t> y </a:t>
            </a:r>
            <a:r>
              <a:rPr lang="en-US" sz="2400" dirty="0" err="1" smtClean="0"/>
              <a:t>supranacional</a:t>
            </a:r>
            <a:r>
              <a:rPr lang="en-US" sz="2400" dirty="0" smtClean="0"/>
              <a:t>)</a:t>
            </a:r>
          </a:p>
          <a:p>
            <a:pPr marL="457200" lvl="1" indent="0">
              <a:spcAft>
                <a:spcPts val="1800"/>
              </a:spcAft>
              <a:buNone/>
            </a:pPr>
            <a:r>
              <a:rPr lang="en-US" sz="2400" dirty="0"/>
              <a:t>3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.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necesario</a:t>
            </a:r>
            <a:r>
              <a:rPr lang="en-US" sz="2400" dirty="0" smtClean="0"/>
              <a:t> </a:t>
            </a:r>
            <a:r>
              <a:rPr lang="en-US" sz="2400" dirty="0" err="1" smtClean="0"/>
              <a:t>movilizar</a:t>
            </a:r>
            <a:r>
              <a:rPr lang="en-US" sz="2400" dirty="0" smtClean="0"/>
              <a:t> </a:t>
            </a:r>
            <a:r>
              <a:rPr lang="en-US" sz="2400" dirty="0" err="1" smtClean="0"/>
              <a:t>inversiones</a:t>
            </a:r>
            <a:r>
              <a:rPr lang="en-US" sz="2400" dirty="0" smtClean="0"/>
              <a:t>, </a:t>
            </a:r>
            <a:r>
              <a:rPr lang="en-US" sz="2400" dirty="0" err="1" smtClean="0"/>
              <a:t>tanto</a:t>
            </a:r>
            <a:r>
              <a:rPr lang="en-US" sz="2400" dirty="0" smtClean="0"/>
              <a:t> de </a:t>
            </a:r>
            <a:r>
              <a:rPr lang="en-US" sz="2400" dirty="0" err="1" smtClean="0"/>
              <a:t>negocios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solidarias</a:t>
            </a:r>
            <a:r>
              <a:rPr lang="en-US" sz="2400" dirty="0" smtClean="0"/>
              <a:t>, </a:t>
            </a:r>
            <a:r>
              <a:rPr lang="en-US" sz="2400" dirty="0" err="1" smtClean="0"/>
              <a:t>para</a:t>
            </a:r>
            <a:r>
              <a:rPr lang="en-US" sz="2400" dirty="0" smtClean="0"/>
              <a:t> el </a:t>
            </a:r>
            <a:r>
              <a:rPr lang="en-US" sz="2400" dirty="0" err="1" smtClean="0"/>
              <a:t>mediano</a:t>
            </a:r>
            <a:r>
              <a:rPr lang="en-US" sz="2400" dirty="0" smtClean="0"/>
              <a:t> y </a:t>
            </a:r>
            <a:r>
              <a:rPr lang="en-US" sz="2400" dirty="0" err="1" smtClean="0"/>
              <a:t>más</a:t>
            </a:r>
            <a:r>
              <a:rPr lang="en-US" sz="2400" dirty="0" smtClean="0"/>
              <a:t> largo </a:t>
            </a:r>
            <a:r>
              <a:rPr lang="en-US" sz="2400" dirty="0" err="1" smtClean="0"/>
              <a:t>plazo</a:t>
            </a:r>
            <a:r>
              <a:rPr lang="en-US" sz="2400" dirty="0" smtClean="0"/>
              <a:t>, </a:t>
            </a:r>
            <a:r>
              <a:rPr lang="en-US" sz="2400" dirty="0" err="1" smtClean="0"/>
              <a:t>combinando</a:t>
            </a:r>
            <a:r>
              <a:rPr lang="en-US" sz="2400" dirty="0" smtClean="0"/>
              <a:t>:</a:t>
            </a:r>
          </a:p>
          <a:p>
            <a:pPr marL="696913" lvl="1" indent="-288925">
              <a:spcAft>
                <a:spcPts val="600"/>
              </a:spcAft>
              <a:buFont typeface="Arial"/>
              <a:buChar char="•"/>
            </a:pPr>
            <a:r>
              <a:rPr lang="en-US" sz="1900" dirty="0" err="1" smtClean="0"/>
              <a:t>recursos</a:t>
            </a:r>
            <a:r>
              <a:rPr lang="en-US" sz="1900" dirty="0" smtClean="0"/>
              <a:t> </a:t>
            </a:r>
            <a:r>
              <a:rPr lang="en-US" sz="1900" dirty="0" err="1"/>
              <a:t>públicos</a:t>
            </a:r>
            <a:r>
              <a:rPr lang="en-US" sz="1900" dirty="0"/>
              <a:t> (</a:t>
            </a:r>
            <a:r>
              <a:rPr lang="en-US" sz="1900" dirty="0" err="1"/>
              <a:t>nacionales</a:t>
            </a:r>
            <a:r>
              <a:rPr lang="en-US" sz="1900" dirty="0"/>
              <a:t> y </a:t>
            </a:r>
            <a:r>
              <a:rPr lang="en-US" sz="1900" dirty="0" err="1"/>
              <a:t>territoriales</a:t>
            </a:r>
            <a:r>
              <a:rPr lang="en-US" sz="1900" dirty="0" smtClean="0"/>
              <a:t>)</a:t>
            </a:r>
          </a:p>
          <a:p>
            <a:pPr marL="696913" lvl="1" indent="-288925">
              <a:spcAft>
                <a:spcPts val="600"/>
              </a:spcAft>
              <a:buFont typeface="Arial"/>
              <a:buChar char="•"/>
            </a:pPr>
            <a:r>
              <a:rPr lang="en-US" sz="1900" dirty="0" err="1" smtClean="0"/>
              <a:t>recursos</a:t>
            </a:r>
            <a:r>
              <a:rPr lang="en-US" sz="1900" dirty="0" smtClean="0"/>
              <a:t> </a:t>
            </a:r>
            <a:r>
              <a:rPr lang="en-US" sz="1900" dirty="0" err="1"/>
              <a:t>privados</a:t>
            </a:r>
            <a:r>
              <a:rPr lang="en-US" sz="1900" dirty="0"/>
              <a:t> (</a:t>
            </a:r>
            <a:r>
              <a:rPr lang="en-US" sz="1900" dirty="0" err="1"/>
              <a:t>retorno</a:t>
            </a:r>
            <a:r>
              <a:rPr lang="en-US" sz="1900" dirty="0"/>
              <a:t> a </a:t>
            </a:r>
            <a:r>
              <a:rPr lang="en-US" sz="1900" dirty="0" err="1"/>
              <a:t>inversión</a:t>
            </a:r>
            <a:r>
              <a:rPr lang="en-US" sz="1900" dirty="0"/>
              <a:t> y RSE)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1900" dirty="0" err="1" smtClean="0"/>
              <a:t>cooperación</a:t>
            </a:r>
            <a:r>
              <a:rPr lang="en-US" sz="1900" dirty="0" smtClean="0"/>
              <a:t> </a:t>
            </a:r>
            <a:r>
              <a:rPr lang="en-US" sz="1900" dirty="0" err="1"/>
              <a:t>internacional</a:t>
            </a:r>
            <a:r>
              <a:rPr lang="en-US" sz="1900" dirty="0"/>
              <a:t> </a:t>
            </a:r>
            <a:r>
              <a:rPr lang="en-US" sz="1900" dirty="0" err="1"/>
              <a:t>para</a:t>
            </a:r>
            <a:r>
              <a:rPr lang="en-US" sz="1900" dirty="0"/>
              <a:t> </a:t>
            </a:r>
            <a:r>
              <a:rPr lang="en-US" sz="1900" dirty="0" err="1"/>
              <a:t>generar</a:t>
            </a:r>
            <a:r>
              <a:rPr lang="en-US" sz="1900" dirty="0"/>
              <a:t> </a:t>
            </a:r>
            <a:r>
              <a:rPr lang="en-US" sz="1900" dirty="0" err="1"/>
              <a:t>bienes</a:t>
            </a:r>
            <a:r>
              <a:rPr lang="en-US" sz="1900" dirty="0"/>
              <a:t> </a:t>
            </a:r>
            <a:r>
              <a:rPr lang="en-US" sz="1900" dirty="0" err="1"/>
              <a:t>públicos</a:t>
            </a:r>
            <a:r>
              <a:rPr lang="en-US" sz="1900" dirty="0"/>
              <a:t> en </a:t>
            </a:r>
            <a:r>
              <a:rPr lang="en-US" sz="1900" dirty="0" err="1"/>
              <a:t>asuntos</a:t>
            </a:r>
            <a:r>
              <a:rPr lang="en-US" sz="1900" dirty="0"/>
              <a:t> </a:t>
            </a:r>
            <a:r>
              <a:rPr lang="en-US" sz="1900" dirty="0" err="1"/>
              <a:t>críticos</a:t>
            </a:r>
            <a:endParaRPr lang="en-US" sz="1900" dirty="0"/>
          </a:p>
          <a:p>
            <a:pPr lvl="1">
              <a:spcAft>
                <a:spcPts val="1800"/>
              </a:spcAft>
              <a:buFont typeface="Wingdings" charset="2"/>
              <a:buChar char="Ø"/>
            </a:pPr>
            <a:endParaRPr lang="en-US" sz="2400" dirty="0"/>
          </a:p>
        </p:txBody>
      </p:sp>
      <p:pic>
        <p:nvPicPr>
          <p:cNvPr id="4" name="3 Imagen" descr="Logo PRAT 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78" y="5955124"/>
            <a:ext cx="1724025" cy="719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042" y="5632707"/>
            <a:ext cx="981821" cy="10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go PRAT 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0" y="107449"/>
            <a:ext cx="1567840" cy="719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405" y="88364"/>
            <a:ext cx="877458" cy="967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7270" y="129125"/>
            <a:ext cx="6067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200" b="1" dirty="0"/>
              <a:t>El </a:t>
            </a:r>
            <a:r>
              <a:rPr lang="en-US" sz="2200" b="1" dirty="0" err="1"/>
              <a:t>desafío</a:t>
            </a:r>
            <a:r>
              <a:rPr lang="en-US" sz="2200" b="1" dirty="0"/>
              <a:t> </a:t>
            </a:r>
            <a:r>
              <a:rPr lang="en-US" sz="2200" b="1" dirty="0" err="1"/>
              <a:t>institucional</a:t>
            </a:r>
            <a:r>
              <a:rPr lang="en-US" sz="2200" b="1" dirty="0"/>
              <a:t> de </a:t>
            </a:r>
            <a:r>
              <a:rPr lang="en-US" sz="2200" b="1" dirty="0" err="1"/>
              <a:t>invertir</a:t>
            </a:r>
            <a:r>
              <a:rPr lang="en-US" sz="2200" b="1" dirty="0"/>
              <a:t> en </a:t>
            </a:r>
            <a:r>
              <a:rPr lang="en-US" sz="2200" b="1" dirty="0" err="1"/>
              <a:t>restauración</a:t>
            </a:r>
            <a:r>
              <a:rPr lang="en-US" sz="2200" b="1" dirty="0"/>
              <a:t>: </a:t>
            </a:r>
            <a:endParaRPr lang="en-US" sz="2200" b="1" dirty="0" smtClean="0"/>
          </a:p>
          <a:p>
            <a:pPr marL="0" lvl="1" algn="ctr"/>
            <a:r>
              <a:rPr lang="en-US" sz="2200" b="1" dirty="0" smtClean="0"/>
              <a:t>la </a:t>
            </a:r>
            <a:r>
              <a:rPr lang="en-US" sz="2200" b="1" dirty="0" err="1"/>
              <a:t>perspectiva</a:t>
            </a:r>
            <a:r>
              <a:rPr lang="en-US" sz="2200" b="1" dirty="0"/>
              <a:t> </a:t>
            </a:r>
            <a:r>
              <a:rPr lang="en-US" sz="2200" b="1" dirty="0" smtClean="0"/>
              <a:t>del </a:t>
            </a:r>
            <a:r>
              <a:rPr lang="en-US" sz="2200" b="1" dirty="0" err="1" smtClean="0"/>
              <a:t>proceso</a:t>
            </a:r>
            <a:r>
              <a:rPr lang="en-US" sz="2200" b="1" dirty="0" smtClean="0"/>
              <a:t> ECADERT…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2503" y="1239421"/>
            <a:ext cx="7567900" cy="473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charset="2"/>
              <a:buChar char="Ø"/>
            </a:pPr>
            <a:r>
              <a:rPr lang="en-US" dirty="0" err="1" smtClean="0">
                <a:solidFill>
                  <a:srgbClr val="E46C0A"/>
                </a:solidFill>
              </a:rPr>
              <a:t>Andamiaje</a:t>
            </a:r>
            <a:r>
              <a:rPr lang="en-US" dirty="0" smtClean="0">
                <a:solidFill>
                  <a:srgbClr val="E46C0A"/>
                </a:solidFill>
              </a:rPr>
              <a:t> </a:t>
            </a:r>
            <a:r>
              <a:rPr lang="en-US" dirty="0" err="1" smtClean="0">
                <a:solidFill>
                  <a:srgbClr val="E46C0A"/>
                </a:solidFill>
              </a:rPr>
              <a:t>institucional</a:t>
            </a:r>
            <a:r>
              <a:rPr lang="en-US" dirty="0" smtClean="0">
                <a:solidFill>
                  <a:srgbClr val="E46C0A"/>
                </a:solidFill>
              </a:rPr>
              <a:t>, de </a:t>
            </a:r>
            <a:r>
              <a:rPr lang="en-US" dirty="0" err="1" smtClean="0">
                <a:solidFill>
                  <a:srgbClr val="E46C0A"/>
                </a:solidFill>
              </a:rPr>
              <a:t>políticas</a:t>
            </a:r>
            <a:r>
              <a:rPr lang="en-US" dirty="0" smtClean="0">
                <a:solidFill>
                  <a:srgbClr val="E46C0A"/>
                </a:solidFill>
              </a:rPr>
              <a:t> y </a:t>
            </a:r>
            <a:r>
              <a:rPr lang="en-US" dirty="0" err="1" smtClean="0">
                <a:solidFill>
                  <a:srgbClr val="E46C0A"/>
                </a:solidFill>
              </a:rPr>
              <a:t>estrategias</a:t>
            </a:r>
            <a:r>
              <a:rPr lang="en-US" dirty="0" smtClean="0">
                <a:solidFill>
                  <a:srgbClr val="E46C0A"/>
                </a:solidFill>
              </a:rPr>
              <a:t> de </a:t>
            </a:r>
            <a:r>
              <a:rPr lang="en-US" dirty="0" err="1" smtClean="0">
                <a:solidFill>
                  <a:srgbClr val="E46C0A"/>
                </a:solidFill>
              </a:rPr>
              <a:t>desarrollo</a:t>
            </a:r>
            <a:r>
              <a:rPr lang="en-US" dirty="0" smtClean="0">
                <a:solidFill>
                  <a:srgbClr val="E46C0A"/>
                </a:solidFill>
              </a:rPr>
              <a:t>: </a:t>
            </a: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smtClean="0"/>
              <a:t>Un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 </a:t>
            </a:r>
            <a:r>
              <a:rPr lang="en-US" sz="1600" dirty="0" err="1" smtClean="0"/>
              <a:t>supranacional</a:t>
            </a:r>
            <a:r>
              <a:rPr lang="en-US" sz="1600" dirty="0" smtClean="0"/>
              <a:t>, </a:t>
            </a:r>
            <a:r>
              <a:rPr lang="en-US" sz="1600" dirty="0" err="1" smtClean="0"/>
              <a:t>políticas</a:t>
            </a:r>
            <a:r>
              <a:rPr lang="en-US" sz="1600" dirty="0" smtClean="0"/>
              <a:t> </a:t>
            </a:r>
            <a:r>
              <a:rPr lang="en-US" sz="1600" dirty="0" err="1" smtClean="0"/>
              <a:t>nacionales</a:t>
            </a:r>
            <a:r>
              <a:rPr lang="en-US" sz="1600" dirty="0" smtClean="0"/>
              <a:t> y </a:t>
            </a:r>
            <a:r>
              <a:rPr lang="en-US" sz="1600" dirty="0" err="1" smtClean="0"/>
              <a:t>estrategias</a:t>
            </a:r>
            <a:r>
              <a:rPr lang="en-US" sz="1600" dirty="0" smtClean="0"/>
              <a:t> </a:t>
            </a:r>
            <a:r>
              <a:rPr lang="en-US" sz="1600" dirty="0" err="1" smtClean="0"/>
              <a:t>territoriales</a:t>
            </a:r>
            <a:endParaRPr lang="en-US" sz="1600" dirty="0" smtClean="0"/>
          </a:p>
          <a:p>
            <a:pPr marL="285750" indent="-285750">
              <a:spcAft>
                <a:spcPts val="1800"/>
              </a:spcAft>
              <a:buFont typeface="Wingdings" charset="2"/>
              <a:buChar char="Ø"/>
            </a:pPr>
            <a:r>
              <a:rPr lang="en-US" dirty="0" err="1" smtClean="0">
                <a:solidFill>
                  <a:srgbClr val="E46C0A"/>
                </a:solidFill>
              </a:rPr>
              <a:t>Coordinación</a:t>
            </a:r>
            <a:r>
              <a:rPr lang="en-US" dirty="0" smtClean="0">
                <a:solidFill>
                  <a:srgbClr val="E46C0A"/>
                </a:solidFill>
              </a:rPr>
              <a:t> </a:t>
            </a:r>
            <a:r>
              <a:rPr lang="en-US" dirty="0" err="1" smtClean="0">
                <a:solidFill>
                  <a:srgbClr val="E46C0A"/>
                </a:solidFill>
              </a:rPr>
              <a:t>interinstitucionl</a:t>
            </a:r>
            <a:r>
              <a:rPr lang="en-US" dirty="0" smtClean="0">
                <a:solidFill>
                  <a:srgbClr val="E46C0A"/>
                </a:solidFill>
              </a:rPr>
              <a:t> y </a:t>
            </a:r>
            <a:r>
              <a:rPr lang="en-US" dirty="0" err="1" smtClean="0">
                <a:solidFill>
                  <a:srgbClr val="E46C0A"/>
                </a:solidFill>
              </a:rPr>
              <a:t>articulación</a:t>
            </a:r>
            <a:r>
              <a:rPr lang="en-US" dirty="0" smtClean="0">
                <a:solidFill>
                  <a:srgbClr val="E46C0A"/>
                </a:solidFill>
              </a:rPr>
              <a:t> de </a:t>
            </a:r>
            <a:r>
              <a:rPr lang="en-US" dirty="0" err="1" smtClean="0">
                <a:solidFill>
                  <a:srgbClr val="E46C0A"/>
                </a:solidFill>
              </a:rPr>
              <a:t>organizaciones</a:t>
            </a:r>
            <a:r>
              <a:rPr lang="en-US" dirty="0" smtClean="0">
                <a:solidFill>
                  <a:srgbClr val="E46C0A"/>
                </a:solidFill>
              </a:rPr>
              <a:t> e </a:t>
            </a:r>
            <a:r>
              <a:rPr lang="en-US" dirty="0" err="1" smtClean="0">
                <a:solidFill>
                  <a:srgbClr val="E46C0A"/>
                </a:solidFill>
              </a:rPr>
              <a:t>instancias</a:t>
            </a:r>
            <a:r>
              <a:rPr lang="en-US" dirty="0" smtClean="0">
                <a:solidFill>
                  <a:srgbClr val="E46C0A"/>
                </a:solidFill>
              </a:rPr>
              <a:t>: </a:t>
            </a: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smtClean="0"/>
              <a:t>SICA, </a:t>
            </a:r>
            <a:r>
              <a:rPr lang="en-US" sz="1600" dirty="0" err="1" smtClean="0"/>
              <a:t>Comisión</a:t>
            </a:r>
            <a:r>
              <a:rPr lang="en-US" sz="1600" dirty="0" smtClean="0"/>
              <a:t> Regional, </a:t>
            </a:r>
            <a:r>
              <a:rPr lang="en-US" sz="1600" dirty="0" err="1" smtClean="0"/>
              <a:t>Grupos</a:t>
            </a:r>
            <a:r>
              <a:rPr lang="en-US" sz="1600" dirty="0" smtClean="0"/>
              <a:t> </a:t>
            </a:r>
            <a:r>
              <a:rPr lang="en-US" sz="1600" dirty="0" err="1" smtClean="0"/>
              <a:t>Técnicos</a:t>
            </a:r>
            <a:r>
              <a:rPr lang="en-US" sz="1600" dirty="0" smtClean="0"/>
              <a:t> del CAC y </a:t>
            </a:r>
            <a:r>
              <a:rPr lang="en-US" sz="1600" dirty="0" err="1" smtClean="0"/>
              <a:t>Grupos</a:t>
            </a:r>
            <a:r>
              <a:rPr lang="en-US" sz="1600" dirty="0" smtClean="0"/>
              <a:t> de </a:t>
            </a:r>
            <a:r>
              <a:rPr lang="en-US" sz="1600" dirty="0" err="1" smtClean="0"/>
              <a:t>Trabajo</a:t>
            </a:r>
            <a:r>
              <a:rPr lang="en-US" sz="1600" dirty="0" smtClean="0"/>
              <a:t> </a:t>
            </a:r>
            <a:r>
              <a:rPr lang="en-US" sz="1600" dirty="0" err="1" smtClean="0"/>
              <a:t>Interinstitucionales</a:t>
            </a:r>
            <a:r>
              <a:rPr lang="en-US" sz="1600" dirty="0" smtClean="0"/>
              <a:t> de la PRAT</a:t>
            </a: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Entes</a:t>
            </a:r>
            <a:r>
              <a:rPr lang="en-US" sz="1600" dirty="0" smtClean="0"/>
              <a:t> </a:t>
            </a:r>
            <a:r>
              <a:rPr lang="en-US" sz="1600" dirty="0" err="1" smtClean="0"/>
              <a:t>rectores</a:t>
            </a:r>
            <a:r>
              <a:rPr lang="en-US" sz="1600" dirty="0" smtClean="0"/>
              <a:t>, </a:t>
            </a:r>
            <a:r>
              <a:rPr lang="en-US" sz="1600" dirty="0" err="1" smtClean="0"/>
              <a:t>Comisiones</a:t>
            </a:r>
            <a:r>
              <a:rPr lang="en-US" sz="1600" dirty="0" smtClean="0"/>
              <a:t> </a:t>
            </a:r>
            <a:r>
              <a:rPr lang="en-US" sz="1600" dirty="0" err="1" smtClean="0"/>
              <a:t>Nacionales</a:t>
            </a:r>
            <a:r>
              <a:rPr lang="en-US" sz="1600" dirty="0" smtClean="0"/>
              <a:t>, </a:t>
            </a:r>
            <a:r>
              <a:rPr lang="en-US" sz="1600" dirty="0" err="1" smtClean="0"/>
              <a:t>grupos</a:t>
            </a:r>
            <a:r>
              <a:rPr lang="en-US" sz="1600" dirty="0" smtClean="0"/>
              <a:t> </a:t>
            </a:r>
            <a:r>
              <a:rPr lang="en-US" sz="1600" dirty="0" err="1" smtClean="0"/>
              <a:t>técnicos</a:t>
            </a:r>
            <a:r>
              <a:rPr lang="en-US" sz="1600" dirty="0" smtClean="0"/>
              <a:t> de </a:t>
            </a:r>
            <a:r>
              <a:rPr lang="en-US" sz="1600" dirty="0" err="1" smtClean="0"/>
              <a:t>apoyo</a:t>
            </a:r>
            <a:r>
              <a:rPr lang="en-US" sz="1600" dirty="0" smtClean="0"/>
              <a:t> y </a:t>
            </a:r>
            <a:r>
              <a:rPr lang="en-US" sz="1600" dirty="0" err="1" smtClean="0"/>
              <a:t>redes</a:t>
            </a:r>
            <a:r>
              <a:rPr lang="en-US" sz="1600" dirty="0" smtClean="0"/>
              <a:t> </a:t>
            </a:r>
            <a:r>
              <a:rPr lang="en-US" sz="1600" dirty="0" err="1" smtClean="0"/>
              <a:t>nacionales</a:t>
            </a:r>
            <a:r>
              <a:rPr lang="en-US" sz="1600" dirty="0" smtClean="0"/>
              <a:t> de OGT</a:t>
            </a:r>
          </a:p>
          <a:p>
            <a:pPr marL="285750" indent="-285750">
              <a:spcAft>
                <a:spcPts val="1800"/>
              </a:spcAft>
              <a:buFont typeface="Wingdings" charset="2"/>
              <a:buChar char="Ø"/>
            </a:pPr>
            <a:r>
              <a:rPr lang="en-US" dirty="0" err="1" smtClean="0">
                <a:solidFill>
                  <a:srgbClr val="E46C0A"/>
                </a:solidFill>
              </a:rPr>
              <a:t>Apuestas</a:t>
            </a:r>
            <a:r>
              <a:rPr lang="en-US" dirty="0" smtClean="0">
                <a:solidFill>
                  <a:srgbClr val="E46C0A"/>
                </a:solidFill>
              </a:rPr>
              <a:t> </a:t>
            </a:r>
            <a:r>
              <a:rPr lang="en-US" dirty="0" err="1" smtClean="0">
                <a:solidFill>
                  <a:srgbClr val="E46C0A"/>
                </a:solidFill>
              </a:rPr>
              <a:t>compartidas</a:t>
            </a:r>
            <a:r>
              <a:rPr lang="en-US" dirty="0" smtClean="0">
                <a:solidFill>
                  <a:srgbClr val="E46C0A"/>
                </a:solidFill>
              </a:rPr>
              <a:t> y </a:t>
            </a:r>
            <a:r>
              <a:rPr lang="en-US" dirty="0" err="1" smtClean="0">
                <a:solidFill>
                  <a:srgbClr val="E46C0A"/>
                </a:solidFill>
              </a:rPr>
              <a:t>consensos</a:t>
            </a:r>
            <a:r>
              <a:rPr lang="en-US" dirty="0" smtClean="0">
                <a:solidFill>
                  <a:srgbClr val="E46C0A"/>
                </a:solidFill>
              </a:rPr>
              <a:t> entre </a:t>
            </a:r>
            <a:r>
              <a:rPr lang="en-US" dirty="0" err="1" smtClean="0">
                <a:solidFill>
                  <a:srgbClr val="E46C0A"/>
                </a:solidFill>
              </a:rPr>
              <a:t>actores</a:t>
            </a:r>
            <a:r>
              <a:rPr lang="en-US" dirty="0" smtClean="0">
                <a:solidFill>
                  <a:srgbClr val="E46C0A"/>
                </a:solidFill>
              </a:rPr>
              <a:t> </a:t>
            </a:r>
            <a:r>
              <a:rPr lang="en-US" dirty="0" err="1" smtClean="0">
                <a:solidFill>
                  <a:srgbClr val="E46C0A"/>
                </a:solidFill>
              </a:rPr>
              <a:t>territoriales</a:t>
            </a:r>
            <a:r>
              <a:rPr lang="en-US" dirty="0" smtClean="0">
                <a:solidFill>
                  <a:srgbClr val="E46C0A"/>
                </a:solidFill>
              </a:rPr>
              <a:t>:</a:t>
            </a: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Gobiernos</a:t>
            </a:r>
            <a:r>
              <a:rPr lang="en-US" sz="1600" dirty="0" smtClean="0">
                <a:solidFill>
                  <a:srgbClr val="000000"/>
                </a:solidFill>
              </a:rPr>
              <a:t> locales y </a:t>
            </a:r>
            <a:r>
              <a:rPr lang="en-US" sz="1600" dirty="0" err="1" smtClean="0">
                <a:solidFill>
                  <a:srgbClr val="000000"/>
                </a:solidFill>
              </a:rPr>
              <a:t>mancomunidades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Plataformas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territoriales</a:t>
            </a:r>
            <a:r>
              <a:rPr lang="en-US" sz="1600" dirty="0" smtClean="0">
                <a:solidFill>
                  <a:srgbClr val="000000"/>
                </a:solidFill>
              </a:rPr>
              <a:t> de </a:t>
            </a:r>
            <a:r>
              <a:rPr lang="en-US" sz="1600" dirty="0" err="1" smtClean="0">
                <a:solidFill>
                  <a:srgbClr val="000000"/>
                </a:solidFill>
              </a:rPr>
              <a:t>actores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Componente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ambiental</a:t>
            </a:r>
            <a:r>
              <a:rPr lang="en-US" sz="1600" dirty="0" smtClean="0">
                <a:solidFill>
                  <a:srgbClr val="000000"/>
                </a:solidFill>
              </a:rPr>
              <a:t> y </a:t>
            </a:r>
            <a:r>
              <a:rPr lang="en-US" sz="1600" dirty="0" err="1" smtClean="0">
                <a:solidFill>
                  <a:srgbClr val="000000"/>
                </a:solidFill>
              </a:rPr>
              <a:t>desarrollo</a:t>
            </a:r>
            <a:r>
              <a:rPr lang="en-US" sz="1600" dirty="0" smtClean="0">
                <a:solidFill>
                  <a:srgbClr val="000000"/>
                </a:solidFill>
              </a:rPr>
              <a:t> multidimensional de los </a:t>
            </a:r>
            <a:r>
              <a:rPr lang="en-US" sz="1600" dirty="0" err="1" smtClean="0">
                <a:solidFill>
                  <a:srgbClr val="000000"/>
                </a:solidFill>
              </a:rPr>
              <a:t>territorios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64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Logo PRAT 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50" y="107449"/>
            <a:ext cx="1567840" cy="719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405" y="88364"/>
            <a:ext cx="877458" cy="967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7270" y="301964"/>
            <a:ext cx="6067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000" b="1" dirty="0" smtClean="0"/>
              <a:t>…El </a:t>
            </a:r>
            <a:r>
              <a:rPr lang="en-US" sz="2000" b="1" dirty="0" err="1"/>
              <a:t>desafío</a:t>
            </a:r>
            <a:r>
              <a:rPr lang="en-US" sz="2000" b="1" dirty="0"/>
              <a:t> </a:t>
            </a:r>
            <a:r>
              <a:rPr lang="en-US" sz="2000" b="1" dirty="0" err="1"/>
              <a:t>institucional</a:t>
            </a:r>
            <a:r>
              <a:rPr lang="en-US" sz="2000" b="1" dirty="0"/>
              <a:t> de </a:t>
            </a:r>
            <a:r>
              <a:rPr lang="en-US" sz="2000" b="1" dirty="0" err="1"/>
              <a:t>invertir</a:t>
            </a:r>
            <a:r>
              <a:rPr lang="en-US" sz="2000" b="1" dirty="0"/>
              <a:t> en </a:t>
            </a:r>
            <a:r>
              <a:rPr lang="en-US" sz="2000" b="1" dirty="0" err="1"/>
              <a:t>restauración</a:t>
            </a:r>
            <a:r>
              <a:rPr lang="en-US" sz="2000" b="1" dirty="0"/>
              <a:t>: </a:t>
            </a:r>
            <a:endParaRPr lang="en-US" sz="2000" b="1" dirty="0" smtClean="0"/>
          </a:p>
          <a:p>
            <a:pPr marL="0" lvl="1" algn="ctr"/>
            <a:r>
              <a:rPr lang="en-US" sz="2000" b="1" dirty="0" smtClean="0"/>
              <a:t>la </a:t>
            </a:r>
            <a:r>
              <a:rPr lang="en-US" sz="2000" b="1" dirty="0" err="1"/>
              <a:t>perspectiva</a:t>
            </a:r>
            <a:r>
              <a:rPr lang="en-US" sz="2000" b="1" dirty="0"/>
              <a:t> </a:t>
            </a:r>
            <a:r>
              <a:rPr lang="en-US" sz="2000" b="1" dirty="0" smtClean="0"/>
              <a:t>del </a:t>
            </a:r>
            <a:r>
              <a:rPr lang="en-US" sz="2000" b="1" dirty="0" err="1" smtClean="0"/>
              <a:t>proceso</a:t>
            </a:r>
            <a:r>
              <a:rPr lang="en-US" sz="2000" b="1" dirty="0" smtClean="0"/>
              <a:t> ECADERT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39655" y="1305423"/>
            <a:ext cx="7557866" cy="4939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err="1">
                <a:solidFill>
                  <a:srgbClr val="FF6600"/>
                </a:solidFill>
              </a:rPr>
              <a:t>Abordaje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multinivel</a:t>
            </a:r>
            <a:r>
              <a:rPr lang="en-US" dirty="0">
                <a:solidFill>
                  <a:srgbClr val="FF6600"/>
                </a:solidFill>
              </a:rPr>
              <a:t>:  </a:t>
            </a:r>
            <a:r>
              <a:rPr lang="en-US" dirty="0" err="1">
                <a:solidFill>
                  <a:srgbClr val="FF6600"/>
                </a:solidFill>
              </a:rPr>
              <a:t>planos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supranacional</a:t>
            </a:r>
            <a:r>
              <a:rPr lang="en-US" dirty="0" smtClean="0">
                <a:solidFill>
                  <a:srgbClr val="FF6600"/>
                </a:solidFill>
              </a:rPr>
              <a:t>, </a:t>
            </a:r>
            <a:r>
              <a:rPr lang="en-US" dirty="0" err="1">
                <a:solidFill>
                  <a:srgbClr val="FF6600"/>
                </a:solidFill>
              </a:rPr>
              <a:t>nacional</a:t>
            </a:r>
            <a:r>
              <a:rPr lang="en-US" dirty="0">
                <a:solidFill>
                  <a:srgbClr val="FF6600"/>
                </a:solidFill>
              </a:rPr>
              <a:t> y </a:t>
            </a:r>
            <a:r>
              <a:rPr lang="en-US" dirty="0" smtClean="0">
                <a:solidFill>
                  <a:srgbClr val="FF6600"/>
                </a:solidFill>
              </a:rPr>
              <a:t>territorial/local</a:t>
            </a: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Experiencias</a:t>
            </a:r>
            <a:r>
              <a:rPr lang="en-US" sz="1600" dirty="0" smtClean="0"/>
              <a:t> </a:t>
            </a:r>
            <a:r>
              <a:rPr lang="en-US" sz="1600" dirty="0" err="1" smtClean="0"/>
              <a:t>europea</a:t>
            </a:r>
            <a:r>
              <a:rPr lang="en-US" sz="1600" dirty="0" smtClean="0"/>
              <a:t>, </a:t>
            </a:r>
            <a:r>
              <a:rPr lang="en-US" sz="1600" dirty="0" err="1" smtClean="0"/>
              <a:t>brasileña</a:t>
            </a:r>
            <a:r>
              <a:rPr lang="en-US" sz="1600" dirty="0" smtClean="0"/>
              <a:t> y </a:t>
            </a:r>
            <a:r>
              <a:rPr lang="en-US" sz="1600" dirty="0" err="1" smtClean="0"/>
              <a:t>centroamericana</a:t>
            </a:r>
            <a:endParaRPr lang="en-US" sz="1600" dirty="0" smtClean="0"/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Acciones</a:t>
            </a:r>
            <a:r>
              <a:rPr lang="en-US" sz="1600" dirty="0" smtClean="0"/>
              <a:t> </a:t>
            </a:r>
            <a:r>
              <a:rPr lang="en-US" sz="1600" dirty="0" err="1" smtClean="0"/>
              <a:t>simultáneas</a:t>
            </a:r>
            <a:r>
              <a:rPr lang="en-US" sz="1600" dirty="0" smtClean="0"/>
              <a:t> en </a:t>
            </a:r>
            <a:r>
              <a:rPr lang="en-US" sz="1600" dirty="0" err="1" smtClean="0"/>
              <a:t>múltiples</a:t>
            </a:r>
            <a:r>
              <a:rPr lang="en-US" sz="1600" dirty="0" smtClean="0"/>
              <a:t> </a:t>
            </a:r>
            <a:r>
              <a:rPr lang="en-US" sz="1600" dirty="0" err="1" smtClean="0"/>
              <a:t>planos</a:t>
            </a:r>
            <a:endParaRPr lang="en-US" sz="1600" dirty="0"/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err="1">
                <a:solidFill>
                  <a:srgbClr val="FF6600"/>
                </a:solidFill>
              </a:rPr>
              <a:t>Gobernanza</a:t>
            </a:r>
            <a:r>
              <a:rPr lang="en-US" dirty="0">
                <a:solidFill>
                  <a:srgbClr val="FF6600"/>
                </a:solidFill>
              </a:rPr>
              <a:t> territorial y </a:t>
            </a:r>
            <a:r>
              <a:rPr lang="en-US" dirty="0" err="1">
                <a:solidFill>
                  <a:srgbClr val="FF6600"/>
                </a:solidFill>
              </a:rPr>
              <a:t>movilización</a:t>
            </a:r>
            <a:r>
              <a:rPr lang="en-US" dirty="0">
                <a:solidFill>
                  <a:srgbClr val="FF6600"/>
                </a:solidFill>
              </a:rPr>
              <a:t> de </a:t>
            </a:r>
            <a:r>
              <a:rPr lang="en-US" dirty="0" err="1" smtClean="0">
                <a:solidFill>
                  <a:srgbClr val="FF6600"/>
                </a:solidFill>
              </a:rPr>
              <a:t>recursos</a:t>
            </a:r>
            <a:endParaRPr lang="en-US" dirty="0" smtClean="0">
              <a:solidFill>
                <a:srgbClr val="FF6600"/>
              </a:solidFill>
            </a:endParaRPr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Apropiación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proceso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actores</a:t>
            </a:r>
            <a:r>
              <a:rPr lang="en-US" sz="1600" dirty="0" smtClean="0"/>
              <a:t> </a:t>
            </a:r>
            <a:r>
              <a:rPr lang="en-US" sz="1600" dirty="0" err="1" smtClean="0"/>
              <a:t>territoriales</a:t>
            </a:r>
            <a:r>
              <a:rPr lang="en-US" sz="1600" dirty="0" smtClean="0"/>
              <a:t> y </a:t>
            </a:r>
            <a:r>
              <a:rPr lang="en-US" sz="1600" dirty="0" err="1" smtClean="0"/>
              <a:t>nacionales</a:t>
            </a:r>
            <a:endParaRPr lang="en-US" sz="1600" dirty="0" smtClean="0"/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Relación</a:t>
            </a:r>
            <a:r>
              <a:rPr lang="en-US" sz="1600" dirty="0" smtClean="0"/>
              <a:t> entre </a:t>
            </a:r>
            <a:r>
              <a:rPr lang="en-US" sz="1600" dirty="0" err="1" smtClean="0"/>
              <a:t>iniciativas</a:t>
            </a:r>
            <a:r>
              <a:rPr lang="en-US" sz="1600" dirty="0" smtClean="0"/>
              <a:t> </a:t>
            </a:r>
            <a:r>
              <a:rPr lang="en-US" sz="1600" dirty="0" err="1" smtClean="0"/>
              <a:t>territoriales</a:t>
            </a:r>
            <a:r>
              <a:rPr lang="en-US" sz="1600" dirty="0" smtClean="0"/>
              <a:t> y </a:t>
            </a:r>
            <a:r>
              <a:rPr lang="en-US" sz="1600" dirty="0" err="1" smtClean="0"/>
              <a:t>políticas</a:t>
            </a:r>
            <a:r>
              <a:rPr lang="en-US" sz="1600" dirty="0" smtClean="0"/>
              <a:t> </a:t>
            </a:r>
            <a:r>
              <a:rPr lang="en-US" sz="1600" dirty="0" err="1" smtClean="0"/>
              <a:t>nacionales</a:t>
            </a:r>
            <a:endParaRPr lang="en-US" sz="1600" dirty="0" smtClean="0"/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Apuestas</a:t>
            </a:r>
            <a:r>
              <a:rPr lang="en-US" sz="1600" dirty="0" smtClean="0"/>
              <a:t> </a:t>
            </a:r>
            <a:r>
              <a:rPr lang="en-US" sz="1600" dirty="0" err="1" smtClean="0"/>
              <a:t>estratégicas</a:t>
            </a:r>
            <a:r>
              <a:rPr lang="en-US" sz="1600" dirty="0" smtClean="0"/>
              <a:t> </a:t>
            </a:r>
            <a:r>
              <a:rPr lang="en-US" sz="1600" dirty="0" err="1" smtClean="0"/>
              <a:t>para</a:t>
            </a:r>
            <a:r>
              <a:rPr lang="en-US" sz="1600" dirty="0" smtClean="0"/>
              <a:t> el </a:t>
            </a:r>
            <a:r>
              <a:rPr lang="en-US" sz="1600" dirty="0" err="1" smtClean="0"/>
              <a:t>desarrollo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territorios</a:t>
            </a:r>
            <a:r>
              <a:rPr lang="en-US" sz="1600" dirty="0" smtClean="0"/>
              <a:t> </a:t>
            </a:r>
            <a:r>
              <a:rPr lang="en-US" sz="1600" dirty="0" err="1" smtClean="0"/>
              <a:t>rurales</a:t>
            </a:r>
            <a:endParaRPr lang="en-US" sz="1600" dirty="0" smtClean="0"/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Inversión</a:t>
            </a:r>
            <a:r>
              <a:rPr lang="en-US" sz="1600" dirty="0" smtClean="0"/>
              <a:t> de </a:t>
            </a:r>
            <a:r>
              <a:rPr lang="en-US" sz="1600" dirty="0" err="1" smtClean="0"/>
              <a:t>recursos</a:t>
            </a:r>
            <a:r>
              <a:rPr lang="en-US" sz="1600" dirty="0" smtClean="0"/>
              <a:t> </a:t>
            </a:r>
            <a:r>
              <a:rPr lang="en-US" sz="1600" dirty="0" err="1" smtClean="0"/>
              <a:t>públicos</a:t>
            </a:r>
            <a:r>
              <a:rPr lang="en-US" sz="1600" dirty="0" smtClean="0"/>
              <a:t> y </a:t>
            </a:r>
            <a:r>
              <a:rPr lang="en-US" sz="1600" dirty="0" err="1" smtClean="0"/>
              <a:t>privados</a:t>
            </a:r>
            <a:r>
              <a:rPr lang="en-US" sz="1600" dirty="0" smtClean="0"/>
              <a:t> </a:t>
            </a:r>
            <a:r>
              <a:rPr lang="en-US" sz="1600" dirty="0" err="1" smtClean="0"/>
              <a:t>desde</a:t>
            </a:r>
            <a:r>
              <a:rPr lang="en-US" sz="1600" dirty="0" smtClean="0"/>
              <a:t> y en los </a:t>
            </a:r>
            <a:r>
              <a:rPr lang="en-US" sz="1600" dirty="0" err="1" smtClean="0"/>
              <a:t>territorios</a:t>
            </a:r>
            <a:endParaRPr lang="en-US" sz="1600" dirty="0" smtClean="0"/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Apropiación</a:t>
            </a:r>
            <a:r>
              <a:rPr lang="en-US" sz="1600" dirty="0" smtClean="0"/>
              <a:t> en </a:t>
            </a:r>
            <a:r>
              <a:rPr lang="en-US" sz="1600" dirty="0" err="1" smtClean="0"/>
              <a:t>ámbitos</a:t>
            </a:r>
            <a:r>
              <a:rPr lang="en-US" sz="1600" dirty="0" smtClean="0"/>
              <a:t> </a:t>
            </a:r>
            <a:r>
              <a:rPr lang="en-US" sz="1600" dirty="0" err="1" smtClean="0"/>
              <a:t>supranacionales</a:t>
            </a:r>
            <a:endParaRPr lang="en-US" sz="1600" dirty="0" smtClean="0"/>
          </a:p>
          <a:p>
            <a:pPr marL="742950" lvl="1" indent="-285750">
              <a:spcAft>
                <a:spcPts val="1800"/>
              </a:spcAft>
              <a:buFont typeface="Arial"/>
              <a:buChar char="•"/>
            </a:pPr>
            <a:r>
              <a:rPr lang="en-US" sz="1600" dirty="0" err="1" smtClean="0"/>
              <a:t>Complementariedad</a:t>
            </a:r>
            <a:r>
              <a:rPr lang="en-US" sz="1600" dirty="0" smtClean="0"/>
              <a:t> e </a:t>
            </a:r>
            <a:r>
              <a:rPr lang="en-US" sz="1600" dirty="0" err="1" smtClean="0"/>
              <a:t>importancia</a:t>
            </a:r>
            <a:r>
              <a:rPr lang="en-US" sz="1600" dirty="0" smtClean="0"/>
              <a:t> de la </a:t>
            </a:r>
            <a:r>
              <a:rPr lang="en-US" sz="1600" dirty="0" err="1" smtClean="0"/>
              <a:t>cooperación</a:t>
            </a:r>
            <a:r>
              <a:rPr lang="en-US" sz="1600" dirty="0" smtClean="0"/>
              <a:t> </a:t>
            </a:r>
            <a:r>
              <a:rPr lang="en-US" sz="1600" dirty="0" err="1" smtClean="0"/>
              <a:t>técnica</a:t>
            </a:r>
            <a:r>
              <a:rPr lang="en-US" sz="1600" dirty="0" smtClean="0"/>
              <a:t> y </a:t>
            </a:r>
            <a:r>
              <a:rPr lang="en-US" sz="1600" dirty="0" err="1" smtClean="0"/>
              <a:t>financiera</a:t>
            </a:r>
            <a:r>
              <a:rPr lang="en-US" sz="1600" dirty="0" smtClean="0"/>
              <a:t> </a:t>
            </a:r>
            <a:r>
              <a:rPr lang="en-US" sz="1600" dirty="0" err="1" smtClean="0"/>
              <a:t>internacional</a:t>
            </a:r>
            <a:r>
              <a:rPr lang="en-US" sz="1600" dirty="0" smtClean="0"/>
              <a:t> </a:t>
            </a:r>
            <a:r>
              <a:rPr lang="en-US" sz="1600" dirty="0" err="1" smtClean="0"/>
              <a:t>para</a:t>
            </a:r>
            <a:r>
              <a:rPr lang="en-US" sz="1600" dirty="0" smtClean="0"/>
              <a:t> la </a:t>
            </a:r>
            <a:r>
              <a:rPr lang="en-US" sz="1600" dirty="0" err="1" smtClean="0"/>
              <a:t>continuidad</a:t>
            </a:r>
            <a:r>
              <a:rPr lang="en-US" sz="1600" dirty="0" smtClean="0"/>
              <a:t> de </a:t>
            </a:r>
            <a:r>
              <a:rPr lang="en-US" sz="1600" dirty="0" err="1" smtClean="0"/>
              <a:t>procesos</a:t>
            </a:r>
            <a:r>
              <a:rPr lang="en-US" sz="1600" dirty="0" smtClean="0"/>
              <a:t> a </a:t>
            </a:r>
            <a:r>
              <a:rPr lang="en-US" sz="1600" dirty="0" err="1" smtClean="0"/>
              <a:t>mediano</a:t>
            </a:r>
            <a:r>
              <a:rPr lang="en-US" sz="1600" dirty="0" smtClean="0"/>
              <a:t> </a:t>
            </a:r>
            <a:r>
              <a:rPr lang="en-US" sz="1600" dirty="0" err="1" smtClean="0"/>
              <a:t>plazo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47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21" y="1401547"/>
            <a:ext cx="3207847" cy="4977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766" y="392821"/>
            <a:ext cx="7397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E46C0A"/>
                </a:solidFill>
              </a:rPr>
              <a:t>Necesidad</a:t>
            </a:r>
            <a:r>
              <a:rPr lang="en-US" sz="2000" b="1" dirty="0">
                <a:solidFill>
                  <a:srgbClr val="E46C0A"/>
                </a:solidFill>
              </a:rPr>
              <a:t> de </a:t>
            </a:r>
            <a:r>
              <a:rPr lang="en-US" sz="2000" b="1" dirty="0" err="1">
                <a:solidFill>
                  <a:srgbClr val="E46C0A"/>
                </a:solidFill>
              </a:rPr>
              <a:t>abordar</a:t>
            </a:r>
            <a:r>
              <a:rPr lang="en-US" sz="2000" b="1" dirty="0">
                <a:solidFill>
                  <a:srgbClr val="E46C0A"/>
                </a:solidFill>
              </a:rPr>
              <a:t> </a:t>
            </a:r>
            <a:r>
              <a:rPr lang="en-US" sz="2000" b="1" dirty="0" err="1" smtClean="0">
                <a:solidFill>
                  <a:srgbClr val="E46C0A"/>
                </a:solidFill>
              </a:rPr>
              <a:t>integralmente</a:t>
            </a:r>
            <a:r>
              <a:rPr lang="en-US" sz="2000" b="1" dirty="0" smtClean="0">
                <a:solidFill>
                  <a:srgbClr val="E46C0A"/>
                </a:solidFill>
              </a:rPr>
              <a:t> la </a:t>
            </a:r>
            <a:r>
              <a:rPr lang="en-US" sz="2000" b="1" dirty="0" err="1">
                <a:solidFill>
                  <a:srgbClr val="E46C0A"/>
                </a:solidFill>
              </a:rPr>
              <a:t>relación</a:t>
            </a:r>
            <a:r>
              <a:rPr lang="en-US" sz="2000" b="1" dirty="0">
                <a:solidFill>
                  <a:srgbClr val="E46C0A"/>
                </a:solidFill>
              </a:rPr>
              <a:t> </a:t>
            </a:r>
            <a:r>
              <a:rPr lang="en-US" sz="2000" b="1" dirty="0" smtClean="0">
                <a:solidFill>
                  <a:srgbClr val="E46C0A"/>
                </a:solidFill>
              </a:rPr>
              <a:t>entre</a:t>
            </a:r>
          </a:p>
          <a:p>
            <a:pPr algn="ctr"/>
            <a:r>
              <a:rPr lang="en-US" sz="2000" b="1" dirty="0" err="1">
                <a:solidFill>
                  <a:srgbClr val="E46C0A"/>
                </a:solidFill>
              </a:rPr>
              <a:t>a</a:t>
            </a:r>
            <a:r>
              <a:rPr lang="en-US" sz="2000" b="1" dirty="0" err="1" smtClean="0">
                <a:solidFill>
                  <a:srgbClr val="E46C0A"/>
                </a:solidFill>
              </a:rPr>
              <a:t>gricultura</a:t>
            </a:r>
            <a:r>
              <a:rPr lang="en-US" sz="2000" b="1" dirty="0" smtClean="0">
                <a:solidFill>
                  <a:srgbClr val="E46C0A"/>
                </a:solidFill>
              </a:rPr>
              <a:t> familiar, </a:t>
            </a:r>
            <a:r>
              <a:rPr lang="en-US" sz="2000" b="1" dirty="0" err="1" smtClean="0">
                <a:solidFill>
                  <a:srgbClr val="E46C0A"/>
                </a:solidFill>
              </a:rPr>
              <a:t>cambio</a:t>
            </a:r>
            <a:r>
              <a:rPr lang="en-US" sz="2000" b="1" dirty="0" smtClean="0">
                <a:solidFill>
                  <a:srgbClr val="E46C0A"/>
                </a:solidFill>
              </a:rPr>
              <a:t> </a:t>
            </a:r>
            <a:r>
              <a:rPr lang="en-US" sz="2000" b="1" dirty="0" err="1" smtClean="0">
                <a:solidFill>
                  <a:srgbClr val="E46C0A"/>
                </a:solidFill>
              </a:rPr>
              <a:t>climático</a:t>
            </a:r>
            <a:r>
              <a:rPr lang="en-US" sz="2000" b="1" dirty="0" smtClean="0">
                <a:solidFill>
                  <a:srgbClr val="E46C0A"/>
                </a:solidFill>
              </a:rPr>
              <a:t> y </a:t>
            </a:r>
            <a:r>
              <a:rPr lang="en-US" sz="2000" b="1" dirty="0" err="1" smtClean="0">
                <a:solidFill>
                  <a:srgbClr val="E46C0A"/>
                </a:solidFill>
              </a:rPr>
              <a:t>desarrollo</a:t>
            </a:r>
            <a:r>
              <a:rPr lang="en-US" sz="2000" b="1" dirty="0" smtClean="0">
                <a:solidFill>
                  <a:srgbClr val="E46C0A"/>
                </a:solidFill>
              </a:rPr>
              <a:t> territorial</a:t>
            </a:r>
            <a:endParaRPr lang="en-US" sz="2000" b="1" dirty="0">
              <a:solidFill>
                <a:srgbClr val="E46C0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0477" y="1427735"/>
            <a:ext cx="3927976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charset="2"/>
              <a:buChar char="Ø"/>
            </a:pPr>
            <a:r>
              <a:rPr lang="en-US" dirty="0" err="1" smtClean="0"/>
              <a:t>Fincas</a:t>
            </a:r>
            <a:r>
              <a:rPr lang="en-US" dirty="0" smtClean="0"/>
              <a:t> </a:t>
            </a:r>
            <a:r>
              <a:rPr lang="en-US" dirty="0" err="1" smtClean="0"/>
              <a:t>familiares</a:t>
            </a:r>
            <a:r>
              <a:rPr lang="en-US" dirty="0" smtClean="0"/>
              <a:t>, </a:t>
            </a:r>
            <a:r>
              <a:rPr lang="en-US" dirty="0" err="1" smtClean="0"/>
              <a:t>paisajes</a:t>
            </a:r>
            <a:r>
              <a:rPr lang="en-US" dirty="0" smtClean="0"/>
              <a:t> y </a:t>
            </a:r>
            <a:r>
              <a:rPr lang="en-US" dirty="0" err="1" smtClean="0"/>
              <a:t>territorios</a:t>
            </a:r>
            <a:endParaRPr lang="en-US" dirty="0"/>
          </a:p>
          <a:p>
            <a:pPr marL="0" lvl="1"/>
            <a:endParaRPr lang="en-US" dirty="0" smtClean="0"/>
          </a:p>
          <a:p>
            <a:pPr marL="285750" lvl="1" indent="-285750">
              <a:buFont typeface="Wingdings" charset="2"/>
              <a:buChar char="Ø"/>
            </a:pPr>
            <a:r>
              <a:rPr lang="en-US" dirty="0" err="1" smtClean="0"/>
              <a:t>Sustentabilidad</a:t>
            </a:r>
            <a:r>
              <a:rPr lang="en-US" dirty="0" smtClean="0"/>
              <a:t> de la AF, </a:t>
            </a:r>
            <a:r>
              <a:rPr lang="en-US" dirty="0" err="1" smtClean="0"/>
              <a:t>restauración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paisajes</a:t>
            </a:r>
            <a:r>
              <a:rPr lang="en-US" dirty="0"/>
              <a:t> y </a:t>
            </a:r>
            <a:r>
              <a:rPr lang="en-US" dirty="0" err="1"/>
              <a:t>desarrollo</a:t>
            </a:r>
            <a:r>
              <a:rPr lang="en-US" dirty="0"/>
              <a:t> </a:t>
            </a:r>
            <a:r>
              <a:rPr lang="en-US" dirty="0" smtClean="0"/>
              <a:t>territorial</a:t>
            </a:r>
          </a:p>
          <a:p>
            <a:pPr marL="285750" lvl="1" indent="-285750">
              <a:buFont typeface="Wingdings" charset="2"/>
              <a:buChar char="Ø"/>
            </a:pPr>
            <a:endParaRPr lang="en-US" dirty="0"/>
          </a:p>
          <a:p>
            <a:pPr marL="285750" lvl="1" indent="-285750">
              <a:buFont typeface="Wingdings" charset="2"/>
              <a:buChar char="Ø"/>
            </a:pPr>
            <a:r>
              <a:rPr lang="en-US" dirty="0" err="1" smtClean="0"/>
              <a:t>Interrelaciones</a:t>
            </a:r>
            <a:r>
              <a:rPr lang="en-US" dirty="0" smtClean="0"/>
              <a:t> </a:t>
            </a:r>
            <a:r>
              <a:rPr lang="en-US" dirty="0" err="1" smtClean="0"/>
              <a:t>sistémicas</a:t>
            </a:r>
            <a:endParaRPr lang="en-US" dirty="0" smtClean="0"/>
          </a:p>
          <a:p>
            <a:pPr marL="285750" lvl="1" indent="-285750">
              <a:buFont typeface="Wingdings" charset="2"/>
              <a:buChar char="Ø"/>
            </a:pPr>
            <a:endParaRPr lang="en-US" dirty="0"/>
          </a:p>
          <a:p>
            <a:pPr marL="285750" lvl="1" indent="-285750">
              <a:buFont typeface="Wingdings" charset="2"/>
              <a:buChar char="Ø"/>
            </a:pPr>
            <a:r>
              <a:rPr lang="en-US" dirty="0" err="1" smtClean="0"/>
              <a:t>Abordaje</a:t>
            </a:r>
            <a:r>
              <a:rPr lang="en-US" dirty="0" smtClean="0"/>
              <a:t> intertemático e </a:t>
            </a:r>
            <a:r>
              <a:rPr lang="en-US" dirty="0" err="1" smtClean="0"/>
              <a:t>intersectorial</a:t>
            </a:r>
            <a:endParaRPr lang="en-US" dirty="0" smtClean="0"/>
          </a:p>
          <a:p>
            <a:pPr marL="285750" lvl="1" indent="-285750">
              <a:buFont typeface="Wingdings" charset="2"/>
              <a:buChar char="Ø"/>
            </a:pPr>
            <a:endParaRPr lang="en-US" dirty="0"/>
          </a:p>
          <a:p>
            <a:pPr marL="285750" lvl="1" indent="-285750">
              <a:buFont typeface="Wingdings" charset="2"/>
              <a:buChar char="Ø"/>
            </a:pPr>
            <a:r>
              <a:rPr lang="en-US" dirty="0" err="1" smtClean="0"/>
              <a:t>Distintas</a:t>
            </a:r>
            <a:r>
              <a:rPr lang="en-US" dirty="0" smtClean="0"/>
              <a:t> </a:t>
            </a:r>
            <a:r>
              <a:rPr lang="en-US" dirty="0" err="1" smtClean="0"/>
              <a:t>temporalidades</a:t>
            </a:r>
            <a:r>
              <a:rPr lang="en-US" dirty="0" smtClean="0"/>
              <a:t>: </a:t>
            </a:r>
          </a:p>
          <a:p>
            <a:pPr marL="0" lvl="1"/>
            <a:r>
              <a:rPr lang="en-US" dirty="0"/>
              <a:t> </a:t>
            </a:r>
            <a:r>
              <a:rPr lang="en-US" dirty="0" smtClean="0"/>
              <a:t>     del </a:t>
            </a:r>
            <a:r>
              <a:rPr lang="en-US" dirty="0" err="1" smtClean="0"/>
              <a:t>corto</a:t>
            </a:r>
            <a:r>
              <a:rPr lang="en-US" dirty="0" smtClean="0"/>
              <a:t> al </a:t>
            </a:r>
            <a:r>
              <a:rPr lang="en-US" dirty="0" err="1" smtClean="0"/>
              <a:t>mediano</a:t>
            </a:r>
            <a:r>
              <a:rPr lang="en-US" dirty="0" smtClean="0"/>
              <a:t> y largo </a:t>
            </a:r>
            <a:r>
              <a:rPr lang="en-US" dirty="0" err="1" smtClean="0"/>
              <a:t>plazo</a:t>
            </a:r>
            <a:endParaRPr lang="en-US" dirty="0" smtClean="0"/>
          </a:p>
          <a:p>
            <a:pPr marL="285750" lvl="1" indent="-285750">
              <a:buFont typeface="Wingdings" charset="2"/>
              <a:buChar char="Ø"/>
            </a:pPr>
            <a:endParaRPr lang="en-US" dirty="0"/>
          </a:p>
          <a:p>
            <a:pPr marL="285750" lvl="1" indent="-285750">
              <a:buFont typeface="Wingdings" charset="2"/>
              <a:buChar char="Ø"/>
            </a:pPr>
            <a:r>
              <a:rPr lang="en-US" dirty="0" err="1"/>
              <a:t>P</a:t>
            </a:r>
            <a:r>
              <a:rPr lang="en-US" dirty="0" err="1" smtClean="0"/>
              <a:t>olíticas</a:t>
            </a:r>
            <a:r>
              <a:rPr lang="en-US" dirty="0" smtClean="0"/>
              <a:t> </a:t>
            </a:r>
            <a:r>
              <a:rPr lang="en-US" dirty="0" err="1" smtClean="0"/>
              <a:t>públicas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la AF, el DT y la </a:t>
            </a:r>
            <a:r>
              <a:rPr lang="en-US" dirty="0" err="1" smtClean="0"/>
              <a:t>adaptación</a:t>
            </a:r>
            <a:r>
              <a:rPr lang="en-US" dirty="0" smtClean="0"/>
              <a:t>/</a:t>
            </a:r>
            <a:r>
              <a:rPr lang="en-US" dirty="0" err="1" smtClean="0"/>
              <a:t>mitigación</a:t>
            </a:r>
            <a:r>
              <a:rPr lang="en-US" dirty="0" smtClean="0"/>
              <a:t>:</a:t>
            </a:r>
          </a:p>
          <a:p>
            <a:pPr marL="0" lvl="1"/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Necesidad</a:t>
            </a:r>
            <a:r>
              <a:rPr lang="en-US" dirty="0" smtClean="0"/>
              <a:t>, </a:t>
            </a:r>
            <a:r>
              <a:rPr lang="en-US" dirty="0" err="1" smtClean="0"/>
              <a:t>articulación</a:t>
            </a:r>
            <a:r>
              <a:rPr lang="en-US" dirty="0" smtClean="0"/>
              <a:t> e </a:t>
            </a:r>
            <a:r>
              <a:rPr lang="en-US" dirty="0" err="1" smtClean="0"/>
              <a:t>incidencia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9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38329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3864" y="684457"/>
            <a:ext cx="606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b="1" dirty="0" err="1" smtClean="0"/>
              <a:t>Iniciativa</a:t>
            </a:r>
            <a:r>
              <a:rPr lang="en-US" sz="2400" b="1" dirty="0" smtClean="0"/>
              <a:t> del </a:t>
            </a:r>
            <a:r>
              <a:rPr lang="en-US" sz="2400" b="1" dirty="0" err="1" smtClean="0"/>
              <a:t>Corredor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Seco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Centroamericano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661543" y="3746937"/>
            <a:ext cx="64287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err="1"/>
              <a:t>Propósito</a:t>
            </a:r>
            <a:r>
              <a:rPr lang="en-US" sz="2400" dirty="0"/>
              <a:t>: </a:t>
            </a:r>
            <a:endParaRPr lang="en-US" sz="2400" dirty="0" smtClean="0"/>
          </a:p>
          <a:p>
            <a:endParaRPr lang="en-US" sz="2400" dirty="0"/>
          </a:p>
          <a:p>
            <a:pPr marL="288925"/>
            <a:r>
              <a:rPr lang="en-US" sz="2400" dirty="0" err="1">
                <a:solidFill>
                  <a:srgbClr val="E46C0A"/>
                </a:solidFill>
              </a:rPr>
              <a:t>Coordinación</a:t>
            </a:r>
            <a:r>
              <a:rPr lang="en-US" sz="2400" dirty="0">
                <a:solidFill>
                  <a:srgbClr val="E46C0A"/>
                </a:solidFill>
              </a:rPr>
              <a:t> de </a:t>
            </a:r>
            <a:endParaRPr lang="en-US" sz="2400" dirty="0" smtClean="0">
              <a:solidFill>
                <a:srgbClr val="E46C0A"/>
              </a:solidFill>
            </a:endParaRPr>
          </a:p>
          <a:p>
            <a:pPr marL="288925"/>
            <a:r>
              <a:rPr lang="en-US" sz="2400" dirty="0" err="1" smtClean="0">
                <a:solidFill>
                  <a:srgbClr val="E46C0A"/>
                </a:solidFill>
              </a:rPr>
              <a:t>iniciativas</a:t>
            </a:r>
            <a:r>
              <a:rPr lang="en-US" sz="2400" dirty="0" smtClean="0">
                <a:solidFill>
                  <a:srgbClr val="E46C0A"/>
                </a:solidFill>
              </a:rPr>
              <a:t> </a:t>
            </a:r>
            <a:r>
              <a:rPr lang="en-US" sz="2400" dirty="0" err="1">
                <a:solidFill>
                  <a:srgbClr val="E46C0A"/>
                </a:solidFill>
              </a:rPr>
              <a:t>convergentes</a:t>
            </a:r>
            <a:r>
              <a:rPr lang="en-US" sz="2400" dirty="0">
                <a:solidFill>
                  <a:srgbClr val="E46C0A"/>
                </a:solidFill>
              </a:rPr>
              <a:t>, </a:t>
            </a:r>
            <a:endParaRPr lang="en-US" sz="2400" dirty="0" smtClean="0">
              <a:solidFill>
                <a:srgbClr val="E46C0A"/>
              </a:solidFill>
            </a:endParaRPr>
          </a:p>
          <a:p>
            <a:pPr marL="288925"/>
            <a:r>
              <a:rPr lang="en-US" sz="2400" dirty="0" smtClean="0">
                <a:solidFill>
                  <a:srgbClr val="E46C0A"/>
                </a:solidFill>
              </a:rPr>
              <a:t>a </a:t>
            </a:r>
            <a:r>
              <a:rPr lang="en-US" sz="2400" dirty="0" err="1">
                <a:solidFill>
                  <a:srgbClr val="E46C0A"/>
                </a:solidFill>
              </a:rPr>
              <a:t>múltiples</a:t>
            </a:r>
            <a:r>
              <a:rPr lang="en-US" sz="2400" dirty="0">
                <a:solidFill>
                  <a:srgbClr val="E46C0A"/>
                </a:solidFill>
              </a:rPr>
              <a:t> </a:t>
            </a:r>
            <a:r>
              <a:rPr lang="en-US" sz="2400" dirty="0" err="1">
                <a:solidFill>
                  <a:srgbClr val="E46C0A"/>
                </a:solidFill>
              </a:rPr>
              <a:t>escalas</a:t>
            </a:r>
            <a:r>
              <a:rPr lang="en-US" sz="2400" dirty="0">
                <a:solidFill>
                  <a:srgbClr val="E46C0A"/>
                </a:solidFill>
              </a:rPr>
              <a:t>, </a:t>
            </a:r>
            <a:r>
              <a:rPr lang="en-US" sz="2400" dirty="0" err="1" smtClean="0">
                <a:solidFill>
                  <a:srgbClr val="E46C0A"/>
                </a:solidFill>
              </a:rPr>
              <a:t>para</a:t>
            </a:r>
            <a:endParaRPr lang="en-US" sz="2400" dirty="0" smtClean="0">
              <a:solidFill>
                <a:srgbClr val="E46C0A"/>
              </a:solidFill>
            </a:endParaRPr>
          </a:p>
          <a:p>
            <a:pPr marL="288925"/>
            <a:r>
              <a:rPr lang="en-US" sz="2400" dirty="0" err="1" smtClean="0">
                <a:solidFill>
                  <a:srgbClr val="E46C0A"/>
                </a:solidFill>
              </a:rPr>
              <a:t>impulsar</a:t>
            </a:r>
            <a:r>
              <a:rPr lang="en-US" sz="2400" dirty="0" smtClean="0">
                <a:solidFill>
                  <a:srgbClr val="E46C0A"/>
                </a:solidFill>
              </a:rPr>
              <a:t> </a:t>
            </a:r>
            <a:r>
              <a:rPr lang="en-US" sz="2400" dirty="0" err="1">
                <a:solidFill>
                  <a:srgbClr val="E46C0A"/>
                </a:solidFill>
              </a:rPr>
              <a:t>procesos</a:t>
            </a:r>
            <a:r>
              <a:rPr lang="en-US" sz="2400" dirty="0">
                <a:solidFill>
                  <a:srgbClr val="E46C0A"/>
                </a:solidFill>
              </a:rPr>
              <a:t> de </a:t>
            </a:r>
            <a:endParaRPr lang="en-US" sz="2400" dirty="0" smtClean="0">
              <a:solidFill>
                <a:srgbClr val="E46C0A"/>
              </a:solidFill>
            </a:endParaRPr>
          </a:p>
          <a:p>
            <a:pPr marL="288925"/>
            <a:r>
              <a:rPr lang="en-US" sz="2400" dirty="0" err="1" smtClean="0">
                <a:solidFill>
                  <a:srgbClr val="E46C0A"/>
                </a:solidFill>
              </a:rPr>
              <a:t>desarrollo</a:t>
            </a:r>
            <a:r>
              <a:rPr lang="en-US" sz="2400" dirty="0" smtClean="0">
                <a:solidFill>
                  <a:srgbClr val="E46C0A"/>
                </a:solidFill>
              </a:rPr>
              <a:t> </a:t>
            </a:r>
            <a:r>
              <a:rPr lang="en-US" sz="2400" dirty="0">
                <a:solidFill>
                  <a:srgbClr val="E46C0A"/>
                </a:solidFill>
              </a:rPr>
              <a:t>rural con </a:t>
            </a:r>
            <a:r>
              <a:rPr lang="en-US" sz="2400" dirty="0" err="1">
                <a:solidFill>
                  <a:srgbClr val="E46C0A"/>
                </a:solidFill>
              </a:rPr>
              <a:t>enfoque</a:t>
            </a:r>
            <a:r>
              <a:rPr lang="en-US" sz="2400" dirty="0">
                <a:solidFill>
                  <a:srgbClr val="E46C0A"/>
                </a:solidFill>
              </a:rPr>
              <a:t> territorial el CSCA </a:t>
            </a:r>
          </a:p>
        </p:txBody>
      </p:sp>
    </p:spTree>
    <p:extLst>
      <p:ext uri="{BB962C8B-B14F-4D97-AF65-F5344CB8AC3E}">
        <p14:creationId xmlns:p14="http://schemas.microsoft.com/office/powerpoint/2010/main" val="150442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779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8000"/>
                </a:solidFill>
              </a:rPr>
              <a:t>Características</a:t>
            </a:r>
            <a:r>
              <a:rPr lang="en-US" sz="3200" b="1" dirty="0" smtClean="0">
                <a:solidFill>
                  <a:srgbClr val="008000"/>
                </a:solidFill>
              </a:rPr>
              <a:t> del </a:t>
            </a:r>
            <a:r>
              <a:rPr lang="en-US" sz="3200" b="1" dirty="0" err="1" smtClean="0">
                <a:solidFill>
                  <a:srgbClr val="008000"/>
                </a:solidFill>
              </a:rPr>
              <a:t>Corredor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</a:rPr>
              <a:t>Seco</a:t>
            </a:r>
            <a:r>
              <a:rPr lang="en-US" sz="3200" b="1" dirty="0" smtClean="0">
                <a:solidFill>
                  <a:srgbClr val="008000"/>
                </a:solidFill>
              </a:rPr>
              <a:t> CA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6396" y="2091091"/>
            <a:ext cx="4723980" cy="3051442"/>
          </a:xfrm>
          <a:ln>
            <a:solidFill>
              <a:srgbClr val="008000"/>
            </a:solidFill>
          </a:ln>
        </p:spPr>
        <p:txBody>
          <a:bodyPr>
            <a:normAutofit/>
          </a:bodyPr>
          <a:lstStyle/>
          <a:p>
            <a:pPr marL="429768" lvl="1" indent="0" algn="ctr">
              <a:spcBef>
                <a:spcPts val="1224"/>
              </a:spcBef>
              <a:spcAft>
                <a:spcPts val="3000"/>
              </a:spcAft>
              <a:buNone/>
            </a:pPr>
            <a:r>
              <a:rPr lang="es-ES_tradnl" sz="2200" dirty="0" smtClean="0"/>
              <a:t>Riesgo de sequías recurrentes</a:t>
            </a:r>
            <a:endParaRPr lang="es-ES_tradnl" sz="2200" dirty="0"/>
          </a:p>
          <a:p>
            <a:pPr marL="68263" lvl="1" indent="0" algn="ctr">
              <a:spcAft>
                <a:spcPts val="3000"/>
              </a:spcAft>
              <a:buNone/>
            </a:pPr>
            <a:r>
              <a:rPr lang="es-ES_tradnl" sz="2200" dirty="0" smtClean="0">
                <a:solidFill>
                  <a:srgbClr val="008000"/>
                </a:solidFill>
              </a:rPr>
              <a:t>Entrada tardía de las lluvias</a:t>
            </a:r>
          </a:p>
          <a:p>
            <a:pPr marL="6350" lvl="1" indent="0" algn="ctr">
              <a:spcAft>
                <a:spcPts val="3000"/>
              </a:spcAft>
              <a:buNone/>
            </a:pPr>
            <a:r>
              <a:rPr lang="es-ES_tradnl" sz="2200" dirty="0"/>
              <a:t>P</a:t>
            </a:r>
            <a:r>
              <a:rPr lang="es-ES_tradnl" sz="2200" dirty="0" smtClean="0"/>
              <a:t>rolongación </a:t>
            </a:r>
            <a:r>
              <a:rPr lang="es-ES_tradnl" sz="2200" dirty="0"/>
              <a:t>de la </a:t>
            </a:r>
            <a:r>
              <a:rPr lang="es-ES_tradnl" sz="2200" dirty="0" smtClean="0"/>
              <a:t>canícula</a:t>
            </a:r>
          </a:p>
          <a:p>
            <a:pPr marL="6350" lvl="1" indent="0" algn="ctr">
              <a:spcAft>
                <a:spcPts val="3000"/>
              </a:spcAft>
              <a:buNone/>
            </a:pPr>
            <a:r>
              <a:rPr lang="es-ES_tradnl" sz="2200" dirty="0" smtClean="0">
                <a:solidFill>
                  <a:srgbClr val="008000"/>
                </a:solidFill>
              </a:rPr>
              <a:t>Suspensión </a:t>
            </a:r>
            <a:r>
              <a:rPr lang="es-ES_tradnl" sz="2200" dirty="0">
                <a:solidFill>
                  <a:srgbClr val="008000"/>
                </a:solidFill>
              </a:rPr>
              <a:t>prematura del </a:t>
            </a:r>
            <a:r>
              <a:rPr lang="es-ES_tradnl" sz="2200" dirty="0" smtClean="0">
                <a:solidFill>
                  <a:srgbClr val="008000"/>
                </a:solidFill>
              </a:rPr>
              <a:t>invierno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6396" y="6439023"/>
            <a:ext cx="485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Fuente</a:t>
            </a:r>
            <a:r>
              <a:rPr lang="en-US" sz="1400" dirty="0" smtClean="0"/>
              <a:t>: </a:t>
            </a:r>
            <a:r>
              <a:rPr lang="en-US" sz="1400" i="1" dirty="0" err="1" smtClean="0"/>
              <a:t>Construyendo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resilicencia</a:t>
            </a:r>
            <a:r>
              <a:rPr lang="en-US" sz="1400" i="1" dirty="0" smtClean="0"/>
              <a:t> en el </a:t>
            </a:r>
            <a:r>
              <a:rPr lang="en-US" sz="1400" i="1" dirty="0" err="1" smtClean="0"/>
              <a:t>Corredor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Seco</a:t>
            </a:r>
            <a:r>
              <a:rPr lang="en-US" sz="1400" i="1" dirty="0" smtClean="0"/>
              <a:t> CA </a:t>
            </a:r>
            <a:r>
              <a:rPr lang="en-US" sz="1400" dirty="0" smtClean="0"/>
              <a:t>(2012)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30885" y="1815124"/>
            <a:ext cx="2933713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_tradnl" sz="2200" dirty="0"/>
              <a:t>Zona con características climáticas de bosque tropical </a:t>
            </a:r>
            <a:r>
              <a:rPr lang="es-ES_tradnl" sz="2200" dirty="0" smtClean="0"/>
              <a:t>seco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30885" y="3415954"/>
            <a:ext cx="3047665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s-ES_tradnl" sz="2200" dirty="0">
                <a:solidFill>
                  <a:schemeClr val="accent1">
                    <a:lumMod val="75000"/>
                  </a:schemeClr>
                </a:solidFill>
              </a:rPr>
              <a:t>Marcada y prolongada época </a:t>
            </a:r>
            <a:r>
              <a:rPr lang="es-ES_tradnl" sz="2200" dirty="0" smtClean="0">
                <a:solidFill>
                  <a:schemeClr val="accent1">
                    <a:lumMod val="75000"/>
                  </a:schemeClr>
                </a:solidFill>
              </a:rPr>
              <a:t>seca</a:t>
            </a:r>
            <a:endParaRPr lang="es-ES_tradnl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885" y="4935027"/>
            <a:ext cx="3318409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/>
              <a:t>Demarcación geográfica imprecisa</a:t>
            </a:r>
            <a:r>
              <a:rPr lang="en-US" sz="2200" dirty="0"/>
              <a:t> y </a:t>
            </a:r>
            <a:r>
              <a:rPr lang="en-US" sz="2200" dirty="0" err="1"/>
              <a:t>cambiante</a:t>
            </a:r>
            <a:endParaRPr lang="en-US" sz="2200" dirty="0"/>
          </a:p>
          <a:p>
            <a:pPr algn="ctr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937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260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8000"/>
                </a:solidFill>
              </a:rPr>
              <a:t>Pertinencia</a:t>
            </a:r>
            <a:r>
              <a:rPr lang="en-US" sz="3200" b="1" dirty="0" smtClean="0">
                <a:solidFill>
                  <a:srgbClr val="008000"/>
                </a:solidFill>
              </a:rPr>
              <a:t> e </a:t>
            </a:r>
            <a:r>
              <a:rPr lang="en-US" sz="3200" b="1" dirty="0" err="1" smtClean="0">
                <a:solidFill>
                  <a:srgbClr val="008000"/>
                </a:solidFill>
              </a:rPr>
              <a:t>interés</a:t>
            </a:r>
            <a:r>
              <a:rPr lang="en-US" sz="3200" b="1" dirty="0" smtClean="0">
                <a:solidFill>
                  <a:srgbClr val="008000"/>
                </a:solidFill>
              </a:rPr>
              <a:t> regional de la </a:t>
            </a:r>
            <a:r>
              <a:rPr lang="en-US" sz="3200" b="1" dirty="0" err="1" smtClean="0">
                <a:solidFill>
                  <a:srgbClr val="008000"/>
                </a:solidFill>
              </a:rPr>
              <a:t>iniciativa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b="1" dirty="0" err="1" smtClean="0"/>
              <a:t>Múltiples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territorios</a:t>
            </a:r>
            <a:r>
              <a:rPr lang="en-US" sz="2400" b="1" dirty="0" smtClean="0"/>
              <a:t> en 6 </a:t>
            </a:r>
            <a:r>
              <a:rPr lang="en-US" sz="2400" b="1" dirty="0" err="1" smtClean="0"/>
              <a:t>países</a:t>
            </a:r>
            <a:endParaRPr lang="en-US" sz="2400" b="1" dirty="0" smtClean="0"/>
          </a:p>
          <a:p>
            <a:pPr marL="0" indent="0">
              <a:buNone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Gestión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del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agua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como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cuestión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crítica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ara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la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producción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agropecuaria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alimentos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y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exportación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ara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consumo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humano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dentro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y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fuera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del CSCA</a:t>
            </a:r>
          </a:p>
          <a:p>
            <a:pPr lvl="1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ara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energía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hidroeléctrica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sz="2400" dirty="0" smtClean="0"/>
          </a:p>
          <a:p>
            <a:pPr marL="336550" lvl="1">
              <a:buFont typeface="Arial"/>
              <a:buChar char="•"/>
            </a:pPr>
            <a:r>
              <a:rPr lang="en-US" sz="2400" b="1" dirty="0" err="1" smtClean="0"/>
              <a:t>Necesidad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acciones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concertadas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para</a:t>
            </a:r>
            <a:r>
              <a:rPr lang="en-US" sz="2400" b="1" dirty="0" smtClean="0"/>
              <a:t> la </a:t>
            </a:r>
            <a:r>
              <a:rPr lang="en-US" sz="2400" b="1" dirty="0" err="1"/>
              <a:t>m</a:t>
            </a:r>
            <a:r>
              <a:rPr lang="en-US" sz="2400" b="1" dirty="0" err="1" smtClean="0"/>
              <a:t>itigación</a:t>
            </a:r>
            <a:r>
              <a:rPr lang="en-US" sz="2400" b="1" dirty="0" smtClean="0"/>
              <a:t> </a:t>
            </a:r>
            <a:r>
              <a:rPr lang="en-US" sz="2400" b="1" dirty="0"/>
              <a:t>y </a:t>
            </a:r>
            <a:r>
              <a:rPr lang="en-US" sz="2400" b="1" dirty="0" err="1"/>
              <a:t>adaptación</a:t>
            </a:r>
            <a:r>
              <a:rPr lang="en-US" sz="2400" b="1" dirty="0"/>
              <a:t> al </a:t>
            </a:r>
            <a:r>
              <a:rPr lang="en-US" sz="2400" b="1" dirty="0" err="1"/>
              <a:t>cambio</a:t>
            </a:r>
            <a:r>
              <a:rPr lang="en-US" sz="2400" b="1" dirty="0"/>
              <a:t> </a:t>
            </a:r>
            <a:r>
              <a:rPr lang="en-US" sz="2400" b="1" dirty="0" err="1"/>
              <a:t>climático</a:t>
            </a:r>
            <a:r>
              <a:rPr lang="en-US" sz="2400" b="1" dirty="0"/>
              <a:t>, la </a:t>
            </a:r>
            <a:r>
              <a:rPr lang="en-US" sz="2400" b="1" dirty="0" err="1"/>
              <a:t>creciente</a:t>
            </a:r>
            <a:r>
              <a:rPr lang="en-US" sz="2400" b="1" dirty="0"/>
              <a:t> </a:t>
            </a:r>
            <a:r>
              <a:rPr lang="en-US" sz="2400" b="1" dirty="0" err="1"/>
              <a:t>variabilidad</a:t>
            </a:r>
            <a:r>
              <a:rPr lang="en-US" sz="2400" b="1" dirty="0"/>
              <a:t> y la </a:t>
            </a:r>
            <a:r>
              <a:rPr lang="en-US" sz="2400" b="1" dirty="0" err="1"/>
              <a:t>vulnerabilidad</a:t>
            </a:r>
            <a:r>
              <a:rPr lang="en-US" sz="2400" b="1" dirty="0"/>
              <a:t> </a:t>
            </a:r>
            <a:r>
              <a:rPr lang="en-US" sz="2400" b="1" dirty="0" err="1"/>
              <a:t>acentuada</a:t>
            </a:r>
            <a:endParaRPr lang="en-US" sz="2400" b="1" dirty="0"/>
          </a:p>
          <a:p>
            <a:pPr marL="336550" lvl="1">
              <a:buFont typeface="Arial"/>
              <a:buChar char="•"/>
            </a:pPr>
            <a:endParaRPr lang="es-SV" dirty="0" smtClean="0"/>
          </a:p>
          <a:p>
            <a:pPr marL="336550" lvl="1">
              <a:buFont typeface="Arial"/>
              <a:buChar char="•"/>
            </a:pPr>
            <a:r>
              <a:rPr lang="es-SV" sz="2400" b="1" dirty="0" smtClean="0">
                <a:solidFill>
                  <a:srgbClr val="376092"/>
                </a:solidFill>
              </a:rPr>
              <a:t>Necesidad de </a:t>
            </a:r>
            <a:r>
              <a:rPr lang="es-SV" sz="2400" b="1" dirty="0">
                <a:solidFill>
                  <a:srgbClr val="376092"/>
                </a:solidFill>
              </a:rPr>
              <a:t>construir una institucionalidad y gobernanza territorial </a:t>
            </a:r>
            <a:r>
              <a:rPr lang="es-SV" sz="2400" b="1" dirty="0" smtClean="0">
                <a:solidFill>
                  <a:srgbClr val="376092"/>
                </a:solidFill>
              </a:rPr>
              <a:t>para abordar de manera integrada la problemática en el plano regional</a:t>
            </a:r>
            <a:endParaRPr lang="en-US" sz="2400" b="1" dirty="0" smtClean="0">
              <a:solidFill>
                <a:srgbClr val="376092"/>
              </a:solidFill>
            </a:endParaRPr>
          </a:p>
          <a:p>
            <a:pPr marL="508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201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765</Words>
  <Application>Microsoft Office PowerPoint</Application>
  <PresentationFormat>Presentación en pantalla (4:3)</PresentationFormat>
  <Paragraphs>119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Office Theme</vt:lpstr>
      <vt:lpstr>Desafíos y oportunidades para  invertir en restauración de paisajes en Centroamérica</vt:lpstr>
      <vt:lpstr>Aspectos a tratar</vt:lpstr>
      <vt:lpstr>Ideas centrales</vt:lpstr>
      <vt:lpstr>Presentación de PowerPoint</vt:lpstr>
      <vt:lpstr>Presentación de PowerPoint</vt:lpstr>
      <vt:lpstr>Presentación de PowerPoint</vt:lpstr>
      <vt:lpstr>Presentación de PowerPoint</vt:lpstr>
      <vt:lpstr>Características del Corredor Seco CA </vt:lpstr>
      <vt:lpstr>Pertinencia e interés regional de la iniciativa</vt:lpstr>
      <vt:lpstr>Necesidad de un abordaje a múltiples escalas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Avances en iniciativa para creación de territorio afin del Corredor Seco Centroamericano y Arco Seco de Panamá (2013)</vt:lpstr>
      <vt:lpstr>.</vt:lpstr>
      <vt:lpstr>Presentación de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Samper</dc:creator>
  <cp:lastModifiedBy>Leonor González</cp:lastModifiedBy>
  <cp:revision>83</cp:revision>
  <dcterms:created xsi:type="dcterms:W3CDTF">2014-01-19T17:31:18Z</dcterms:created>
  <dcterms:modified xsi:type="dcterms:W3CDTF">2014-02-19T20:55:06Z</dcterms:modified>
</cp:coreProperties>
</file>