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1" r:id="rId3"/>
    <p:sldId id="258" r:id="rId4"/>
    <p:sldId id="259" r:id="rId5"/>
    <p:sldId id="268" r:id="rId6"/>
    <p:sldId id="269" r:id="rId7"/>
    <p:sldId id="260" r:id="rId8"/>
    <p:sldId id="262" r:id="rId9"/>
    <p:sldId id="263" r:id="rId10"/>
    <p:sldId id="270" r:id="rId11"/>
    <p:sldId id="26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3EDF9"/>
    <a:srgbClr val="FFFFFF"/>
    <a:srgbClr val="CBB1E5"/>
    <a:srgbClr val="6F37A7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2849" autoAdjust="0"/>
  </p:normalViewPr>
  <p:slideViewPr>
    <p:cSldViewPr>
      <p:cViewPr>
        <p:scale>
          <a:sx n="80" d="100"/>
          <a:sy n="80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51C936A5-655A-4518-B7F0-4246B0E118C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54FEA717-6BED-44E4-8A73-DE7B5EF85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74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348BB05-E9BE-4A6D-9EF1-D73FE6A7705D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E4CACEC-9F02-406D-8659-803C951C6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0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5505450"/>
            <a:ext cx="925512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5288" y="2852738"/>
            <a:ext cx="8466137" cy="16557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>
              <a:defRPr sz="6000" b="1">
                <a:solidFill>
                  <a:schemeClr val="bg1"/>
                </a:solidFill>
                <a:latin typeface="Oxfam Global Headline Regular"/>
                <a:cs typeface="Oxfam Global Headline Regular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37100"/>
            <a:ext cx="8380412" cy="504825"/>
          </a:xfrm>
        </p:spPr>
        <p:txBody>
          <a:bodyPr lIns="0" tIns="0" rIns="0" bIns="0"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383901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692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3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3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473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638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105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731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34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131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439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0443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507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6823075" y="6453188"/>
            <a:ext cx="122713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</a:rPr>
              <a:t>Page </a:t>
            </a:r>
            <a:fld id="{292F7B13-5E9E-4B7D-9CE7-7909F39C9C42}" type="slidenum">
              <a:rPr lang="en-GB" sz="1000">
                <a:solidFill>
                  <a:srgbClr val="000000"/>
                </a:solidFill>
              </a:rPr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GB" sz="1000" dirty="0">
              <a:solidFill>
                <a:srgbClr val="000000"/>
              </a:solidFill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288" y="5965825"/>
            <a:ext cx="61118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05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9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cid:_1_0A4D49BC0A4D4750005A955486257EAD" TargetMode="External"/><Relationship Id="rId4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Portad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6" name="4 CuadroTexto"/>
          <p:cNvSpPr txBox="1">
            <a:spLocks noChangeArrowheads="1"/>
          </p:cNvSpPr>
          <p:nvPr/>
        </p:nvSpPr>
        <p:spPr bwMode="auto">
          <a:xfrm>
            <a:off x="201155" y="1752600"/>
            <a:ext cx="89289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SV" sz="36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Monitoreo y Evaluación de Impacto en situaciones de riesgo</a:t>
            </a:r>
            <a:endParaRPr lang="es-SV" sz="36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5" name="9 Imagen" descr="prismalogo-completo-tra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4338" y="405693"/>
            <a:ext cx="1803601" cy="74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n 15" descr="cid:_1_0A4D49BC0A4D4750005A955486257EAD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51" y="433209"/>
            <a:ext cx="1888814" cy="773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n 17" descr="logo rim port.jpg                                              00450DA6Macintosh HD                   C7015712: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661" y="433210"/>
            <a:ext cx="2057005" cy="74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s://eldado.files.wordpress.com/2011/09/fida_logo.gif?w=59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97" y="296474"/>
            <a:ext cx="1352929" cy="97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4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Marco </a:t>
            </a:r>
            <a:r>
              <a:rPr lang="es-SV" sz="3200" smtClean="0"/>
              <a:t>integral programático </a:t>
            </a:r>
            <a:r>
              <a:rPr lang="es-SV" sz="3200" dirty="0" smtClean="0"/>
              <a:t>para M&amp;E </a:t>
            </a:r>
            <a:endParaRPr lang="es-S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S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711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SV" sz="4800" dirty="0" smtClean="0"/>
          </a:p>
          <a:p>
            <a:pPr marL="0" indent="0" algn="ctr">
              <a:buNone/>
            </a:pPr>
            <a:endParaRPr lang="es-SV" sz="4800"/>
          </a:p>
          <a:p>
            <a:pPr marL="0" indent="0" algn="ctr">
              <a:buNone/>
            </a:pPr>
            <a:r>
              <a:rPr lang="es-SV" sz="4800" smtClean="0"/>
              <a:t>Gracias</a:t>
            </a:r>
            <a:endParaRPr lang="es-SV" sz="4800" dirty="0"/>
          </a:p>
        </p:txBody>
      </p:sp>
    </p:spTree>
    <p:extLst>
      <p:ext uri="{BB962C8B-B14F-4D97-AF65-F5344CB8AC3E}">
        <p14:creationId xmlns:p14="http://schemas.microsoft.com/office/powerpoint/2010/main" val="265539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Clasificación general de amenazas</a:t>
            </a:r>
            <a:endParaRPr lang="es-SV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1"/>
            <a:ext cx="7619999" cy="447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3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s-SV" sz="2400" dirty="0" smtClean="0"/>
              <a:t>Metodología de monitoreo de impacto:</a:t>
            </a:r>
            <a:br>
              <a:rPr lang="es-SV" sz="2400" dirty="0" smtClean="0"/>
            </a:br>
            <a:r>
              <a:rPr lang="es-SV" sz="1600" dirty="0" smtClean="0"/>
              <a:t>Principios</a:t>
            </a:r>
            <a:r>
              <a:rPr lang="es-SV" sz="2400" dirty="0" smtClean="0"/>
              <a:t/>
            </a:r>
            <a:br>
              <a:rPr lang="es-SV" sz="2400" dirty="0" smtClean="0"/>
            </a:br>
            <a:r>
              <a:rPr lang="es-SV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1. Enfoque participativo</a:t>
            </a:r>
            <a:br>
              <a:rPr lang="es-SV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</a:br>
            <a:r>
              <a:rPr lang="es-SV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2. Comunidades son el centro de su propio desarrollo, </a:t>
            </a:r>
            <a:r>
              <a:rPr lang="es-ES_tradnl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recuperación</a:t>
            </a:r>
            <a:r>
              <a:rPr lang="es-ES_tradnl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, </a:t>
            </a:r>
            <a:r>
              <a:rPr lang="es-ES_tradnl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derecho </a:t>
            </a:r>
            <a:r>
              <a:rPr lang="es-ES_tradnl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a ser oídas y </a:t>
            </a:r>
            <a:r>
              <a:rPr lang="es-ES_tradnl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potenciar su capacidad </a:t>
            </a:r>
            <a:r>
              <a:rPr lang="es-ES_tradnl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de respuesta </a:t>
            </a:r>
            <a:endParaRPr lang="es-SV" sz="1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752600"/>
            <a:ext cx="7315200" cy="412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63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 </a:t>
            </a:r>
            <a:r>
              <a:rPr lang="es-ES_tradnl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Determinación del Riesgo</a:t>
            </a:r>
            <a:endParaRPr lang="es-SV" sz="20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7772399" cy="442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26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Enfoque del monitoreo de impacto</a:t>
            </a:r>
            <a:endParaRPr lang="es-S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s-SV" dirty="0" smtClean="0"/>
              <a:t>Vulnerabilidad </a:t>
            </a:r>
            <a:r>
              <a:rPr lang="es-SV" dirty="0"/>
              <a:t>del sector agropecuario: </a:t>
            </a:r>
            <a:r>
              <a:rPr lang="es-SV" dirty="0" smtClean="0"/>
              <a:t> ¿Cómo afectan el cambio climático a la agricultura?</a:t>
            </a:r>
          </a:p>
          <a:p>
            <a:pPr marL="457200" indent="-457200">
              <a:buAutoNum type="alphaLcPeriod"/>
            </a:pPr>
            <a:r>
              <a:rPr lang="es-SV" dirty="0" smtClean="0"/>
              <a:t>Vulnerabilidad intrínseca: </a:t>
            </a:r>
            <a:r>
              <a:rPr lang="es-SV" dirty="0"/>
              <a:t>las variables propias del sistema de producción que le dan mayor o menor capacidad de absorber los impactos negativos del clima. </a:t>
            </a:r>
            <a:endParaRPr lang="es-SV" dirty="0" smtClean="0"/>
          </a:p>
          <a:p>
            <a:pPr marL="457200" indent="-457200">
              <a:buAutoNum type="alphaLcPeriod"/>
            </a:pPr>
            <a:r>
              <a:rPr lang="es-SV" dirty="0" smtClean="0"/>
              <a:t>Vulnerabilidad </a:t>
            </a:r>
            <a:r>
              <a:rPr lang="es-SV" dirty="0"/>
              <a:t>del sistema social asociado a la </a:t>
            </a:r>
            <a:r>
              <a:rPr lang="es-SV" dirty="0" smtClean="0"/>
              <a:t>agricultura: el </a:t>
            </a:r>
            <a:r>
              <a:rPr lang="es-SV" dirty="0"/>
              <a:t>número de personas dependientes de esta actividad, así como su nivel de desarrollo humano. </a:t>
            </a:r>
            <a:endParaRPr lang="es-SV" dirty="0" smtClean="0"/>
          </a:p>
          <a:p>
            <a:pPr marL="457200" indent="-457200">
              <a:buAutoNum type="alphaLcPeriod"/>
            </a:pPr>
            <a:r>
              <a:rPr lang="es-SV" dirty="0" smtClean="0"/>
              <a:t>Vulnerabilidad  económica: potenciales </a:t>
            </a:r>
            <a:r>
              <a:rPr lang="es-SV" dirty="0"/>
              <a:t>perjuicios económicos asociadas a los cambios </a:t>
            </a:r>
            <a:r>
              <a:rPr lang="es-SV" dirty="0" smtClean="0"/>
              <a:t>climáticos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91160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Enfoque del monitoreo de impacto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SV" dirty="0" smtClean="0"/>
              <a:t>2. Reducción </a:t>
            </a:r>
            <a:r>
              <a:rPr lang="es-SV" dirty="0"/>
              <a:t>de Riesgo de desastres: Es la práctica de reducir el riesgo de desastres mediante el análisis y la gestión de los factores causales que incluye acciones para reducir el grado de exposición a los peligros, la fragilidad de la unidad social, y aumento del grado de </a:t>
            </a:r>
            <a:r>
              <a:rPr lang="es-SV" dirty="0" smtClean="0"/>
              <a:t>resiliencia.</a:t>
            </a:r>
          </a:p>
          <a:p>
            <a:pPr marL="0" indent="0">
              <a:buNone/>
            </a:pPr>
            <a:r>
              <a:rPr lang="es-SV" dirty="0" smtClean="0"/>
              <a:t>3. Resiliencia</a:t>
            </a:r>
            <a:r>
              <a:rPr lang="es-SV" dirty="0"/>
              <a:t>: La capacidad de las personas, familias, comunidades, entidades públicas y privadas, las actividades económicas y las estructuras físicas, para asimilar, absorber, adaptarse, cambiar, resistir y recuperarse del impacto de un peligro y recuperación de los desastres pasados para proteger mejor el </a:t>
            </a:r>
            <a:r>
              <a:rPr lang="es-SV" dirty="0" smtClean="0"/>
              <a:t>futuro.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506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Ciclo de gestión y relación con M&amp;E de impacto</a:t>
            </a:r>
            <a:endParaRPr lang="es-SV" sz="2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6629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19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Condiciones para el M&amp;E de impacto</a:t>
            </a:r>
            <a:endParaRPr lang="es-S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s-SV" dirty="0" smtClean="0"/>
              <a:t>La </a:t>
            </a:r>
            <a:r>
              <a:rPr lang="es-SV" dirty="0"/>
              <a:t>creación de marcos integrales de indicadores para M&amp;E de </a:t>
            </a:r>
            <a:r>
              <a:rPr lang="es-SV" dirty="0" smtClean="0"/>
              <a:t>proyectos</a:t>
            </a:r>
          </a:p>
          <a:p>
            <a:pPr marL="457200" indent="-457200">
              <a:buAutoNum type="arabicPeriod"/>
            </a:pPr>
            <a:r>
              <a:rPr lang="es-SV" dirty="0"/>
              <a:t>El desarrollo de sistemas de </a:t>
            </a:r>
            <a:r>
              <a:rPr lang="es-SV" dirty="0" smtClean="0"/>
              <a:t>M&amp;E </a:t>
            </a:r>
            <a:r>
              <a:rPr lang="es-SV" dirty="0"/>
              <a:t>deben ser parte </a:t>
            </a:r>
            <a:r>
              <a:rPr lang="es-SV" dirty="0" smtClean="0"/>
              <a:t>del/los ejes estratégicos </a:t>
            </a:r>
            <a:r>
              <a:rPr lang="es-SV" dirty="0"/>
              <a:t>y deben incluirse dentro de los procesos de toma de </a:t>
            </a:r>
            <a:r>
              <a:rPr lang="es-SV" dirty="0" smtClean="0"/>
              <a:t>decisiones</a:t>
            </a:r>
          </a:p>
          <a:p>
            <a:pPr marL="457200" indent="-457200">
              <a:buAutoNum type="arabicPeriod"/>
            </a:pPr>
            <a:r>
              <a:rPr lang="es-SV" dirty="0"/>
              <a:t>Para el desarrollo de sistemas de M&amp;E y sus indicadores para la adaptación del sector agropecuario es necesario en primer lugar, </a:t>
            </a:r>
            <a:r>
              <a:rPr lang="es-SV" dirty="0" smtClean="0"/>
              <a:t>establecer una agenda común de M&amp;E desde una perspectiva práctica</a:t>
            </a:r>
          </a:p>
          <a:p>
            <a:pPr marL="457200" indent="-457200">
              <a:buAutoNum type="arabicPeriod"/>
            </a:pP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8430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Condiciones para el M&amp;E de impacto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SV" dirty="0" smtClean="0"/>
              <a:t>4. Es </a:t>
            </a:r>
            <a:r>
              <a:rPr lang="es-SV" dirty="0"/>
              <a:t>necesario el fortalecimiento de la gestión y diseminación de la información así como establecer un espacio de </a:t>
            </a:r>
            <a:r>
              <a:rPr lang="es-SV" dirty="0" smtClean="0"/>
              <a:t>diálogo</a:t>
            </a:r>
          </a:p>
          <a:p>
            <a:pPr marL="0" indent="0">
              <a:buNone/>
            </a:pPr>
            <a:r>
              <a:rPr lang="es-SV" dirty="0" smtClean="0"/>
              <a:t>5. Es </a:t>
            </a:r>
            <a:r>
              <a:rPr lang="es-SV" dirty="0"/>
              <a:t>imprescindible invertir esfuerzos en coordinar actividades y conocimientos de </a:t>
            </a:r>
            <a:r>
              <a:rPr lang="es-SV" dirty="0" smtClean="0"/>
              <a:t>M&amp;E</a:t>
            </a:r>
          </a:p>
          <a:p>
            <a:pPr marL="0" indent="0">
              <a:buNone/>
            </a:pPr>
            <a:r>
              <a:rPr lang="es-SV" dirty="0" smtClean="0"/>
              <a:t>6. Es </a:t>
            </a:r>
            <a:r>
              <a:rPr lang="es-SV" dirty="0"/>
              <a:t>imprescindible fortalecer las capacidades e inversiones en esfuerzos de </a:t>
            </a:r>
            <a:r>
              <a:rPr lang="es-SV" dirty="0" smtClean="0"/>
              <a:t>M&amp;E</a:t>
            </a:r>
          </a:p>
          <a:p>
            <a:pPr marL="0" indent="0">
              <a:buNone/>
            </a:pPr>
            <a:r>
              <a:rPr lang="es-SV" dirty="0" smtClean="0"/>
              <a:t>7. Las </a:t>
            </a:r>
            <a:r>
              <a:rPr lang="es-SV" dirty="0"/>
              <a:t>experiencias y conocimientos </a:t>
            </a:r>
            <a:r>
              <a:rPr lang="es-SV" dirty="0" smtClean="0"/>
              <a:t>a nivel regional e internacional </a:t>
            </a:r>
            <a:r>
              <a:rPr lang="es-SV" dirty="0"/>
              <a:t>proporcionan una base de aprendizaje y un punto de partida sobre la cual construir el desarrollo futuro de sistemas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85456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xfam Global Identity">
      <a:dk1>
        <a:srgbClr val="000000"/>
      </a:dk1>
      <a:lt1>
        <a:srgbClr val="FFFFFF"/>
      </a:lt1>
      <a:dk2>
        <a:srgbClr val="61A534"/>
      </a:dk2>
      <a:lt2>
        <a:srgbClr val="0C884A"/>
      </a:lt2>
      <a:accent1>
        <a:srgbClr val="F16422"/>
      </a:accent1>
      <a:accent2>
        <a:srgbClr val="E70052"/>
      </a:accent2>
      <a:accent3>
        <a:srgbClr val="53297D"/>
      </a:accent3>
      <a:accent4>
        <a:srgbClr val="630235"/>
      </a:accent4>
      <a:accent5>
        <a:srgbClr val="5AC6E9"/>
      </a:accent5>
      <a:accent6>
        <a:srgbClr val="E43989"/>
      </a:accent6>
      <a:hlink>
        <a:srgbClr val="44841A"/>
      </a:hlink>
      <a:folHlink>
        <a:srgbClr val="F1642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5D9F1"/>
        </a:solidFill>
        <a:ln>
          <a:solidFill>
            <a:srgbClr val="0070C0"/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smtClean="0">
            <a:solidFill>
              <a:srgbClr val="00206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61A534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61A534"/>
        </a:dk2>
        <a:lt2>
          <a:srgbClr val="009A4C"/>
        </a:lt2>
        <a:accent1>
          <a:srgbClr val="53297D"/>
        </a:accent1>
        <a:accent2>
          <a:srgbClr val="E43989"/>
        </a:accent2>
        <a:accent3>
          <a:srgbClr val="FFFFFF"/>
        </a:accent3>
        <a:accent4>
          <a:srgbClr val="000000"/>
        </a:accent4>
        <a:accent5>
          <a:srgbClr val="B3ACBF"/>
        </a:accent5>
        <a:accent6>
          <a:srgbClr val="CF337C"/>
        </a:accent6>
        <a:hlink>
          <a:srgbClr val="630235"/>
        </a:hlink>
        <a:folHlink>
          <a:srgbClr val="F164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6851</TotalTime>
  <Words>390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Clasificación general de amenazas</vt:lpstr>
      <vt:lpstr>Metodología de monitoreo de impacto: Principios 1. Enfoque participativo 2. Comunidades son el centro de su propio desarrollo, recuperación, derecho a ser oídas y potenciar su capacidad de respuesta </vt:lpstr>
      <vt:lpstr> Determinación del Riesgo</vt:lpstr>
      <vt:lpstr>Enfoque del monitoreo de impacto</vt:lpstr>
      <vt:lpstr>Enfoque del monitoreo de impacto</vt:lpstr>
      <vt:lpstr>Ciclo de gestión y relación con M&amp;E de impacto</vt:lpstr>
      <vt:lpstr>Condiciones para el M&amp;E de impacto</vt:lpstr>
      <vt:lpstr>Condiciones para el M&amp;E de impacto</vt:lpstr>
      <vt:lpstr>Marco integral programático para M&amp;E </vt:lpstr>
      <vt:lpstr>PowerPoint Presentation</vt:lpstr>
    </vt:vector>
  </TitlesOfParts>
  <Company>BONES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FY17/18 PLANNING &amp; COLLABORATION</dc:title>
  <dc:creator>Adrian DeDomenico</dc:creator>
  <cp:lastModifiedBy>Vinicio Ramirez</cp:lastModifiedBy>
  <cp:revision>113</cp:revision>
  <cp:lastPrinted>2015-09-22T18:14:13Z</cp:lastPrinted>
  <dcterms:created xsi:type="dcterms:W3CDTF">2015-09-11T21:07:46Z</dcterms:created>
  <dcterms:modified xsi:type="dcterms:W3CDTF">2015-12-07T14:25:56Z</dcterms:modified>
</cp:coreProperties>
</file>