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8" r:id="rId2"/>
    <p:sldId id="350" r:id="rId3"/>
    <p:sldId id="366" r:id="rId4"/>
    <p:sldId id="375" r:id="rId5"/>
    <p:sldId id="367" r:id="rId6"/>
    <p:sldId id="369" r:id="rId7"/>
    <p:sldId id="368" r:id="rId8"/>
    <p:sldId id="322" r:id="rId9"/>
    <p:sldId id="376" r:id="rId10"/>
    <p:sldId id="377" r:id="rId11"/>
    <p:sldId id="379" r:id="rId12"/>
    <p:sldId id="321" r:id="rId13"/>
    <p:sldId id="370" r:id="rId14"/>
    <p:sldId id="324" r:id="rId15"/>
    <p:sldId id="371" r:id="rId16"/>
    <p:sldId id="351" r:id="rId17"/>
    <p:sldId id="362" r:id="rId18"/>
    <p:sldId id="355" r:id="rId19"/>
    <p:sldId id="372" r:id="rId20"/>
    <p:sldId id="373" r:id="rId21"/>
    <p:sldId id="352" r:id="rId22"/>
    <p:sldId id="363" r:id="rId23"/>
    <p:sldId id="326" r:id="rId24"/>
    <p:sldId id="378" r:id="rId25"/>
    <p:sldId id="354" r:id="rId26"/>
  </p:sldIdLst>
  <p:sldSz cx="9144000" cy="6858000" type="screen4x3"/>
  <p:notesSz cx="7004050" cy="929005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6F"/>
    <a:srgbClr val="B04717"/>
    <a:srgbClr val="BF5A00"/>
    <a:srgbClr val="BEE8FF"/>
    <a:srgbClr val="96B7C6"/>
    <a:srgbClr val="FFFF00"/>
    <a:srgbClr val="B1CAE1"/>
    <a:srgbClr val="B1C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9648" autoAdjust="0"/>
  </p:normalViewPr>
  <p:slideViewPr>
    <p:cSldViewPr>
      <p:cViewPr varScale="1">
        <p:scale>
          <a:sx n="70" d="100"/>
          <a:sy n="70" d="100"/>
        </p:scale>
        <p:origin x="106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44" y="-78"/>
      </p:cViewPr>
      <p:guideLst>
        <p:guide orient="horz" pos="2926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cartagena\Desktop\Trabajando\Agricultura%20Familiar\Encuestas%20Hogares\Datos%20de%20poblaci&#243;n%20y%20hoga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cartagena\Desktop\Trabajando\Agricultura%20Familiar\Encuestas%20Hogares\Datos%20de%20poblaci&#243;n%20y%20hoga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Productores!$E$14</c:f>
              <c:strCache>
                <c:ptCount val="1"/>
                <c:pt idx="0">
                  <c:v>TCP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Productores!$D$15:$D$19</c:f>
              <c:strCache>
                <c:ptCount val="5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CA-4</c:v>
                </c:pt>
              </c:strCache>
            </c:strRef>
          </c:cat>
          <c:val>
            <c:numRef>
              <c:f>Productores!$E$15:$E$19</c:f>
              <c:numCache>
                <c:formatCode>#,##0</c:formatCode>
                <c:ptCount val="5"/>
                <c:pt idx="0">
                  <c:v>564000</c:v>
                </c:pt>
                <c:pt idx="1">
                  <c:v>115000</c:v>
                </c:pt>
                <c:pt idx="2">
                  <c:v>366000</c:v>
                </c:pt>
                <c:pt idx="3">
                  <c:v>226000</c:v>
                </c:pt>
                <c:pt idx="4">
                  <c:v>1271000</c:v>
                </c:pt>
              </c:numCache>
            </c:numRef>
          </c:val>
        </c:ser>
        <c:ser>
          <c:idx val="1"/>
          <c:order val="1"/>
          <c:tx>
            <c:strRef>
              <c:f>Productores!$F$14</c:f>
              <c:strCache>
                <c:ptCount val="1"/>
                <c:pt idx="0">
                  <c:v>ME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888888888888884E-2"/>
                  <c:y val="-1.3888888888888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777777777777812E-2"/>
                  <c:y val="-1.388888888888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111111111111255E-2"/>
                  <c:y val="4.6296296296296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4444444444445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555555555555455E-2"/>
                  <c:y val="4.6296296296296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Productores!$D$15:$D$19</c:f>
              <c:strCache>
                <c:ptCount val="5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CA-4</c:v>
                </c:pt>
              </c:strCache>
            </c:strRef>
          </c:cat>
          <c:val>
            <c:numRef>
              <c:f>Productores!$F$15:$F$19</c:f>
              <c:numCache>
                <c:formatCode>#,##0</c:formatCode>
                <c:ptCount val="5"/>
                <c:pt idx="0">
                  <c:v>20000</c:v>
                </c:pt>
                <c:pt idx="1">
                  <c:v>19000</c:v>
                </c:pt>
                <c:pt idx="2">
                  <c:v>11000</c:v>
                </c:pt>
                <c:pt idx="3">
                  <c:v>17000</c:v>
                </c:pt>
                <c:pt idx="4">
                  <c:v>67000</c:v>
                </c:pt>
              </c:numCache>
            </c:numRef>
          </c:val>
        </c:ser>
        <c:ser>
          <c:idx val="2"/>
          <c:order val="2"/>
          <c:tx>
            <c:strRef>
              <c:f>Productores!$G$14</c:f>
              <c:strCache>
                <c:ptCount val="1"/>
                <c:pt idx="0">
                  <c:v>PGB-2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4.629629629629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8343E-3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Productores!$D$15:$D$19</c:f>
              <c:strCache>
                <c:ptCount val="5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CA-4</c:v>
                </c:pt>
              </c:strCache>
            </c:strRef>
          </c:cat>
          <c:val>
            <c:numRef>
              <c:f>Productores!$G$15:$G$19</c:f>
              <c:numCache>
                <c:formatCode>#,##0</c:formatCode>
                <c:ptCount val="5"/>
                <c:pt idx="0">
                  <c:v>478000</c:v>
                </c:pt>
                <c:pt idx="1">
                  <c:v>96000</c:v>
                </c:pt>
                <c:pt idx="2">
                  <c:v>107000</c:v>
                </c:pt>
                <c:pt idx="3">
                  <c:v>91000</c:v>
                </c:pt>
                <c:pt idx="4">
                  <c:v>772000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8056096"/>
        <c:axId val="658056656"/>
      </c:barChart>
      <c:catAx>
        <c:axId val="65805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8056656"/>
        <c:crosses val="autoZero"/>
        <c:auto val="1"/>
        <c:lblAlgn val="ctr"/>
        <c:lblOffset val="100"/>
        <c:noMultiLvlLbl val="0"/>
      </c:catAx>
      <c:valAx>
        <c:axId val="6580566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58056096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'Valor agregado bruto'!$K$4</c:f>
              <c:strCache>
                <c:ptCount val="1"/>
                <c:pt idx="0">
                  <c:v>Trabajadores por cuenta propia (TCP)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'Valor agregado bruto'!$L$3:$P$3</c:f>
              <c:strCache>
                <c:ptCount val="5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CA-4</c:v>
                </c:pt>
              </c:strCache>
            </c:strRef>
          </c:cat>
          <c:val>
            <c:numRef>
              <c:f>'Valor agregado bruto'!$L$4:$P$4</c:f>
              <c:numCache>
                <c:formatCode>0.0</c:formatCode>
                <c:ptCount val="5"/>
                <c:pt idx="0">
                  <c:v>43.9</c:v>
                </c:pt>
                <c:pt idx="1">
                  <c:v>28.6</c:v>
                </c:pt>
                <c:pt idx="2">
                  <c:v>51.5</c:v>
                </c:pt>
                <c:pt idx="3">
                  <c:v>38.200000000000003</c:v>
                </c:pt>
                <c:pt idx="4">
                  <c:v>41.042207792207797</c:v>
                </c:pt>
              </c:numCache>
            </c:numRef>
          </c:val>
        </c:ser>
        <c:ser>
          <c:idx val="1"/>
          <c:order val="1"/>
          <c:tx>
            <c:strRef>
              <c:f>'Valor agregado bruto'!$K$5</c:f>
              <c:strCache>
                <c:ptCount val="1"/>
                <c:pt idx="0">
                  <c:v>Micro-empleadores (ME)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'Valor agregado bruto'!$L$3:$P$3</c:f>
              <c:strCache>
                <c:ptCount val="5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CA-4</c:v>
                </c:pt>
              </c:strCache>
            </c:strRef>
          </c:cat>
          <c:val>
            <c:numRef>
              <c:f>'Valor agregado bruto'!$L$5:$P$5</c:f>
              <c:numCache>
                <c:formatCode>0.0</c:formatCode>
                <c:ptCount val="5"/>
                <c:pt idx="0">
                  <c:v>5.2</c:v>
                </c:pt>
                <c:pt idx="1">
                  <c:v>14.1</c:v>
                </c:pt>
                <c:pt idx="2">
                  <c:v>5</c:v>
                </c:pt>
                <c:pt idx="3">
                  <c:v>11.1</c:v>
                </c:pt>
                <c:pt idx="4">
                  <c:v>7.8839699516170096</c:v>
                </c:pt>
              </c:numCache>
            </c:numRef>
          </c:val>
        </c:ser>
        <c:ser>
          <c:idx val="2"/>
          <c:order val="2"/>
          <c:tx>
            <c:strRef>
              <c:f>'Valor agregado bruto'!$K$6</c:f>
              <c:strCache>
                <c:ptCount val="1"/>
                <c:pt idx="0">
                  <c:v>Empresarios/empresas (E)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'Valor agregado bruto'!$L$3:$P$3</c:f>
              <c:strCache>
                <c:ptCount val="5"/>
                <c:pt idx="0">
                  <c:v>Guatemala</c:v>
                </c:pt>
                <c:pt idx="1">
                  <c:v>El Salvador</c:v>
                </c:pt>
                <c:pt idx="2">
                  <c:v>Honduras</c:v>
                </c:pt>
                <c:pt idx="3">
                  <c:v>Nicaragua</c:v>
                </c:pt>
                <c:pt idx="4">
                  <c:v>CA-4</c:v>
                </c:pt>
              </c:strCache>
            </c:strRef>
          </c:cat>
          <c:val>
            <c:numRef>
              <c:f>'Valor agregado bruto'!$L$6:$P$6</c:f>
              <c:numCache>
                <c:formatCode>0.0</c:formatCode>
                <c:ptCount val="5"/>
                <c:pt idx="0">
                  <c:v>51</c:v>
                </c:pt>
                <c:pt idx="1">
                  <c:v>57.3</c:v>
                </c:pt>
                <c:pt idx="2">
                  <c:v>43.5</c:v>
                </c:pt>
                <c:pt idx="3">
                  <c:v>50.7</c:v>
                </c:pt>
                <c:pt idx="4">
                  <c:v>51.122192513369228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255024"/>
        <c:axId val="540255584"/>
      </c:barChart>
      <c:catAx>
        <c:axId val="54025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0255584"/>
        <c:crosses val="autoZero"/>
        <c:auto val="1"/>
        <c:lblAlgn val="ctr"/>
        <c:lblOffset val="100"/>
        <c:noMultiLvlLbl val="0"/>
      </c:catAx>
      <c:valAx>
        <c:axId val="540255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40255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8EC10-F048-4564-B7A3-314FCC270528}" type="doc">
      <dgm:prSet loTypeId="urn:microsoft.com/office/officeart/2005/8/layout/cycle8" loCatId="cycle" qsTypeId="urn:microsoft.com/office/officeart/2005/8/quickstyle/3d1" qsCatId="3D" csTypeId="urn:microsoft.com/office/officeart/2005/8/colors/colorful2" csCatId="colorful" phldr="1"/>
      <dgm:spPr/>
    </dgm:pt>
    <dgm:pt modelId="{19B5CE44-2C8D-4059-B91B-4F1EF7127CF2}">
      <dgm:prSet phldrT="[Texto]"/>
      <dgm:spPr/>
      <dgm:t>
        <a:bodyPr/>
        <a:lstStyle/>
        <a:p>
          <a:r>
            <a:rPr lang="es-SV" dirty="0" smtClean="0"/>
            <a:t>Cambio Climático</a:t>
          </a:r>
          <a:endParaRPr lang="es-SV" dirty="0"/>
        </a:p>
      </dgm:t>
    </dgm:pt>
    <dgm:pt modelId="{805ACBF5-9F48-4858-811B-0B1077BB960A}" type="parTrans" cxnId="{A3773CF1-302A-4073-BEC6-BA2C6C7E6751}">
      <dgm:prSet/>
      <dgm:spPr/>
      <dgm:t>
        <a:bodyPr/>
        <a:lstStyle/>
        <a:p>
          <a:endParaRPr lang="es-SV"/>
        </a:p>
      </dgm:t>
    </dgm:pt>
    <dgm:pt modelId="{5429A9BB-9FDE-4AFA-B581-3704992975C9}" type="sibTrans" cxnId="{A3773CF1-302A-4073-BEC6-BA2C6C7E6751}">
      <dgm:prSet/>
      <dgm:spPr/>
      <dgm:t>
        <a:bodyPr/>
        <a:lstStyle/>
        <a:p>
          <a:endParaRPr lang="es-SV"/>
        </a:p>
      </dgm:t>
    </dgm:pt>
    <dgm:pt modelId="{AC354EA2-3A1D-402E-8062-F29446973802}">
      <dgm:prSet phldrT="[Texto]"/>
      <dgm:spPr/>
      <dgm:t>
        <a:bodyPr/>
        <a:lstStyle/>
        <a:p>
          <a:r>
            <a:rPr lang="es-SV" dirty="0" smtClean="0"/>
            <a:t>Pobreza e Inequidad</a:t>
          </a:r>
          <a:endParaRPr lang="es-SV" dirty="0"/>
        </a:p>
      </dgm:t>
    </dgm:pt>
    <dgm:pt modelId="{5D1132D9-4EB8-4CCE-8B35-BB38F2740057}" type="parTrans" cxnId="{52822416-6965-4A8A-812D-2C7A4B3C72A8}">
      <dgm:prSet/>
      <dgm:spPr/>
      <dgm:t>
        <a:bodyPr/>
        <a:lstStyle/>
        <a:p>
          <a:endParaRPr lang="es-SV"/>
        </a:p>
      </dgm:t>
    </dgm:pt>
    <dgm:pt modelId="{ED719047-EBF2-4231-A1F3-AC632E70450B}" type="sibTrans" cxnId="{52822416-6965-4A8A-812D-2C7A4B3C72A8}">
      <dgm:prSet/>
      <dgm:spPr/>
      <dgm:t>
        <a:bodyPr/>
        <a:lstStyle/>
        <a:p>
          <a:endParaRPr lang="es-SV"/>
        </a:p>
      </dgm:t>
    </dgm:pt>
    <dgm:pt modelId="{553B5D61-7C18-478F-9C5E-3810F9742A23}">
      <dgm:prSet phldrT="[Texto]"/>
      <dgm:spPr/>
      <dgm:t>
        <a:bodyPr/>
        <a:lstStyle/>
        <a:p>
          <a:r>
            <a:rPr lang="es-SV" dirty="0" smtClean="0"/>
            <a:t>Cambio Económico</a:t>
          </a:r>
          <a:endParaRPr lang="es-SV" dirty="0"/>
        </a:p>
      </dgm:t>
    </dgm:pt>
    <dgm:pt modelId="{9173F36F-7180-4B87-B86B-D1AF9DE14EC0}" type="sibTrans" cxnId="{CE9EE816-17D3-4A2D-95BD-7C934CBEABB2}">
      <dgm:prSet/>
      <dgm:spPr/>
      <dgm:t>
        <a:bodyPr/>
        <a:lstStyle/>
        <a:p>
          <a:endParaRPr lang="es-SV"/>
        </a:p>
      </dgm:t>
    </dgm:pt>
    <dgm:pt modelId="{48A90DCC-1161-410A-B267-9AA579C8BE90}" type="parTrans" cxnId="{CE9EE816-17D3-4A2D-95BD-7C934CBEABB2}">
      <dgm:prSet/>
      <dgm:spPr/>
      <dgm:t>
        <a:bodyPr/>
        <a:lstStyle/>
        <a:p>
          <a:endParaRPr lang="es-SV"/>
        </a:p>
      </dgm:t>
    </dgm:pt>
    <dgm:pt modelId="{B48247AF-9BC1-4365-81BD-49EE36246240}" type="pres">
      <dgm:prSet presAssocID="{BA28EC10-F048-4564-B7A3-314FCC270528}" presName="compositeShape" presStyleCnt="0">
        <dgm:presLayoutVars>
          <dgm:chMax val="7"/>
          <dgm:dir/>
          <dgm:resizeHandles val="exact"/>
        </dgm:presLayoutVars>
      </dgm:prSet>
      <dgm:spPr/>
    </dgm:pt>
    <dgm:pt modelId="{F091A511-491C-4216-B37D-C616B207E407}" type="pres">
      <dgm:prSet presAssocID="{BA28EC10-F048-4564-B7A3-314FCC270528}" presName="wedge1" presStyleLbl="node1" presStyleIdx="0" presStyleCnt="3" custLinFactNeighborX="-1305" custLinFactNeighborY="-162"/>
      <dgm:spPr/>
      <dgm:t>
        <a:bodyPr/>
        <a:lstStyle/>
        <a:p>
          <a:endParaRPr lang="es-SV"/>
        </a:p>
      </dgm:t>
    </dgm:pt>
    <dgm:pt modelId="{B8BC6B54-07A8-4324-B934-CB25880C349B}" type="pres">
      <dgm:prSet presAssocID="{BA28EC10-F048-4564-B7A3-314FCC270528}" presName="dummy1a" presStyleCnt="0"/>
      <dgm:spPr/>
    </dgm:pt>
    <dgm:pt modelId="{72B20CEE-A1D6-476D-9183-CBFCAC1B1A4F}" type="pres">
      <dgm:prSet presAssocID="{BA28EC10-F048-4564-B7A3-314FCC270528}" presName="dummy1b" presStyleCnt="0"/>
      <dgm:spPr/>
    </dgm:pt>
    <dgm:pt modelId="{5B50FC83-0943-4708-BB18-002D61AFD08D}" type="pres">
      <dgm:prSet presAssocID="{BA28EC10-F048-4564-B7A3-314FCC2705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C0D9DA3-9770-4F80-84C0-AC282EFB8456}" type="pres">
      <dgm:prSet presAssocID="{BA28EC10-F048-4564-B7A3-314FCC270528}" presName="wedge2" presStyleLbl="node1" presStyleIdx="1" presStyleCnt="3"/>
      <dgm:spPr/>
      <dgm:t>
        <a:bodyPr/>
        <a:lstStyle/>
        <a:p>
          <a:endParaRPr lang="es-SV"/>
        </a:p>
      </dgm:t>
    </dgm:pt>
    <dgm:pt modelId="{BF8EFDDA-539A-4204-94D2-0B6558ABCDE3}" type="pres">
      <dgm:prSet presAssocID="{BA28EC10-F048-4564-B7A3-314FCC270528}" presName="dummy2a" presStyleCnt="0"/>
      <dgm:spPr/>
    </dgm:pt>
    <dgm:pt modelId="{94255873-8873-47AC-9BEE-A2ABE9C0EDA3}" type="pres">
      <dgm:prSet presAssocID="{BA28EC10-F048-4564-B7A3-314FCC270528}" presName="dummy2b" presStyleCnt="0"/>
      <dgm:spPr/>
    </dgm:pt>
    <dgm:pt modelId="{DFBF5383-86EC-48DB-B7E6-31DD86B555FB}" type="pres">
      <dgm:prSet presAssocID="{BA28EC10-F048-4564-B7A3-314FCC2705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3DEADBD-21AF-4AE7-9E70-312119F2A119}" type="pres">
      <dgm:prSet presAssocID="{BA28EC10-F048-4564-B7A3-314FCC270528}" presName="wedge3" presStyleLbl="node1" presStyleIdx="2" presStyleCnt="3"/>
      <dgm:spPr/>
      <dgm:t>
        <a:bodyPr/>
        <a:lstStyle/>
        <a:p>
          <a:endParaRPr lang="es-SV"/>
        </a:p>
      </dgm:t>
    </dgm:pt>
    <dgm:pt modelId="{A9539F4B-B70E-4D56-BB17-23E118E3E74A}" type="pres">
      <dgm:prSet presAssocID="{BA28EC10-F048-4564-B7A3-314FCC270528}" presName="dummy3a" presStyleCnt="0"/>
      <dgm:spPr/>
    </dgm:pt>
    <dgm:pt modelId="{D04D3EBE-1FBD-4BCA-991A-CE48CD9E7122}" type="pres">
      <dgm:prSet presAssocID="{BA28EC10-F048-4564-B7A3-314FCC270528}" presName="dummy3b" presStyleCnt="0"/>
      <dgm:spPr/>
    </dgm:pt>
    <dgm:pt modelId="{0FEF95E9-F68B-4378-8DFB-5746D088BECA}" type="pres">
      <dgm:prSet presAssocID="{BA28EC10-F048-4564-B7A3-314FCC2705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18B9E78-73CE-4173-BF04-64E39063D762}" type="pres">
      <dgm:prSet presAssocID="{5429A9BB-9FDE-4AFA-B581-3704992975C9}" presName="arrowWedge1" presStyleLbl="fgSibTrans2D1" presStyleIdx="0" presStyleCnt="3"/>
      <dgm:spPr/>
    </dgm:pt>
    <dgm:pt modelId="{85B0E132-5A9E-49BD-BCD5-3526CD92B59C}" type="pres">
      <dgm:prSet presAssocID="{ED719047-EBF2-4231-A1F3-AC632E70450B}" presName="arrowWedge2" presStyleLbl="fgSibTrans2D1" presStyleIdx="1" presStyleCnt="3"/>
      <dgm:spPr/>
    </dgm:pt>
    <dgm:pt modelId="{FF0585B9-C57F-4853-B453-CD88275445C9}" type="pres">
      <dgm:prSet presAssocID="{9173F36F-7180-4B87-B86B-D1AF9DE14EC0}" presName="arrowWedge3" presStyleLbl="fgSibTrans2D1" presStyleIdx="2" presStyleCnt="3"/>
      <dgm:spPr/>
    </dgm:pt>
  </dgm:ptLst>
  <dgm:cxnLst>
    <dgm:cxn modelId="{CE9EE816-17D3-4A2D-95BD-7C934CBEABB2}" srcId="{BA28EC10-F048-4564-B7A3-314FCC270528}" destId="{553B5D61-7C18-478F-9C5E-3810F9742A23}" srcOrd="2" destOrd="0" parTransId="{48A90DCC-1161-410A-B267-9AA579C8BE90}" sibTransId="{9173F36F-7180-4B87-B86B-D1AF9DE14EC0}"/>
    <dgm:cxn modelId="{52822416-6965-4A8A-812D-2C7A4B3C72A8}" srcId="{BA28EC10-F048-4564-B7A3-314FCC270528}" destId="{AC354EA2-3A1D-402E-8062-F29446973802}" srcOrd="1" destOrd="0" parTransId="{5D1132D9-4EB8-4CCE-8B35-BB38F2740057}" sibTransId="{ED719047-EBF2-4231-A1F3-AC632E70450B}"/>
    <dgm:cxn modelId="{A3773CF1-302A-4073-BEC6-BA2C6C7E6751}" srcId="{BA28EC10-F048-4564-B7A3-314FCC270528}" destId="{19B5CE44-2C8D-4059-B91B-4F1EF7127CF2}" srcOrd="0" destOrd="0" parTransId="{805ACBF5-9F48-4858-811B-0B1077BB960A}" sibTransId="{5429A9BB-9FDE-4AFA-B581-3704992975C9}"/>
    <dgm:cxn modelId="{22A71D8B-32F8-4E83-B635-613914A1AE7E}" type="presOf" srcId="{AC354EA2-3A1D-402E-8062-F29446973802}" destId="{DFBF5383-86EC-48DB-B7E6-31DD86B555FB}" srcOrd="1" destOrd="0" presId="urn:microsoft.com/office/officeart/2005/8/layout/cycle8"/>
    <dgm:cxn modelId="{482C1CA7-84A4-476A-8D2F-4813BF2EB9C1}" type="presOf" srcId="{553B5D61-7C18-478F-9C5E-3810F9742A23}" destId="{0FEF95E9-F68B-4378-8DFB-5746D088BECA}" srcOrd="1" destOrd="0" presId="urn:microsoft.com/office/officeart/2005/8/layout/cycle8"/>
    <dgm:cxn modelId="{9B023057-F656-40FD-8FF9-1B72E965F500}" type="presOf" srcId="{19B5CE44-2C8D-4059-B91B-4F1EF7127CF2}" destId="{F091A511-491C-4216-B37D-C616B207E407}" srcOrd="0" destOrd="0" presId="urn:microsoft.com/office/officeart/2005/8/layout/cycle8"/>
    <dgm:cxn modelId="{D63AA412-F12A-4CC7-AF69-83A9660FE068}" type="presOf" srcId="{19B5CE44-2C8D-4059-B91B-4F1EF7127CF2}" destId="{5B50FC83-0943-4708-BB18-002D61AFD08D}" srcOrd="1" destOrd="0" presId="urn:microsoft.com/office/officeart/2005/8/layout/cycle8"/>
    <dgm:cxn modelId="{92C3536C-452C-46CB-8A67-A51E5B3835B9}" type="presOf" srcId="{AC354EA2-3A1D-402E-8062-F29446973802}" destId="{AC0D9DA3-9770-4F80-84C0-AC282EFB8456}" srcOrd="0" destOrd="0" presId="urn:microsoft.com/office/officeart/2005/8/layout/cycle8"/>
    <dgm:cxn modelId="{5E548B33-994A-4A49-8905-1AF556197C7E}" type="presOf" srcId="{BA28EC10-F048-4564-B7A3-314FCC270528}" destId="{B48247AF-9BC1-4365-81BD-49EE36246240}" srcOrd="0" destOrd="0" presId="urn:microsoft.com/office/officeart/2005/8/layout/cycle8"/>
    <dgm:cxn modelId="{CE2A4CA1-4FD6-47D8-B065-D1036B007C36}" type="presOf" srcId="{553B5D61-7C18-478F-9C5E-3810F9742A23}" destId="{13DEADBD-21AF-4AE7-9E70-312119F2A119}" srcOrd="0" destOrd="0" presId="urn:microsoft.com/office/officeart/2005/8/layout/cycle8"/>
    <dgm:cxn modelId="{93311BE8-CA2F-4881-98EE-46B78D9A6965}" type="presParOf" srcId="{B48247AF-9BC1-4365-81BD-49EE36246240}" destId="{F091A511-491C-4216-B37D-C616B207E407}" srcOrd="0" destOrd="0" presId="urn:microsoft.com/office/officeart/2005/8/layout/cycle8"/>
    <dgm:cxn modelId="{0582E399-9D51-4C22-A1C2-847E3EFBD89A}" type="presParOf" srcId="{B48247AF-9BC1-4365-81BD-49EE36246240}" destId="{B8BC6B54-07A8-4324-B934-CB25880C349B}" srcOrd="1" destOrd="0" presId="urn:microsoft.com/office/officeart/2005/8/layout/cycle8"/>
    <dgm:cxn modelId="{18B7B34C-E2BC-45C7-B506-45A847BCD6F6}" type="presParOf" srcId="{B48247AF-9BC1-4365-81BD-49EE36246240}" destId="{72B20CEE-A1D6-476D-9183-CBFCAC1B1A4F}" srcOrd="2" destOrd="0" presId="urn:microsoft.com/office/officeart/2005/8/layout/cycle8"/>
    <dgm:cxn modelId="{89947C92-58DD-436B-A6AC-1B32A025C0E3}" type="presParOf" srcId="{B48247AF-9BC1-4365-81BD-49EE36246240}" destId="{5B50FC83-0943-4708-BB18-002D61AFD08D}" srcOrd="3" destOrd="0" presId="urn:microsoft.com/office/officeart/2005/8/layout/cycle8"/>
    <dgm:cxn modelId="{850C0F78-BAA7-47B5-A26A-A42F3EEE2340}" type="presParOf" srcId="{B48247AF-9BC1-4365-81BD-49EE36246240}" destId="{AC0D9DA3-9770-4F80-84C0-AC282EFB8456}" srcOrd="4" destOrd="0" presId="urn:microsoft.com/office/officeart/2005/8/layout/cycle8"/>
    <dgm:cxn modelId="{09F9D4D3-5BE2-47A6-80AC-81BEBD987795}" type="presParOf" srcId="{B48247AF-9BC1-4365-81BD-49EE36246240}" destId="{BF8EFDDA-539A-4204-94D2-0B6558ABCDE3}" srcOrd="5" destOrd="0" presId="urn:microsoft.com/office/officeart/2005/8/layout/cycle8"/>
    <dgm:cxn modelId="{7E6311D6-1BA5-4994-92D7-0844F722CCC7}" type="presParOf" srcId="{B48247AF-9BC1-4365-81BD-49EE36246240}" destId="{94255873-8873-47AC-9BEE-A2ABE9C0EDA3}" srcOrd="6" destOrd="0" presId="urn:microsoft.com/office/officeart/2005/8/layout/cycle8"/>
    <dgm:cxn modelId="{993A0190-AC1D-4C14-8BD3-446C071D1F7F}" type="presParOf" srcId="{B48247AF-9BC1-4365-81BD-49EE36246240}" destId="{DFBF5383-86EC-48DB-B7E6-31DD86B555FB}" srcOrd="7" destOrd="0" presId="urn:microsoft.com/office/officeart/2005/8/layout/cycle8"/>
    <dgm:cxn modelId="{6F0B6920-2DBE-4198-A275-6081864FD428}" type="presParOf" srcId="{B48247AF-9BC1-4365-81BD-49EE36246240}" destId="{13DEADBD-21AF-4AE7-9E70-312119F2A119}" srcOrd="8" destOrd="0" presId="urn:microsoft.com/office/officeart/2005/8/layout/cycle8"/>
    <dgm:cxn modelId="{23B4EAFE-4481-4A35-A652-AE1D929B8B67}" type="presParOf" srcId="{B48247AF-9BC1-4365-81BD-49EE36246240}" destId="{A9539F4B-B70E-4D56-BB17-23E118E3E74A}" srcOrd="9" destOrd="0" presId="urn:microsoft.com/office/officeart/2005/8/layout/cycle8"/>
    <dgm:cxn modelId="{55C8884F-B54B-4970-A141-A9DC217223AB}" type="presParOf" srcId="{B48247AF-9BC1-4365-81BD-49EE36246240}" destId="{D04D3EBE-1FBD-4BCA-991A-CE48CD9E7122}" srcOrd="10" destOrd="0" presId="urn:microsoft.com/office/officeart/2005/8/layout/cycle8"/>
    <dgm:cxn modelId="{57F48728-FD64-4A1D-B221-D52402359FFE}" type="presParOf" srcId="{B48247AF-9BC1-4365-81BD-49EE36246240}" destId="{0FEF95E9-F68B-4378-8DFB-5746D088BECA}" srcOrd="11" destOrd="0" presId="urn:microsoft.com/office/officeart/2005/8/layout/cycle8"/>
    <dgm:cxn modelId="{BF79FC68-EFDC-4D90-A737-E06741C582C7}" type="presParOf" srcId="{B48247AF-9BC1-4365-81BD-49EE36246240}" destId="{D18B9E78-73CE-4173-BF04-64E39063D762}" srcOrd="12" destOrd="0" presId="urn:microsoft.com/office/officeart/2005/8/layout/cycle8"/>
    <dgm:cxn modelId="{83A70E52-2EDB-4B3E-AE36-9413C3CE0756}" type="presParOf" srcId="{B48247AF-9BC1-4365-81BD-49EE36246240}" destId="{85B0E132-5A9E-49BD-BCD5-3526CD92B59C}" srcOrd="13" destOrd="0" presId="urn:microsoft.com/office/officeart/2005/8/layout/cycle8"/>
    <dgm:cxn modelId="{B2B65B4B-AC1D-480B-8F64-EC8EFA0B1438}" type="presParOf" srcId="{B48247AF-9BC1-4365-81BD-49EE36246240}" destId="{FF0585B9-C57F-4853-B453-CD88275445C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64E0C-C457-46D2-BC7A-14BFF7D10FE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4B68FA65-23AF-4D72-8094-39430ADB77E8}">
      <dgm:prSet phldrT="[Texto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SV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Sostenibilidad de los ecosistemas</a:t>
          </a:r>
          <a:endParaRPr lang="es-SV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FD2F90-0074-433E-A316-FF0A7612AFE0}" type="parTrans" cxnId="{2B3FC533-B0B3-48D9-984A-80DF9E8E2E32}">
      <dgm:prSet/>
      <dgm:spPr/>
      <dgm:t>
        <a:bodyPr/>
        <a:lstStyle/>
        <a:p>
          <a:endParaRPr lang="es-SV"/>
        </a:p>
      </dgm:t>
    </dgm:pt>
    <dgm:pt modelId="{4562F206-11D0-4752-BCE9-FE606785FBE2}" type="sibTrans" cxnId="{2B3FC533-B0B3-48D9-984A-80DF9E8E2E32}">
      <dgm:prSet/>
      <dgm:spPr/>
      <dgm:t>
        <a:bodyPr/>
        <a:lstStyle/>
        <a:p>
          <a:endParaRPr lang="es-SV"/>
        </a:p>
      </dgm:t>
    </dgm:pt>
    <dgm:pt modelId="{511B0928-AB3C-4B48-9B14-C80356618D64}">
      <dgm:prSet phldrT="[Texto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Acceso a mercados, servicios básicos, infraestructura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CE2C51-8B44-48CF-A6D1-F95448D56832}" type="parTrans" cxnId="{751F2CE0-91DD-410F-940A-91F6CA6A21E0}">
      <dgm:prSet/>
      <dgm:spPr/>
      <dgm:t>
        <a:bodyPr/>
        <a:lstStyle/>
        <a:p>
          <a:endParaRPr lang="es-SV"/>
        </a:p>
      </dgm:t>
    </dgm:pt>
    <dgm:pt modelId="{67505217-B374-4D43-B7B3-739BBB0824BE}" type="sibTrans" cxnId="{751F2CE0-91DD-410F-940A-91F6CA6A21E0}">
      <dgm:prSet/>
      <dgm:spPr/>
      <dgm:t>
        <a:bodyPr/>
        <a:lstStyle/>
        <a:p>
          <a:endParaRPr lang="es-SV"/>
        </a:p>
      </dgm:t>
    </dgm:pt>
    <dgm:pt modelId="{E2D3E3F6-2D63-4AF6-A3A7-6C87A7078109}">
      <dgm:prSet phldrT="[Texto]"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SV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 Alimentaria</a:t>
          </a:r>
          <a:endParaRPr lang="es-SV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7DC15-3060-452E-84F9-4ED9E154246E}" type="parTrans" cxnId="{A7E38F95-EA15-4CF9-919E-EDD2C8D88F6B}">
      <dgm:prSet/>
      <dgm:spPr/>
      <dgm:t>
        <a:bodyPr/>
        <a:lstStyle/>
        <a:p>
          <a:endParaRPr lang="es-SV"/>
        </a:p>
      </dgm:t>
    </dgm:pt>
    <dgm:pt modelId="{DC8B126D-CCFC-4E0F-B62B-8682802B240B}" type="sibTrans" cxnId="{A7E38F95-EA15-4CF9-919E-EDD2C8D88F6B}">
      <dgm:prSet/>
      <dgm:spPr/>
      <dgm:t>
        <a:bodyPr/>
        <a:lstStyle/>
        <a:p>
          <a:endParaRPr lang="es-SV"/>
        </a:p>
      </dgm:t>
    </dgm:pt>
    <dgm:pt modelId="{4EFE137F-D75B-430F-920E-6D1C544FF0BB}" type="pres">
      <dgm:prSet presAssocID="{AE564E0C-C457-46D2-BC7A-14BFF7D10FE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34E7F3F6-A8BF-4DEB-8A07-1C516589AD0B}" type="pres">
      <dgm:prSet presAssocID="{AE564E0C-C457-46D2-BC7A-14BFF7D10FEA}" presName="comp1" presStyleCnt="0"/>
      <dgm:spPr/>
    </dgm:pt>
    <dgm:pt modelId="{C6D6E6BA-D415-4749-AA2B-1D7D8B150E0A}" type="pres">
      <dgm:prSet presAssocID="{AE564E0C-C457-46D2-BC7A-14BFF7D10FEA}" presName="circle1" presStyleLbl="node1" presStyleIdx="0" presStyleCnt="3" custLinFactNeighborX="-1122" custLinFactNeighborY="-1029"/>
      <dgm:spPr/>
      <dgm:t>
        <a:bodyPr/>
        <a:lstStyle/>
        <a:p>
          <a:endParaRPr lang="es-SV"/>
        </a:p>
      </dgm:t>
    </dgm:pt>
    <dgm:pt modelId="{7BD77723-F69D-4E3E-9B94-3E7FFDC39ED0}" type="pres">
      <dgm:prSet presAssocID="{AE564E0C-C457-46D2-BC7A-14BFF7D10FEA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FA470EC-8866-4C04-B452-A14A9045DCA1}" type="pres">
      <dgm:prSet presAssocID="{AE564E0C-C457-46D2-BC7A-14BFF7D10FEA}" presName="comp2" presStyleCnt="0"/>
      <dgm:spPr/>
    </dgm:pt>
    <dgm:pt modelId="{13B1EA15-AD42-4C87-9DC7-D284000E805D}" type="pres">
      <dgm:prSet presAssocID="{AE564E0C-C457-46D2-BC7A-14BFF7D10FEA}" presName="circle2" presStyleLbl="node1" presStyleIdx="1" presStyleCnt="3" custLinFactNeighborX="-1029" custLinFactNeighborY="-1812"/>
      <dgm:spPr/>
      <dgm:t>
        <a:bodyPr/>
        <a:lstStyle/>
        <a:p>
          <a:endParaRPr lang="es-SV"/>
        </a:p>
      </dgm:t>
    </dgm:pt>
    <dgm:pt modelId="{D9BE402B-AD4B-4979-A6AC-EB7301D075F5}" type="pres">
      <dgm:prSet presAssocID="{AE564E0C-C457-46D2-BC7A-14BFF7D10FEA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85A3478-C637-4278-8D07-3C1FC8C56CE3}" type="pres">
      <dgm:prSet presAssocID="{AE564E0C-C457-46D2-BC7A-14BFF7D10FEA}" presName="comp3" presStyleCnt="0"/>
      <dgm:spPr/>
    </dgm:pt>
    <dgm:pt modelId="{DE6648E0-C933-4D41-BA7A-D0A184C9D880}" type="pres">
      <dgm:prSet presAssocID="{AE564E0C-C457-46D2-BC7A-14BFF7D10FEA}" presName="circle3" presStyleLbl="node1" presStyleIdx="2" presStyleCnt="3"/>
      <dgm:spPr/>
      <dgm:t>
        <a:bodyPr/>
        <a:lstStyle/>
        <a:p>
          <a:endParaRPr lang="es-SV"/>
        </a:p>
      </dgm:t>
    </dgm:pt>
    <dgm:pt modelId="{37E39D81-12CF-4FE0-A7D5-82D2196EF354}" type="pres">
      <dgm:prSet presAssocID="{AE564E0C-C457-46D2-BC7A-14BFF7D10FEA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94B60C3F-D719-41C4-AFB9-29E83467A5FA}" type="presOf" srcId="{4B68FA65-23AF-4D72-8094-39430ADB77E8}" destId="{C6D6E6BA-D415-4749-AA2B-1D7D8B150E0A}" srcOrd="0" destOrd="0" presId="urn:microsoft.com/office/officeart/2005/8/layout/venn2"/>
    <dgm:cxn modelId="{F1351965-2578-49D9-BF60-CD962900C476}" type="presOf" srcId="{E2D3E3F6-2D63-4AF6-A3A7-6C87A7078109}" destId="{DE6648E0-C933-4D41-BA7A-D0A184C9D880}" srcOrd="0" destOrd="0" presId="urn:microsoft.com/office/officeart/2005/8/layout/venn2"/>
    <dgm:cxn modelId="{EA19F47F-FD33-4E79-85B2-C9AA7622003D}" type="presOf" srcId="{E2D3E3F6-2D63-4AF6-A3A7-6C87A7078109}" destId="{37E39D81-12CF-4FE0-A7D5-82D2196EF354}" srcOrd="1" destOrd="0" presId="urn:microsoft.com/office/officeart/2005/8/layout/venn2"/>
    <dgm:cxn modelId="{A7E38F95-EA15-4CF9-919E-EDD2C8D88F6B}" srcId="{AE564E0C-C457-46D2-BC7A-14BFF7D10FEA}" destId="{E2D3E3F6-2D63-4AF6-A3A7-6C87A7078109}" srcOrd="2" destOrd="0" parTransId="{4DC7DC15-3060-452E-84F9-4ED9E154246E}" sibTransId="{DC8B126D-CCFC-4E0F-B62B-8682802B240B}"/>
    <dgm:cxn modelId="{0C8B4CD6-2767-4D4A-BDA8-4DF142F7D578}" type="presOf" srcId="{4B68FA65-23AF-4D72-8094-39430ADB77E8}" destId="{7BD77723-F69D-4E3E-9B94-3E7FFDC39ED0}" srcOrd="1" destOrd="0" presId="urn:microsoft.com/office/officeart/2005/8/layout/venn2"/>
    <dgm:cxn modelId="{751F2CE0-91DD-410F-940A-91F6CA6A21E0}" srcId="{AE564E0C-C457-46D2-BC7A-14BFF7D10FEA}" destId="{511B0928-AB3C-4B48-9B14-C80356618D64}" srcOrd="1" destOrd="0" parTransId="{4ACE2C51-8B44-48CF-A6D1-F95448D56832}" sibTransId="{67505217-B374-4D43-B7B3-739BBB0824BE}"/>
    <dgm:cxn modelId="{E8C703FB-062E-42D7-AAD9-B105B54C23F2}" type="presOf" srcId="{511B0928-AB3C-4B48-9B14-C80356618D64}" destId="{D9BE402B-AD4B-4979-A6AC-EB7301D075F5}" srcOrd="1" destOrd="0" presId="urn:microsoft.com/office/officeart/2005/8/layout/venn2"/>
    <dgm:cxn modelId="{2B3FC533-B0B3-48D9-984A-80DF9E8E2E32}" srcId="{AE564E0C-C457-46D2-BC7A-14BFF7D10FEA}" destId="{4B68FA65-23AF-4D72-8094-39430ADB77E8}" srcOrd="0" destOrd="0" parTransId="{66FD2F90-0074-433E-A316-FF0A7612AFE0}" sibTransId="{4562F206-11D0-4752-BCE9-FE606785FBE2}"/>
    <dgm:cxn modelId="{E0569349-FD52-4B64-810D-57D55AFDE0FF}" type="presOf" srcId="{511B0928-AB3C-4B48-9B14-C80356618D64}" destId="{13B1EA15-AD42-4C87-9DC7-D284000E805D}" srcOrd="0" destOrd="0" presId="urn:microsoft.com/office/officeart/2005/8/layout/venn2"/>
    <dgm:cxn modelId="{19711366-CBDE-4A3B-9EB8-CE990924218B}" type="presOf" srcId="{AE564E0C-C457-46D2-BC7A-14BFF7D10FEA}" destId="{4EFE137F-D75B-430F-920E-6D1C544FF0BB}" srcOrd="0" destOrd="0" presId="urn:microsoft.com/office/officeart/2005/8/layout/venn2"/>
    <dgm:cxn modelId="{BABABA3D-32B4-4FDC-9F51-D182ECC08499}" type="presParOf" srcId="{4EFE137F-D75B-430F-920E-6D1C544FF0BB}" destId="{34E7F3F6-A8BF-4DEB-8A07-1C516589AD0B}" srcOrd="0" destOrd="0" presId="urn:microsoft.com/office/officeart/2005/8/layout/venn2"/>
    <dgm:cxn modelId="{BBB9329F-1252-43F0-843D-2FE4409D410F}" type="presParOf" srcId="{34E7F3F6-A8BF-4DEB-8A07-1C516589AD0B}" destId="{C6D6E6BA-D415-4749-AA2B-1D7D8B150E0A}" srcOrd="0" destOrd="0" presId="urn:microsoft.com/office/officeart/2005/8/layout/venn2"/>
    <dgm:cxn modelId="{44DADF58-6C73-4C37-8AA4-861FD140A158}" type="presParOf" srcId="{34E7F3F6-A8BF-4DEB-8A07-1C516589AD0B}" destId="{7BD77723-F69D-4E3E-9B94-3E7FFDC39ED0}" srcOrd="1" destOrd="0" presId="urn:microsoft.com/office/officeart/2005/8/layout/venn2"/>
    <dgm:cxn modelId="{DA31161E-C422-48E0-919C-A890638D1301}" type="presParOf" srcId="{4EFE137F-D75B-430F-920E-6D1C544FF0BB}" destId="{2FA470EC-8866-4C04-B452-A14A9045DCA1}" srcOrd="1" destOrd="0" presId="urn:microsoft.com/office/officeart/2005/8/layout/venn2"/>
    <dgm:cxn modelId="{4A2EDAED-7C7F-486A-A27B-70152BF3A4CE}" type="presParOf" srcId="{2FA470EC-8866-4C04-B452-A14A9045DCA1}" destId="{13B1EA15-AD42-4C87-9DC7-D284000E805D}" srcOrd="0" destOrd="0" presId="urn:microsoft.com/office/officeart/2005/8/layout/venn2"/>
    <dgm:cxn modelId="{3B39C356-077C-47E1-B00D-F023D0DFB54A}" type="presParOf" srcId="{2FA470EC-8866-4C04-B452-A14A9045DCA1}" destId="{D9BE402B-AD4B-4979-A6AC-EB7301D075F5}" srcOrd="1" destOrd="0" presId="urn:microsoft.com/office/officeart/2005/8/layout/venn2"/>
    <dgm:cxn modelId="{EFB5AC6A-4ECA-42D7-930E-3AE8519A9237}" type="presParOf" srcId="{4EFE137F-D75B-430F-920E-6D1C544FF0BB}" destId="{585A3478-C637-4278-8D07-3C1FC8C56CE3}" srcOrd="2" destOrd="0" presId="urn:microsoft.com/office/officeart/2005/8/layout/venn2"/>
    <dgm:cxn modelId="{D14248A0-9299-4DEC-A849-5E86454C177E}" type="presParOf" srcId="{585A3478-C637-4278-8D07-3C1FC8C56CE3}" destId="{DE6648E0-C933-4D41-BA7A-D0A184C9D880}" srcOrd="0" destOrd="0" presId="urn:microsoft.com/office/officeart/2005/8/layout/venn2"/>
    <dgm:cxn modelId="{42AA7AB8-EDFF-45E4-BE92-280B5A05D04D}" type="presParOf" srcId="{585A3478-C637-4278-8D07-3C1FC8C56CE3}" destId="{37E39D81-12CF-4FE0-A7D5-82D2196EF35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1CF9E0-1714-43C5-863E-5B2BE2004C1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B657DBC7-4CEC-4162-BDB6-F226B70EFA2D}">
      <dgm:prSet phldrT="[Texto]"/>
      <dgm:spPr/>
      <dgm:t>
        <a:bodyPr/>
        <a:lstStyle/>
        <a:p>
          <a:r>
            <a:rPr lang="es-SV" dirty="0" smtClean="0"/>
            <a:t>Respuestas sectoriales </a:t>
          </a:r>
          <a:endParaRPr lang="es-SV" dirty="0"/>
        </a:p>
      </dgm:t>
    </dgm:pt>
    <dgm:pt modelId="{75D36EE6-E836-4557-A15D-B84258BA82B5}" type="parTrans" cxnId="{E9BFF878-68B1-4931-83EF-6532B1ABB752}">
      <dgm:prSet/>
      <dgm:spPr/>
      <dgm:t>
        <a:bodyPr/>
        <a:lstStyle/>
        <a:p>
          <a:endParaRPr lang="es-SV"/>
        </a:p>
      </dgm:t>
    </dgm:pt>
    <dgm:pt modelId="{1AE4F4B0-9EAF-42B9-80EB-96F5F0C35329}" type="sibTrans" cxnId="{E9BFF878-68B1-4931-83EF-6532B1ABB752}">
      <dgm:prSet/>
      <dgm:spPr/>
      <dgm:t>
        <a:bodyPr/>
        <a:lstStyle/>
        <a:p>
          <a:endParaRPr lang="es-SV"/>
        </a:p>
      </dgm:t>
    </dgm:pt>
    <dgm:pt modelId="{506F07DF-2661-4BEE-A8A3-B78026E15215}">
      <dgm:prSet phldrT="[Texto]"/>
      <dgm:spPr/>
      <dgm:t>
        <a:bodyPr/>
        <a:lstStyle/>
        <a:p>
          <a:r>
            <a:rPr lang="es-SV" dirty="0" smtClean="0"/>
            <a:t>Cambio Climático</a:t>
          </a:r>
          <a:endParaRPr lang="es-SV" dirty="0"/>
        </a:p>
      </dgm:t>
    </dgm:pt>
    <dgm:pt modelId="{D9A3E386-66BB-45AA-8EF6-7396C63CA11B}" type="parTrans" cxnId="{CC3DCAD8-18F2-463C-A721-F374FF1EF171}">
      <dgm:prSet/>
      <dgm:spPr/>
      <dgm:t>
        <a:bodyPr/>
        <a:lstStyle/>
        <a:p>
          <a:endParaRPr lang="es-SV"/>
        </a:p>
      </dgm:t>
    </dgm:pt>
    <dgm:pt modelId="{811FF15A-7C64-46D8-B931-D76776F1FEA3}" type="sibTrans" cxnId="{CC3DCAD8-18F2-463C-A721-F374FF1EF171}">
      <dgm:prSet/>
      <dgm:spPr/>
      <dgm:t>
        <a:bodyPr/>
        <a:lstStyle/>
        <a:p>
          <a:endParaRPr lang="es-SV"/>
        </a:p>
      </dgm:t>
    </dgm:pt>
    <dgm:pt modelId="{59EB0816-FC96-4FC1-8134-469DAEF8AE16}">
      <dgm:prSet phldrT="[Texto]"/>
      <dgm:spPr/>
      <dgm:t>
        <a:bodyPr/>
        <a:lstStyle/>
        <a:p>
          <a:r>
            <a:rPr lang="es-SV" dirty="0" smtClean="0"/>
            <a:t>Seguridad alimentaria y nutricional</a:t>
          </a:r>
          <a:endParaRPr lang="es-SV" dirty="0"/>
        </a:p>
      </dgm:t>
    </dgm:pt>
    <dgm:pt modelId="{B7F21ADC-A441-493C-A4BC-57CD2CE7EA65}" type="parTrans" cxnId="{6DA84CEC-73A0-455B-943A-BF961520CAE7}">
      <dgm:prSet/>
      <dgm:spPr/>
      <dgm:t>
        <a:bodyPr/>
        <a:lstStyle/>
        <a:p>
          <a:endParaRPr lang="es-SV"/>
        </a:p>
      </dgm:t>
    </dgm:pt>
    <dgm:pt modelId="{6A88C6D4-4825-4D2D-BD16-96DEE69A608F}" type="sibTrans" cxnId="{6DA84CEC-73A0-455B-943A-BF961520CAE7}">
      <dgm:prSet/>
      <dgm:spPr/>
      <dgm:t>
        <a:bodyPr/>
        <a:lstStyle/>
        <a:p>
          <a:endParaRPr lang="es-SV"/>
        </a:p>
      </dgm:t>
    </dgm:pt>
    <dgm:pt modelId="{BC62ACB4-219F-4CBB-AE33-5EA894552004}">
      <dgm:prSet phldrT="[Texto]"/>
      <dgm:spPr/>
      <dgm:t>
        <a:bodyPr/>
        <a:lstStyle/>
        <a:p>
          <a:r>
            <a:rPr lang="es-SV" dirty="0" smtClean="0"/>
            <a:t>Desarrollo Territorial</a:t>
          </a:r>
          <a:endParaRPr lang="es-SV" dirty="0"/>
        </a:p>
      </dgm:t>
    </dgm:pt>
    <dgm:pt modelId="{FB55D98D-D80E-4FBB-BF52-24C7CBADE794}" type="parTrans" cxnId="{873033AC-5059-4E57-A3DF-2693E57926FF}">
      <dgm:prSet/>
      <dgm:spPr/>
      <dgm:t>
        <a:bodyPr/>
        <a:lstStyle/>
        <a:p>
          <a:endParaRPr lang="es-SV"/>
        </a:p>
      </dgm:t>
    </dgm:pt>
    <dgm:pt modelId="{16A60A55-825E-47F0-B053-7E5306EF463C}" type="sibTrans" cxnId="{873033AC-5059-4E57-A3DF-2693E57926FF}">
      <dgm:prSet/>
      <dgm:spPr/>
      <dgm:t>
        <a:bodyPr/>
        <a:lstStyle/>
        <a:p>
          <a:endParaRPr lang="es-SV"/>
        </a:p>
      </dgm:t>
    </dgm:pt>
    <dgm:pt modelId="{2307EBC8-3B70-484B-9375-D735E662E093}">
      <dgm:prSet phldrT="[Texto]"/>
      <dgm:spPr/>
      <dgm:t>
        <a:bodyPr/>
        <a:lstStyle/>
        <a:p>
          <a:r>
            <a:rPr lang="es-SV" dirty="0" smtClean="0"/>
            <a:t>Desarrollo Productivo </a:t>
          </a:r>
          <a:endParaRPr lang="es-SV" dirty="0"/>
        </a:p>
      </dgm:t>
    </dgm:pt>
    <dgm:pt modelId="{20405DCF-0399-45BC-A12D-BE2561798E58}" type="parTrans" cxnId="{83F8C462-5C51-4D8C-B1DC-20551C1A6768}">
      <dgm:prSet/>
      <dgm:spPr/>
      <dgm:t>
        <a:bodyPr/>
        <a:lstStyle/>
        <a:p>
          <a:endParaRPr lang="es-SV"/>
        </a:p>
      </dgm:t>
    </dgm:pt>
    <dgm:pt modelId="{FD270255-74A3-4CA6-8420-09F34142BBBC}" type="sibTrans" cxnId="{83F8C462-5C51-4D8C-B1DC-20551C1A6768}">
      <dgm:prSet/>
      <dgm:spPr/>
      <dgm:t>
        <a:bodyPr/>
        <a:lstStyle/>
        <a:p>
          <a:endParaRPr lang="es-SV"/>
        </a:p>
      </dgm:t>
    </dgm:pt>
    <dgm:pt modelId="{C4B89D56-5338-4C87-B6CC-71AE6F5AC9BC}" type="pres">
      <dgm:prSet presAssocID="{C11CF9E0-1714-43C5-863E-5B2BE2004C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3056118-2622-4A9E-9E25-C48D2589BFC2}" type="pres">
      <dgm:prSet presAssocID="{B657DBC7-4CEC-4162-BDB6-F226B70EFA2D}" presName="root1" presStyleCnt="0"/>
      <dgm:spPr/>
    </dgm:pt>
    <dgm:pt modelId="{57B46A06-517E-4945-9E4E-C25BAB26DD8E}" type="pres">
      <dgm:prSet presAssocID="{B657DBC7-4CEC-4162-BDB6-F226B70EFA2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6D098E7E-77C6-4FB8-B9D6-1E51657AEF29}" type="pres">
      <dgm:prSet presAssocID="{B657DBC7-4CEC-4162-BDB6-F226B70EFA2D}" presName="level2hierChild" presStyleCnt="0"/>
      <dgm:spPr/>
    </dgm:pt>
    <dgm:pt modelId="{12C79C37-0AE5-4F26-ABE0-FC78A20CD4F8}" type="pres">
      <dgm:prSet presAssocID="{D9A3E386-66BB-45AA-8EF6-7396C63CA11B}" presName="conn2-1" presStyleLbl="parChTrans1D2" presStyleIdx="0" presStyleCnt="4"/>
      <dgm:spPr/>
      <dgm:t>
        <a:bodyPr/>
        <a:lstStyle/>
        <a:p>
          <a:endParaRPr lang="es-SV"/>
        </a:p>
      </dgm:t>
    </dgm:pt>
    <dgm:pt modelId="{E3101A65-DAAE-4EC7-B9C3-F20FF8ADF3F2}" type="pres">
      <dgm:prSet presAssocID="{D9A3E386-66BB-45AA-8EF6-7396C63CA11B}" presName="connTx" presStyleLbl="parChTrans1D2" presStyleIdx="0" presStyleCnt="4"/>
      <dgm:spPr/>
      <dgm:t>
        <a:bodyPr/>
        <a:lstStyle/>
        <a:p>
          <a:endParaRPr lang="es-SV"/>
        </a:p>
      </dgm:t>
    </dgm:pt>
    <dgm:pt modelId="{4413DC76-AFDB-4A13-8184-ABC31DDA4F38}" type="pres">
      <dgm:prSet presAssocID="{506F07DF-2661-4BEE-A8A3-B78026E15215}" presName="root2" presStyleCnt="0"/>
      <dgm:spPr/>
    </dgm:pt>
    <dgm:pt modelId="{A6B69151-2AEB-48E6-B478-C430E351EF0C}" type="pres">
      <dgm:prSet presAssocID="{506F07DF-2661-4BEE-A8A3-B78026E15215}" presName="LevelTwoTextNode" presStyleLbl="node2" presStyleIdx="0" presStyleCnt="4" custLinFactNeighborX="-3724" custLinFactNeighborY="658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DD332C0A-7539-4B71-B2DD-FE8CD4BBC10C}" type="pres">
      <dgm:prSet presAssocID="{506F07DF-2661-4BEE-A8A3-B78026E15215}" presName="level3hierChild" presStyleCnt="0"/>
      <dgm:spPr/>
    </dgm:pt>
    <dgm:pt modelId="{EE29E138-E4F2-41DA-BC65-6E3317FB14A1}" type="pres">
      <dgm:prSet presAssocID="{B7F21ADC-A441-493C-A4BC-57CD2CE7EA65}" presName="conn2-1" presStyleLbl="parChTrans1D2" presStyleIdx="1" presStyleCnt="4"/>
      <dgm:spPr/>
      <dgm:t>
        <a:bodyPr/>
        <a:lstStyle/>
        <a:p>
          <a:endParaRPr lang="es-SV"/>
        </a:p>
      </dgm:t>
    </dgm:pt>
    <dgm:pt modelId="{688C2641-67B6-41A4-965E-F62E0B40D1B0}" type="pres">
      <dgm:prSet presAssocID="{B7F21ADC-A441-493C-A4BC-57CD2CE7EA65}" presName="connTx" presStyleLbl="parChTrans1D2" presStyleIdx="1" presStyleCnt="4"/>
      <dgm:spPr/>
      <dgm:t>
        <a:bodyPr/>
        <a:lstStyle/>
        <a:p>
          <a:endParaRPr lang="es-SV"/>
        </a:p>
      </dgm:t>
    </dgm:pt>
    <dgm:pt modelId="{5BEFF529-BDC0-4290-855B-DC88B9A0E4DA}" type="pres">
      <dgm:prSet presAssocID="{59EB0816-FC96-4FC1-8134-469DAEF8AE16}" presName="root2" presStyleCnt="0"/>
      <dgm:spPr/>
    </dgm:pt>
    <dgm:pt modelId="{2193738D-09FB-4593-A7EE-16AD98FE33E6}" type="pres">
      <dgm:prSet presAssocID="{59EB0816-FC96-4FC1-8134-469DAEF8AE16}" presName="LevelTwoTextNode" presStyleLbl="node2" presStyleIdx="1" presStyleCnt="4" custLinFactNeighborX="-2868" custLinFactNeighborY="-4220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782D1DFC-6DCE-46B2-9D60-F7D141401907}" type="pres">
      <dgm:prSet presAssocID="{59EB0816-FC96-4FC1-8134-469DAEF8AE16}" presName="level3hierChild" presStyleCnt="0"/>
      <dgm:spPr/>
    </dgm:pt>
    <dgm:pt modelId="{69161F55-AD12-4E09-861D-384A1A0932DF}" type="pres">
      <dgm:prSet presAssocID="{FB55D98D-D80E-4FBB-BF52-24C7CBADE794}" presName="conn2-1" presStyleLbl="parChTrans1D2" presStyleIdx="2" presStyleCnt="4"/>
      <dgm:spPr/>
      <dgm:t>
        <a:bodyPr/>
        <a:lstStyle/>
        <a:p>
          <a:endParaRPr lang="es-SV"/>
        </a:p>
      </dgm:t>
    </dgm:pt>
    <dgm:pt modelId="{3BD17858-5615-428A-A0EF-C6D9B55BCB1C}" type="pres">
      <dgm:prSet presAssocID="{FB55D98D-D80E-4FBB-BF52-24C7CBADE794}" presName="connTx" presStyleLbl="parChTrans1D2" presStyleIdx="2" presStyleCnt="4"/>
      <dgm:spPr/>
      <dgm:t>
        <a:bodyPr/>
        <a:lstStyle/>
        <a:p>
          <a:endParaRPr lang="es-SV"/>
        </a:p>
      </dgm:t>
    </dgm:pt>
    <dgm:pt modelId="{23505EE6-ADC4-4420-ADDA-C781D4D1D12F}" type="pres">
      <dgm:prSet presAssocID="{BC62ACB4-219F-4CBB-AE33-5EA894552004}" presName="root2" presStyleCnt="0"/>
      <dgm:spPr/>
    </dgm:pt>
    <dgm:pt modelId="{2DF76AFB-4655-48C5-9C98-BE3E549DADC4}" type="pres">
      <dgm:prSet presAssocID="{BC62ACB4-219F-4CBB-AE33-5EA89455200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CCF7D739-DD46-4A82-8332-28EC9572E493}" type="pres">
      <dgm:prSet presAssocID="{BC62ACB4-219F-4CBB-AE33-5EA894552004}" presName="level3hierChild" presStyleCnt="0"/>
      <dgm:spPr/>
    </dgm:pt>
    <dgm:pt modelId="{44207EA0-AD94-4376-9D6A-68250075833C}" type="pres">
      <dgm:prSet presAssocID="{20405DCF-0399-45BC-A12D-BE2561798E58}" presName="conn2-1" presStyleLbl="parChTrans1D2" presStyleIdx="3" presStyleCnt="4"/>
      <dgm:spPr/>
      <dgm:t>
        <a:bodyPr/>
        <a:lstStyle/>
        <a:p>
          <a:endParaRPr lang="es-SV"/>
        </a:p>
      </dgm:t>
    </dgm:pt>
    <dgm:pt modelId="{AC01A09A-2463-437E-BE87-CD820C04356D}" type="pres">
      <dgm:prSet presAssocID="{20405DCF-0399-45BC-A12D-BE2561798E58}" presName="connTx" presStyleLbl="parChTrans1D2" presStyleIdx="3" presStyleCnt="4"/>
      <dgm:spPr/>
      <dgm:t>
        <a:bodyPr/>
        <a:lstStyle/>
        <a:p>
          <a:endParaRPr lang="es-SV"/>
        </a:p>
      </dgm:t>
    </dgm:pt>
    <dgm:pt modelId="{426622B7-3787-4433-A9FE-563F004F5442}" type="pres">
      <dgm:prSet presAssocID="{2307EBC8-3B70-484B-9375-D735E662E093}" presName="root2" presStyleCnt="0"/>
      <dgm:spPr/>
    </dgm:pt>
    <dgm:pt modelId="{8EF72D57-1817-48EB-99D0-4265F99B7F50}" type="pres">
      <dgm:prSet presAssocID="{2307EBC8-3B70-484B-9375-D735E662E09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SV"/>
        </a:p>
      </dgm:t>
    </dgm:pt>
    <dgm:pt modelId="{B8285A37-B7AE-480E-92F1-2899D534D434}" type="pres">
      <dgm:prSet presAssocID="{2307EBC8-3B70-484B-9375-D735E662E093}" presName="level3hierChild" presStyleCnt="0"/>
      <dgm:spPr/>
    </dgm:pt>
  </dgm:ptLst>
  <dgm:cxnLst>
    <dgm:cxn modelId="{E11012B8-056E-4F6E-AB17-52ED3A1C0E7F}" type="presOf" srcId="{20405DCF-0399-45BC-A12D-BE2561798E58}" destId="{44207EA0-AD94-4376-9D6A-68250075833C}" srcOrd="0" destOrd="0" presId="urn:microsoft.com/office/officeart/2008/layout/HorizontalMultiLevelHierarchy"/>
    <dgm:cxn modelId="{66B3CE81-300B-408C-B31E-4639FF1A4503}" type="presOf" srcId="{506F07DF-2661-4BEE-A8A3-B78026E15215}" destId="{A6B69151-2AEB-48E6-B478-C430E351EF0C}" srcOrd="0" destOrd="0" presId="urn:microsoft.com/office/officeart/2008/layout/HorizontalMultiLevelHierarchy"/>
    <dgm:cxn modelId="{84F03D09-D1D9-4CD0-9DAE-D23BF685A6C7}" type="presOf" srcId="{C11CF9E0-1714-43C5-863E-5B2BE2004C14}" destId="{C4B89D56-5338-4C87-B6CC-71AE6F5AC9BC}" srcOrd="0" destOrd="0" presId="urn:microsoft.com/office/officeart/2008/layout/HorizontalMultiLevelHierarchy"/>
    <dgm:cxn modelId="{FF07F1B3-2A97-4781-B3C1-D41D7A1131B3}" type="presOf" srcId="{B657DBC7-4CEC-4162-BDB6-F226B70EFA2D}" destId="{57B46A06-517E-4945-9E4E-C25BAB26DD8E}" srcOrd="0" destOrd="0" presId="urn:microsoft.com/office/officeart/2008/layout/HorizontalMultiLevelHierarchy"/>
    <dgm:cxn modelId="{08FE98DB-46A2-4A7B-A0BA-BF5DCEA56059}" type="presOf" srcId="{FB55D98D-D80E-4FBB-BF52-24C7CBADE794}" destId="{3BD17858-5615-428A-A0EF-C6D9B55BCB1C}" srcOrd="1" destOrd="0" presId="urn:microsoft.com/office/officeart/2008/layout/HorizontalMultiLevelHierarchy"/>
    <dgm:cxn modelId="{F753B276-9375-47E9-BC44-63B2C9EC758D}" type="presOf" srcId="{B7F21ADC-A441-493C-A4BC-57CD2CE7EA65}" destId="{688C2641-67B6-41A4-965E-F62E0B40D1B0}" srcOrd="1" destOrd="0" presId="urn:microsoft.com/office/officeart/2008/layout/HorizontalMultiLevelHierarchy"/>
    <dgm:cxn modelId="{D504C16B-EF0C-413A-89B8-F6A5AFC1EFAA}" type="presOf" srcId="{FB55D98D-D80E-4FBB-BF52-24C7CBADE794}" destId="{69161F55-AD12-4E09-861D-384A1A0932DF}" srcOrd="0" destOrd="0" presId="urn:microsoft.com/office/officeart/2008/layout/HorizontalMultiLevelHierarchy"/>
    <dgm:cxn modelId="{6DA84CEC-73A0-455B-943A-BF961520CAE7}" srcId="{B657DBC7-4CEC-4162-BDB6-F226B70EFA2D}" destId="{59EB0816-FC96-4FC1-8134-469DAEF8AE16}" srcOrd="1" destOrd="0" parTransId="{B7F21ADC-A441-493C-A4BC-57CD2CE7EA65}" sibTransId="{6A88C6D4-4825-4D2D-BD16-96DEE69A608F}"/>
    <dgm:cxn modelId="{198CA774-F715-4E5A-A11D-ED9ED9DEB7CD}" type="presOf" srcId="{D9A3E386-66BB-45AA-8EF6-7396C63CA11B}" destId="{E3101A65-DAAE-4EC7-B9C3-F20FF8ADF3F2}" srcOrd="1" destOrd="0" presId="urn:microsoft.com/office/officeart/2008/layout/HorizontalMultiLevelHierarchy"/>
    <dgm:cxn modelId="{CC3DCAD8-18F2-463C-A721-F374FF1EF171}" srcId="{B657DBC7-4CEC-4162-BDB6-F226B70EFA2D}" destId="{506F07DF-2661-4BEE-A8A3-B78026E15215}" srcOrd="0" destOrd="0" parTransId="{D9A3E386-66BB-45AA-8EF6-7396C63CA11B}" sibTransId="{811FF15A-7C64-46D8-B931-D76776F1FEA3}"/>
    <dgm:cxn modelId="{5539D3A3-6885-4756-89E0-2D73D34A8049}" type="presOf" srcId="{20405DCF-0399-45BC-A12D-BE2561798E58}" destId="{AC01A09A-2463-437E-BE87-CD820C04356D}" srcOrd="1" destOrd="0" presId="urn:microsoft.com/office/officeart/2008/layout/HorizontalMultiLevelHierarchy"/>
    <dgm:cxn modelId="{97CFF3F4-4AA9-4DAF-B8D5-D7433C4F6699}" type="presOf" srcId="{2307EBC8-3B70-484B-9375-D735E662E093}" destId="{8EF72D57-1817-48EB-99D0-4265F99B7F50}" srcOrd="0" destOrd="0" presId="urn:microsoft.com/office/officeart/2008/layout/HorizontalMultiLevelHierarchy"/>
    <dgm:cxn modelId="{3004CB44-3CB2-4250-81B4-E95263EC7162}" type="presOf" srcId="{59EB0816-FC96-4FC1-8134-469DAEF8AE16}" destId="{2193738D-09FB-4593-A7EE-16AD98FE33E6}" srcOrd="0" destOrd="0" presId="urn:microsoft.com/office/officeart/2008/layout/HorizontalMultiLevelHierarchy"/>
    <dgm:cxn modelId="{E9BFF878-68B1-4931-83EF-6532B1ABB752}" srcId="{C11CF9E0-1714-43C5-863E-5B2BE2004C14}" destId="{B657DBC7-4CEC-4162-BDB6-F226B70EFA2D}" srcOrd="0" destOrd="0" parTransId="{75D36EE6-E836-4557-A15D-B84258BA82B5}" sibTransId="{1AE4F4B0-9EAF-42B9-80EB-96F5F0C35329}"/>
    <dgm:cxn modelId="{83F8C462-5C51-4D8C-B1DC-20551C1A6768}" srcId="{B657DBC7-4CEC-4162-BDB6-F226B70EFA2D}" destId="{2307EBC8-3B70-484B-9375-D735E662E093}" srcOrd="3" destOrd="0" parTransId="{20405DCF-0399-45BC-A12D-BE2561798E58}" sibTransId="{FD270255-74A3-4CA6-8420-09F34142BBBC}"/>
    <dgm:cxn modelId="{E2DF4E78-6CCE-450C-9273-F4CD2F77A749}" type="presOf" srcId="{D9A3E386-66BB-45AA-8EF6-7396C63CA11B}" destId="{12C79C37-0AE5-4F26-ABE0-FC78A20CD4F8}" srcOrd="0" destOrd="0" presId="urn:microsoft.com/office/officeart/2008/layout/HorizontalMultiLevelHierarchy"/>
    <dgm:cxn modelId="{1ABA5239-4593-4B8E-A357-62C0235FCB19}" type="presOf" srcId="{B7F21ADC-A441-493C-A4BC-57CD2CE7EA65}" destId="{EE29E138-E4F2-41DA-BC65-6E3317FB14A1}" srcOrd="0" destOrd="0" presId="urn:microsoft.com/office/officeart/2008/layout/HorizontalMultiLevelHierarchy"/>
    <dgm:cxn modelId="{81FA959D-35EC-4CCC-8777-16C658ADCC56}" type="presOf" srcId="{BC62ACB4-219F-4CBB-AE33-5EA894552004}" destId="{2DF76AFB-4655-48C5-9C98-BE3E549DADC4}" srcOrd="0" destOrd="0" presId="urn:microsoft.com/office/officeart/2008/layout/HorizontalMultiLevelHierarchy"/>
    <dgm:cxn modelId="{873033AC-5059-4E57-A3DF-2693E57926FF}" srcId="{B657DBC7-4CEC-4162-BDB6-F226B70EFA2D}" destId="{BC62ACB4-219F-4CBB-AE33-5EA894552004}" srcOrd="2" destOrd="0" parTransId="{FB55D98D-D80E-4FBB-BF52-24C7CBADE794}" sibTransId="{16A60A55-825E-47F0-B053-7E5306EF463C}"/>
    <dgm:cxn modelId="{5398102B-78A7-48AE-AABA-D348DC0B6B16}" type="presParOf" srcId="{C4B89D56-5338-4C87-B6CC-71AE6F5AC9BC}" destId="{73056118-2622-4A9E-9E25-C48D2589BFC2}" srcOrd="0" destOrd="0" presId="urn:microsoft.com/office/officeart/2008/layout/HorizontalMultiLevelHierarchy"/>
    <dgm:cxn modelId="{BA76D944-9EFC-4466-9741-FAFF95849A41}" type="presParOf" srcId="{73056118-2622-4A9E-9E25-C48D2589BFC2}" destId="{57B46A06-517E-4945-9E4E-C25BAB26DD8E}" srcOrd="0" destOrd="0" presId="urn:microsoft.com/office/officeart/2008/layout/HorizontalMultiLevelHierarchy"/>
    <dgm:cxn modelId="{3F327A30-B142-41DC-AF97-6D6D19054DFF}" type="presParOf" srcId="{73056118-2622-4A9E-9E25-C48D2589BFC2}" destId="{6D098E7E-77C6-4FB8-B9D6-1E51657AEF29}" srcOrd="1" destOrd="0" presId="urn:microsoft.com/office/officeart/2008/layout/HorizontalMultiLevelHierarchy"/>
    <dgm:cxn modelId="{D9885FD5-1F7B-4603-A890-D093B0DDDDCC}" type="presParOf" srcId="{6D098E7E-77C6-4FB8-B9D6-1E51657AEF29}" destId="{12C79C37-0AE5-4F26-ABE0-FC78A20CD4F8}" srcOrd="0" destOrd="0" presId="urn:microsoft.com/office/officeart/2008/layout/HorizontalMultiLevelHierarchy"/>
    <dgm:cxn modelId="{73AE8FBD-A90B-414C-84FF-40C33B3830DE}" type="presParOf" srcId="{12C79C37-0AE5-4F26-ABE0-FC78A20CD4F8}" destId="{E3101A65-DAAE-4EC7-B9C3-F20FF8ADF3F2}" srcOrd="0" destOrd="0" presId="urn:microsoft.com/office/officeart/2008/layout/HorizontalMultiLevelHierarchy"/>
    <dgm:cxn modelId="{81005108-89F4-4405-B6FD-15409CA14B65}" type="presParOf" srcId="{6D098E7E-77C6-4FB8-B9D6-1E51657AEF29}" destId="{4413DC76-AFDB-4A13-8184-ABC31DDA4F38}" srcOrd="1" destOrd="0" presId="urn:microsoft.com/office/officeart/2008/layout/HorizontalMultiLevelHierarchy"/>
    <dgm:cxn modelId="{465BF6C1-DEA3-45DF-86DE-A1783262FEF1}" type="presParOf" srcId="{4413DC76-AFDB-4A13-8184-ABC31DDA4F38}" destId="{A6B69151-2AEB-48E6-B478-C430E351EF0C}" srcOrd="0" destOrd="0" presId="urn:microsoft.com/office/officeart/2008/layout/HorizontalMultiLevelHierarchy"/>
    <dgm:cxn modelId="{5E8F6FF1-1753-4477-8E6B-BCC720BEE0CB}" type="presParOf" srcId="{4413DC76-AFDB-4A13-8184-ABC31DDA4F38}" destId="{DD332C0A-7539-4B71-B2DD-FE8CD4BBC10C}" srcOrd="1" destOrd="0" presId="urn:microsoft.com/office/officeart/2008/layout/HorizontalMultiLevelHierarchy"/>
    <dgm:cxn modelId="{6B38E7A9-F1D5-469B-A137-0711F8C0004D}" type="presParOf" srcId="{6D098E7E-77C6-4FB8-B9D6-1E51657AEF29}" destId="{EE29E138-E4F2-41DA-BC65-6E3317FB14A1}" srcOrd="2" destOrd="0" presId="urn:microsoft.com/office/officeart/2008/layout/HorizontalMultiLevelHierarchy"/>
    <dgm:cxn modelId="{A1A6A9BA-1E70-459B-95F0-55C50D930DE3}" type="presParOf" srcId="{EE29E138-E4F2-41DA-BC65-6E3317FB14A1}" destId="{688C2641-67B6-41A4-965E-F62E0B40D1B0}" srcOrd="0" destOrd="0" presId="urn:microsoft.com/office/officeart/2008/layout/HorizontalMultiLevelHierarchy"/>
    <dgm:cxn modelId="{3D32C32E-FEA8-442B-8930-E0BD23E34304}" type="presParOf" srcId="{6D098E7E-77C6-4FB8-B9D6-1E51657AEF29}" destId="{5BEFF529-BDC0-4290-855B-DC88B9A0E4DA}" srcOrd="3" destOrd="0" presId="urn:microsoft.com/office/officeart/2008/layout/HorizontalMultiLevelHierarchy"/>
    <dgm:cxn modelId="{AC0823A4-9D85-4F40-AC83-C531C6B0AEC4}" type="presParOf" srcId="{5BEFF529-BDC0-4290-855B-DC88B9A0E4DA}" destId="{2193738D-09FB-4593-A7EE-16AD98FE33E6}" srcOrd="0" destOrd="0" presId="urn:microsoft.com/office/officeart/2008/layout/HorizontalMultiLevelHierarchy"/>
    <dgm:cxn modelId="{24F54764-82F4-44A7-BCA7-B7B97F1605E3}" type="presParOf" srcId="{5BEFF529-BDC0-4290-855B-DC88B9A0E4DA}" destId="{782D1DFC-6DCE-46B2-9D60-F7D141401907}" srcOrd="1" destOrd="0" presId="urn:microsoft.com/office/officeart/2008/layout/HorizontalMultiLevelHierarchy"/>
    <dgm:cxn modelId="{AA793336-D5B3-4D96-A48C-78859F0985D6}" type="presParOf" srcId="{6D098E7E-77C6-4FB8-B9D6-1E51657AEF29}" destId="{69161F55-AD12-4E09-861D-384A1A0932DF}" srcOrd="4" destOrd="0" presId="urn:microsoft.com/office/officeart/2008/layout/HorizontalMultiLevelHierarchy"/>
    <dgm:cxn modelId="{C525F2CA-2A83-4FAD-B4AC-AB6815305C62}" type="presParOf" srcId="{69161F55-AD12-4E09-861D-384A1A0932DF}" destId="{3BD17858-5615-428A-A0EF-C6D9B55BCB1C}" srcOrd="0" destOrd="0" presId="urn:microsoft.com/office/officeart/2008/layout/HorizontalMultiLevelHierarchy"/>
    <dgm:cxn modelId="{5D8C31DB-A7F4-439C-9A64-FE21BDE34CD8}" type="presParOf" srcId="{6D098E7E-77C6-4FB8-B9D6-1E51657AEF29}" destId="{23505EE6-ADC4-4420-ADDA-C781D4D1D12F}" srcOrd="5" destOrd="0" presId="urn:microsoft.com/office/officeart/2008/layout/HorizontalMultiLevelHierarchy"/>
    <dgm:cxn modelId="{A0A0E0AA-C92A-40FD-8696-7209F68012D0}" type="presParOf" srcId="{23505EE6-ADC4-4420-ADDA-C781D4D1D12F}" destId="{2DF76AFB-4655-48C5-9C98-BE3E549DADC4}" srcOrd="0" destOrd="0" presId="urn:microsoft.com/office/officeart/2008/layout/HorizontalMultiLevelHierarchy"/>
    <dgm:cxn modelId="{0C80D99C-3C94-4C14-8A57-A371F8121DB9}" type="presParOf" srcId="{23505EE6-ADC4-4420-ADDA-C781D4D1D12F}" destId="{CCF7D739-DD46-4A82-8332-28EC9572E493}" srcOrd="1" destOrd="0" presId="urn:microsoft.com/office/officeart/2008/layout/HorizontalMultiLevelHierarchy"/>
    <dgm:cxn modelId="{054C3D28-12B5-442D-8057-C58FB04CC9CF}" type="presParOf" srcId="{6D098E7E-77C6-4FB8-B9D6-1E51657AEF29}" destId="{44207EA0-AD94-4376-9D6A-68250075833C}" srcOrd="6" destOrd="0" presId="urn:microsoft.com/office/officeart/2008/layout/HorizontalMultiLevelHierarchy"/>
    <dgm:cxn modelId="{F4E75B38-2F48-4A1F-A482-20F0015909F7}" type="presParOf" srcId="{44207EA0-AD94-4376-9D6A-68250075833C}" destId="{AC01A09A-2463-437E-BE87-CD820C04356D}" srcOrd="0" destOrd="0" presId="urn:microsoft.com/office/officeart/2008/layout/HorizontalMultiLevelHierarchy"/>
    <dgm:cxn modelId="{5CD845FF-49D3-4D3F-9A5D-965FA50C78FF}" type="presParOf" srcId="{6D098E7E-77C6-4FB8-B9D6-1E51657AEF29}" destId="{426622B7-3787-4433-A9FE-563F004F5442}" srcOrd="7" destOrd="0" presId="urn:microsoft.com/office/officeart/2008/layout/HorizontalMultiLevelHierarchy"/>
    <dgm:cxn modelId="{6AD2E096-801A-4AE4-930F-F3C4E78110F3}" type="presParOf" srcId="{426622B7-3787-4433-A9FE-563F004F5442}" destId="{8EF72D57-1817-48EB-99D0-4265F99B7F50}" srcOrd="0" destOrd="0" presId="urn:microsoft.com/office/officeart/2008/layout/HorizontalMultiLevelHierarchy"/>
    <dgm:cxn modelId="{4C036363-486E-4C09-AAEC-F003FE080DCE}" type="presParOf" srcId="{426622B7-3787-4433-A9FE-563F004F5442}" destId="{B8285A37-B7AE-480E-92F1-2899D534D434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3F1CC1-D610-478B-B683-8F283FBC151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026C522-ADFC-44E3-80C5-87D6255017E0}">
      <dgm:prSet phldrT="[Texto]"/>
      <dgm:spPr/>
      <dgm:t>
        <a:bodyPr/>
        <a:lstStyle/>
        <a:p>
          <a:r>
            <a:rPr lang="es-SV" dirty="0" smtClean="0"/>
            <a:t>Readecuación de políticas</a:t>
          </a:r>
          <a:endParaRPr lang="es-SV" dirty="0"/>
        </a:p>
      </dgm:t>
    </dgm:pt>
    <dgm:pt modelId="{7D7DE257-EC33-4DD9-B1F8-96DCF2A50888}" type="parTrans" cxnId="{041C6377-F732-47BA-9E10-C49695770EC6}">
      <dgm:prSet/>
      <dgm:spPr/>
      <dgm:t>
        <a:bodyPr/>
        <a:lstStyle/>
        <a:p>
          <a:endParaRPr lang="es-SV"/>
        </a:p>
      </dgm:t>
    </dgm:pt>
    <dgm:pt modelId="{D6C9C775-F4FD-433C-8DC9-C725585D1ACF}" type="sibTrans" cxnId="{041C6377-F732-47BA-9E10-C49695770EC6}">
      <dgm:prSet/>
      <dgm:spPr/>
      <dgm:t>
        <a:bodyPr/>
        <a:lstStyle/>
        <a:p>
          <a:endParaRPr lang="es-SV"/>
        </a:p>
      </dgm:t>
    </dgm:pt>
    <dgm:pt modelId="{C00FFC35-20B3-4E97-8962-13F8308E1F9E}">
      <dgm:prSet phldrT="[Texto]"/>
      <dgm:spPr/>
      <dgm:t>
        <a:bodyPr/>
        <a:lstStyle/>
        <a:p>
          <a:r>
            <a:rPr lang="es-SV" dirty="0" smtClean="0"/>
            <a:t>Asignación de recursos</a:t>
          </a:r>
          <a:endParaRPr lang="es-SV" dirty="0"/>
        </a:p>
      </dgm:t>
    </dgm:pt>
    <dgm:pt modelId="{2B58090E-5E1A-45DB-9109-E4D907CF6A44}" type="parTrans" cxnId="{CA3834C1-E7C0-4EEC-A789-40D1BB38E6C2}">
      <dgm:prSet/>
      <dgm:spPr/>
      <dgm:t>
        <a:bodyPr/>
        <a:lstStyle/>
        <a:p>
          <a:endParaRPr lang="es-SV"/>
        </a:p>
      </dgm:t>
    </dgm:pt>
    <dgm:pt modelId="{2AD53FE6-D7DA-48AE-BC87-482C3F2C564A}" type="sibTrans" cxnId="{CA3834C1-E7C0-4EEC-A789-40D1BB38E6C2}">
      <dgm:prSet/>
      <dgm:spPr/>
      <dgm:t>
        <a:bodyPr/>
        <a:lstStyle/>
        <a:p>
          <a:endParaRPr lang="es-SV"/>
        </a:p>
      </dgm:t>
    </dgm:pt>
    <dgm:pt modelId="{F825CCC7-392F-4D6D-8DA4-1A16E1B173AD}">
      <dgm:prSet phldrT="[Texto]"/>
      <dgm:spPr/>
      <dgm:t>
        <a:bodyPr/>
        <a:lstStyle/>
        <a:p>
          <a:r>
            <a:rPr lang="es-SV" dirty="0" smtClean="0"/>
            <a:t>Definición de responsabilidades</a:t>
          </a:r>
          <a:endParaRPr lang="es-SV" dirty="0"/>
        </a:p>
      </dgm:t>
    </dgm:pt>
    <dgm:pt modelId="{4C00A0AE-6DBF-42FF-8729-CB827822FD6F}" type="parTrans" cxnId="{0D4B9777-2EBB-4F07-A48E-D42C684B0987}">
      <dgm:prSet/>
      <dgm:spPr/>
      <dgm:t>
        <a:bodyPr/>
        <a:lstStyle/>
        <a:p>
          <a:endParaRPr lang="es-SV"/>
        </a:p>
      </dgm:t>
    </dgm:pt>
    <dgm:pt modelId="{BDC9DC6F-696F-4132-A037-CC95A94F9D6F}" type="sibTrans" cxnId="{0D4B9777-2EBB-4F07-A48E-D42C684B0987}">
      <dgm:prSet/>
      <dgm:spPr/>
      <dgm:t>
        <a:bodyPr/>
        <a:lstStyle/>
        <a:p>
          <a:endParaRPr lang="es-SV"/>
        </a:p>
      </dgm:t>
    </dgm:pt>
    <dgm:pt modelId="{D2719964-3E22-44B8-9C10-B5C8218224CB}" type="pres">
      <dgm:prSet presAssocID="{7A3F1CC1-D610-478B-B683-8F283FBC1513}" presName="Name0" presStyleCnt="0">
        <dgm:presLayoutVars>
          <dgm:dir/>
          <dgm:resizeHandles val="exact"/>
        </dgm:presLayoutVars>
      </dgm:prSet>
      <dgm:spPr/>
    </dgm:pt>
    <dgm:pt modelId="{C9E378DA-7DFF-4501-AE8A-081962EE1798}" type="pres">
      <dgm:prSet presAssocID="{3026C522-ADFC-44E3-80C5-87D6255017E0}" presName="node" presStyleLbl="node1" presStyleIdx="0" presStyleCnt="3" custScaleY="61320" custLinFactNeighborX="6373" custLinFactNeighborY="160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AADFFB1-36F7-4AB4-8119-7EE013C1235B}" type="pres">
      <dgm:prSet presAssocID="{D6C9C775-F4FD-433C-8DC9-C725585D1ACF}" presName="sibTrans" presStyleLbl="sibTrans2D1" presStyleIdx="0" presStyleCnt="2"/>
      <dgm:spPr/>
      <dgm:t>
        <a:bodyPr/>
        <a:lstStyle/>
        <a:p>
          <a:endParaRPr lang="es-SV"/>
        </a:p>
      </dgm:t>
    </dgm:pt>
    <dgm:pt modelId="{07318AAB-6D27-4CDF-B6A5-F82475300885}" type="pres">
      <dgm:prSet presAssocID="{D6C9C775-F4FD-433C-8DC9-C725585D1ACF}" presName="connectorText" presStyleLbl="sibTrans2D1" presStyleIdx="0" presStyleCnt="2"/>
      <dgm:spPr/>
      <dgm:t>
        <a:bodyPr/>
        <a:lstStyle/>
        <a:p>
          <a:endParaRPr lang="es-SV"/>
        </a:p>
      </dgm:t>
    </dgm:pt>
    <dgm:pt modelId="{99F0C1AA-C47F-4680-9A1E-BCD497F7ACF3}" type="pres">
      <dgm:prSet presAssocID="{C00FFC35-20B3-4E97-8962-13F8308E1F9E}" presName="node" presStyleLbl="node1" presStyleIdx="1" presStyleCnt="3" custScaleY="6934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D63FACE-5D1E-435A-9EAE-E7EFF45CD9CD}" type="pres">
      <dgm:prSet presAssocID="{2AD53FE6-D7DA-48AE-BC87-482C3F2C564A}" presName="sibTrans" presStyleLbl="sibTrans2D1" presStyleIdx="1" presStyleCnt="2"/>
      <dgm:spPr/>
      <dgm:t>
        <a:bodyPr/>
        <a:lstStyle/>
        <a:p>
          <a:endParaRPr lang="es-SV"/>
        </a:p>
      </dgm:t>
    </dgm:pt>
    <dgm:pt modelId="{A082BE87-6CE6-4CBA-8E6B-E3C48907A162}" type="pres">
      <dgm:prSet presAssocID="{2AD53FE6-D7DA-48AE-BC87-482C3F2C564A}" presName="connectorText" presStyleLbl="sibTrans2D1" presStyleIdx="1" presStyleCnt="2"/>
      <dgm:spPr/>
      <dgm:t>
        <a:bodyPr/>
        <a:lstStyle/>
        <a:p>
          <a:endParaRPr lang="es-SV"/>
        </a:p>
      </dgm:t>
    </dgm:pt>
    <dgm:pt modelId="{02DAAC3A-1F42-407D-8A6B-F5198B7DF9AF}" type="pres">
      <dgm:prSet presAssocID="{F825CCC7-392F-4D6D-8DA4-1A16E1B173AD}" presName="node" presStyleLbl="node1" presStyleIdx="2" presStyleCnt="3" custScaleY="6934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041C6377-F732-47BA-9E10-C49695770EC6}" srcId="{7A3F1CC1-D610-478B-B683-8F283FBC1513}" destId="{3026C522-ADFC-44E3-80C5-87D6255017E0}" srcOrd="0" destOrd="0" parTransId="{7D7DE257-EC33-4DD9-B1F8-96DCF2A50888}" sibTransId="{D6C9C775-F4FD-433C-8DC9-C725585D1ACF}"/>
    <dgm:cxn modelId="{48E00652-7043-494E-BF49-AC166343214A}" type="presOf" srcId="{3026C522-ADFC-44E3-80C5-87D6255017E0}" destId="{C9E378DA-7DFF-4501-AE8A-081962EE1798}" srcOrd="0" destOrd="0" presId="urn:microsoft.com/office/officeart/2005/8/layout/process1"/>
    <dgm:cxn modelId="{188851CE-740C-47F1-B709-93FA5A218C7E}" type="presOf" srcId="{2AD53FE6-D7DA-48AE-BC87-482C3F2C564A}" destId="{A082BE87-6CE6-4CBA-8E6B-E3C48907A162}" srcOrd="1" destOrd="0" presId="urn:microsoft.com/office/officeart/2005/8/layout/process1"/>
    <dgm:cxn modelId="{0D4B9777-2EBB-4F07-A48E-D42C684B0987}" srcId="{7A3F1CC1-D610-478B-B683-8F283FBC1513}" destId="{F825CCC7-392F-4D6D-8DA4-1A16E1B173AD}" srcOrd="2" destOrd="0" parTransId="{4C00A0AE-6DBF-42FF-8729-CB827822FD6F}" sibTransId="{BDC9DC6F-696F-4132-A037-CC95A94F9D6F}"/>
    <dgm:cxn modelId="{60EEE1F5-5E40-40FC-A8AC-67123F1DBFB2}" type="presOf" srcId="{2AD53FE6-D7DA-48AE-BC87-482C3F2C564A}" destId="{3D63FACE-5D1E-435A-9EAE-E7EFF45CD9CD}" srcOrd="0" destOrd="0" presId="urn:microsoft.com/office/officeart/2005/8/layout/process1"/>
    <dgm:cxn modelId="{E65FC06B-5253-47A8-9CE4-28A81764FC35}" type="presOf" srcId="{F825CCC7-392F-4D6D-8DA4-1A16E1B173AD}" destId="{02DAAC3A-1F42-407D-8A6B-F5198B7DF9AF}" srcOrd="0" destOrd="0" presId="urn:microsoft.com/office/officeart/2005/8/layout/process1"/>
    <dgm:cxn modelId="{CA3834C1-E7C0-4EEC-A789-40D1BB38E6C2}" srcId="{7A3F1CC1-D610-478B-B683-8F283FBC1513}" destId="{C00FFC35-20B3-4E97-8962-13F8308E1F9E}" srcOrd="1" destOrd="0" parTransId="{2B58090E-5E1A-45DB-9109-E4D907CF6A44}" sibTransId="{2AD53FE6-D7DA-48AE-BC87-482C3F2C564A}"/>
    <dgm:cxn modelId="{66D2E247-0ECB-450C-8D15-022F60DE2581}" type="presOf" srcId="{D6C9C775-F4FD-433C-8DC9-C725585D1ACF}" destId="{07318AAB-6D27-4CDF-B6A5-F82475300885}" srcOrd="1" destOrd="0" presId="urn:microsoft.com/office/officeart/2005/8/layout/process1"/>
    <dgm:cxn modelId="{64261349-B830-43B0-98AE-8D76AFD25539}" type="presOf" srcId="{C00FFC35-20B3-4E97-8962-13F8308E1F9E}" destId="{99F0C1AA-C47F-4680-9A1E-BCD497F7ACF3}" srcOrd="0" destOrd="0" presId="urn:microsoft.com/office/officeart/2005/8/layout/process1"/>
    <dgm:cxn modelId="{538B5A6A-1838-4DBF-85DC-E145450DABCE}" type="presOf" srcId="{7A3F1CC1-D610-478B-B683-8F283FBC1513}" destId="{D2719964-3E22-44B8-9C10-B5C8218224CB}" srcOrd="0" destOrd="0" presId="urn:microsoft.com/office/officeart/2005/8/layout/process1"/>
    <dgm:cxn modelId="{9852D63C-806D-4B97-AED5-A186E4AD9BC2}" type="presOf" srcId="{D6C9C775-F4FD-433C-8DC9-C725585D1ACF}" destId="{AAADFFB1-36F7-4AB4-8119-7EE013C1235B}" srcOrd="0" destOrd="0" presId="urn:microsoft.com/office/officeart/2005/8/layout/process1"/>
    <dgm:cxn modelId="{55D1097D-A4DF-4266-B696-44C025C26B99}" type="presParOf" srcId="{D2719964-3E22-44B8-9C10-B5C8218224CB}" destId="{C9E378DA-7DFF-4501-AE8A-081962EE1798}" srcOrd="0" destOrd="0" presId="urn:microsoft.com/office/officeart/2005/8/layout/process1"/>
    <dgm:cxn modelId="{12B572C1-E2D2-49F8-87F3-80207ABCBEC7}" type="presParOf" srcId="{D2719964-3E22-44B8-9C10-B5C8218224CB}" destId="{AAADFFB1-36F7-4AB4-8119-7EE013C1235B}" srcOrd="1" destOrd="0" presId="urn:microsoft.com/office/officeart/2005/8/layout/process1"/>
    <dgm:cxn modelId="{2AE34AB7-9448-4D43-A5DF-2E7106378FFA}" type="presParOf" srcId="{AAADFFB1-36F7-4AB4-8119-7EE013C1235B}" destId="{07318AAB-6D27-4CDF-B6A5-F82475300885}" srcOrd="0" destOrd="0" presId="urn:microsoft.com/office/officeart/2005/8/layout/process1"/>
    <dgm:cxn modelId="{3CB4FE28-2197-4384-8005-EF144A2D42D9}" type="presParOf" srcId="{D2719964-3E22-44B8-9C10-B5C8218224CB}" destId="{99F0C1AA-C47F-4680-9A1E-BCD497F7ACF3}" srcOrd="2" destOrd="0" presId="urn:microsoft.com/office/officeart/2005/8/layout/process1"/>
    <dgm:cxn modelId="{3E08862C-F8AD-464E-B266-B970466EDF3A}" type="presParOf" srcId="{D2719964-3E22-44B8-9C10-B5C8218224CB}" destId="{3D63FACE-5D1E-435A-9EAE-E7EFF45CD9CD}" srcOrd="3" destOrd="0" presId="urn:microsoft.com/office/officeart/2005/8/layout/process1"/>
    <dgm:cxn modelId="{AE6FC991-82C4-401A-B2CD-FFEACE0AB9ED}" type="presParOf" srcId="{3D63FACE-5D1E-435A-9EAE-E7EFF45CD9CD}" destId="{A082BE87-6CE6-4CBA-8E6B-E3C48907A162}" srcOrd="0" destOrd="0" presId="urn:microsoft.com/office/officeart/2005/8/layout/process1"/>
    <dgm:cxn modelId="{0EABF326-CAB5-4291-953C-E8CD622B7EE3}" type="presParOf" srcId="{D2719964-3E22-44B8-9C10-B5C8218224CB}" destId="{02DAAC3A-1F42-407D-8A6B-F5198B7DF9A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6BBA75-78F8-4239-BA8B-282F60D1143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AAED1429-14CA-42FF-B722-F37D4484DBEC}">
      <dgm:prSet phldrT="[Texto]" custT="1"/>
      <dgm:spPr/>
      <dgm:t>
        <a:bodyPr/>
        <a:lstStyle/>
        <a:p>
          <a:r>
            <a:rPr lang="es-SV" sz="2000" dirty="0" smtClean="0"/>
            <a:t>Definición de compromisos</a:t>
          </a:r>
          <a:endParaRPr lang="es-SV" sz="2000" dirty="0"/>
        </a:p>
      </dgm:t>
    </dgm:pt>
    <dgm:pt modelId="{B8ABB53D-3368-4CCD-BEF0-8722A76C10EB}" type="parTrans" cxnId="{9CEE0479-6ED3-410F-B9D8-E28BBAC2A34B}">
      <dgm:prSet/>
      <dgm:spPr/>
      <dgm:t>
        <a:bodyPr/>
        <a:lstStyle/>
        <a:p>
          <a:endParaRPr lang="es-SV"/>
        </a:p>
      </dgm:t>
    </dgm:pt>
    <dgm:pt modelId="{87B95F2A-3F62-4D85-B2E7-75B1CE9B4642}" type="sibTrans" cxnId="{9CEE0479-6ED3-410F-B9D8-E28BBAC2A34B}">
      <dgm:prSet/>
      <dgm:spPr/>
      <dgm:t>
        <a:bodyPr/>
        <a:lstStyle/>
        <a:p>
          <a:endParaRPr lang="es-SV"/>
        </a:p>
      </dgm:t>
    </dgm:pt>
    <dgm:pt modelId="{49E71337-C059-415C-A6B8-A67D726F201A}">
      <dgm:prSet phldrT="[Texto]" custT="1"/>
      <dgm:spPr/>
      <dgm:t>
        <a:bodyPr/>
        <a:lstStyle/>
        <a:p>
          <a:r>
            <a:rPr lang="es-SV" sz="2000" dirty="0" smtClean="0"/>
            <a:t>Nacional</a:t>
          </a:r>
          <a:endParaRPr lang="es-SV" sz="2000" dirty="0"/>
        </a:p>
      </dgm:t>
    </dgm:pt>
    <dgm:pt modelId="{DF114822-EF16-414D-ABC4-BF20C49A249E}" type="parTrans" cxnId="{C5C796F2-9117-4532-A46B-08A38E9315D8}">
      <dgm:prSet/>
      <dgm:spPr/>
      <dgm:t>
        <a:bodyPr/>
        <a:lstStyle/>
        <a:p>
          <a:endParaRPr lang="es-SV"/>
        </a:p>
      </dgm:t>
    </dgm:pt>
    <dgm:pt modelId="{E03979D3-1D7F-4AFD-B4E3-BE46CE704E6E}" type="sibTrans" cxnId="{C5C796F2-9117-4532-A46B-08A38E9315D8}">
      <dgm:prSet/>
      <dgm:spPr/>
      <dgm:t>
        <a:bodyPr/>
        <a:lstStyle/>
        <a:p>
          <a:endParaRPr lang="es-SV"/>
        </a:p>
      </dgm:t>
    </dgm:pt>
    <dgm:pt modelId="{AB2B5824-2338-4F45-A2A1-77F171DD1F56}">
      <dgm:prSet phldrT="[Texto]" custT="1"/>
      <dgm:spPr/>
      <dgm:t>
        <a:bodyPr/>
        <a:lstStyle/>
        <a:p>
          <a:r>
            <a:rPr lang="es-SV" sz="2000" dirty="0" smtClean="0"/>
            <a:t>Territorial</a:t>
          </a:r>
          <a:endParaRPr lang="es-SV" sz="2000" dirty="0"/>
        </a:p>
      </dgm:t>
    </dgm:pt>
    <dgm:pt modelId="{CDF74F5D-93DD-4C65-B28E-816025730183}" type="parTrans" cxnId="{2C394219-C95A-4D26-9CD9-F6ED115C0875}">
      <dgm:prSet/>
      <dgm:spPr/>
      <dgm:t>
        <a:bodyPr/>
        <a:lstStyle/>
        <a:p>
          <a:endParaRPr lang="es-SV"/>
        </a:p>
      </dgm:t>
    </dgm:pt>
    <dgm:pt modelId="{4038B082-5B2B-4F8A-93A2-1DEAC13154C9}" type="sibTrans" cxnId="{2C394219-C95A-4D26-9CD9-F6ED115C0875}">
      <dgm:prSet/>
      <dgm:spPr/>
      <dgm:t>
        <a:bodyPr/>
        <a:lstStyle/>
        <a:p>
          <a:endParaRPr lang="es-SV"/>
        </a:p>
      </dgm:t>
    </dgm:pt>
    <dgm:pt modelId="{1E4EA86D-17D0-4925-B7E5-AE7D301E8B13}">
      <dgm:prSet phldrT="[Texto]" custT="1"/>
      <dgm:spPr/>
      <dgm:t>
        <a:bodyPr/>
        <a:lstStyle/>
        <a:p>
          <a:r>
            <a:rPr lang="es-SV" sz="2000" dirty="0" smtClean="0"/>
            <a:t>Sectorial</a:t>
          </a:r>
          <a:endParaRPr lang="es-SV" sz="2000" dirty="0"/>
        </a:p>
      </dgm:t>
    </dgm:pt>
    <dgm:pt modelId="{B7D3D1A8-92F8-4BD9-91BA-2357380DB3DF}" type="parTrans" cxnId="{7D8654E2-149A-4993-8109-5ABE1DC73B9D}">
      <dgm:prSet/>
      <dgm:spPr/>
      <dgm:t>
        <a:bodyPr/>
        <a:lstStyle/>
        <a:p>
          <a:endParaRPr lang="es-SV"/>
        </a:p>
      </dgm:t>
    </dgm:pt>
    <dgm:pt modelId="{A9D99F31-D004-4B76-99EC-FA50B60B3E6B}" type="sibTrans" cxnId="{7D8654E2-149A-4993-8109-5ABE1DC73B9D}">
      <dgm:prSet/>
      <dgm:spPr/>
      <dgm:t>
        <a:bodyPr/>
        <a:lstStyle/>
        <a:p>
          <a:endParaRPr lang="es-SV"/>
        </a:p>
      </dgm:t>
    </dgm:pt>
    <dgm:pt modelId="{7FC7C169-8989-4C8A-98A8-86418BDADD07}" type="pres">
      <dgm:prSet presAssocID="{AF6BBA75-78F8-4239-BA8B-282F60D114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SV"/>
        </a:p>
      </dgm:t>
    </dgm:pt>
    <dgm:pt modelId="{5CF680EA-C71F-4D4B-B62D-19B34EE46A39}" type="pres">
      <dgm:prSet presAssocID="{AAED1429-14CA-42FF-B722-F37D4484DBEC}" presName="root" presStyleCnt="0"/>
      <dgm:spPr/>
    </dgm:pt>
    <dgm:pt modelId="{FDC15B05-654C-496F-A3FF-142099AC902C}" type="pres">
      <dgm:prSet presAssocID="{AAED1429-14CA-42FF-B722-F37D4484DBEC}" presName="rootComposite" presStyleCnt="0"/>
      <dgm:spPr/>
    </dgm:pt>
    <dgm:pt modelId="{EB0D7B05-A6D4-44B0-AB32-7F0E1D5035C2}" type="pres">
      <dgm:prSet presAssocID="{AAED1429-14CA-42FF-B722-F37D4484DBEC}" presName="rootText" presStyleLbl="node1" presStyleIdx="0" presStyleCnt="1" custScaleX="69484" custScaleY="53846"/>
      <dgm:spPr/>
      <dgm:t>
        <a:bodyPr/>
        <a:lstStyle/>
        <a:p>
          <a:endParaRPr lang="es-SV"/>
        </a:p>
      </dgm:t>
    </dgm:pt>
    <dgm:pt modelId="{C6C290CC-8D01-4F3D-91F9-8B7C57041881}" type="pres">
      <dgm:prSet presAssocID="{AAED1429-14CA-42FF-B722-F37D4484DBEC}" presName="rootConnector" presStyleLbl="node1" presStyleIdx="0" presStyleCnt="1"/>
      <dgm:spPr/>
      <dgm:t>
        <a:bodyPr/>
        <a:lstStyle/>
        <a:p>
          <a:endParaRPr lang="es-SV"/>
        </a:p>
      </dgm:t>
    </dgm:pt>
    <dgm:pt modelId="{0F805780-777D-49D6-BA3E-517C9D6C54EB}" type="pres">
      <dgm:prSet presAssocID="{AAED1429-14CA-42FF-B722-F37D4484DBEC}" presName="childShape" presStyleCnt="0"/>
      <dgm:spPr/>
    </dgm:pt>
    <dgm:pt modelId="{F7DC3FF7-DF91-4C89-85AB-E7D211E2B1FE}" type="pres">
      <dgm:prSet presAssocID="{DF114822-EF16-414D-ABC4-BF20C49A249E}" presName="Name13" presStyleLbl="parChTrans1D2" presStyleIdx="0" presStyleCnt="3"/>
      <dgm:spPr/>
      <dgm:t>
        <a:bodyPr/>
        <a:lstStyle/>
        <a:p>
          <a:endParaRPr lang="es-SV"/>
        </a:p>
      </dgm:t>
    </dgm:pt>
    <dgm:pt modelId="{3BE86352-0AA1-4390-A332-B0F455BF37BD}" type="pres">
      <dgm:prSet presAssocID="{49E71337-C059-415C-A6B8-A67D726F201A}" presName="childText" presStyleLbl="bgAcc1" presStyleIdx="0" presStyleCnt="3" custScaleX="70502" custScaleY="2882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00F6284-2443-4F2F-AC4D-4BD7C34F86D3}" type="pres">
      <dgm:prSet presAssocID="{CDF74F5D-93DD-4C65-B28E-816025730183}" presName="Name13" presStyleLbl="parChTrans1D2" presStyleIdx="1" presStyleCnt="3"/>
      <dgm:spPr/>
      <dgm:t>
        <a:bodyPr/>
        <a:lstStyle/>
        <a:p>
          <a:endParaRPr lang="es-SV"/>
        </a:p>
      </dgm:t>
    </dgm:pt>
    <dgm:pt modelId="{0ACD9AA4-2504-4016-96D2-C918E4B9591A}" type="pres">
      <dgm:prSet presAssocID="{AB2B5824-2338-4F45-A2A1-77F171DD1F56}" presName="childText" presStyleLbl="bgAcc1" presStyleIdx="1" presStyleCnt="3" custScaleX="70103" custScaleY="36030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7AC4884-F93C-43DA-AF77-CB8C18B9D733}" type="pres">
      <dgm:prSet presAssocID="{B7D3D1A8-92F8-4BD9-91BA-2357380DB3DF}" presName="Name13" presStyleLbl="parChTrans1D2" presStyleIdx="2" presStyleCnt="3"/>
      <dgm:spPr/>
      <dgm:t>
        <a:bodyPr/>
        <a:lstStyle/>
        <a:p>
          <a:endParaRPr lang="es-SV"/>
        </a:p>
      </dgm:t>
    </dgm:pt>
    <dgm:pt modelId="{EA1B0516-BAAF-4E44-B807-3D9F85962E69}" type="pres">
      <dgm:prSet presAssocID="{1E4EA86D-17D0-4925-B7E5-AE7D301E8B13}" presName="childText" presStyleLbl="bgAcc1" presStyleIdx="2" presStyleCnt="3" custScaleX="70679" custScaleY="3529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BBEB2E33-2B6A-4D4E-8E74-E4FAC7FA9D80}" type="presOf" srcId="{AF6BBA75-78F8-4239-BA8B-282F60D11438}" destId="{7FC7C169-8989-4C8A-98A8-86418BDADD07}" srcOrd="0" destOrd="0" presId="urn:microsoft.com/office/officeart/2005/8/layout/hierarchy3"/>
    <dgm:cxn modelId="{C02AE343-89E9-401D-AA75-48AE4F8AB648}" type="presOf" srcId="{AAED1429-14CA-42FF-B722-F37D4484DBEC}" destId="{C6C290CC-8D01-4F3D-91F9-8B7C57041881}" srcOrd="1" destOrd="0" presId="urn:microsoft.com/office/officeart/2005/8/layout/hierarchy3"/>
    <dgm:cxn modelId="{AF4CDAA5-F551-404E-BE65-4F3ED76EBFEB}" type="presOf" srcId="{49E71337-C059-415C-A6B8-A67D726F201A}" destId="{3BE86352-0AA1-4390-A332-B0F455BF37BD}" srcOrd="0" destOrd="0" presId="urn:microsoft.com/office/officeart/2005/8/layout/hierarchy3"/>
    <dgm:cxn modelId="{508D8F73-7D78-426F-92AA-C68CABD4BAD2}" type="presOf" srcId="{B7D3D1A8-92F8-4BD9-91BA-2357380DB3DF}" destId="{97AC4884-F93C-43DA-AF77-CB8C18B9D733}" srcOrd="0" destOrd="0" presId="urn:microsoft.com/office/officeart/2005/8/layout/hierarchy3"/>
    <dgm:cxn modelId="{00A1C10F-0E31-4142-BBA8-ADD0329B6E8E}" type="presOf" srcId="{1E4EA86D-17D0-4925-B7E5-AE7D301E8B13}" destId="{EA1B0516-BAAF-4E44-B807-3D9F85962E69}" srcOrd="0" destOrd="0" presId="urn:microsoft.com/office/officeart/2005/8/layout/hierarchy3"/>
    <dgm:cxn modelId="{30D1702E-228B-4095-BF4D-4C4E4F4B1148}" type="presOf" srcId="{AAED1429-14CA-42FF-B722-F37D4484DBEC}" destId="{EB0D7B05-A6D4-44B0-AB32-7F0E1D5035C2}" srcOrd="0" destOrd="0" presId="urn:microsoft.com/office/officeart/2005/8/layout/hierarchy3"/>
    <dgm:cxn modelId="{C5C796F2-9117-4532-A46B-08A38E9315D8}" srcId="{AAED1429-14CA-42FF-B722-F37D4484DBEC}" destId="{49E71337-C059-415C-A6B8-A67D726F201A}" srcOrd="0" destOrd="0" parTransId="{DF114822-EF16-414D-ABC4-BF20C49A249E}" sibTransId="{E03979D3-1D7F-4AFD-B4E3-BE46CE704E6E}"/>
    <dgm:cxn modelId="{7D8654E2-149A-4993-8109-5ABE1DC73B9D}" srcId="{AAED1429-14CA-42FF-B722-F37D4484DBEC}" destId="{1E4EA86D-17D0-4925-B7E5-AE7D301E8B13}" srcOrd="2" destOrd="0" parTransId="{B7D3D1A8-92F8-4BD9-91BA-2357380DB3DF}" sibTransId="{A9D99F31-D004-4B76-99EC-FA50B60B3E6B}"/>
    <dgm:cxn modelId="{2C394219-C95A-4D26-9CD9-F6ED115C0875}" srcId="{AAED1429-14CA-42FF-B722-F37D4484DBEC}" destId="{AB2B5824-2338-4F45-A2A1-77F171DD1F56}" srcOrd="1" destOrd="0" parTransId="{CDF74F5D-93DD-4C65-B28E-816025730183}" sibTransId="{4038B082-5B2B-4F8A-93A2-1DEAC13154C9}"/>
    <dgm:cxn modelId="{5307F1CB-C9A9-4B45-A45F-ABE4C93BABC3}" type="presOf" srcId="{CDF74F5D-93DD-4C65-B28E-816025730183}" destId="{600F6284-2443-4F2F-AC4D-4BD7C34F86D3}" srcOrd="0" destOrd="0" presId="urn:microsoft.com/office/officeart/2005/8/layout/hierarchy3"/>
    <dgm:cxn modelId="{9CEE0479-6ED3-410F-B9D8-E28BBAC2A34B}" srcId="{AF6BBA75-78F8-4239-BA8B-282F60D11438}" destId="{AAED1429-14CA-42FF-B722-F37D4484DBEC}" srcOrd="0" destOrd="0" parTransId="{B8ABB53D-3368-4CCD-BEF0-8722A76C10EB}" sibTransId="{87B95F2A-3F62-4D85-B2E7-75B1CE9B4642}"/>
    <dgm:cxn modelId="{1ACDE159-DFA7-48FF-A209-5675697783C8}" type="presOf" srcId="{AB2B5824-2338-4F45-A2A1-77F171DD1F56}" destId="{0ACD9AA4-2504-4016-96D2-C918E4B9591A}" srcOrd="0" destOrd="0" presId="urn:microsoft.com/office/officeart/2005/8/layout/hierarchy3"/>
    <dgm:cxn modelId="{C0E289AB-B771-40DA-B4CB-F192D0644B7D}" type="presOf" srcId="{DF114822-EF16-414D-ABC4-BF20C49A249E}" destId="{F7DC3FF7-DF91-4C89-85AB-E7D211E2B1FE}" srcOrd="0" destOrd="0" presId="urn:microsoft.com/office/officeart/2005/8/layout/hierarchy3"/>
    <dgm:cxn modelId="{581F3F2E-4DF6-4351-80BE-BDFD95C77C1C}" type="presParOf" srcId="{7FC7C169-8989-4C8A-98A8-86418BDADD07}" destId="{5CF680EA-C71F-4D4B-B62D-19B34EE46A39}" srcOrd="0" destOrd="0" presId="urn:microsoft.com/office/officeart/2005/8/layout/hierarchy3"/>
    <dgm:cxn modelId="{CAA5572E-3889-47E6-B733-34D78A744C5F}" type="presParOf" srcId="{5CF680EA-C71F-4D4B-B62D-19B34EE46A39}" destId="{FDC15B05-654C-496F-A3FF-142099AC902C}" srcOrd="0" destOrd="0" presId="urn:microsoft.com/office/officeart/2005/8/layout/hierarchy3"/>
    <dgm:cxn modelId="{717D9659-9550-4C35-98DF-B3E69656B0C9}" type="presParOf" srcId="{FDC15B05-654C-496F-A3FF-142099AC902C}" destId="{EB0D7B05-A6D4-44B0-AB32-7F0E1D5035C2}" srcOrd="0" destOrd="0" presId="urn:microsoft.com/office/officeart/2005/8/layout/hierarchy3"/>
    <dgm:cxn modelId="{A9041A7D-9ACC-4A67-9D96-913A7BFC857B}" type="presParOf" srcId="{FDC15B05-654C-496F-A3FF-142099AC902C}" destId="{C6C290CC-8D01-4F3D-91F9-8B7C57041881}" srcOrd="1" destOrd="0" presId="urn:microsoft.com/office/officeart/2005/8/layout/hierarchy3"/>
    <dgm:cxn modelId="{6CDE96C1-954A-417E-8881-60E35233BF6B}" type="presParOf" srcId="{5CF680EA-C71F-4D4B-B62D-19B34EE46A39}" destId="{0F805780-777D-49D6-BA3E-517C9D6C54EB}" srcOrd="1" destOrd="0" presId="urn:microsoft.com/office/officeart/2005/8/layout/hierarchy3"/>
    <dgm:cxn modelId="{C80DB71D-8ABA-4F74-9551-B71B1B8615F1}" type="presParOf" srcId="{0F805780-777D-49D6-BA3E-517C9D6C54EB}" destId="{F7DC3FF7-DF91-4C89-85AB-E7D211E2B1FE}" srcOrd="0" destOrd="0" presId="urn:microsoft.com/office/officeart/2005/8/layout/hierarchy3"/>
    <dgm:cxn modelId="{6F455E56-8F4D-45BD-8736-04E62139B7C7}" type="presParOf" srcId="{0F805780-777D-49D6-BA3E-517C9D6C54EB}" destId="{3BE86352-0AA1-4390-A332-B0F455BF37BD}" srcOrd="1" destOrd="0" presId="urn:microsoft.com/office/officeart/2005/8/layout/hierarchy3"/>
    <dgm:cxn modelId="{DF69C5C1-E952-44D9-B7FB-09E47323E50E}" type="presParOf" srcId="{0F805780-777D-49D6-BA3E-517C9D6C54EB}" destId="{600F6284-2443-4F2F-AC4D-4BD7C34F86D3}" srcOrd="2" destOrd="0" presId="urn:microsoft.com/office/officeart/2005/8/layout/hierarchy3"/>
    <dgm:cxn modelId="{664E1D67-A0F7-4117-B670-DD52157E1F4A}" type="presParOf" srcId="{0F805780-777D-49D6-BA3E-517C9D6C54EB}" destId="{0ACD9AA4-2504-4016-96D2-C918E4B9591A}" srcOrd="3" destOrd="0" presId="urn:microsoft.com/office/officeart/2005/8/layout/hierarchy3"/>
    <dgm:cxn modelId="{23E40795-143F-4FF2-A40D-D93B0F884686}" type="presParOf" srcId="{0F805780-777D-49D6-BA3E-517C9D6C54EB}" destId="{97AC4884-F93C-43DA-AF77-CB8C18B9D733}" srcOrd="4" destOrd="0" presId="urn:microsoft.com/office/officeart/2005/8/layout/hierarchy3"/>
    <dgm:cxn modelId="{44EA529F-7B45-4CCC-8BE8-631DF346FF1D}" type="presParOf" srcId="{0F805780-777D-49D6-BA3E-517C9D6C54EB}" destId="{EA1B0516-BAAF-4E44-B807-3D9F85962E6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1A511-491C-4216-B37D-C616B207E407}">
      <dsp:nvSpPr>
        <dsp:cNvPr id="0" name=""/>
        <dsp:cNvSpPr/>
      </dsp:nvSpPr>
      <dsp:spPr>
        <a:xfrm>
          <a:off x="2242581" y="288028"/>
          <a:ext cx="3801808" cy="380180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Cambio Climático</a:t>
          </a:r>
          <a:endParaRPr lang="es-SV" sz="2300" kern="1200" dirty="0"/>
        </a:p>
      </dsp:txBody>
      <dsp:txXfrm>
        <a:off x="4246224" y="1093650"/>
        <a:ext cx="1357788" cy="1131490"/>
      </dsp:txXfrm>
    </dsp:sp>
    <dsp:sp modelId="{AC0D9DA3-9770-4F80-84C0-AC282EFB8456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Pobreza e Inequidad</a:t>
          </a:r>
          <a:endParaRPr lang="es-SV" sz="2300" kern="1200" dirty="0"/>
        </a:p>
      </dsp:txBody>
      <dsp:txXfrm>
        <a:off x="3119088" y="2896616"/>
        <a:ext cx="2036683" cy="995711"/>
      </dsp:txXfrm>
    </dsp:sp>
    <dsp:sp modelId="{13DEADBD-21AF-4AE7-9E70-312119F2A119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300" kern="1200" dirty="0" smtClean="0"/>
            <a:t>Cambio Económico</a:t>
          </a:r>
          <a:endParaRPr lang="es-SV" sz="2300" kern="1200" dirty="0"/>
        </a:p>
      </dsp:txBody>
      <dsp:txXfrm>
        <a:off x="2575972" y="1099809"/>
        <a:ext cx="1357788" cy="1131490"/>
      </dsp:txXfrm>
    </dsp:sp>
    <dsp:sp modelId="{D18B9E78-73CE-4173-BF04-64E39063D762}">
      <dsp:nvSpPr>
        <dsp:cNvPr id="0" name=""/>
        <dsp:cNvSpPr/>
      </dsp:nvSpPr>
      <dsp:spPr>
        <a:xfrm>
          <a:off x="2007544" y="52678"/>
          <a:ext cx="4272509" cy="42725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B0E132-5A9E-49BD-BCD5-3526CD92B59C}">
      <dsp:nvSpPr>
        <dsp:cNvPr id="0" name=""/>
        <dsp:cNvSpPr/>
      </dsp:nvSpPr>
      <dsp:spPr>
        <a:xfrm>
          <a:off x="1978545" y="194376"/>
          <a:ext cx="4272509" cy="427250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585B9-C57F-4853-B453-CD88275445C9}">
      <dsp:nvSpPr>
        <dsp:cNvPr id="0" name=""/>
        <dsp:cNvSpPr/>
      </dsp:nvSpPr>
      <dsp:spPr>
        <a:xfrm>
          <a:off x="1899932" y="58837"/>
          <a:ext cx="4272509" cy="427250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6E6BA-D415-4749-AA2B-1D7D8B150E0A}">
      <dsp:nvSpPr>
        <dsp:cNvPr id="0" name=""/>
        <dsp:cNvSpPr/>
      </dsp:nvSpPr>
      <dsp:spPr>
        <a:xfrm>
          <a:off x="1252243" y="0"/>
          <a:ext cx="4264248" cy="4264248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Sostenibilidad de los ecosistemas</a:t>
          </a:r>
          <a:endParaRPr lang="es-SV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39189" y="213212"/>
        <a:ext cx="1490354" cy="639637"/>
      </dsp:txXfrm>
    </dsp:sp>
    <dsp:sp modelId="{13B1EA15-AD42-4C87-9DC7-D284000E805D}">
      <dsp:nvSpPr>
        <dsp:cNvPr id="0" name=""/>
        <dsp:cNvSpPr/>
      </dsp:nvSpPr>
      <dsp:spPr>
        <a:xfrm>
          <a:off x="1800209" y="1008110"/>
          <a:ext cx="3198186" cy="3198186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Acceso a mercados, servicios básicos, infraestructura</a:t>
          </a:r>
          <a:endParaRPr lang="es-SV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4125" y="1207997"/>
        <a:ext cx="1490354" cy="599659"/>
      </dsp:txXfrm>
    </dsp:sp>
    <dsp:sp modelId="{DE6648E0-C933-4D41-BA7A-D0A184C9D880}">
      <dsp:nvSpPr>
        <dsp:cNvPr id="0" name=""/>
        <dsp:cNvSpPr/>
      </dsp:nvSpPr>
      <dsp:spPr>
        <a:xfrm>
          <a:off x="2366150" y="2132124"/>
          <a:ext cx="2132124" cy="2132124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 Alimentaria</a:t>
          </a:r>
          <a:endParaRPr lang="es-SV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8392" y="2665155"/>
        <a:ext cx="1507639" cy="1066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7EA0-AD94-4376-9D6A-68250075833C}">
      <dsp:nvSpPr>
        <dsp:cNvPr id="0" name=""/>
        <dsp:cNvSpPr/>
      </dsp:nvSpPr>
      <dsp:spPr>
        <a:xfrm>
          <a:off x="2119794" y="1944216"/>
          <a:ext cx="484654" cy="1385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327" y="0"/>
              </a:lnTo>
              <a:lnTo>
                <a:pt x="242327" y="1385253"/>
              </a:lnTo>
              <a:lnTo>
                <a:pt x="484654" y="1385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2325431" y="2600153"/>
        <a:ext cx="73379" cy="73379"/>
      </dsp:txXfrm>
    </dsp:sp>
    <dsp:sp modelId="{69161F55-AD12-4E09-861D-384A1A0932DF}">
      <dsp:nvSpPr>
        <dsp:cNvPr id="0" name=""/>
        <dsp:cNvSpPr/>
      </dsp:nvSpPr>
      <dsp:spPr>
        <a:xfrm>
          <a:off x="2119794" y="1944216"/>
          <a:ext cx="484654" cy="461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327" y="0"/>
              </a:lnTo>
              <a:lnTo>
                <a:pt x="242327" y="461751"/>
              </a:lnTo>
              <a:lnTo>
                <a:pt x="484654" y="4617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2345386" y="2158356"/>
        <a:ext cx="33470" cy="33470"/>
      </dsp:txXfrm>
    </dsp:sp>
    <dsp:sp modelId="{EE29E138-E4F2-41DA-BC65-6E3317FB14A1}">
      <dsp:nvSpPr>
        <dsp:cNvPr id="0" name=""/>
        <dsp:cNvSpPr/>
      </dsp:nvSpPr>
      <dsp:spPr>
        <a:xfrm>
          <a:off x="2119794" y="1451287"/>
          <a:ext cx="415154" cy="492928"/>
        </a:xfrm>
        <a:custGeom>
          <a:avLst/>
          <a:gdLst/>
          <a:ahLst/>
          <a:cxnLst/>
          <a:rect l="0" t="0" r="0" b="0"/>
          <a:pathLst>
            <a:path>
              <a:moveTo>
                <a:pt x="0" y="492928"/>
              </a:moveTo>
              <a:lnTo>
                <a:pt x="207577" y="492928"/>
              </a:lnTo>
              <a:lnTo>
                <a:pt x="207577" y="0"/>
              </a:lnTo>
              <a:lnTo>
                <a:pt x="41515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2311260" y="1681640"/>
        <a:ext cx="32223" cy="32223"/>
      </dsp:txXfrm>
    </dsp:sp>
    <dsp:sp modelId="{12C79C37-0AE5-4F26-ABE0-FC78A20CD4F8}">
      <dsp:nvSpPr>
        <dsp:cNvPr id="0" name=""/>
        <dsp:cNvSpPr/>
      </dsp:nvSpPr>
      <dsp:spPr>
        <a:xfrm>
          <a:off x="2119794" y="563823"/>
          <a:ext cx="394411" cy="1380392"/>
        </a:xfrm>
        <a:custGeom>
          <a:avLst/>
          <a:gdLst/>
          <a:ahLst/>
          <a:cxnLst/>
          <a:rect l="0" t="0" r="0" b="0"/>
          <a:pathLst>
            <a:path>
              <a:moveTo>
                <a:pt x="0" y="1380392"/>
              </a:moveTo>
              <a:lnTo>
                <a:pt x="197205" y="1380392"/>
              </a:lnTo>
              <a:lnTo>
                <a:pt x="197205" y="0"/>
              </a:lnTo>
              <a:lnTo>
                <a:pt x="39441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500" kern="1200"/>
        </a:p>
      </dsp:txBody>
      <dsp:txXfrm>
        <a:off x="2281109" y="1218128"/>
        <a:ext cx="71781" cy="71781"/>
      </dsp:txXfrm>
    </dsp:sp>
    <dsp:sp modelId="{57B46A06-517E-4945-9E4E-C25BAB26DD8E}">
      <dsp:nvSpPr>
        <dsp:cNvPr id="0" name=""/>
        <dsp:cNvSpPr/>
      </dsp:nvSpPr>
      <dsp:spPr>
        <a:xfrm rot="16200000">
          <a:off x="-193822" y="1574814"/>
          <a:ext cx="3888432" cy="73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300" kern="1200" dirty="0" smtClean="0"/>
            <a:t>Respuestas sectoriales </a:t>
          </a:r>
          <a:endParaRPr lang="es-SV" sz="3300" kern="1200" dirty="0"/>
        </a:p>
      </dsp:txBody>
      <dsp:txXfrm>
        <a:off x="-193822" y="1574814"/>
        <a:ext cx="3888432" cy="738802"/>
      </dsp:txXfrm>
    </dsp:sp>
    <dsp:sp modelId="{A6B69151-2AEB-48E6-B478-C430E351EF0C}">
      <dsp:nvSpPr>
        <dsp:cNvPr id="0" name=""/>
        <dsp:cNvSpPr/>
      </dsp:nvSpPr>
      <dsp:spPr>
        <a:xfrm>
          <a:off x="2514206" y="194422"/>
          <a:ext cx="2423270" cy="73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100" kern="1200" dirty="0" smtClean="0"/>
            <a:t>Cambio Climático</a:t>
          </a:r>
          <a:endParaRPr lang="es-SV" sz="2100" kern="1200" dirty="0"/>
        </a:p>
      </dsp:txBody>
      <dsp:txXfrm>
        <a:off x="2514206" y="194422"/>
        <a:ext cx="2423270" cy="738802"/>
      </dsp:txXfrm>
    </dsp:sp>
    <dsp:sp modelId="{2193738D-09FB-4593-A7EE-16AD98FE33E6}">
      <dsp:nvSpPr>
        <dsp:cNvPr id="0" name=""/>
        <dsp:cNvSpPr/>
      </dsp:nvSpPr>
      <dsp:spPr>
        <a:xfrm>
          <a:off x="2534949" y="1081886"/>
          <a:ext cx="2423270" cy="73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100" kern="1200" dirty="0" smtClean="0"/>
            <a:t>Seguridad alimentaria y nutricional</a:t>
          </a:r>
          <a:endParaRPr lang="es-SV" sz="2100" kern="1200" dirty="0"/>
        </a:p>
      </dsp:txBody>
      <dsp:txXfrm>
        <a:off x="2534949" y="1081886"/>
        <a:ext cx="2423270" cy="738802"/>
      </dsp:txXfrm>
    </dsp:sp>
    <dsp:sp modelId="{2DF76AFB-4655-48C5-9C98-BE3E549DADC4}">
      <dsp:nvSpPr>
        <dsp:cNvPr id="0" name=""/>
        <dsp:cNvSpPr/>
      </dsp:nvSpPr>
      <dsp:spPr>
        <a:xfrm>
          <a:off x="2604448" y="2036566"/>
          <a:ext cx="2423270" cy="73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100" kern="1200" dirty="0" smtClean="0"/>
            <a:t>Desarrollo Territorial</a:t>
          </a:r>
          <a:endParaRPr lang="es-SV" sz="2100" kern="1200" dirty="0"/>
        </a:p>
      </dsp:txBody>
      <dsp:txXfrm>
        <a:off x="2604448" y="2036566"/>
        <a:ext cx="2423270" cy="738802"/>
      </dsp:txXfrm>
    </dsp:sp>
    <dsp:sp modelId="{8EF72D57-1817-48EB-99D0-4265F99B7F50}">
      <dsp:nvSpPr>
        <dsp:cNvPr id="0" name=""/>
        <dsp:cNvSpPr/>
      </dsp:nvSpPr>
      <dsp:spPr>
        <a:xfrm>
          <a:off x="2604448" y="2960068"/>
          <a:ext cx="2423270" cy="738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100" kern="1200" dirty="0" smtClean="0"/>
            <a:t>Desarrollo Productivo </a:t>
          </a:r>
          <a:endParaRPr lang="es-SV" sz="2100" kern="1200" dirty="0"/>
        </a:p>
      </dsp:txBody>
      <dsp:txXfrm>
        <a:off x="2604448" y="2960068"/>
        <a:ext cx="2423270" cy="738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378DA-7DFF-4501-AE8A-081962EE1798}">
      <dsp:nvSpPr>
        <dsp:cNvPr id="0" name=""/>
        <dsp:cNvSpPr/>
      </dsp:nvSpPr>
      <dsp:spPr>
        <a:xfrm>
          <a:off x="40366" y="224017"/>
          <a:ext cx="1399796" cy="515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kern="1200" dirty="0" smtClean="0"/>
            <a:t>Readecuación de políticas</a:t>
          </a:r>
          <a:endParaRPr lang="es-SV" sz="1300" kern="1200" dirty="0"/>
        </a:p>
      </dsp:txBody>
      <dsp:txXfrm>
        <a:off x="55450" y="239101"/>
        <a:ext cx="1369628" cy="484844"/>
      </dsp:txXfrm>
    </dsp:sp>
    <dsp:sp modelId="{AAADFFB1-36F7-4AB4-8119-7EE013C1235B}">
      <dsp:nvSpPr>
        <dsp:cNvPr id="0" name=""/>
        <dsp:cNvSpPr/>
      </dsp:nvSpPr>
      <dsp:spPr>
        <a:xfrm rot="21575930">
          <a:off x="1571218" y="301158"/>
          <a:ext cx="277851" cy="347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100" kern="1200"/>
        </a:p>
      </dsp:txBody>
      <dsp:txXfrm>
        <a:off x="1571219" y="370880"/>
        <a:ext cx="194496" cy="208289"/>
      </dsp:txXfrm>
    </dsp:sp>
    <dsp:sp modelId="{99F0C1AA-C47F-4680-9A1E-BCD497F7ACF3}">
      <dsp:nvSpPr>
        <dsp:cNvPr id="0" name=""/>
        <dsp:cNvSpPr/>
      </dsp:nvSpPr>
      <dsp:spPr>
        <a:xfrm>
          <a:off x="1964397" y="176849"/>
          <a:ext cx="1399796" cy="58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kern="1200" dirty="0" smtClean="0"/>
            <a:t>Asignación de recursos</a:t>
          </a:r>
          <a:endParaRPr lang="es-SV" sz="1300" kern="1200" dirty="0"/>
        </a:p>
      </dsp:txBody>
      <dsp:txXfrm>
        <a:off x="1981455" y="193907"/>
        <a:ext cx="1365680" cy="548288"/>
      </dsp:txXfrm>
    </dsp:sp>
    <dsp:sp modelId="{3D63FACE-5D1E-435A-9EAE-E7EFF45CD9CD}">
      <dsp:nvSpPr>
        <dsp:cNvPr id="0" name=""/>
        <dsp:cNvSpPr/>
      </dsp:nvSpPr>
      <dsp:spPr>
        <a:xfrm>
          <a:off x="3504173" y="294477"/>
          <a:ext cx="296756" cy="347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100" kern="1200"/>
        </a:p>
      </dsp:txBody>
      <dsp:txXfrm>
        <a:off x="3504173" y="363907"/>
        <a:ext cx="207729" cy="208289"/>
      </dsp:txXfrm>
    </dsp:sp>
    <dsp:sp modelId="{02DAAC3A-1F42-407D-8A6B-F5198B7DF9AF}">
      <dsp:nvSpPr>
        <dsp:cNvPr id="0" name=""/>
        <dsp:cNvSpPr/>
      </dsp:nvSpPr>
      <dsp:spPr>
        <a:xfrm>
          <a:off x="3924112" y="176849"/>
          <a:ext cx="1399796" cy="582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kern="1200" dirty="0" smtClean="0"/>
            <a:t>Definición de responsabilidades</a:t>
          </a:r>
          <a:endParaRPr lang="es-SV" sz="1300" kern="1200" dirty="0"/>
        </a:p>
      </dsp:txBody>
      <dsp:txXfrm>
        <a:off x="3941170" y="193907"/>
        <a:ext cx="1365680" cy="548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7B05-A6D4-44B0-AB32-7F0E1D5035C2}">
      <dsp:nvSpPr>
        <dsp:cNvPr id="0" name=""/>
        <dsp:cNvSpPr/>
      </dsp:nvSpPr>
      <dsp:spPr>
        <a:xfrm>
          <a:off x="383140" y="432047"/>
          <a:ext cx="1801225" cy="697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/>
            <a:t>Definición de compromisos</a:t>
          </a:r>
          <a:endParaRPr lang="es-SV" sz="2000" kern="1200" dirty="0"/>
        </a:p>
      </dsp:txBody>
      <dsp:txXfrm>
        <a:off x="403581" y="452488"/>
        <a:ext cx="1760343" cy="657039"/>
      </dsp:txXfrm>
    </dsp:sp>
    <dsp:sp modelId="{F7DC3FF7-DF91-4C89-85AB-E7D211E2B1FE}">
      <dsp:nvSpPr>
        <dsp:cNvPr id="0" name=""/>
        <dsp:cNvSpPr/>
      </dsp:nvSpPr>
      <dsp:spPr>
        <a:xfrm>
          <a:off x="563262" y="1129969"/>
          <a:ext cx="180122" cy="510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829"/>
              </a:lnTo>
              <a:lnTo>
                <a:pt x="180122" y="510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86352-0AA1-4390-A332-B0F455BF37BD}">
      <dsp:nvSpPr>
        <dsp:cNvPr id="0" name=""/>
        <dsp:cNvSpPr/>
      </dsp:nvSpPr>
      <dsp:spPr>
        <a:xfrm>
          <a:off x="743385" y="1454005"/>
          <a:ext cx="1462091" cy="373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/>
            <a:t>Nacional</a:t>
          </a:r>
          <a:endParaRPr lang="es-SV" sz="2000" kern="1200" dirty="0"/>
        </a:p>
      </dsp:txBody>
      <dsp:txXfrm>
        <a:off x="754327" y="1464947"/>
        <a:ext cx="1440207" cy="351703"/>
      </dsp:txXfrm>
    </dsp:sp>
    <dsp:sp modelId="{600F6284-2443-4F2F-AC4D-4BD7C34F86D3}">
      <dsp:nvSpPr>
        <dsp:cNvPr id="0" name=""/>
        <dsp:cNvSpPr/>
      </dsp:nvSpPr>
      <dsp:spPr>
        <a:xfrm>
          <a:off x="563262" y="1129969"/>
          <a:ext cx="180122" cy="1255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159"/>
              </a:lnTo>
              <a:lnTo>
                <a:pt x="180122" y="12551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D9AA4-2504-4016-96D2-C918E4B9591A}">
      <dsp:nvSpPr>
        <dsp:cNvPr id="0" name=""/>
        <dsp:cNvSpPr/>
      </dsp:nvSpPr>
      <dsp:spPr>
        <a:xfrm>
          <a:off x="743385" y="2151628"/>
          <a:ext cx="1453817" cy="46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/>
            <a:t>Territorial</a:t>
          </a:r>
          <a:endParaRPr lang="es-SV" sz="2000" kern="1200" dirty="0"/>
        </a:p>
      </dsp:txBody>
      <dsp:txXfrm>
        <a:off x="757063" y="2165306"/>
        <a:ext cx="1426461" cy="439644"/>
      </dsp:txXfrm>
    </dsp:sp>
    <dsp:sp modelId="{97AC4884-F93C-43DA-AF77-CB8C18B9D733}">
      <dsp:nvSpPr>
        <dsp:cNvPr id="0" name=""/>
        <dsp:cNvSpPr/>
      </dsp:nvSpPr>
      <dsp:spPr>
        <a:xfrm>
          <a:off x="563262" y="1129969"/>
          <a:ext cx="180122" cy="2041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439"/>
              </a:lnTo>
              <a:lnTo>
                <a:pt x="180122" y="20414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B0516-BAAF-4E44-B807-3D9F85962E69}">
      <dsp:nvSpPr>
        <dsp:cNvPr id="0" name=""/>
        <dsp:cNvSpPr/>
      </dsp:nvSpPr>
      <dsp:spPr>
        <a:xfrm>
          <a:off x="743385" y="2942665"/>
          <a:ext cx="1465762" cy="457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kern="1200" dirty="0" smtClean="0"/>
            <a:t>Sectorial</a:t>
          </a:r>
          <a:endParaRPr lang="es-SV" sz="2000" kern="1200" dirty="0"/>
        </a:p>
      </dsp:txBody>
      <dsp:txXfrm>
        <a:off x="756784" y="2956064"/>
        <a:ext cx="1438964" cy="430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EDA5AE0B-93EC-4C28-B7D9-BE15D90219C5}" type="datetimeFigureOut">
              <a:rPr lang="es-SV"/>
              <a:pPr>
                <a:defRPr/>
              </a:pPr>
              <a:t>07/12/2015</a:t>
            </a:fld>
            <a:endParaRPr lang="es-SV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8D48C11F-C396-4F02-BAAF-60294A7951D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5288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298BEFA-D9E0-4BC2-9479-49E748629FD1}" type="datetimeFigureOut">
              <a:rPr lang="es-SV"/>
              <a:pPr>
                <a:defRPr/>
              </a:pPr>
              <a:t>07/12/2015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35BF2A1-F45B-42A1-966C-B8998DD2514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99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8B4D-DB81-453D-848D-FA6B45FE5520}" type="datetimeFigureOut">
              <a:rPr lang="es-SV"/>
              <a:pPr>
                <a:defRPr/>
              </a:pPr>
              <a:t>07/12/2015</a:t>
            </a:fld>
            <a:endParaRPr lang="es-SV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1249-FDFE-4B7E-BF98-90B86CB195B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A161-B481-4C04-A6A5-7AB68779416B}" type="datetimeFigureOut">
              <a:rPr lang="es-SV"/>
              <a:pPr>
                <a:defRPr/>
              </a:pPr>
              <a:t>07/12/2015</a:t>
            </a:fld>
            <a:endParaRPr lang="es-SV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8E34-610F-4FCF-A2A7-A99711D4C22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 Rectángulo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4AE676-15AA-4CDA-8BF8-EE1EE63EEC9F}" type="datetimeFigureOut">
              <a:rPr lang="es-SV"/>
              <a:pPr>
                <a:defRPr/>
              </a:pPr>
              <a:t>07/12/2015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D62065-6FF0-42EB-8954-C785F9E68E4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6 Imagen" descr="Portad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59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4 CuadroTexto"/>
          <p:cNvSpPr txBox="1">
            <a:spLocks noChangeArrowheads="1"/>
          </p:cNvSpPr>
          <p:nvPr/>
        </p:nvSpPr>
        <p:spPr bwMode="auto">
          <a:xfrm>
            <a:off x="381000" y="673100"/>
            <a:ext cx="6781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8BAA27"/>
                </a:solidFill>
                <a:latin typeface="Book Antiqua" pitchFamily="18" charset="0"/>
              </a:rPr>
              <a:t> </a:t>
            </a:r>
            <a:br>
              <a:rPr lang="en-US" sz="3200" b="1">
                <a:solidFill>
                  <a:srgbClr val="8BAA27"/>
                </a:solidFill>
                <a:latin typeface="Book Antiqua" pitchFamily="18" charset="0"/>
              </a:rPr>
            </a:br>
            <a:endParaRPr lang="en-US" sz="3200" b="1">
              <a:solidFill>
                <a:srgbClr val="8BAA27"/>
              </a:solidFill>
              <a:latin typeface="Book Antiqua" pitchFamily="18" charset="0"/>
            </a:endParaRPr>
          </a:p>
        </p:txBody>
      </p:sp>
      <p:sp>
        <p:nvSpPr>
          <p:cNvPr id="5124" name="4 CuadroTexto"/>
          <p:cNvSpPr txBox="1">
            <a:spLocks noChangeArrowheads="1"/>
          </p:cNvSpPr>
          <p:nvPr/>
        </p:nvSpPr>
        <p:spPr bwMode="auto">
          <a:xfrm>
            <a:off x="382816" y="5207328"/>
            <a:ext cx="86183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SV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Las singularidades de la Agricultura Familiar en el Corredor Seco Centroamericano</a:t>
            </a:r>
          </a:p>
        </p:txBody>
      </p:sp>
      <p:pic>
        <p:nvPicPr>
          <p:cNvPr id="5125" name="9 Imagen" descr="prismalogo-completo-tran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33147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 Imagen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359" r="933" b="1133"/>
          <a:stretch/>
        </p:blipFill>
        <p:spPr bwMode="auto">
          <a:xfrm>
            <a:off x="457200" y="1124744"/>
            <a:ext cx="8363272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11 Título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20472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Concesiones mineras en el Corredor Seco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21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24" y="1268760"/>
            <a:ext cx="8609564" cy="4870750"/>
          </a:xfrm>
          <a:prstGeom prst="rect">
            <a:avLst/>
          </a:prstGeom>
        </p:spPr>
      </p:pic>
      <p:sp>
        <p:nvSpPr>
          <p:cNvPr id="5" name="11 Título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20472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Caña de azúcar e ingenios azucareros en el Corredor Seco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393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>
            <a:off x="245646" y="114672"/>
            <a:ext cx="8646834" cy="79404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Implicaciones del cambio económico en la Agricultura Familiar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7 Imagen" descr="m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857760"/>
            <a:ext cx="3000364" cy="1960481"/>
          </a:xfrm>
          <a:prstGeom prst="rect">
            <a:avLst/>
          </a:prstGeom>
        </p:spPr>
      </p:pic>
      <p:pic>
        <p:nvPicPr>
          <p:cNvPr id="11" name="10 Imagen" descr="palma africana.jpg"/>
          <p:cNvPicPr>
            <a:picLocks noChangeAspect="1"/>
          </p:cNvPicPr>
          <p:nvPr/>
        </p:nvPicPr>
        <p:blipFill>
          <a:blip r:embed="rId3"/>
          <a:srcRect l="17375" r="21814" b="-516"/>
          <a:stretch>
            <a:fillRect/>
          </a:stretch>
        </p:blipFill>
        <p:spPr>
          <a:xfrm>
            <a:off x="6132202" y="1075267"/>
            <a:ext cx="1615598" cy="2000264"/>
          </a:xfrm>
          <a:prstGeom prst="rect">
            <a:avLst/>
          </a:prstGeom>
        </p:spPr>
      </p:pic>
      <p:pic>
        <p:nvPicPr>
          <p:cNvPr id="12" name="11 Imagen" descr="Agu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684" y="1068696"/>
            <a:ext cx="1511828" cy="200026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45646" y="1124745"/>
            <a:ext cx="5766514" cy="4608512"/>
          </a:xfrm>
        </p:spPr>
        <p:txBody>
          <a:bodyPr/>
          <a:lstStyle/>
          <a:p>
            <a:r>
              <a:rPr lang="es-SV" dirty="0" smtClean="0"/>
              <a:t>Disputas por uso del agua.</a:t>
            </a:r>
          </a:p>
          <a:p>
            <a:r>
              <a:rPr lang="es-SV" dirty="0" smtClean="0"/>
              <a:t>Despojo y reconcentración de tierras.</a:t>
            </a:r>
          </a:p>
          <a:p>
            <a:r>
              <a:rPr lang="es-SV" dirty="0" smtClean="0"/>
              <a:t>Empleos precarios.</a:t>
            </a:r>
          </a:p>
          <a:p>
            <a:r>
              <a:rPr lang="es-SV" dirty="0" smtClean="0"/>
              <a:t>Contaminación y degradación de ecosistemas.</a:t>
            </a:r>
          </a:p>
          <a:p>
            <a:r>
              <a:rPr lang="es-SV" dirty="0" smtClean="0"/>
              <a:t>Impactos en la salud por uso intensivo de agroquímicos.</a:t>
            </a:r>
            <a:endParaRPr lang="es-SV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02" y="2996952"/>
            <a:ext cx="2999939" cy="2160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entágono"/>
          <p:cNvSpPr/>
          <p:nvPr/>
        </p:nvSpPr>
        <p:spPr>
          <a:xfrm>
            <a:off x="139331" y="116632"/>
            <a:ext cx="8825157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400" b="1" dirty="0" smtClean="0">
                <a:latin typeface="Book Antiqua" pitchFamily="18" charset="0"/>
              </a:rPr>
              <a:t>Vulnerabilidad por la variabilidad climática</a:t>
            </a:r>
          </a:p>
        </p:txBody>
      </p:sp>
      <p:pic>
        <p:nvPicPr>
          <p:cNvPr id="5" name="0 Imagen" descr="Mapa de impactos de cambio climatico.jpg"/>
          <p:cNvPicPr>
            <a:picLocks noChangeAspect="1"/>
          </p:cNvPicPr>
          <p:nvPr/>
        </p:nvPicPr>
        <p:blipFill rotWithShape="1">
          <a:blip r:embed="rId2" cstate="print"/>
          <a:srcRect l="1238" t="1739" r="1304" b="1739"/>
          <a:stretch/>
        </p:blipFill>
        <p:spPr bwMode="auto">
          <a:xfrm>
            <a:off x="395536" y="1052736"/>
            <a:ext cx="8429621" cy="5400599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802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6994" y="1140713"/>
            <a:ext cx="2999972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err="1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Centroamérica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:  Alta </a:t>
            </a:r>
            <a:r>
              <a:rPr lang="en-US" sz="1100" b="1" dirty="0" err="1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vulnerabilidad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basada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 en el </a:t>
            </a:r>
            <a:r>
              <a:rPr lang="en-US" sz="1100" b="1" dirty="0" err="1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riesgo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1100" b="1" dirty="0" err="1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económico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 del PIB</a:t>
            </a:r>
            <a:r>
              <a:rPr lang="en-US" sz="1100" b="1" dirty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1100" b="1" dirty="0" smtClean="0">
                <a:latin typeface="Book Antiqua" pitchFamily="18" charset="0"/>
                <a:ea typeface="Times New Roman" pitchFamily="18" charset="0"/>
                <a:cs typeface="Calibri" pitchFamily="34" charset="0"/>
              </a:rPr>
              <a:t>(WB, 2006)</a:t>
            </a:r>
            <a:endParaRPr kumimoji="0" lang="es-C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7 Imagen"/>
          <p:cNvPicPr/>
          <p:nvPr/>
        </p:nvPicPr>
        <p:blipFill>
          <a:blip r:embed="rId2" cstate="print"/>
          <a:srcRect l="4688" t="32914" r="15750" b="7414"/>
          <a:stretch>
            <a:fillRect/>
          </a:stretch>
        </p:blipFill>
        <p:spPr bwMode="auto">
          <a:xfrm>
            <a:off x="0" y="14164"/>
            <a:ext cx="5940152" cy="370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596357"/>
              </p:ext>
            </p:extLst>
          </p:nvPr>
        </p:nvGraphicFramePr>
        <p:xfrm>
          <a:off x="0" y="3808490"/>
          <a:ext cx="5868145" cy="2644846"/>
        </p:xfrm>
        <a:graphic>
          <a:graphicData uri="http://schemas.openxmlformats.org/drawingml/2006/table">
            <a:tbl>
              <a:tblPr/>
              <a:tblGrid>
                <a:gridCol w="864994"/>
                <a:gridCol w="692386"/>
                <a:gridCol w="623147"/>
                <a:gridCol w="587191"/>
                <a:gridCol w="590557"/>
                <a:gridCol w="590557"/>
                <a:gridCol w="585806"/>
                <a:gridCol w="685434"/>
                <a:gridCol w="648073"/>
              </a:tblGrid>
              <a:tr h="467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2005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2006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2007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2008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2009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2010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2011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2012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3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El Salvador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123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112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91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36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  <a:cs typeface="+mn-cs"/>
                        </a:rPr>
                        <a:t>28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Guatemala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102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52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53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9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36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2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Honduras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44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33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65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11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Nicaragua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24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57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14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2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Costa Rica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33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128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28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35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66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91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Panamá</a:t>
                      </a:r>
                    </a:p>
                  </a:txBody>
                  <a:tcPr marL="49878" marR="4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65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   41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119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75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99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124</a:t>
                      </a:r>
                    </a:p>
                  </a:txBody>
                  <a:tcPr marL="49878" marR="22403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5" name="11 CuadroTexto"/>
          <p:cNvSpPr txBox="1"/>
          <p:nvPr/>
        </p:nvSpPr>
        <p:spPr>
          <a:xfrm>
            <a:off x="3995936" y="2972814"/>
            <a:ext cx="25794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200" b="1" dirty="0" smtClean="0">
                <a:solidFill>
                  <a:srgbClr val="002060"/>
                </a:solidFill>
              </a:rPr>
              <a:t>Desde el  </a:t>
            </a:r>
            <a:r>
              <a:rPr lang="es-SV" sz="1200" b="1" dirty="0" err="1" smtClean="0">
                <a:solidFill>
                  <a:srgbClr val="002060"/>
                </a:solidFill>
              </a:rPr>
              <a:t>Oceano</a:t>
            </a:r>
            <a:r>
              <a:rPr lang="es-SV" sz="1200" b="1" dirty="0" smtClean="0">
                <a:solidFill>
                  <a:srgbClr val="002060"/>
                </a:solidFill>
              </a:rPr>
              <a:t> Pacífico</a:t>
            </a:r>
          </a:p>
          <a:p>
            <a:r>
              <a:rPr lang="es-SV" sz="1200" b="1" dirty="0" smtClean="0">
                <a:solidFill>
                  <a:schemeClr val="accent3">
                    <a:lumMod val="50000"/>
                  </a:schemeClr>
                </a:solidFill>
              </a:rPr>
              <a:t>Desde el </a:t>
            </a:r>
            <a:r>
              <a:rPr lang="es-SV" sz="1200" b="1" dirty="0" err="1" smtClean="0">
                <a:solidFill>
                  <a:schemeClr val="accent3">
                    <a:lumMod val="50000"/>
                  </a:schemeClr>
                </a:solidFill>
              </a:rPr>
              <a:t>Oceano</a:t>
            </a:r>
            <a:r>
              <a:rPr lang="es-SV" sz="1200" b="1" dirty="0" smtClean="0">
                <a:solidFill>
                  <a:schemeClr val="accent3">
                    <a:lumMod val="50000"/>
                  </a:schemeClr>
                </a:solidFill>
              </a:rPr>
              <a:t> Atlántico</a:t>
            </a:r>
            <a:endParaRPr lang="es-SV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8 Rectángulo"/>
          <p:cNvSpPr/>
          <p:nvPr/>
        </p:nvSpPr>
        <p:spPr>
          <a:xfrm>
            <a:off x="6372200" y="3938280"/>
            <a:ext cx="25895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4C6F"/>
                </a:solidFill>
                <a:latin typeface="Calibri" pitchFamily="34" charset="0"/>
              </a:rPr>
              <a:t>Países del CA-4 en los primeros lugares del Índice de Riesgo Climático Global*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6156176" y="1196752"/>
            <a:ext cx="2897650" cy="21368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b="1" dirty="0" smtClean="0">
                <a:solidFill>
                  <a:srgbClr val="004C6F"/>
                </a:solidFill>
                <a:latin typeface="Calibri" pitchFamily="34" charset="0"/>
                <a:cs typeface="Arial" charset="0"/>
              </a:rPr>
              <a:t>Tormentas tropicales y huracanes se </a:t>
            </a:r>
            <a:r>
              <a:rPr lang="es-SV" sz="2400" b="1" dirty="0">
                <a:solidFill>
                  <a:srgbClr val="004C6F"/>
                </a:solidFill>
                <a:latin typeface="Calibri" pitchFamily="34" charset="0"/>
                <a:cs typeface="Arial" charset="0"/>
              </a:rPr>
              <a:t>incrementan a partir de los años </a:t>
            </a:r>
            <a:r>
              <a:rPr lang="es-SV" sz="2400" b="1" dirty="0" smtClean="0">
                <a:solidFill>
                  <a:srgbClr val="004C6F"/>
                </a:solidFill>
                <a:latin typeface="Calibri" pitchFamily="34" charset="0"/>
                <a:cs typeface="Arial" charset="0"/>
              </a:rPr>
              <a:t>noventa.</a:t>
            </a:r>
            <a:endParaRPr lang="es-SV" sz="2400" b="1" dirty="0">
              <a:solidFill>
                <a:srgbClr val="004C6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24128" y="6381328"/>
            <a:ext cx="2592288" cy="44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*Fuente: German </a:t>
            </a:r>
            <a:r>
              <a:rPr lang="es-SV" dirty="0" err="1" smtClean="0"/>
              <a:t>Watch</a:t>
            </a:r>
            <a:endParaRPr lang="es-SV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4016" y="44624"/>
            <a:ext cx="8892480" cy="875422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Vulnerabilidad por la variabilidad climática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9022"/>
            <a:ext cx="2267744" cy="1588978"/>
          </a:xfrm>
          <a:prstGeom prst="rect">
            <a:avLst/>
          </a:prstGeom>
          <a:ln>
            <a:noFill/>
          </a:ln>
        </p:spPr>
      </p:pic>
      <p:sp>
        <p:nvSpPr>
          <p:cNvPr id="7" name="CuadroTexto 4"/>
          <p:cNvSpPr txBox="1"/>
          <p:nvPr/>
        </p:nvSpPr>
        <p:spPr>
          <a:xfrm>
            <a:off x="6444208" y="1223079"/>
            <a:ext cx="26997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dirty="0">
                <a:solidFill>
                  <a:schemeClr val="bg1">
                    <a:lumMod val="50000"/>
                  </a:schemeClr>
                </a:solidFill>
              </a:rPr>
              <a:t>Los</a:t>
            </a:r>
            <a:r>
              <a:rPr lang="es-SV" sz="1600" dirty="0"/>
              <a:t> </a:t>
            </a:r>
            <a:r>
              <a:rPr lang="es-SV" sz="1600" b="1" dirty="0"/>
              <a:t>rendimientos </a:t>
            </a:r>
            <a:r>
              <a:rPr lang="es-SV" sz="1600" dirty="0">
                <a:solidFill>
                  <a:schemeClr val="bg1">
                    <a:lumMod val="50000"/>
                  </a:schemeClr>
                </a:solidFill>
              </a:rPr>
              <a:t>de la agricultura </a:t>
            </a:r>
            <a:r>
              <a:rPr lang="es-SV" sz="1600" dirty="0" smtClean="0">
                <a:solidFill>
                  <a:schemeClr val="bg1">
                    <a:lumMod val="50000"/>
                  </a:schemeClr>
                </a:solidFill>
              </a:rPr>
              <a:t>tienden </a:t>
            </a:r>
            <a:r>
              <a:rPr lang="es-SV" sz="1600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s-SV" sz="1600" b="1" dirty="0"/>
              <a:t>reducirse </a:t>
            </a:r>
            <a:r>
              <a:rPr lang="es-SV" sz="1600" dirty="0">
                <a:solidFill>
                  <a:schemeClr val="bg1">
                    <a:lumMod val="50000"/>
                  </a:schemeClr>
                </a:solidFill>
              </a:rPr>
              <a:t>a medida que aumenta la </a:t>
            </a:r>
            <a:r>
              <a:rPr lang="es-SV" sz="1600" dirty="0" smtClean="0">
                <a:solidFill>
                  <a:schemeClr val="bg1">
                    <a:lumMod val="50000"/>
                  </a:schemeClr>
                </a:solidFill>
              </a:rPr>
              <a:t>temperatura.</a:t>
            </a:r>
            <a:endParaRPr lang="es-SV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/>
              <a:t>Sequía</a:t>
            </a:r>
            <a:r>
              <a:rPr lang="es-SV" sz="1600" dirty="0" smtClean="0"/>
              <a:t> </a:t>
            </a:r>
            <a:r>
              <a:rPr lang="es-SV" sz="1600" b="1" dirty="0" smtClean="0"/>
              <a:t>2014</a:t>
            </a:r>
            <a:r>
              <a:rPr lang="es-SV" sz="1600" dirty="0" smtClean="0"/>
              <a:t> afecta </a:t>
            </a:r>
            <a:r>
              <a:rPr lang="es-SV" sz="1600" b="1" dirty="0" smtClean="0"/>
              <a:t>disponibilidad de alimentos </a:t>
            </a:r>
            <a:r>
              <a:rPr lang="es-SV" sz="1600" dirty="0" smtClean="0">
                <a:solidFill>
                  <a:schemeClr val="bg1">
                    <a:lumMod val="50000"/>
                  </a:schemeClr>
                </a:solidFill>
              </a:rPr>
              <a:t>de casi </a:t>
            </a:r>
            <a:r>
              <a:rPr lang="es-SV" sz="1600" b="1" dirty="0" smtClean="0"/>
              <a:t>10 % de la población </a:t>
            </a:r>
            <a:r>
              <a:rPr lang="es-SV" sz="1600" dirty="0" smtClean="0">
                <a:solidFill>
                  <a:schemeClr val="bg1">
                    <a:lumMod val="50000"/>
                  </a:schemeClr>
                </a:solidFill>
              </a:rPr>
              <a:t>en Guatemala, Honduras, El Salvador y Nicaragua.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/>
              <a:t>Pérdida de 70 </a:t>
            </a:r>
            <a:r>
              <a:rPr lang="es-SV" sz="1600" b="1" dirty="0"/>
              <a:t>% </a:t>
            </a:r>
            <a:r>
              <a:rPr lang="es-SV" sz="1600" b="1" dirty="0" smtClean="0"/>
              <a:t>a </a:t>
            </a:r>
            <a:r>
              <a:rPr lang="es-SV" sz="1600" b="1" dirty="0"/>
              <a:t>100 % de las </a:t>
            </a:r>
            <a:r>
              <a:rPr lang="es-SV" sz="1600" b="1" dirty="0" smtClean="0"/>
              <a:t>cosechas.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/>
              <a:t>2,5 millones </a:t>
            </a:r>
            <a:r>
              <a:rPr lang="es-SV" sz="1600" dirty="0" smtClean="0">
                <a:solidFill>
                  <a:schemeClr val="bg1">
                    <a:lumMod val="50000"/>
                  </a:schemeClr>
                </a:solidFill>
              </a:rPr>
              <a:t>sufren inseguridad alimentaria</a:t>
            </a:r>
            <a:r>
              <a:rPr lang="es-SV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SV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19" y="5236864"/>
            <a:ext cx="2427369" cy="162113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274096"/>
            <a:ext cx="2436815" cy="163485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14" y="5271989"/>
            <a:ext cx="2828986" cy="15908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73" y="1064062"/>
            <a:ext cx="6470781" cy="40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2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43852" cy="3441715"/>
          </a:xfrm>
        </p:spPr>
        <p:txBody>
          <a:bodyPr/>
          <a:lstStyle/>
          <a:p>
            <a:r>
              <a:rPr lang="es-SV" b="1" dirty="0" smtClean="0">
                <a:solidFill>
                  <a:schemeClr val="accent3">
                    <a:lumMod val="50000"/>
                  </a:schemeClr>
                </a:solidFill>
              </a:rPr>
              <a:t>Estos cambios tienen  expresiones concretas en los territorios del Corredor Seco</a:t>
            </a:r>
            <a:endParaRPr lang="es-SV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226" y="1196752"/>
            <a:ext cx="8928100" cy="48625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s-SV" sz="2400" dirty="0" smtClean="0"/>
              <a:t> </a:t>
            </a:r>
            <a:endParaRPr lang="es-SV" sz="2400" dirty="0"/>
          </a:p>
          <a:p>
            <a:pPr>
              <a:buFont typeface="Arial" charset="0"/>
              <a:buChar char="•"/>
              <a:defRPr/>
            </a:pPr>
            <a:endParaRPr lang="es-SV" sz="2400" dirty="0"/>
          </a:p>
          <a:p>
            <a:pPr>
              <a:buFont typeface="Arial" charset="0"/>
              <a:buChar char="•"/>
              <a:defRPr/>
            </a:pPr>
            <a:endParaRPr lang="es-SV" sz="2400" dirty="0"/>
          </a:p>
        </p:txBody>
      </p:sp>
      <p:sp>
        <p:nvSpPr>
          <p:cNvPr id="4" name="4 Pentágono"/>
          <p:cNvSpPr/>
          <p:nvPr/>
        </p:nvSpPr>
        <p:spPr>
          <a:xfrm>
            <a:off x="144016" y="116632"/>
            <a:ext cx="8892480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Múltiples territorios y grandes desafíos para la gestión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1246" r="787" b="1472"/>
          <a:stretch/>
        </p:blipFill>
        <p:spPr bwMode="auto">
          <a:xfrm>
            <a:off x="611560" y="1052736"/>
            <a:ext cx="813690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2873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30288" y="4005064"/>
            <a:ext cx="4313712" cy="2852936"/>
          </a:xfrm>
          <a:solidFill>
            <a:schemeClr val="bg1"/>
          </a:solidFill>
        </p:spPr>
        <p:txBody>
          <a:bodyPr/>
          <a:lstStyle/>
          <a:p>
            <a:r>
              <a:rPr lang="es-SV" sz="1600" b="1" dirty="0" smtClean="0"/>
              <a:t>Ecosistema </a:t>
            </a:r>
            <a:r>
              <a:rPr lang="es-SV" sz="1600" b="1" dirty="0" err="1" smtClean="0"/>
              <a:t>trinacional</a:t>
            </a:r>
            <a:r>
              <a:rPr lang="es-SV" sz="1600" b="1" dirty="0"/>
              <a:t> </a:t>
            </a:r>
            <a:endParaRPr lang="es-SV" sz="1600" b="1" dirty="0" smtClean="0"/>
          </a:p>
          <a:p>
            <a:r>
              <a:rPr lang="es-SV" sz="1600" b="1" dirty="0"/>
              <a:t>Disputa limítrofe</a:t>
            </a:r>
          </a:p>
          <a:p>
            <a:r>
              <a:rPr lang="es-SV" sz="1600" b="1" dirty="0" smtClean="0"/>
              <a:t>Desarrollo de inversiones: puertos, </a:t>
            </a:r>
            <a:r>
              <a:rPr lang="es-SV" sz="1600" b="1" dirty="0" err="1" smtClean="0"/>
              <a:t>camaronicultura</a:t>
            </a:r>
            <a:r>
              <a:rPr lang="es-SV" sz="1600" b="1" dirty="0" smtClean="0"/>
              <a:t>, cultivos exportación, pesca.</a:t>
            </a:r>
          </a:p>
          <a:p>
            <a:r>
              <a:rPr lang="es-SV" sz="1600" b="1" dirty="0" smtClean="0"/>
              <a:t>Fuerte impacto de sequía en agricultura familiar.</a:t>
            </a:r>
          </a:p>
          <a:p>
            <a:r>
              <a:rPr lang="es-SV" sz="1600" b="1" dirty="0" smtClean="0"/>
              <a:t>Degradación/ pérdida de manglares</a:t>
            </a:r>
          </a:p>
          <a:p>
            <a:r>
              <a:rPr lang="es-SV" sz="1600" b="1" dirty="0" smtClean="0"/>
              <a:t>Pesca artesanal en condiciones precarias</a:t>
            </a:r>
          </a:p>
          <a:p>
            <a:endParaRPr lang="es-SV" sz="2000" b="1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008" y="188640"/>
            <a:ext cx="8964488" cy="72008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Golfo de Fonseca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076056" y="1124744"/>
            <a:ext cx="3960440" cy="252749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dirty="0" smtClean="0">
                <a:solidFill>
                  <a:schemeClr val="accent1">
                    <a:lumMod val="50000"/>
                  </a:schemeClr>
                </a:solidFill>
              </a:rPr>
              <a:t>Acuerdos Regionales para la gestión de </a:t>
            </a:r>
            <a:r>
              <a:rPr lang="es-S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ecosistemas compartidos.</a:t>
            </a:r>
          </a:p>
          <a:p>
            <a:pPr algn="ctr"/>
            <a:r>
              <a:rPr lang="es-SV" sz="2400" dirty="0" smtClean="0">
                <a:solidFill>
                  <a:schemeClr val="accent1">
                    <a:lumMod val="50000"/>
                  </a:schemeClr>
                </a:solidFill>
              </a:rPr>
              <a:t>Incorporación de </a:t>
            </a:r>
            <a:r>
              <a:rPr lang="es-S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</a:t>
            </a:r>
            <a:r>
              <a:rPr lang="es-SV" sz="2400" dirty="0" smtClean="0">
                <a:solidFill>
                  <a:schemeClr val="accent1">
                    <a:lumMod val="50000"/>
                  </a:schemeClr>
                </a:solidFill>
              </a:rPr>
              <a:t> y  </a:t>
            </a:r>
            <a:r>
              <a:rPr lang="es-SV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pesca artesanal  </a:t>
            </a:r>
            <a:r>
              <a:rPr lang="es-SV" sz="2400" dirty="0" smtClean="0">
                <a:solidFill>
                  <a:schemeClr val="accent1">
                    <a:lumMod val="50000"/>
                  </a:schemeClr>
                </a:solidFill>
              </a:rPr>
              <a:t>a las dinámicas de inversión y desarrollo territorial</a:t>
            </a:r>
            <a:endParaRPr lang="es-SV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4499992" y="1844824"/>
            <a:ext cx="563894" cy="108012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10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1" y="4270583"/>
            <a:ext cx="4315371" cy="25910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Elipse"/>
          <p:cNvSpPr/>
          <p:nvPr/>
        </p:nvSpPr>
        <p:spPr>
          <a:xfrm>
            <a:off x="3462136" y="5658140"/>
            <a:ext cx="1037856" cy="93610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133"/>
            <a:ext cx="4368496" cy="31062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84" y="1052736"/>
            <a:ext cx="1167642" cy="1163151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3462136" y="1571905"/>
            <a:ext cx="173760" cy="1248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3826349"/>
            <a:ext cx="4536504" cy="2410963"/>
          </a:xfrm>
        </p:spPr>
        <p:txBody>
          <a:bodyPr/>
          <a:lstStyle/>
          <a:p>
            <a:r>
              <a:rPr lang="es-SV" sz="1800" b="1" dirty="0" smtClean="0"/>
              <a:t>Núcleo </a:t>
            </a:r>
            <a:r>
              <a:rPr lang="es-SV" sz="1800" b="1" dirty="0"/>
              <a:t>del corredor seco de Guatemala </a:t>
            </a:r>
            <a:r>
              <a:rPr lang="es-SV" sz="1800" b="1" dirty="0" smtClean="0"/>
              <a:t> </a:t>
            </a:r>
          </a:p>
          <a:p>
            <a:r>
              <a:rPr lang="es-SV" sz="1800" b="1" dirty="0" smtClean="0"/>
              <a:t>Precaria situación </a:t>
            </a:r>
            <a:r>
              <a:rPr lang="es-SV" sz="1800" b="1" dirty="0"/>
              <a:t>de </a:t>
            </a:r>
            <a:r>
              <a:rPr lang="es-SV" sz="1800" b="1" dirty="0" smtClean="0"/>
              <a:t>pueblos indígenas </a:t>
            </a:r>
            <a:r>
              <a:rPr lang="es-SV" sz="1800" b="1" dirty="0" err="1" smtClean="0"/>
              <a:t>Ch’orti</a:t>
            </a:r>
            <a:r>
              <a:rPr lang="es-SV" sz="1800" b="1" dirty="0" smtClean="0"/>
              <a:t> </a:t>
            </a:r>
            <a:r>
              <a:rPr lang="es-SV" sz="1800" b="1" dirty="0"/>
              <a:t>de </a:t>
            </a:r>
            <a:r>
              <a:rPr lang="es-SV" sz="1800" b="1" dirty="0" smtClean="0"/>
              <a:t>Chiquimula.</a:t>
            </a:r>
          </a:p>
          <a:p>
            <a:r>
              <a:rPr lang="es-SV" sz="1800" b="1" dirty="0" smtClean="0"/>
              <a:t>Dificultades de pobladores para </a:t>
            </a:r>
            <a:r>
              <a:rPr lang="es-SV" sz="1800" b="1" dirty="0"/>
              <a:t>satisfacer sus necesidades de </a:t>
            </a:r>
            <a:r>
              <a:rPr lang="es-SV" sz="1800" b="1" dirty="0" smtClean="0"/>
              <a:t>alimentos.</a:t>
            </a:r>
          </a:p>
          <a:p>
            <a:r>
              <a:rPr lang="es-SV" sz="1800" b="1" dirty="0" smtClean="0"/>
              <a:t> Fuerte impacto de desastres </a:t>
            </a:r>
            <a:r>
              <a:rPr lang="es-SV" sz="1800" b="1" dirty="0"/>
              <a:t>por huracanes y tormentas </a:t>
            </a:r>
            <a:r>
              <a:rPr lang="es-SV" sz="1800" b="1" dirty="0" smtClean="0"/>
              <a:t>tropicales</a:t>
            </a:r>
            <a:r>
              <a:rPr lang="es-SV" sz="1800" dirty="0" smtClean="0"/>
              <a:t>.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008" y="116632"/>
            <a:ext cx="8964488" cy="72008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Oriente Seco de Guatemala 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788024" y="1196752"/>
            <a:ext cx="4176464" cy="244827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Fortalecimiento organizativo</a:t>
            </a:r>
          </a:p>
          <a:p>
            <a:pPr algn="ctr"/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Incorporación de pueblos indígenas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en programas y 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strategias de largo plazo para 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adaptación al cambio climático.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" y="1412776"/>
            <a:ext cx="470275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 rot="20129909">
            <a:off x="2217779" y="3690102"/>
            <a:ext cx="1171311" cy="792088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7"/>
          <p:cNvSpPr/>
          <p:nvPr/>
        </p:nvSpPr>
        <p:spPr>
          <a:xfrm>
            <a:off x="4067944" y="1844824"/>
            <a:ext cx="546320" cy="115212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6202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84905" y="5661248"/>
            <a:ext cx="745950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400" dirty="0" smtClean="0">
                <a:solidFill>
                  <a:schemeClr val="bg1">
                    <a:lumMod val="50000"/>
                  </a:schemeClr>
                </a:solidFill>
              </a:rPr>
              <a:t>Zonas </a:t>
            </a:r>
            <a:r>
              <a:rPr lang="es-SV" sz="1400" dirty="0">
                <a:solidFill>
                  <a:schemeClr val="bg1">
                    <a:lumMod val="50000"/>
                  </a:schemeClr>
                </a:solidFill>
              </a:rPr>
              <a:t>de vida de los </a:t>
            </a:r>
            <a:r>
              <a:rPr lang="es-SV" sz="1400" b="1" dirty="0"/>
              <a:t>bosques subtropicales húmedos y secos de </a:t>
            </a:r>
            <a:r>
              <a:rPr lang="es-SV" sz="1400" b="1" dirty="0" smtClean="0"/>
              <a:t>Centroamérica</a:t>
            </a:r>
            <a:r>
              <a:rPr lang="es-SV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400" dirty="0" smtClean="0"/>
              <a:t>Una </a:t>
            </a:r>
            <a:r>
              <a:rPr lang="es-SV" sz="1400" b="1" dirty="0" smtClean="0"/>
              <a:t>construcción </a:t>
            </a:r>
            <a:r>
              <a:rPr lang="es-SV" sz="1400" b="1" dirty="0"/>
              <a:t>social en </a:t>
            </a:r>
            <a:r>
              <a:rPr lang="es-SV" sz="1400" b="1" dirty="0" smtClean="0"/>
              <a:t>evolución </a:t>
            </a:r>
            <a:r>
              <a:rPr lang="es-SV" sz="1400" dirty="0" smtClean="0">
                <a:solidFill>
                  <a:schemeClr val="bg1">
                    <a:lumMod val="50000"/>
                  </a:schemeClr>
                </a:solidFill>
              </a:rPr>
              <a:t>producto </a:t>
            </a:r>
            <a:r>
              <a:rPr lang="es-SV" sz="1400" dirty="0">
                <a:solidFill>
                  <a:schemeClr val="bg1">
                    <a:lumMod val="50000"/>
                  </a:schemeClr>
                </a:solidFill>
              </a:rPr>
              <a:t>de las condiciones naturales </a:t>
            </a:r>
            <a:r>
              <a:rPr lang="es-SV" sz="1400" dirty="0" smtClean="0">
                <a:solidFill>
                  <a:schemeClr val="bg1">
                    <a:lumMod val="50000"/>
                  </a:schemeClr>
                </a:solidFill>
              </a:rPr>
              <a:t> y huellas </a:t>
            </a:r>
            <a:r>
              <a:rPr lang="es-SV" sz="1400" dirty="0">
                <a:solidFill>
                  <a:schemeClr val="bg1">
                    <a:lumMod val="50000"/>
                  </a:schemeClr>
                </a:solidFill>
              </a:rPr>
              <a:t>de la intervención humana</a:t>
            </a:r>
            <a:r>
              <a:rPr lang="es-SV" sz="1400" dirty="0"/>
              <a:t> </a:t>
            </a:r>
            <a:r>
              <a:rPr lang="es-SV" sz="1400" dirty="0">
                <a:solidFill>
                  <a:schemeClr val="bg1">
                    <a:lumMod val="50000"/>
                  </a:schemeClr>
                </a:solidFill>
              </a:rPr>
              <a:t>a lo largo de su </a:t>
            </a:r>
            <a:r>
              <a:rPr lang="es-SV" sz="1400" dirty="0" smtClean="0">
                <a:solidFill>
                  <a:schemeClr val="bg1">
                    <a:lumMod val="50000"/>
                  </a:schemeClr>
                </a:solidFill>
              </a:rPr>
              <a:t>historia</a:t>
            </a:r>
            <a:r>
              <a:rPr lang="es-SV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SV" sz="1400" b="1" dirty="0"/>
          </a:p>
        </p:txBody>
      </p:sp>
      <p:sp>
        <p:nvSpPr>
          <p:cNvPr id="6" name="5 Pentágono"/>
          <p:cNvSpPr/>
          <p:nvPr/>
        </p:nvSpPr>
        <p:spPr>
          <a:xfrm>
            <a:off x="65351" y="188640"/>
            <a:ext cx="8971145" cy="72008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Corredor Seco Centroamericano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05" y="1067196"/>
            <a:ext cx="7459503" cy="45220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91531" y="3460785"/>
            <a:ext cx="3652470" cy="2929543"/>
          </a:xfrm>
        </p:spPr>
        <p:txBody>
          <a:bodyPr/>
          <a:lstStyle/>
          <a:p>
            <a:r>
              <a:rPr lang="es-ES" sz="1600" b="1" dirty="0" smtClean="0"/>
              <a:t>Cambio masivo de prácticas mejora seguridad alimentaria y ecosistemas.</a:t>
            </a:r>
          </a:p>
          <a:p>
            <a:r>
              <a:rPr lang="es-ES" sz="1600" b="1" dirty="0" smtClean="0"/>
              <a:t>10 mil  has sistema agroforestal </a:t>
            </a:r>
            <a:r>
              <a:rPr lang="es-ES" sz="1600" b="1" dirty="0" err="1" smtClean="0"/>
              <a:t>Quesungual</a:t>
            </a:r>
            <a:r>
              <a:rPr lang="es-ES" sz="1600" b="1" dirty="0" smtClean="0"/>
              <a:t> y 7 mil has pastos mejorados.</a:t>
            </a:r>
          </a:p>
          <a:p>
            <a:r>
              <a:rPr lang="es-ES" sz="1600" b="1" dirty="0" smtClean="0"/>
              <a:t> Acción colectiva multinivel</a:t>
            </a:r>
          </a:p>
          <a:p>
            <a:r>
              <a:rPr lang="es-ES" sz="1600" b="1" dirty="0" smtClean="0"/>
              <a:t>Institucionalización manejo sostenible de RRNN:  regulaciones No Quema, sistemas de formación local para investigación y  asistencia técnica</a:t>
            </a:r>
            <a:r>
              <a:rPr lang="es-ES" sz="1600" dirty="0" smtClean="0"/>
              <a:t>.</a:t>
            </a:r>
            <a:endParaRPr lang="en-US" sz="16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Honduras: Lempira Sur 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940152" y="1090134"/>
            <a:ext cx="2952328" cy="2088232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 para la diversificación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productiva.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Conectividad  para acceso a mercados y articulación a  las dinámicas económicas fronterizas 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Flecha derecha 7"/>
          <p:cNvSpPr/>
          <p:nvPr/>
        </p:nvSpPr>
        <p:spPr>
          <a:xfrm>
            <a:off x="5277475" y="1492935"/>
            <a:ext cx="546320" cy="115212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3" y="1054358"/>
            <a:ext cx="4692146" cy="30360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70930"/>
            <a:ext cx="5168002" cy="1865841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 bwMode="auto">
          <a:xfrm>
            <a:off x="1014422" y="6051799"/>
            <a:ext cx="3786214" cy="3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SV" sz="1600" dirty="0" smtClean="0">
                <a:ea typeface="ＭＳ Ｐゴシック" pitchFamily="34" charset="-128"/>
              </a:rPr>
              <a:t>Lempira Sur, Honduras (Fotos de CIAT) </a:t>
            </a:r>
          </a:p>
        </p:txBody>
      </p:sp>
    </p:spTree>
    <p:extLst>
      <p:ext uri="{BB962C8B-B14F-4D97-AF65-F5344CB8AC3E}">
        <p14:creationId xmlns:p14="http://schemas.microsoft.com/office/powerpoint/2010/main" val="312996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 bwMode="auto">
          <a:xfrm>
            <a:off x="72008" y="44624"/>
            <a:ext cx="8964488" cy="916932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 cap="flat" cmpd="sng" algn="ctr">
            <a:solidFill>
              <a:schemeClr val="bg1"/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El desafío  común de la sostenibilidad de los </a:t>
            </a:r>
            <a:r>
              <a:rPr lang="es-SV" sz="2400" b="1" dirty="0" err="1" smtClean="0">
                <a:solidFill>
                  <a:schemeClr val="bg1"/>
                </a:solidFill>
                <a:latin typeface="Book Antiqua" pitchFamily="18" charset="0"/>
              </a:rPr>
              <a:t>agroecosistemas</a:t>
            </a: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 en el CSCA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04705263"/>
              </p:ext>
            </p:extLst>
          </p:nvPr>
        </p:nvGraphicFramePr>
        <p:xfrm>
          <a:off x="-540568" y="1196752"/>
          <a:ext cx="6864424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755576" y="5733256"/>
            <a:ext cx="4176464" cy="576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accent1">
                    <a:lumMod val="50000"/>
                  </a:schemeClr>
                </a:solidFill>
              </a:rPr>
              <a:t>Desafíos de la Agricultura Familiar</a:t>
            </a:r>
            <a:endParaRPr lang="es-SV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5004048" y="1329206"/>
            <a:ext cx="936104" cy="151216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ectángulo redondeado 8"/>
          <p:cNvSpPr/>
          <p:nvPr/>
        </p:nvSpPr>
        <p:spPr>
          <a:xfrm>
            <a:off x="6156176" y="1268760"/>
            <a:ext cx="2520280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</a:rPr>
              <a:t>Elementos clave para 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</a:rPr>
              <a:t>de  los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ecosistémicos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</a:rPr>
              <a:t>a escala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paisaje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796137" y="2996952"/>
            <a:ext cx="320384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Diversidad de derechos e intereses de actores en el paisaje.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Capital social territorial.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Sistemas locales de gestión e innovación de conocimientos.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Abanico de incentivos directos y estrategias de compensación.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72008" y="116632"/>
            <a:ext cx="8964488" cy="741867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Respuestas desde las políticas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23528" y="1484784"/>
            <a:ext cx="2376264" cy="4032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</a:rPr>
              <a:t>La diversidad de situaciones territoriales en el CSCA demandan estrategias para fortalecer la agricultura familiar frente al cambio climático y ante el despliegue de las diversas apuestas económicas.</a:t>
            </a:r>
          </a:p>
          <a:p>
            <a:pPr algn="ctr"/>
            <a:endParaRPr lang="es-SV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74773006"/>
              </p:ext>
            </p:extLst>
          </p:nvPr>
        </p:nvGraphicFramePr>
        <p:xfrm>
          <a:off x="2735288" y="1798171"/>
          <a:ext cx="64087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ángulo redondeado 19"/>
          <p:cNvSpPr/>
          <p:nvPr/>
        </p:nvSpPr>
        <p:spPr>
          <a:xfrm>
            <a:off x="4173809" y="1160748"/>
            <a:ext cx="359005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bg1"/>
                </a:solidFill>
              </a:rPr>
              <a:t>MARCOS REGIONALES INTEGRADOS 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62391" y="1772816"/>
            <a:ext cx="6206310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endParaRPr lang="es-CL" dirty="0" smtClean="0"/>
          </a:p>
          <a:p>
            <a:pPr lvl="0" algn="ctr"/>
            <a:r>
              <a:rPr lang="es-CL" sz="2400" dirty="0" smtClean="0">
                <a:solidFill>
                  <a:schemeClr val="tx2">
                    <a:lumMod val="50000"/>
                  </a:schemeClr>
                </a:solidFill>
              </a:rPr>
              <a:t>Transversalidad </a:t>
            </a:r>
            <a:r>
              <a:rPr lang="es-CL" sz="2400" dirty="0">
                <a:solidFill>
                  <a:schemeClr val="tx2">
                    <a:lumMod val="50000"/>
                  </a:schemeClr>
                </a:solidFill>
              </a:rPr>
              <a:t>en las políticas y programas que vinculan lo agrícola con lo ambiental y lo </a:t>
            </a:r>
            <a:r>
              <a:rPr lang="es-CL" sz="2400" dirty="0" smtClean="0">
                <a:solidFill>
                  <a:schemeClr val="tx2">
                    <a:lumMod val="50000"/>
                  </a:schemeClr>
                </a:solidFill>
              </a:rPr>
              <a:t>territorial:</a:t>
            </a:r>
          </a:p>
          <a:p>
            <a:pPr lvl="0"/>
            <a:endParaRPr lang="es-CL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2">
                    <a:lumMod val="50000"/>
                  </a:schemeClr>
                </a:solidFill>
              </a:rPr>
              <a:t>Estrategia Regional Agroambiental y de Salud (ERAS)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2">
                    <a:lumMod val="50000"/>
                  </a:schemeClr>
                </a:solidFill>
              </a:rPr>
              <a:t>Estrategia  Centroamericana de Desarrollo Rural Territorial (ECADERT)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sz="2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SV" sz="24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es-SV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74" y="2105463"/>
            <a:ext cx="6350326" cy="42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99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20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144016" y="144016"/>
            <a:ext cx="8892480" cy="836712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Una ruta de acciones para políticas de agricultura familiar en el CSCA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02341" y="1686697"/>
            <a:ext cx="2382462" cy="366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2">
                    <a:lumMod val="50000"/>
                  </a:schemeClr>
                </a:solidFill>
              </a:rPr>
              <a:t>Diversidad de actores de la agricultura familiar y contextos territoriales requiere políticas diferenciadas pero articuladas al territorio y a las políticas nacionales</a:t>
            </a:r>
            <a:endParaRPr lang="es-SV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3119293" y="2852936"/>
            <a:ext cx="895820" cy="112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7" name="Grupo 16"/>
          <p:cNvGrpSpPr/>
          <p:nvPr/>
        </p:nvGrpSpPr>
        <p:grpSpPr>
          <a:xfrm>
            <a:off x="4283968" y="1709040"/>
            <a:ext cx="4536504" cy="4312248"/>
            <a:chOff x="5004048" y="1700808"/>
            <a:chExt cx="3456384" cy="3504354"/>
          </a:xfrm>
        </p:grpSpPr>
        <p:sp>
          <p:nvSpPr>
            <p:cNvPr id="8" name="Elipse 7"/>
            <p:cNvSpPr/>
            <p:nvPr/>
          </p:nvSpPr>
          <p:spPr>
            <a:xfrm>
              <a:off x="5796135" y="3762319"/>
              <a:ext cx="1953547" cy="143296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SV" sz="1600" b="1" dirty="0" smtClean="0">
                  <a:solidFill>
                    <a:schemeClr val="tx2">
                      <a:lumMod val="50000"/>
                    </a:schemeClr>
                  </a:solidFill>
                </a:rPr>
                <a:t>Sistemas de gobernanza territorial  </a:t>
              </a:r>
              <a:endParaRPr lang="es-SV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5283105" y="2555024"/>
              <a:ext cx="2898270" cy="264025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5692789" y="3171500"/>
              <a:ext cx="2160240" cy="250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sz="1400" b="1" dirty="0" smtClean="0"/>
                <a:t>Marco de Políticas </a:t>
              </a:r>
              <a:r>
                <a:rPr lang="es-SV" sz="1400" b="1" dirty="0"/>
                <a:t>N</a:t>
              </a:r>
              <a:r>
                <a:rPr lang="es-SV" sz="1400" b="1" dirty="0" smtClean="0"/>
                <a:t>acionales</a:t>
              </a:r>
              <a:endParaRPr lang="es-SV" sz="1400" b="1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5004048" y="1700808"/>
              <a:ext cx="3456384" cy="350435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620781" y="2061387"/>
              <a:ext cx="2232248" cy="425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sz="1400" b="1" dirty="0" smtClean="0"/>
                <a:t>Marco de Regional de Políticas para el CSCA</a:t>
              </a:r>
              <a:endParaRPr lang="es-SV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Pentágono"/>
          <p:cNvSpPr/>
          <p:nvPr/>
        </p:nvSpPr>
        <p:spPr>
          <a:xfrm>
            <a:off x="144016" y="144016"/>
            <a:ext cx="8892480" cy="836712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Una ruta de acciones para políticas de agricultura familiar en el CSCA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091597132"/>
              </p:ext>
            </p:extLst>
          </p:nvPr>
        </p:nvGraphicFramePr>
        <p:xfrm>
          <a:off x="2699792" y="1124744"/>
          <a:ext cx="532859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239867222"/>
              </p:ext>
            </p:extLst>
          </p:nvPr>
        </p:nvGraphicFramePr>
        <p:xfrm>
          <a:off x="467544" y="2060848"/>
          <a:ext cx="2592288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Flecha doblada 10"/>
          <p:cNvSpPr/>
          <p:nvPr/>
        </p:nvSpPr>
        <p:spPr>
          <a:xfrm>
            <a:off x="1475656" y="1556792"/>
            <a:ext cx="936104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3419872" y="2492896"/>
            <a:ext cx="18722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Dialogo</a:t>
            </a:r>
            <a:endParaRPr lang="es-SV" dirty="0"/>
          </a:p>
        </p:txBody>
      </p:sp>
      <p:sp>
        <p:nvSpPr>
          <p:cNvPr id="3" name="Rectángulo redondeado 2"/>
          <p:cNvSpPr/>
          <p:nvPr/>
        </p:nvSpPr>
        <p:spPr>
          <a:xfrm>
            <a:off x="3368728" y="3789040"/>
            <a:ext cx="19233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Planificación</a:t>
            </a:r>
            <a:endParaRPr lang="es-SV" dirty="0"/>
          </a:p>
        </p:txBody>
      </p:sp>
      <p:sp>
        <p:nvSpPr>
          <p:cNvPr id="8" name="Rectángulo redondeado 7"/>
          <p:cNvSpPr/>
          <p:nvPr/>
        </p:nvSpPr>
        <p:spPr>
          <a:xfrm>
            <a:off x="3419872" y="5157192"/>
            <a:ext cx="18722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Marco Normativo</a:t>
            </a:r>
            <a:endParaRPr lang="es-SV" dirty="0"/>
          </a:p>
        </p:txBody>
      </p:sp>
      <p:sp>
        <p:nvSpPr>
          <p:cNvPr id="5" name="Flecha arriba y abajo 4"/>
          <p:cNvSpPr/>
          <p:nvPr/>
        </p:nvSpPr>
        <p:spPr>
          <a:xfrm>
            <a:off x="4149245" y="3212976"/>
            <a:ext cx="350747" cy="48605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Flecha arriba y abajo 11"/>
          <p:cNvSpPr/>
          <p:nvPr/>
        </p:nvSpPr>
        <p:spPr>
          <a:xfrm>
            <a:off x="4139952" y="4527122"/>
            <a:ext cx="350747" cy="48605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Rectángulo redondeado 5"/>
          <p:cNvSpPr/>
          <p:nvPr/>
        </p:nvSpPr>
        <p:spPr>
          <a:xfrm rot="16200000">
            <a:off x="-1332656" y="3645024"/>
            <a:ext cx="35283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Marco de Políticas Regionales CSCA</a:t>
            </a:r>
            <a:endParaRPr lang="es-SV" dirty="0"/>
          </a:p>
        </p:txBody>
      </p:sp>
      <p:sp>
        <p:nvSpPr>
          <p:cNvPr id="7" name="CuadroTexto 6"/>
          <p:cNvSpPr txBox="1"/>
          <p:nvPr/>
        </p:nvSpPr>
        <p:spPr>
          <a:xfrm>
            <a:off x="5781685" y="286571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Diferentes intereses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Definir Prioridades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Establecer práctica</a:t>
            </a:r>
            <a:endParaRPr lang="es-SV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936614" y="506718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Regulaciones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Monitoreo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Control y seguimiento</a:t>
            </a:r>
            <a:endParaRPr lang="es-SV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781685" y="2564904"/>
            <a:ext cx="2952328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SV" dirty="0" smtClean="0"/>
          </a:p>
          <a:p>
            <a:r>
              <a:rPr lang="es-SV" b="1" dirty="0" smtClean="0"/>
              <a:t>          Resultados</a:t>
            </a:r>
          </a:p>
          <a:p>
            <a:endParaRPr lang="es-SV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Coherencia institucional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AF integrada al DTR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Inclusión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err="1" smtClean="0"/>
              <a:t>Resiliencia</a:t>
            </a:r>
            <a:endParaRPr lang="es-S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Adaptación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Sostenibilidad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Mejores Medios de 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 smtClean="0"/>
          </a:p>
          <a:p>
            <a:endParaRPr lang="es-SV" dirty="0" smtClean="0"/>
          </a:p>
          <a:p>
            <a:r>
              <a:rPr lang="es-SV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4943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1" grpId="0" animBg="1"/>
      <p:bldP spid="2" grpId="0" animBg="1"/>
      <p:bldP spid="3" grpId="0" animBg="1"/>
      <p:bldP spid="8" grpId="0" animBg="1"/>
      <p:bldP spid="5" grpId="0" animBg="1"/>
      <p:bldP spid="12" grpId="0" animBg="1"/>
      <p:bldP spid="6" grpId="0" animBg="1"/>
      <p:bldP spid="7" grpId="0"/>
      <p:bldP spid="13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SV" dirty="0" smtClean="0"/>
          </a:p>
          <a:p>
            <a:pPr algn="ctr">
              <a:buNone/>
            </a:pPr>
            <a:r>
              <a:rPr lang="es-SV" sz="4000" b="1" dirty="0" smtClean="0">
                <a:solidFill>
                  <a:schemeClr val="accent3">
                    <a:lumMod val="50000"/>
                  </a:schemeClr>
                </a:solidFill>
              </a:rPr>
              <a:t>Gracias</a:t>
            </a:r>
          </a:p>
          <a:p>
            <a:pPr algn="ctr">
              <a:buNone/>
            </a:pPr>
            <a:r>
              <a:rPr lang="es-SV" sz="4000" b="1" dirty="0" smtClean="0">
                <a:solidFill>
                  <a:schemeClr val="accent3">
                    <a:lumMod val="50000"/>
                  </a:schemeClr>
                </a:solidFill>
              </a:rPr>
              <a:t>www.prisma.org.sv</a:t>
            </a:r>
            <a:endParaRPr lang="es-SV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"/>
          <a:stretch/>
        </p:blipFill>
        <p:spPr bwMode="auto">
          <a:xfrm>
            <a:off x="827584" y="1124744"/>
            <a:ext cx="7704856" cy="4394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Pentágono"/>
          <p:cNvSpPr/>
          <p:nvPr/>
        </p:nvSpPr>
        <p:spPr>
          <a:xfrm>
            <a:off x="144016" y="116632"/>
            <a:ext cx="8892480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Corredor Seco Centroamericano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71600" y="551897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</a:rPr>
              <a:t>Concentra </a:t>
            </a:r>
            <a:r>
              <a:rPr lang="es-SV" sz="1600" b="1" dirty="0">
                <a:solidFill>
                  <a:schemeClr val="bg1">
                    <a:lumMod val="50000"/>
                  </a:schemeClr>
                </a:solidFill>
              </a:rPr>
              <a:t>buena parte de la </a:t>
            </a:r>
            <a:r>
              <a:rPr lang="es-SV" b="1" dirty="0"/>
              <a:t>vida productiva </a:t>
            </a:r>
            <a:r>
              <a:rPr lang="es-SV" sz="1600" b="1" dirty="0">
                <a:solidFill>
                  <a:schemeClr val="bg1">
                    <a:lumMod val="50000"/>
                  </a:schemeClr>
                </a:solidFill>
              </a:rPr>
              <a:t>de la </a:t>
            </a: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</a:rPr>
              <a:t>región. </a:t>
            </a:r>
            <a:endParaRPr lang="es-SV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b="1" dirty="0" smtClean="0"/>
              <a:t>El 90% de población, </a:t>
            </a: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</a:rPr>
              <a:t>incluyendo </a:t>
            </a:r>
            <a:r>
              <a:rPr lang="es-SV" sz="1600" b="1" dirty="0">
                <a:solidFill>
                  <a:schemeClr val="bg1">
                    <a:lumMod val="50000"/>
                  </a:schemeClr>
                </a:solidFill>
              </a:rPr>
              <a:t>los centros </a:t>
            </a: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</a:rPr>
              <a:t>metropolitanos</a:t>
            </a:r>
            <a:r>
              <a:rPr lang="es-SV" sz="1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235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Pentágono"/>
          <p:cNvSpPr>
            <a:spLocks noGrp="1"/>
          </p:cNvSpPr>
          <p:nvPr>
            <p:ph type="title"/>
          </p:nvPr>
        </p:nvSpPr>
        <p:spPr>
          <a:xfrm>
            <a:off x="72008" y="188640"/>
            <a:ext cx="8964488" cy="772797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Corredor Seco Centroamericano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5" name="Picture 6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"/>
          <a:stretch/>
        </p:blipFill>
        <p:spPr bwMode="auto">
          <a:xfrm>
            <a:off x="1172613" y="1052736"/>
            <a:ext cx="7287819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9511" y="5536523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</a:rPr>
              <a:t>Predomina</a:t>
            </a:r>
            <a:r>
              <a:rPr lang="es-SV" sz="1600" b="1" dirty="0" smtClean="0"/>
              <a:t> </a:t>
            </a:r>
            <a:r>
              <a:rPr lang="es-SV" b="1" dirty="0"/>
              <a:t>la agricultura familiar, la producción de granos básicos, producción agroindustrial </a:t>
            </a:r>
            <a:r>
              <a:rPr lang="es-SV" sz="1600" b="1" dirty="0">
                <a:solidFill>
                  <a:schemeClr val="bg1">
                    <a:lumMod val="50000"/>
                  </a:schemeClr>
                </a:solidFill>
              </a:rPr>
              <a:t>(monocultivos principalmente para exportación).</a:t>
            </a:r>
          </a:p>
        </p:txBody>
      </p:sp>
    </p:spTree>
    <p:extLst>
      <p:ext uri="{BB962C8B-B14F-4D97-AF65-F5344CB8AC3E}">
        <p14:creationId xmlns:p14="http://schemas.microsoft.com/office/powerpoint/2010/main" val="1378894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Pentágono"/>
          <p:cNvSpPr>
            <a:spLocks noGrp="1"/>
          </p:cNvSpPr>
          <p:nvPr>
            <p:ph type="title"/>
          </p:nvPr>
        </p:nvSpPr>
        <p:spPr>
          <a:xfrm>
            <a:off x="107504" y="158617"/>
            <a:ext cx="8964488" cy="79208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Agricultura Familiar en Centroamérica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2335797" y="1172870"/>
            <a:ext cx="4697864" cy="51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s-SV" dirty="0" smtClean="0"/>
              <a:t>Concepto para el debate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83568" y="2117571"/>
            <a:ext cx="3024336" cy="89284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</a:rPr>
              <a:t>En función de la aplicación de políticas y programas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5436096" y="2136308"/>
            <a:ext cx="2931640" cy="86064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</a:rPr>
              <a:t>Reivindicación de actores sociales </a:t>
            </a:r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15516" y="3605539"/>
            <a:ext cx="4140460" cy="261513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a muy pequeña escala</a:t>
            </a:r>
            <a:r>
              <a:rPr lang="es-SV" dirty="0">
                <a:solidFill>
                  <a:schemeClr val="accent1">
                    <a:lumMod val="50000"/>
                  </a:schemeClr>
                </a:solidFill>
              </a:rPr>
              <a:t>, débilmente vinculada al mercado, con muy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baja competitividad </a:t>
            </a:r>
            <a:r>
              <a:rPr lang="es-SV" dirty="0">
                <a:solidFill>
                  <a:schemeClr val="accent1">
                    <a:lumMod val="50000"/>
                  </a:schemeClr>
                </a:solidFill>
              </a:rPr>
              <a:t>respecto de otras formas de producción o frente a importaciones en mercados desprotegidos y con perspectivas poco halagüeñas en términos de su viabilidad </a:t>
            </a:r>
            <a:r>
              <a:rPr lang="es-SV" dirty="0" smtClean="0">
                <a:solidFill>
                  <a:schemeClr val="accent1">
                    <a:lumMod val="50000"/>
                  </a:schemeClr>
                </a:solidFill>
              </a:rPr>
              <a:t>futura”</a:t>
            </a:r>
            <a:endParaRPr lang="es-SV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4932041" y="3645024"/>
            <a:ext cx="3816424" cy="252621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>
                <a:solidFill>
                  <a:schemeClr val="accent1">
                    <a:lumMod val="50000"/>
                  </a:schemeClr>
                </a:solidFill>
              </a:rPr>
              <a:t>“Actividad que define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identidad </a:t>
            </a:r>
            <a:r>
              <a:rPr lang="es-SV" dirty="0">
                <a:solidFill>
                  <a:schemeClr val="accent1">
                    <a:lumMod val="50000"/>
                  </a:schemeClr>
                </a:solidFill>
              </a:rPr>
              <a:t>de buena parte de la población rural, </a:t>
            </a:r>
            <a:r>
              <a:rPr lang="es-SV" dirty="0" smtClean="0">
                <a:solidFill>
                  <a:schemeClr val="accent1">
                    <a:lumMod val="50000"/>
                  </a:schemeClr>
                </a:solidFill>
              </a:rPr>
              <a:t>actividad </a:t>
            </a:r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productora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SV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alimentos y servicios ecosistémicos,</a:t>
            </a:r>
            <a:r>
              <a:rPr lang="es-SV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SV" dirty="0">
                <a:solidFill>
                  <a:schemeClr val="accent1">
                    <a:lumMod val="50000"/>
                  </a:schemeClr>
                </a:solidFill>
              </a:rPr>
              <a:t>portadora de </a:t>
            </a:r>
            <a:r>
              <a:rPr lang="es-SV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y derechos</a:t>
            </a:r>
            <a:r>
              <a:rPr lang="es-SV" dirty="0">
                <a:solidFill>
                  <a:schemeClr val="accent1">
                    <a:lumMod val="50000"/>
                  </a:schemeClr>
                </a:solidFill>
              </a:rPr>
              <a:t>: equidad, inclusión, </a:t>
            </a:r>
            <a:r>
              <a:rPr lang="es-SV" dirty="0" smtClean="0">
                <a:solidFill>
                  <a:schemeClr val="accent1">
                    <a:lumMod val="50000"/>
                  </a:schemeClr>
                </a:solidFill>
              </a:rPr>
              <a:t>respeto a la naturaleza, diversidad cultural y etaria. </a:t>
            </a:r>
            <a:endParaRPr lang="es-SV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1835696" y="3091954"/>
            <a:ext cx="864096" cy="43204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Flecha abajo 14"/>
          <p:cNvSpPr/>
          <p:nvPr/>
        </p:nvSpPr>
        <p:spPr>
          <a:xfrm>
            <a:off x="6408205" y="3083232"/>
            <a:ext cx="864096" cy="43204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3080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Pentágono"/>
          <p:cNvSpPr/>
          <p:nvPr/>
        </p:nvSpPr>
        <p:spPr>
          <a:xfrm>
            <a:off x="72008" y="116632"/>
            <a:ext cx="8964488" cy="810898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400" b="1" dirty="0" smtClean="0">
                <a:latin typeface="Book Antiqua" pitchFamily="18" charset="0"/>
              </a:rPr>
              <a:t> </a:t>
            </a:r>
            <a:r>
              <a:rPr lang="es-SV" sz="2800" b="1" dirty="0" smtClean="0">
                <a:latin typeface="Book Antiqua" pitchFamily="18" charset="0"/>
              </a:rPr>
              <a:t>Dimensiones de la Agricultura Familiar</a:t>
            </a:r>
          </a:p>
        </p:txBody>
      </p:sp>
      <p:graphicFrame>
        <p:nvGraphicFramePr>
          <p:cNvPr id="7" name="6 Gráfico"/>
          <p:cNvGraphicFramePr/>
          <p:nvPr/>
        </p:nvGraphicFramePr>
        <p:xfrm>
          <a:off x="0" y="1571612"/>
          <a:ext cx="471487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9 Gráfico"/>
          <p:cNvGraphicFramePr/>
          <p:nvPr/>
        </p:nvGraphicFramePr>
        <p:xfrm>
          <a:off x="4786282" y="1714488"/>
          <a:ext cx="435771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14282" y="1071546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 smtClean="0"/>
              <a:t>Unidades de producción familiar agropecuaria</a:t>
            </a:r>
            <a:endParaRPr lang="es-SV" sz="1400" b="1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643438" y="1000108"/>
            <a:ext cx="45005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SV" sz="1400" b="1" dirty="0" smtClean="0"/>
              <a:t>Aporte de la agricultura familiar al PIB agropecuario. En porcentajes</a:t>
            </a:r>
            <a:r>
              <a:rPr kumimoji="0" lang="es-SV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SV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860" y="4797152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SV" dirty="0" smtClean="0"/>
              <a:t>Más de </a:t>
            </a:r>
            <a:r>
              <a:rPr lang="es-SV" b="1" dirty="0" smtClean="0"/>
              <a:t>2,1 millones </a:t>
            </a:r>
            <a:r>
              <a:rPr lang="es-SV" dirty="0" smtClean="0"/>
              <a:t>de unidades productivas  (una tercera parte de los hogares) desde Guatemala hasta Nicaragua.</a:t>
            </a:r>
          </a:p>
          <a:p>
            <a:pPr>
              <a:buFont typeface="Arial" pitchFamily="34" charset="0"/>
              <a:buChar char="•"/>
            </a:pPr>
            <a:r>
              <a:rPr lang="es-SV" dirty="0" smtClean="0"/>
              <a:t>70% de la producción proviene de la agricultura familiar. Producen entre el 75 -80% de granos básicos (maíz, frijol).</a:t>
            </a:r>
          </a:p>
          <a:p>
            <a:pPr>
              <a:buFont typeface="Arial" pitchFamily="34" charset="0"/>
              <a:buChar char="•"/>
            </a:pPr>
            <a:r>
              <a:rPr lang="es-SV" dirty="0" smtClean="0"/>
              <a:t>Contribuye al </a:t>
            </a:r>
            <a:r>
              <a:rPr lang="es-SV" b="1" dirty="0" smtClean="0"/>
              <a:t>48.9 % del PIB agropecuario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4357694"/>
            <a:ext cx="1500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Fuente: (PESA/FAO, 2011)</a:t>
            </a:r>
            <a:r>
              <a:rPr kumimoji="0" lang="es-SV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S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 rot="10800000" flipV="1">
            <a:off x="7429520" y="4071942"/>
            <a:ext cx="15001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Fuente: (Baumeister, 2011).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1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Pentágono"/>
          <p:cNvSpPr>
            <a:spLocks noGrp="1"/>
          </p:cNvSpPr>
          <p:nvPr>
            <p:ph type="title"/>
          </p:nvPr>
        </p:nvSpPr>
        <p:spPr>
          <a:xfrm>
            <a:off x="72008" y="116632"/>
            <a:ext cx="8964488" cy="800001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400" b="1" dirty="0" smtClean="0">
                <a:latin typeface="Book Antiqua" pitchFamily="18" charset="0"/>
              </a:rPr>
              <a:t> Actores y Dinámicas territoriales en el Corredor Seco</a:t>
            </a:r>
            <a:endParaRPr lang="es-SV" sz="2800" b="1" dirty="0" smtClean="0">
              <a:latin typeface="Book Antiqua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2019"/>
          <a:stretch/>
        </p:blipFill>
        <p:spPr>
          <a:xfrm>
            <a:off x="49083" y="3933055"/>
            <a:ext cx="4490158" cy="2467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15 Imagen" descr="P1010007.JPG"/>
          <p:cNvPicPr>
            <a:picLocks noChangeAspect="1"/>
          </p:cNvPicPr>
          <p:nvPr/>
        </p:nvPicPr>
        <p:blipFill>
          <a:blip r:embed="rId3" cstate="print"/>
          <a:srcRect l="23586"/>
          <a:stretch>
            <a:fillRect/>
          </a:stretch>
        </p:blipFill>
        <p:spPr>
          <a:xfrm>
            <a:off x="4539547" y="1951573"/>
            <a:ext cx="4623422" cy="4431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9241" y="1060649"/>
            <a:ext cx="4604760" cy="3000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5 Imagen" descr="GiraconSectorAzucarero-Usulután-GDR_Abril18 087.JPG"/>
          <p:cNvPicPr>
            <a:picLocks noChangeAspect="1"/>
          </p:cNvPicPr>
          <p:nvPr/>
        </p:nvPicPr>
        <p:blipFill rotWithShape="1">
          <a:blip r:embed="rId5" cstate="print"/>
          <a:srcRect r="8621" b="19593"/>
          <a:stretch/>
        </p:blipFill>
        <p:spPr>
          <a:xfrm>
            <a:off x="49236" y="1060649"/>
            <a:ext cx="4490158" cy="296327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10099"/>
              </p:ext>
            </p:extLst>
          </p:nvPr>
        </p:nvGraphicFramePr>
        <p:xfrm>
          <a:off x="457200" y="100724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6666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 b="2815"/>
          <a:stretch>
            <a:fillRect/>
          </a:stretch>
        </p:blipFill>
        <p:spPr bwMode="auto">
          <a:xfrm>
            <a:off x="1115616" y="1052736"/>
            <a:ext cx="6674750" cy="33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 rot="10800000" flipV="1">
            <a:off x="201918" y="4581128"/>
            <a:ext cx="87401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>
                <a:latin typeface="+mn-lt"/>
              </a:rPr>
              <a:t>Economía </a:t>
            </a:r>
            <a:r>
              <a:rPr lang="es-SV" sz="1600" b="1" dirty="0" smtClean="0">
                <a:latin typeface="+mn-lt"/>
              </a:rPr>
              <a:t>diversificada</a:t>
            </a:r>
            <a:r>
              <a:rPr lang="es-SV" sz="1600" b="1" dirty="0">
                <a:latin typeface="+mn-lt"/>
              </a:rPr>
              <a:t>.</a:t>
            </a:r>
            <a:endParaRPr lang="es-SV" sz="1600" b="1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>
                <a:latin typeface="+mn-lt"/>
              </a:rPr>
              <a:t>Elites económicas  vinculadas a mercados globales</a:t>
            </a: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: cultivos </a:t>
            </a:r>
            <a:r>
              <a:rPr lang="es-SV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 tradicionales (piña, naranja, palma africana, caña de azúcar),  servicios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s-SV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minería, extracción-exploración </a:t>
            </a: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petrolera </a:t>
            </a:r>
            <a:r>
              <a:rPr lang="es-SV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y turismo residencial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Población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dependiente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de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remesas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como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principal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ingreso</a:t>
            </a:r>
            <a:endParaRPr lang="es-SV" sz="16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1600" b="1" dirty="0" smtClean="0">
                <a:latin typeface="+mn-lt"/>
              </a:rPr>
              <a:t>Inversiones publicas y privadas </a:t>
            </a:r>
            <a:r>
              <a:rPr lang="es-SV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para el desarrollo del</a:t>
            </a:r>
            <a:r>
              <a:rPr lang="es-SV" sz="1600" b="1" dirty="0" smtClean="0">
                <a:latin typeface="+mn-lt"/>
              </a:rPr>
              <a:t> Corredor Logístico Centroamericano.</a:t>
            </a:r>
            <a:endParaRPr lang="es-SV" sz="1500" b="1" dirty="0" smtClean="0">
              <a:latin typeface="+mn-lt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94414" y="72008"/>
            <a:ext cx="8942082" cy="764704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Cambio económico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Megaproyecto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25" b="1226"/>
          <a:stretch>
            <a:fillRect/>
          </a:stretch>
        </p:blipFill>
        <p:spPr>
          <a:xfrm>
            <a:off x="457200" y="1226999"/>
            <a:ext cx="8291264" cy="5233441"/>
          </a:xfrm>
          <a:prstGeom prst="rect">
            <a:avLst/>
          </a:prstGeom>
        </p:spPr>
      </p:pic>
      <p:sp>
        <p:nvSpPr>
          <p:cNvPr id="5" name="11 Título"/>
          <p:cNvSpPr>
            <a:spLocks noGrp="1"/>
          </p:cNvSpPr>
          <p:nvPr>
            <p:ph type="title"/>
          </p:nvPr>
        </p:nvSpPr>
        <p:spPr>
          <a:xfrm>
            <a:off x="144016" y="116632"/>
            <a:ext cx="8892480" cy="792089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algn="ctr">
              <a:spcAft>
                <a:spcPts val="600"/>
              </a:spcAft>
              <a:defRPr/>
            </a:pPr>
            <a:r>
              <a:rPr lang="es-SV" sz="2400" b="1" dirty="0" smtClean="0">
                <a:solidFill>
                  <a:schemeClr val="bg1"/>
                </a:solidFill>
                <a:latin typeface="Book Antiqua" pitchFamily="18" charset="0"/>
              </a:rPr>
              <a:t>Megaproyectos en el Corredor Seco </a:t>
            </a:r>
            <a:r>
              <a:rPr lang="es-SV" sz="2400" b="1" dirty="0" err="1" smtClean="0">
                <a:solidFill>
                  <a:schemeClr val="bg1"/>
                </a:solidFill>
                <a:latin typeface="Book Antiqua" pitchFamily="18" charset="0"/>
              </a:rPr>
              <a:t>Centroaméricano</a:t>
            </a:r>
            <a:endParaRPr lang="es-SV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63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23447</TotalTime>
  <Words>1110</Words>
  <Application>Microsoft Office PowerPoint</Application>
  <PresentationFormat>Presentación en pantalla (4:3)</PresentationFormat>
  <Paragraphs>215</Paragraphs>
  <Slides>25</Slides>
  <Notes>0</Notes>
  <HiddenSlides>18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MS PGothic</vt:lpstr>
      <vt:lpstr>Arial</vt:lpstr>
      <vt:lpstr>Arial Narrow</vt:lpstr>
      <vt:lpstr>Book Antiqua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Corredor Seco Centroamericano</vt:lpstr>
      <vt:lpstr>Agricultura Familiar en Centroamérica</vt:lpstr>
      <vt:lpstr>Presentación de PowerPoint</vt:lpstr>
      <vt:lpstr> Actores y Dinámicas territoriales en el Corredor Seco</vt:lpstr>
      <vt:lpstr>Cambio económico</vt:lpstr>
      <vt:lpstr>Megaproyectos en el Corredor Seco Centroaméricano</vt:lpstr>
      <vt:lpstr>Concesiones mineras en el Corredor Seco</vt:lpstr>
      <vt:lpstr>Caña de azúcar e ingenios azucareros en el Corredor Seco</vt:lpstr>
      <vt:lpstr>Presentación de PowerPoint</vt:lpstr>
      <vt:lpstr>Presentación de PowerPoint</vt:lpstr>
      <vt:lpstr>Presentación de PowerPoint</vt:lpstr>
      <vt:lpstr>Vulnerabilidad por la variabilidad climática</vt:lpstr>
      <vt:lpstr>Estos cambios tienen  expresiones concretas en los territorios del Corredor Seco</vt:lpstr>
      <vt:lpstr>Presentación de PowerPoint</vt:lpstr>
      <vt:lpstr>Golfo de Fonseca</vt:lpstr>
      <vt:lpstr>Oriente Seco de Guatemala </vt:lpstr>
      <vt:lpstr>Honduras: Lempira Sur </vt:lpstr>
      <vt:lpstr>Presentación de PowerPoint</vt:lpstr>
      <vt:lpstr>Respuestas desde las políticas</vt:lpstr>
      <vt:lpstr>Presentación de PowerPoint</vt:lpstr>
      <vt:lpstr>Presentación de PowerPoint</vt:lpstr>
      <vt:lpstr>Presentación de PowerPoint</vt:lpstr>
    </vt:vector>
  </TitlesOfParts>
  <Company>Fundación PRISMA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Ileana Gómez</dc:creator>
  <cp:lastModifiedBy>Ileana Gómez</cp:lastModifiedBy>
  <cp:revision>829</cp:revision>
  <dcterms:created xsi:type="dcterms:W3CDTF">2011-01-25T16:19:06Z</dcterms:created>
  <dcterms:modified xsi:type="dcterms:W3CDTF">2015-12-07T14:20:38Z</dcterms:modified>
</cp:coreProperties>
</file>