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320" r:id="rId4"/>
    <p:sldId id="302" r:id="rId5"/>
    <p:sldId id="321" r:id="rId6"/>
    <p:sldId id="322" r:id="rId7"/>
    <p:sldId id="323" r:id="rId8"/>
    <p:sldId id="324" r:id="rId9"/>
    <p:sldId id="325" r:id="rId10"/>
    <p:sldId id="326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95B3D7"/>
    <a:srgbClr val="000000"/>
    <a:srgbClr val="E6B9B8"/>
    <a:srgbClr val="C4BD97"/>
    <a:srgbClr val="E46C0A"/>
    <a:srgbClr val="BBC737"/>
    <a:srgbClr val="E4E9A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2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59CEC-7598-470F-BEF5-F7F60CC6F89F}" type="datetimeFigureOut">
              <a:rPr lang="es-SV" smtClean="0"/>
              <a:pPr/>
              <a:t>22/07/2015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47C41-AA48-4317-9CE4-6902F7516C00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508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5736130"/>
            <a:ext cx="2581064" cy="11218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47" y="430226"/>
            <a:ext cx="2310577" cy="1100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95" y="430226"/>
            <a:ext cx="983444" cy="962584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0" y="5915255"/>
            <a:ext cx="9144000" cy="9427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8290915" y="317215"/>
            <a:ext cx="853085" cy="290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1090972"/>
            <a:ext cx="5906342" cy="4653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0" y="1101756"/>
            <a:ext cx="2691277" cy="4855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32493"/>
            <a:ext cx="4040188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004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32493"/>
            <a:ext cx="4041775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948A54"/>
                </a:solidFill>
              </a:defRPr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57200" y="109335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RN 2014 logo-doc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174" y="422000"/>
            <a:ext cx="31088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1790018" y="6262747"/>
            <a:ext cx="4776081" cy="145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8290915" y="317215"/>
            <a:ext cx="853085" cy="290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36" y="5856670"/>
            <a:ext cx="2017618" cy="9612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61" y="5886302"/>
            <a:ext cx="836013" cy="8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6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22/07/2015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Jmagana.MARN\Mis documentos\Mis imágenes\A.FOTOS\To ENMA\Bosque de Teca al norte de Nejap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689366"/>
            <a:ext cx="9144001" cy="4214842"/>
          </a:xfrm>
          <a:prstGeom prst="rect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 flipH="1">
            <a:off x="4248665" y="1422400"/>
            <a:ext cx="45719" cy="470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0" y="416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0" y="5425440"/>
            <a:ext cx="387866" cy="153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56744" y="4442365"/>
            <a:ext cx="818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Políticas y acciones que impulsa el MARN en el Corredor Seco de El Salvador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59366" y="6380514"/>
            <a:ext cx="297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15 de julio de 2015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212725" y="961697"/>
            <a:ext cx="4286250" cy="508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sz="1800" b="1" u="sng"/>
              <a:t>DIAGNÓSTICO</a:t>
            </a:r>
            <a:endParaRPr lang="es-MX" sz="1800" b="1" u="sng" dirty="0"/>
          </a:p>
          <a:p>
            <a:pPr marL="0" indent="0" algn="ctr">
              <a:buNone/>
              <a:defRPr/>
            </a:pPr>
            <a:r>
              <a:rPr lang="es-MX" sz="2000" dirty="0" smtClean="0"/>
              <a:t>Severa degradación ambiental </a:t>
            </a:r>
            <a:br>
              <a:rPr lang="es-MX" sz="2000" dirty="0" smtClean="0"/>
            </a:br>
            <a:r>
              <a:rPr lang="es-MX" sz="2000" dirty="0" smtClean="0"/>
              <a:t>y vulnerabilidad creciente </a:t>
            </a:r>
            <a:br>
              <a:rPr lang="es-MX" sz="2000" dirty="0" smtClean="0"/>
            </a:br>
            <a:r>
              <a:rPr lang="es-MX" sz="2000" dirty="0" smtClean="0"/>
              <a:t>frente al cambio climático</a:t>
            </a:r>
          </a:p>
          <a:p>
            <a:pPr marL="0" indent="0" algn="ctr">
              <a:buNone/>
              <a:defRPr/>
            </a:pPr>
            <a:endParaRPr lang="es-MX" sz="20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s-MX" sz="1600" dirty="0" smtClean="0">
                <a:solidFill>
                  <a:srgbClr val="C00000"/>
                </a:solidFill>
              </a:rPr>
              <a:t>Amenaza </a:t>
            </a:r>
            <a:r>
              <a:rPr lang="es-MX" sz="1600" dirty="0">
                <a:solidFill>
                  <a:srgbClr val="C00000"/>
                </a:solidFill>
              </a:rPr>
              <a:t>climática creciente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>
                <a:solidFill>
                  <a:srgbClr val="C00000"/>
                </a:solidFill>
              </a:rPr>
              <a:t>Degradación de ecosistemas 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>
                <a:solidFill>
                  <a:srgbClr val="C00000"/>
                </a:solidFill>
              </a:rPr>
              <a:t>Crítico estado del </a:t>
            </a:r>
            <a:br>
              <a:rPr lang="es-MX" sz="1600" dirty="0">
                <a:solidFill>
                  <a:srgbClr val="C00000"/>
                </a:solidFill>
              </a:rPr>
            </a:br>
            <a:r>
              <a:rPr lang="es-MX" sz="1600" dirty="0">
                <a:solidFill>
                  <a:srgbClr val="C00000"/>
                </a:solidFill>
              </a:rPr>
              <a:t>recurso hídrico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>
                <a:solidFill>
                  <a:srgbClr val="C00000"/>
                </a:solidFill>
              </a:rPr>
              <a:t>Desordenada ocupación del </a:t>
            </a:r>
            <a:br>
              <a:rPr lang="es-MX" sz="1600" dirty="0">
                <a:solidFill>
                  <a:srgbClr val="C00000"/>
                </a:solidFill>
              </a:rPr>
            </a:br>
            <a:r>
              <a:rPr lang="es-MX" sz="1600" dirty="0">
                <a:solidFill>
                  <a:srgbClr val="C00000"/>
                </a:solidFill>
              </a:rPr>
              <a:t>territorio 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>
                <a:solidFill>
                  <a:srgbClr val="C00000"/>
                </a:solidFill>
              </a:rPr>
              <a:t>Insalubridad ambiental generalizada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>
                <a:solidFill>
                  <a:srgbClr val="C00000"/>
                </a:solidFill>
              </a:rPr>
              <a:t>Escasa cultura de responsabilidad </a:t>
            </a:r>
            <a:br>
              <a:rPr lang="es-MX" sz="1600" dirty="0">
                <a:solidFill>
                  <a:srgbClr val="C00000"/>
                </a:solidFill>
              </a:rPr>
            </a:br>
            <a:r>
              <a:rPr lang="es-MX" sz="1600" dirty="0">
                <a:solidFill>
                  <a:srgbClr val="C00000"/>
                </a:solidFill>
              </a:rPr>
              <a:t>y cumplimiento ambiental </a:t>
            </a:r>
            <a:endParaRPr lang="es-MX" sz="16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s-MX" sz="16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s-MX" sz="1600" dirty="0">
              <a:solidFill>
                <a:srgbClr val="C0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653399" y="993229"/>
            <a:ext cx="4368800" cy="5052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s-ES" sz="1800" b="1" u="sng" dirty="0" smtClean="0">
                <a:latin typeface="+mj-lt"/>
              </a:rPr>
              <a:t>OBJETIVOS</a:t>
            </a:r>
            <a:endParaRPr lang="es-MX" sz="1800" b="1" u="sng" dirty="0" smtClean="0">
              <a:latin typeface="+mj-lt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s-MX" sz="2000" dirty="0" smtClean="0">
                <a:latin typeface="+mj-lt"/>
              </a:rPr>
              <a:t>Revertir la degradación ambiental y reducir la vulnerabilidad frente al cambio climático</a:t>
            </a:r>
          </a:p>
          <a:p>
            <a:pPr marL="0" indent="0">
              <a:buFont typeface="Arial" charset="0"/>
              <a:buNone/>
              <a:defRPr/>
            </a:pPr>
            <a:r>
              <a:rPr lang="es-MX" sz="2000" dirty="0" smtClean="0">
                <a:latin typeface="+mj-lt"/>
              </a:rPr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 smtClean="0">
                <a:solidFill>
                  <a:srgbClr val="002060"/>
                </a:solidFill>
                <a:latin typeface="+mj-lt"/>
              </a:rPr>
              <a:t>Reducir el riesgo climático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 smtClean="0">
                <a:solidFill>
                  <a:srgbClr val="002060"/>
                </a:solidFill>
                <a:latin typeface="+mj-lt"/>
              </a:rPr>
              <a:t>Revertir degradación de ecosistemas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 smtClean="0">
                <a:solidFill>
                  <a:srgbClr val="002060"/>
                </a:solidFill>
                <a:latin typeface="+mj-lt"/>
              </a:rPr>
              <a:t>Gestionar de manera sostenible el recurso hídrico 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 smtClean="0">
                <a:solidFill>
                  <a:srgbClr val="002060"/>
                </a:solidFill>
                <a:latin typeface="+mj-lt"/>
              </a:rPr>
              <a:t>Ordenar ambientalmente el uso </a:t>
            </a:r>
            <a:br>
              <a:rPr lang="es-MX" sz="1600" dirty="0" smtClean="0">
                <a:solidFill>
                  <a:srgbClr val="002060"/>
                </a:solidFill>
                <a:latin typeface="+mj-lt"/>
              </a:rPr>
            </a:br>
            <a:r>
              <a:rPr lang="es-MX" sz="1600" dirty="0" smtClean="0">
                <a:solidFill>
                  <a:srgbClr val="002060"/>
                </a:solidFill>
                <a:latin typeface="+mj-lt"/>
              </a:rPr>
              <a:t>del territorio 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 smtClean="0">
                <a:solidFill>
                  <a:srgbClr val="002060"/>
                </a:solidFill>
                <a:latin typeface="+mj-lt"/>
              </a:rPr>
              <a:t>Revertir la insalubridad ambiental</a:t>
            </a:r>
          </a:p>
          <a:p>
            <a:pPr>
              <a:spcBef>
                <a:spcPts val="1200"/>
              </a:spcBef>
              <a:defRPr/>
            </a:pPr>
            <a:r>
              <a:rPr lang="es-MX" sz="1600" dirty="0" smtClean="0">
                <a:solidFill>
                  <a:srgbClr val="002060"/>
                </a:solidFill>
                <a:latin typeface="+mj-lt"/>
              </a:rPr>
              <a:t>Fomentar cultura de responsabilidad y cumplimiento ambiental</a:t>
            </a:r>
            <a:endParaRPr lang="es-MX" sz="1600" dirty="0" smtClean="0"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21429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 smtClean="0">
                <a:solidFill>
                  <a:schemeClr val="tx2">
                    <a:lumMod val="75000"/>
                  </a:schemeClr>
                </a:solidFill>
              </a:rPr>
              <a:t>Política Nacional del Medio Ambiente </a:t>
            </a:r>
            <a:r>
              <a:rPr lang="es-SV" sz="1600" b="1" dirty="0" smtClean="0">
                <a:solidFill>
                  <a:schemeClr val="tx2">
                    <a:lumMod val="75000"/>
                  </a:schemeClr>
                </a:solidFill>
              </a:rPr>
              <a:t>(2012)</a:t>
            </a:r>
          </a:p>
        </p:txBody>
      </p:sp>
      <p:sp>
        <p:nvSpPr>
          <p:cNvPr id="11" name="10 Cheurón"/>
          <p:cNvSpPr/>
          <p:nvPr/>
        </p:nvSpPr>
        <p:spPr>
          <a:xfrm>
            <a:off x="4209401" y="3531474"/>
            <a:ext cx="557596" cy="898635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42910" y="21429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 smtClean="0">
                <a:solidFill>
                  <a:schemeClr val="tx2">
                    <a:lumMod val="75000"/>
                  </a:schemeClr>
                </a:solidFill>
              </a:rPr>
              <a:t>Estrategia Nacional del Medio Ambiente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422" y="2724666"/>
            <a:ext cx="1743573" cy="190853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677932" y="1776047"/>
            <a:ext cx="283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Estrategia Nacional del Medio Ambiente (ENMA)</a:t>
            </a:r>
            <a:endParaRPr lang="es-SV" b="1" dirty="0"/>
          </a:p>
        </p:txBody>
      </p:sp>
      <p:sp>
        <p:nvSpPr>
          <p:cNvPr id="11" name="10 Abrir corchete"/>
          <p:cNvSpPr/>
          <p:nvPr/>
        </p:nvSpPr>
        <p:spPr>
          <a:xfrm>
            <a:off x="4146331" y="1429195"/>
            <a:ext cx="173421" cy="413602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2 Marcador de contenido"/>
          <p:cNvSpPr>
            <a:spLocks noGrp="1"/>
          </p:cNvSpPr>
          <p:nvPr>
            <p:ph idx="4294967295"/>
          </p:nvPr>
        </p:nvSpPr>
        <p:spPr>
          <a:xfrm>
            <a:off x="4319753" y="1794905"/>
            <a:ext cx="4395652" cy="4608512"/>
          </a:xfrm>
          <a:prstGeom prst="rect">
            <a:avLst/>
          </a:prstGeom>
        </p:spPr>
        <p:txBody>
          <a:bodyPr/>
          <a:lstStyle/>
          <a:p>
            <a:pPr marL="361950" indent="-361950">
              <a:buFont typeface="Calibri" pitchFamily="34" charset="0"/>
              <a:buAutoNum type="arabicPeriod"/>
              <a:tabLst>
                <a:tab pos="271463" algn="l"/>
              </a:tabLst>
            </a:pPr>
            <a:r>
              <a:rPr lang="es-SV" sz="1600" dirty="0">
                <a:latin typeface="Arial Narrow" pitchFamily="34" charset="0"/>
              </a:rPr>
              <a:t>Reducir el riesgo climático a corto plazo </a:t>
            </a:r>
          </a:p>
          <a:p>
            <a:pPr marL="361950" indent="-361950">
              <a:spcBef>
                <a:spcPts val="1200"/>
              </a:spcBef>
              <a:buFont typeface="Calibri" pitchFamily="34" charset="0"/>
              <a:buAutoNum type="arabicPeriod"/>
              <a:tabLst>
                <a:tab pos="271463" algn="l"/>
              </a:tabLst>
            </a:pPr>
            <a:r>
              <a:rPr lang="es-SV" sz="1600" dirty="0">
                <a:latin typeface="Arial Narrow" pitchFamily="34" charset="0"/>
              </a:rPr>
              <a:t>Restaurar zonas rurales ambientalmente degradadas</a:t>
            </a:r>
          </a:p>
          <a:p>
            <a:pPr marL="361950" indent="-361950">
              <a:spcBef>
                <a:spcPts val="1200"/>
              </a:spcBef>
              <a:buFont typeface="Calibri" pitchFamily="34" charset="0"/>
              <a:buAutoNum type="arabicPeriod"/>
              <a:tabLst>
                <a:tab pos="271463" algn="l"/>
              </a:tabLst>
            </a:pPr>
            <a:r>
              <a:rPr lang="es-SV" sz="1600" dirty="0">
                <a:latin typeface="Arial Narrow" pitchFamily="34" charset="0"/>
              </a:rPr>
              <a:t>Atender problemas de saneamiento que han afectado a la gente y los ecosistemas: Desechos sólidos, desechos tóxicos y contaminación por aguas residuales</a:t>
            </a:r>
          </a:p>
          <a:p>
            <a:pPr marL="361950" indent="-361950">
              <a:spcBef>
                <a:spcPts val="1200"/>
              </a:spcBef>
              <a:buFont typeface="Calibri" pitchFamily="34" charset="0"/>
              <a:buAutoNum type="arabicPeriod" startAt="4"/>
              <a:tabLst>
                <a:tab pos="271463" algn="l"/>
              </a:tabLst>
            </a:pPr>
            <a:r>
              <a:rPr lang="es-SV" sz="1600" dirty="0">
                <a:latin typeface="Arial Narrow" pitchFamily="34" charset="0"/>
              </a:rPr>
              <a:t>Proteger, recuperar y gestionar de manera inclusiva y eficiente el recurso hídrico para sustentar la vida y la economía </a:t>
            </a:r>
          </a:p>
          <a:p>
            <a:pPr marL="361950" indent="-361950">
              <a:spcBef>
                <a:spcPts val="1200"/>
              </a:spcBef>
              <a:buFont typeface="Calibri" pitchFamily="34" charset="0"/>
              <a:buAutoNum type="arabicPeriod" startAt="4"/>
              <a:tabLst>
                <a:tab pos="271463" algn="l"/>
              </a:tabLst>
            </a:pPr>
            <a:r>
              <a:rPr lang="es-SV" sz="1600" dirty="0">
                <a:latin typeface="Arial Narrow" pitchFamily="34" charset="0"/>
              </a:rPr>
              <a:t>Sentar bases institucionales para una gestión ambiental articulada, inclusiva, responsable y transparente</a:t>
            </a:r>
            <a:r>
              <a:rPr lang="es-SV" sz="1600" dirty="0" smtClean="0">
                <a:latin typeface="Arial Narrow" pitchFamily="34" charset="0"/>
              </a:rPr>
              <a:t>.</a:t>
            </a:r>
          </a:p>
          <a:p>
            <a:pPr marL="361950" indent="-361950">
              <a:spcBef>
                <a:spcPts val="1200"/>
              </a:spcBef>
              <a:buNone/>
              <a:tabLst>
                <a:tab pos="271463" algn="l"/>
              </a:tabLst>
            </a:pPr>
            <a:endParaRPr lang="es-SV" sz="1600" dirty="0">
              <a:latin typeface="Arial Narrow" pitchFamily="34" charset="0"/>
            </a:endParaRPr>
          </a:p>
          <a:p>
            <a:pPr marL="361950" indent="-361950">
              <a:spcBef>
                <a:spcPts val="1200"/>
              </a:spcBef>
              <a:buFont typeface="Calibri" pitchFamily="34" charset="0"/>
              <a:buAutoNum type="arabicPeriod"/>
              <a:tabLst>
                <a:tab pos="271463" algn="l"/>
              </a:tabLst>
            </a:pPr>
            <a:endParaRPr lang="es-SV" sz="1600" dirty="0">
              <a:latin typeface="Arial Narrow" pitchFamily="34" charset="0"/>
            </a:endParaRPr>
          </a:p>
          <a:p>
            <a:pPr marL="361950" indent="-361950">
              <a:spcBef>
                <a:spcPts val="1200"/>
              </a:spcBef>
              <a:buFont typeface="Calibri" pitchFamily="34" charset="0"/>
              <a:buAutoNum type="arabicPeriod"/>
              <a:tabLst>
                <a:tab pos="271463" algn="l"/>
              </a:tabLst>
            </a:pPr>
            <a:endParaRPr lang="es-SV" sz="1600" dirty="0">
              <a:latin typeface="Arial Narrow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56477" y="124452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/>
              <a:t>Las 5 grandes apuestas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16" y="989766"/>
            <a:ext cx="8083748" cy="546571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642910" y="13546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 smtClean="0">
                <a:solidFill>
                  <a:schemeClr val="tx2">
                    <a:lumMod val="75000"/>
                  </a:schemeClr>
                </a:solidFill>
              </a:rPr>
              <a:t>El corredor seco, los ecosistemas y las áreas de conservación……..</a:t>
            </a:r>
          </a:p>
        </p:txBody>
      </p:sp>
      <p:pic>
        <p:nvPicPr>
          <p:cNvPr id="6146" name="Picture 2" descr="C:\Documents and Settings\Jmagana.MARN\Mis documentos\PREP\MAPS\MAPAS NACIONALES\Áreas de conservación. Actualización 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973999"/>
            <a:ext cx="7894556" cy="563896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363" y="885945"/>
            <a:ext cx="3755679" cy="224036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362" y="3601853"/>
            <a:ext cx="3831239" cy="25036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55866" y="553068"/>
            <a:ext cx="3999647" cy="785812"/>
          </a:xfrm>
        </p:spPr>
        <p:txBody>
          <a:bodyPr/>
          <a:lstStyle/>
          <a:p>
            <a:pPr>
              <a:lnSpc>
                <a:spcPts val="2300"/>
              </a:lnSpc>
              <a:defRPr/>
            </a:pPr>
            <a:r>
              <a:rPr lang="es-SV" sz="5400" b="1" dirty="0" smtClean="0"/>
              <a:t>1 </a:t>
            </a:r>
            <a:r>
              <a:rPr sz="2400" smtClean="0"/>
              <a:t>Acciones para reducir el riesgo climático a corto plazo </a:t>
            </a:r>
            <a:r>
              <a:rPr lang="es-SV" sz="2400" dirty="0" smtClean="0"/>
              <a:t> </a:t>
            </a:r>
            <a:endParaRPr sz="2400"/>
          </a:p>
        </p:txBody>
      </p:sp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315008" y="2050222"/>
            <a:ext cx="5663922" cy="2442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r>
              <a:rPr lang="es-SV" sz="1800" b="1" u="sng" dirty="0"/>
              <a:t>Fortalecimiento de la observación sistemática del clima</a:t>
            </a:r>
            <a:r>
              <a:rPr lang="es-SV" sz="1800" dirty="0"/>
              <a:t> </a:t>
            </a:r>
            <a:r>
              <a:rPr lang="es-SV" sz="1800" dirty="0" smtClean="0"/>
              <a:t> 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r>
              <a:rPr lang="es-SV" sz="2000" dirty="0" smtClean="0"/>
              <a:t>    - </a:t>
            </a:r>
            <a:r>
              <a:rPr lang="es-SV" sz="1600" dirty="0" smtClean="0"/>
              <a:t>Radares meteorológicos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r>
              <a:rPr lang="es-SV" sz="1600" dirty="0" smtClean="0"/>
              <a:t>    - Estaciones </a:t>
            </a:r>
            <a:r>
              <a:rPr lang="es-SV" sz="1600" dirty="0" err="1" smtClean="0"/>
              <a:t>agrometeorológicas</a:t>
            </a:r>
            <a:r>
              <a:rPr lang="es-SV" sz="1600" dirty="0" smtClean="0"/>
              <a:t> MARN/MAG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r>
              <a:rPr lang="es-SV" sz="1600" dirty="0" smtClean="0"/>
              <a:t>    - Monitoreo </a:t>
            </a:r>
            <a:r>
              <a:rPr lang="es-SV" sz="1600" dirty="0"/>
              <a:t>por sequia </a:t>
            </a:r>
            <a:endParaRPr lang="es-SV" sz="1600" dirty="0" smtClean="0"/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r>
              <a:rPr lang="es-SV" sz="1600" dirty="0" smtClean="0"/>
              <a:t>    - Perspectiva climática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r>
              <a:rPr lang="es-SV" sz="1600" dirty="0" smtClean="0"/>
              <a:t>    - Puntos </a:t>
            </a:r>
            <a:r>
              <a:rPr lang="es-SV" sz="1600" dirty="0"/>
              <a:t>de </a:t>
            </a:r>
            <a:r>
              <a:rPr lang="es-SV" sz="1600" dirty="0" smtClean="0"/>
              <a:t>calor (Sistema de Alerta para Incendios Forestales)</a:t>
            </a:r>
            <a:endParaRPr lang="es-SV" sz="1600" dirty="0"/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endParaRPr lang="es-SV" sz="2000" dirty="0"/>
          </a:p>
          <a:p>
            <a:pPr>
              <a:tabLst>
                <a:tab pos="271463" algn="l"/>
              </a:tabLst>
            </a:pPr>
            <a:endParaRPr lang="es-SV" sz="2200" dirty="0"/>
          </a:p>
        </p:txBody>
      </p:sp>
      <p:sp>
        <p:nvSpPr>
          <p:cNvPr id="8" name="7 Rectángulo"/>
          <p:cNvSpPr/>
          <p:nvPr/>
        </p:nvSpPr>
        <p:spPr>
          <a:xfrm>
            <a:off x="315008" y="4713890"/>
            <a:ext cx="817389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SV" b="1" u="sng" dirty="0" smtClean="0"/>
              <a:t>Análisis de la vulnerabilidad climática y propuestas de trabajo</a:t>
            </a:r>
          </a:p>
          <a:p>
            <a:r>
              <a:rPr lang="es-SV" dirty="0" smtClean="0"/>
              <a:t>   - 3ª Comunicación Nacional de Cambio Climático</a:t>
            </a:r>
          </a:p>
          <a:p>
            <a:r>
              <a:rPr lang="es-SV" dirty="0" smtClean="0"/>
              <a:t>   - Estudio de vulnerabilidad climática</a:t>
            </a:r>
          </a:p>
          <a:p>
            <a:r>
              <a:rPr lang="es-SV" dirty="0" smtClean="0"/>
              <a:t>   - Plan Nacional de Cambio Climático</a:t>
            </a:r>
            <a:endParaRPr lang="es-SV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575" y="214313"/>
            <a:ext cx="3495600" cy="112456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380" y="1702675"/>
            <a:ext cx="2477280" cy="2790497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783" y="2028588"/>
            <a:ext cx="2661346" cy="181267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92340" y="598926"/>
            <a:ext cx="4354489" cy="785812"/>
          </a:xfrm>
        </p:spPr>
        <p:txBody>
          <a:bodyPr/>
          <a:lstStyle/>
          <a:p>
            <a:pPr>
              <a:lnSpc>
                <a:spcPts val="2100"/>
              </a:lnSpc>
              <a:defRPr/>
            </a:pPr>
            <a:r>
              <a:rPr lang="es-SV" sz="5400" dirty="0" smtClean="0"/>
              <a:t>2 </a:t>
            </a:r>
            <a:r>
              <a:rPr sz="2100" smtClean="0"/>
              <a:t>Acciones para restaurar </a:t>
            </a:r>
            <a:r>
              <a:rPr lang="es-SV" sz="2100" dirty="0" smtClean="0"/>
              <a:t>z</a:t>
            </a:r>
            <a:r>
              <a:rPr sz="2100" smtClean="0"/>
              <a:t>onas rurales ambientalmente degradadas</a:t>
            </a:r>
            <a:endParaRPr sz="2100"/>
          </a:p>
        </p:txBody>
      </p:sp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572655" y="1816466"/>
            <a:ext cx="5328353" cy="2200453"/>
          </a:xfrm>
          <a:prstGeom prst="rect">
            <a:avLst/>
          </a:prstGeom>
          <a:solidFill>
            <a:schemeClr val="tx2">
              <a:lumMod val="60000"/>
              <a:lumOff val="40000"/>
              <a:alpha val="69804"/>
            </a:schemeClr>
          </a:solidFill>
        </p:spPr>
        <p:txBody>
          <a:bodyPr/>
          <a:lstStyle/>
          <a:p>
            <a:pPr>
              <a:buNone/>
              <a:tabLst>
                <a:tab pos="271463" algn="l"/>
              </a:tabLst>
            </a:pPr>
            <a:r>
              <a:rPr sz="2200" u="sng" smtClean="0"/>
              <a:t>Promocion </a:t>
            </a:r>
            <a:r>
              <a:rPr sz="2200" u="sng"/>
              <a:t>de la transformacion de las practicas y actividades agropecuarias </a:t>
            </a:r>
            <a:endParaRPr lang="es-SV" sz="2200" u="sng" dirty="0" smtClean="0"/>
          </a:p>
          <a:p>
            <a:pPr>
              <a:buNone/>
              <a:tabLst>
                <a:tab pos="271463" algn="l"/>
              </a:tabLst>
            </a:pPr>
            <a:r>
              <a:rPr lang="es-SV" sz="1800" dirty="0" smtClean="0"/>
              <a:t>    - Territorios prioritarios </a:t>
            </a:r>
            <a:r>
              <a:rPr lang="es-SV" sz="1200" dirty="0" smtClean="0"/>
              <a:t>(La </a:t>
            </a:r>
            <a:r>
              <a:rPr lang="es-SV" sz="1200" dirty="0" err="1" smtClean="0"/>
              <a:t>Montañona</a:t>
            </a:r>
            <a:r>
              <a:rPr lang="es-SV" sz="1200" dirty="0" smtClean="0"/>
              <a:t>, Ahuachapán Sur, Humedal del Cerrón Grande, Bajo Lempa)</a:t>
            </a:r>
          </a:p>
          <a:p>
            <a:pPr>
              <a:buNone/>
              <a:tabLst>
                <a:tab pos="271463" algn="l"/>
              </a:tabLst>
            </a:pPr>
            <a:r>
              <a:rPr lang="es-SV" sz="1800" dirty="0" smtClean="0"/>
              <a:t>    - Cooperación Internacional) </a:t>
            </a:r>
            <a:r>
              <a:rPr lang="es-SV" sz="1200" dirty="0" smtClean="0"/>
              <a:t>(Fondo Francés, GIZ, CRS, CATIE, UICN)</a:t>
            </a:r>
          </a:p>
          <a:p>
            <a:pPr>
              <a:buNone/>
              <a:tabLst>
                <a:tab pos="271463" algn="l"/>
              </a:tabLst>
            </a:pPr>
            <a:r>
              <a:rPr lang="es-SV" sz="1800" dirty="0" smtClean="0"/>
              <a:t>    - Acuerdos interministeriales </a:t>
            </a:r>
            <a:r>
              <a:rPr lang="es-SV" sz="1200" dirty="0" smtClean="0"/>
              <a:t>(PREP-PAF)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442" y="360556"/>
            <a:ext cx="3494055" cy="110870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25357" y="4243940"/>
            <a:ext cx="8358188" cy="1908215"/>
          </a:xfrm>
          <a:prstGeom prst="rect">
            <a:avLst/>
          </a:prstGeom>
          <a:solidFill>
            <a:schemeClr val="tx2">
              <a:lumMod val="60000"/>
              <a:lumOff val="40000"/>
              <a:alpha val="69804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71463" algn="l"/>
              </a:tabLst>
            </a:pPr>
            <a:r>
              <a:rPr lang="es-SV" sz="2200" u="sng" dirty="0" err="1" smtClean="0"/>
              <a:t>Restauracion</a:t>
            </a:r>
            <a:r>
              <a:rPr lang="es-SV" sz="2200" u="sng" dirty="0" smtClean="0"/>
              <a:t> y </a:t>
            </a:r>
            <a:r>
              <a:rPr lang="es-SV" sz="2200" u="sng" dirty="0" err="1" smtClean="0"/>
              <a:t>Conservacion</a:t>
            </a:r>
            <a:r>
              <a:rPr lang="es-SV" sz="2200" u="sng" dirty="0" smtClean="0"/>
              <a:t> de Ecosistemas </a:t>
            </a:r>
            <a:r>
              <a:rPr lang="es-SV" sz="2200" u="sng" dirty="0" err="1" smtClean="0"/>
              <a:t>criticos</a:t>
            </a:r>
            <a:r>
              <a:rPr lang="es-SV" sz="2200" dirty="0" smtClean="0"/>
              <a:t> </a:t>
            </a:r>
          </a:p>
          <a:p>
            <a:pPr>
              <a:buNone/>
              <a:tabLst>
                <a:tab pos="271463" algn="l"/>
              </a:tabLst>
            </a:pPr>
            <a:r>
              <a:rPr lang="es-SV" dirty="0" smtClean="0"/>
              <a:t>     - Bosque de pino – roble </a:t>
            </a:r>
            <a:r>
              <a:rPr lang="es-SV" sz="1200" dirty="0" smtClean="0"/>
              <a:t>(La </a:t>
            </a:r>
            <a:r>
              <a:rPr lang="es-SV" sz="1200" dirty="0" err="1" smtClean="0"/>
              <a:t>Montañona</a:t>
            </a:r>
            <a:r>
              <a:rPr lang="es-SV" sz="1200" dirty="0" smtClean="0"/>
              <a:t>)</a:t>
            </a:r>
            <a:r>
              <a:rPr lang="es-SV" dirty="0" smtClean="0"/>
              <a:t>, Manglares y cafetales </a:t>
            </a:r>
            <a:r>
              <a:rPr lang="es-SV" sz="1200" dirty="0" smtClean="0"/>
              <a:t>(Ahuachapán Sur)</a:t>
            </a:r>
            <a:r>
              <a:rPr lang="es-SV" dirty="0" smtClean="0"/>
              <a:t>, Bosque </a:t>
            </a:r>
            <a:r>
              <a:rPr lang="es-SV" dirty="0" err="1" smtClean="0"/>
              <a:t>latifoliado</a:t>
            </a:r>
            <a:r>
              <a:rPr lang="es-SV" dirty="0" smtClean="0"/>
              <a:t> </a:t>
            </a:r>
            <a:r>
              <a:rPr lang="es-SV" sz="1200" dirty="0" smtClean="0"/>
              <a:t>(Cerrón Grande)</a:t>
            </a:r>
            <a:r>
              <a:rPr lang="es-SV" dirty="0" smtClean="0"/>
              <a:t>, Manglares, cafetales y bosques de galería </a:t>
            </a:r>
            <a:r>
              <a:rPr lang="es-SV" sz="1200" dirty="0" smtClean="0"/>
              <a:t>(Bajo Lempa)</a:t>
            </a:r>
          </a:p>
          <a:p>
            <a:pPr>
              <a:buNone/>
              <a:tabLst>
                <a:tab pos="271463" algn="l"/>
              </a:tabLst>
            </a:pPr>
            <a:r>
              <a:rPr lang="es-SV" sz="1600" dirty="0" smtClean="0"/>
              <a:t>        - REDD+ El Salvador </a:t>
            </a:r>
          </a:p>
          <a:p>
            <a:pPr>
              <a:buNone/>
              <a:tabLst>
                <a:tab pos="271463" algn="l"/>
              </a:tabLst>
            </a:pPr>
            <a:r>
              <a:rPr lang="es-SV" sz="1600" dirty="0" smtClean="0"/>
              <a:t>        - </a:t>
            </a:r>
            <a:r>
              <a:rPr lang="es-SV" sz="1600" dirty="0" err="1" smtClean="0"/>
              <a:t>The</a:t>
            </a:r>
            <a:r>
              <a:rPr lang="es-SV" sz="1600" dirty="0" smtClean="0"/>
              <a:t> Bonn </a:t>
            </a:r>
            <a:r>
              <a:rPr lang="es-SV" sz="1600" dirty="0" err="1" smtClean="0"/>
              <a:t>Challenge</a:t>
            </a:r>
            <a:r>
              <a:rPr lang="es-SV" sz="1600" dirty="0" smtClean="0"/>
              <a:t> (restauración de 1 millón de ha)</a:t>
            </a:r>
          </a:p>
          <a:p>
            <a:pPr>
              <a:buNone/>
              <a:tabLst>
                <a:tab pos="271463" algn="l"/>
              </a:tabLst>
            </a:pPr>
            <a:r>
              <a:rPr lang="es-SV" sz="1600" dirty="0" smtClean="0"/>
              <a:t>        - Mecanismo de compensación ambiental</a:t>
            </a:r>
            <a:endParaRPr lang="es-SV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1679" y="653610"/>
            <a:ext cx="4711919" cy="785812"/>
          </a:xfrm>
        </p:spPr>
        <p:txBody>
          <a:bodyPr/>
          <a:lstStyle/>
          <a:p>
            <a:pPr>
              <a:lnSpc>
                <a:spcPts val="2500"/>
              </a:lnSpc>
              <a:defRPr/>
            </a:pPr>
            <a:r>
              <a:rPr lang="es-SV" sz="5400" dirty="0" smtClean="0"/>
              <a:t>3 </a:t>
            </a:r>
            <a:r>
              <a:rPr sz="2400" smtClean="0"/>
              <a:t>Acciones para atender problemas de saneamiento</a:t>
            </a:r>
            <a:r>
              <a:rPr lang="es-SV" sz="2400" dirty="0" smtClean="0"/>
              <a:t> </a:t>
            </a:r>
            <a:endParaRPr sz="240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54936" y="2163514"/>
            <a:ext cx="4768412" cy="8558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r>
              <a:rPr lang="es-SV" sz="2000" u="sng" dirty="0"/>
              <a:t>Desechos sólidos </a:t>
            </a:r>
            <a:r>
              <a:rPr lang="es-SV" sz="2000" u="sng" dirty="0" smtClean="0"/>
              <a:t>: 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r>
              <a:rPr lang="es-SV" sz="2000" u="sng" dirty="0" smtClean="0"/>
              <a:t> </a:t>
            </a:r>
            <a:r>
              <a:rPr lang="es-SV" sz="2000" dirty="0" smtClean="0"/>
              <a:t>   </a:t>
            </a:r>
            <a:r>
              <a:rPr lang="es-SV" sz="1600" dirty="0" smtClean="0"/>
              <a:t>Programa </a:t>
            </a:r>
            <a:r>
              <a:rPr lang="es-SV" sz="1600" dirty="0"/>
              <a:t>de plantas de compostaje y rellenos sanitarios </a:t>
            </a:r>
          </a:p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endParaRPr sz="2000" u="sng"/>
          </a:p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endParaRPr lang="es-SV" sz="2000" u="sng" dirty="0"/>
          </a:p>
          <a:p>
            <a:pPr>
              <a:tabLst>
                <a:tab pos="271463" algn="l"/>
              </a:tabLst>
            </a:pPr>
            <a:endParaRPr lang="es-SV" sz="2200" u="sng" dirty="0"/>
          </a:p>
        </p:txBody>
      </p:sp>
      <p:sp>
        <p:nvSpPr>
          <p:cNvPr id="4" name="3 Rectángulo"/>
          <p:cNvSpPr/>
          <p:nvPr/>
        </p:nvSpPr>
        <p:spPr>
          <a:xfrm>
            <a:off x="632603" y="3310770"/>
            <a:ext cx="4806511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r>
              <a:rPr lang="es-SV" sz="2000" u="sng" dirty="0" smtClean="0"/>
              <a:t>Desechos tóxicos : </a:t>
            </a:r>
          </a:p>
          <a:p>
            <a:pPr marL="631825" lvl="1" indent="-269875">
              <a:spcBef>
                <a:spcPct val="0"/>
              </a:spcBef>
              <a:tabLst>
                <a:tab pos="271463" algn="l"/>
              </a:tabLst>
            </a:pPr>
            <a:r>
              <a:rPr lang="es-SV" sz="1600" dirty="0" smtClean="0"/>
              <a:t>-    Unidad de desechos peligrosos / retiro de </a:t>
            </a:r>
            <a:r>
              <a:rPr lang="es-SV" sz="1600" dirty="0" err="1" smtClean="0"/>
              <a:t>toxicos</a:t>
            </a:r>
            <a:r>
              <a:rPr lang="es-SV" sz="1600" dirty="0" smtClean="0"/>
              <a:t> de San Luis Talpa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5551" y="4628561"/>
            <a:ext cx="7663224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r>
              <a:rPr lang="es-SV" sz="2000" u="sng" dirty="0" smtClean="0"/>
              <a:t>Contaminación por aguas residuales: 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Programa Nacional de Rastros</a:t>
            </a:r>
          </a:p>
          <a:p>
            <a:pPr marL="631825" lvl="1" indent="-269875">
              <a:spcBef>
                <a:spcPct val="0"/>
              </a:spcBef>
              <a:tabLst>
                <a:tab pos="271463" algn="l"/>
              </a:tabLst>
            </a:pPr>
            <a:endParaRPr lang="es-SV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986" y="1769363"/>
            <a:ext cx="2794767" cy="2660061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883" y="560828"/>
            <a:ext cx="3273808" cy="8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702" y="549630"/>
            <a:ext cx="3930555" cy="1127125"/>
          </a:xfrm>
        </p:spPr>
        <p:txBody>
          <a:bodyPr/>
          <a:lstStyle/>
          <a:p>
            <a:pPr>
              <a:lnSpc>
                <a:spcPts val="2300"/>
              </a:lnSpc>
              <a:defRPr/>
            </a:pPr>
            <a:r>
              <a:rPr lang="es-SV" sz="5400" dirty="0" smtClean="0"/>
              <a:t>4</a:t>
            </a:r>
            <a:r>
              <a:rPr lang="es-SV" sz="2400" dirty="0" smtClean="0"/>
              <a:t>  </a:t>
            </a:r>
            <a:r>
              <a:rPr sz="2200" smtClean="0"/>
              <a:t>Acciones para proteger, recuperar y gestionar el recurso hídrico</a:t>
            </a:r>
            <a:r>
              <a:rPr lang="es-SV" sz="2200" dirty="0" smtClean="0"/>
              <a:t> </a:t>
            </a:r>
            <a:endParaRPr sz="220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5311" y="1714772"/>
            <a:ext cx="4702881" cy="3661270"/>
          </a:xfrm>
          <a:prstGeom prst="rect">
            <a:avLst/>
          </a:prstGeom>
        </p:spPr>
        <p:txBody>
          <a:bodyPr/>
          <a:lstStyle/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r>
              <a:rPr sz="2000" u="sng"/>
              <a:t>Elaboracion del Plan Nacional de Gestion de Recursos </a:t>
            </a:r>
            <a:r>
              <a:rPr sz="2000" u="sng" smtClean="0"/>
              <a:t>Hidricos</a:t>
            </a:r>
            <a:endParaRPr lang="es-SV" sz="2000" u="sng" dirty="0" smtClean="0"/>
          </a:p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endParaRPr lang="es-SV" sz="2000" u="sng" dirty="0" smtClean="0"/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Inventario del agua superficial y subterránea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Balance hídrico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Planes de restauración de ríos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Planes de seguridad y emergencia en represas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Planes de gestión de sequías e inundaciones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Observatorio del agua</a:t>
            </a:r>
            <a:r>
              <a:rPr sz="2000" smtClean="0"/>
              <a:t> </a:t>
            </a:r>
            <a:endParaRPr lang="es-SV" sz="2000" dirty="0" smtClean="0"/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endParaRPr lang="es-SV" sz="2000" dirty="0"/>
          </a:p>
          <a:p>
            <a:pPr>
              <a:tabLst>
                <a:tab pos="271463" algn="l"/>
              </a:tabLst>
            </a:pPr>
            <a:endParaRPr lang="es-SV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412" y="328906"/>
            <a:ext cx="3495600" cy="101253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192" y="1797266"/>
            <a:ext cx="3350157" cy="357877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618" y="430940"/>
            <a:ext cx="4554264" cy="785812"/>
          </a:xfrm>
        </p:spPr>
        <p:txBody>
          <a:bodyPr/>
          <a:lstStyle/>
          <a:p>
            <a:pPr>
              <a:lnSpc>
                <a:spcPts val="2700"/>
              </a:lnSpc>
              <a:defRPr/>
            </a:pPr>
            <a:r>
              <a:rPr lang="es-SV" sz="5400" dirty="0" smtClean="0"/>
              <a:t>5</a:t>
            </a:r>
            <a:r>
              <a:rPr lang="es-SV" sz="2400" dirty="0" smtClean="0"/>
              <a:t> </a:t>
            </a:r>
            <a:r>
              <a:rPr sz="2400" smtClean="0"/>
              <a:t>Acciones para sentar bases institucionales para una gestión ambiental articulada</a:t>
            </a:r>
            <a:r>
              <a:rPr lang="es-SV" sz="2400" dirty="0" smtClean="0"/>
              <a:t> </a:t>
            </a:r>
            <a:r>
              <a:rPr smtClean="0"/>
              <a:t/>
            </a:r>
            <a:br>
              <a:rPr smtClean="0"/>
            </a:br>
            <a:endParaRPr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02680" y="1807777"/>
            <a:ext cx="5099488" cy="13768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r>
              <a:rPr lang="es-SV" sz="2000" u="sng" dirty="0"/>
              <a:t>Coordinación inter-institucional </a:t>
            </a:r>
            <a:endParaRPr lang="es-SV" sz="2000" u="sng" dirty="0" smtClean="0"/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Gabinete </a:t>
            </a:r>
            <a:r>
              <a:rPr lang="es-SV" sz="1600" dirty="0"/>
              <a:t>de sustentabilidad y </a:t>
            </a:r>
            <a:r>
              <a:rPr lang="es-SV" sz="1600" dirty="0" smtClean="0"/>
              <a:t>Comisión de Sustentabilidad (Plan Quinquenal de Desarrollo)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Acuerdos interministeriales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endParaRPr sz="2000"/>
          </a:p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endParaRPr lang="es-SV" sz="2000" dirty="0"/>
          </a:p>
          <a:p>
            <a:pPr>
              <a:tabLst>
                <a:tab pos="271463" algn="l"/>
              </a:tabLst>
            </a:pPr>
            <a:endParaRPr lang="es-SV" sz="2200" dirty="0"/>
          </a:p>
        </p:txBody>
      </p:sp>
      <p:sp>
        <p:nvSpPr>
          <p:cNvPr id="5" name="4 Rectángulo"/>
          <p:cNvSpPr/>
          <p:nvPr/>
        </p:nvSpPr>
        <p:spPr>
          <a:xfrm>
            <a:off x="428625" y="3799490"/>
            <a:ext cx="8358188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r>
              <a:rPr lang="es-SV" sz="2000" u="sng" dirty="0" smtClean="0"/>
              <a:t>Fortalecimiento del SINAMA 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Instituciones Nacionales</a:t>
            </a:r>
          </a:p>
          <a:p>
            <a:pPr marL="631825" lvl="1" indent="-269875">
              <a:spcBef>
                <a:spcPct val="0"/>
              </a:spcBef>
              <a:buFontTx/>
              <a:buChar char="-"/>
              <a:tabLst>
                <a:tab pos="271463" algn="l"/>
              </a:tabLst>
            </a:pPr>
            <a:r>
              <a:rPr lang="es-SV" sz="1600" dirty="0" smtClean="0"/>
              <a:t>Gobiernos Municipales (gobernanza y gestión local)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endParaRPr lang="es-SV" sz="2000" dirty="0" smtClean="0"/>
          </a:p>
          <a:p>
            <a:pPr marL="631825" lvl="1" indent="-269875">
              <a:spcBef>
                <a:spcPct val="0"/>
              </a:spcBef>
              <a:buFont typeface="Wingdings" pitchFamily="2" charset="2"/>
              <a:buChar char="§"/>
              <a:tabLst>
                <a:tab pos="271463" algn="l"/>
              </a:tabLst>
            </a:pPr>
            <a:r>
              <a:rPr lang="es-SV" sz="2000" u="sng" dirty="0" smtClean="0"/>
              <a:t>Legislación 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r>
              <a:rPr lang="es-SV" sz="1600" dirty="0" smtClean="0"/>
              <a:t> -  Ley del Agua, Ordenamiento ambiental (zonificación de la RMSS, FCM)</a:t>
            </a:r>
          </a:p>
          <a:p>
            <a:pPr marL="631825" lvl="1" indent="-269875">
              <a:spcBef>
                <a:spcPct val="0"/>
              </a:spcBef>
              <a:buNone/>
              <a:tabLst>
                <a:tab pos="271463" algn="l"/>
              </a:tabLst>
            </a:pPr>
            <a:endParaRPr lang="es-SV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710" y="1469008"/>
            <a:ext cx="2459019" cy="2665502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710" y="268740"/>
            <a:ext cx="1623849" cy="1165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522</Words>
  <Application>Microsoft Office PowerPoint</Application>
  <PresentationFormat>Presentación en pantalla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1 Acciones para reducir el riesgo climático a corto plazo  </vt:lpstr>
      <vt:lpstr>2 Acciones para restaurar zonas rurales ambientalmente degradadas</vt:lpstr>
      <vt:lpstr>3 Acciones para atender problemas de saneamiento </vt:lpstr>
      <vt:lpstr>4  Acciones para proteger, recuperar y gestionar el recurso hídrico </vt:lpstr>
      <vt:lpstr>5 Acciones para sentar bases institucionales para una gestión ambiental articulada  </vt:lpstr>
    </vt:vector>
  </TitlesOfParts>
  <Company>MINISTERIO DE MEDIO AMBIENTE Y RECURSOS NATURALES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Leonor Gonzalez</cp:lastModifiedBy>
  <cp:revision>90</cp:revision>
  <dcterms:created xsi:type="dcterms:W3CDTF">2014-06-16T17:50:05Z</dcterms:created>
  <dcterms:modified xsi:type="dcterms:W3CDTF">2015-07-22T17:03:15Z</dcterms:modified>
</cp:coreProperties>
</file>