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Default ContentType="image/png" Extension="png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theme+xml" PartName="/ppt/theme/theme1.xml"/>
  <Default ContentType="image/jpeg" Extension="jpeg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notesMaster+xml" PartName="/ppt/notesMasters/notesMaster1.xml"/>
  <Override ContentType="application/vnd.openxmlformats-officedocument.presentationml.slideLayout+xml" PartName="/ppt/slideLayouts/slideLayout1.xml"/>
  <Override ContentType="application/vnd.openxmlformats-officedocument.themeOverride+xml" PartName="/ppt/theme/themeOverride1.xml"/>
  <Override ContentType="application/vnd.openxmlformats-officedocument.themeOverride+xml" PartName="/ppt/theme/themeOverride2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handoutMaster+xml" PartName="/ppt/handoutMasters/handoutMaster1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60" r:id="rId2"/>
    <p:sldId id="398" r:id="rId3"/>
    <p:sldId id="391" r:id="rId4"/>
    <p:sldId id="400" r:id="rId5"/>
    <p:sldId id="392" r:id="rId6"/>
    <p:sldId id="399" r:id="rId7"/>
    <p:sldId id="401" r:id="rId8"/>
    <p:sldId id="402" r:id="rId9"/>
    <p:sldId id="403" r:id="rId10"/>
    <p:sldId id="404" r:id="rId11"/>
  </p:sldIdLst>
  <p:sldSz cx="9144000" cy="6858000" type="screen4x3"/>
  <p:notesSz cx="6858000" cy="9144000"/>
  <p:defaultTextStyle>
    <a:defPPr>
      <a:defRPr lang="es-SV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CCCC33"/>
    <a:srgbClr val="464B15"/>
    <a:srgbClr val="663300"/>
    <a:srgbClr val="FFCC66"/>
    <a:srgbClr val="008080"/>
    <a:srgbClr val="565C1A"/>
    <a:srgbClr val="656C1E"/>
    <a:srgbClr val="CC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38B1855-1B75-4FBE-930C-398BA8C253C6}" styleName="Estilo temático 2 - Énfasis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2004" autoAdjust="0"/>
    <p:restoredTop sz="94728" autoAdjust="0"/>
  </p:normalViewPr>
  <p:slideViewPr>
    <p:cSldViewPr>
      <p:cViewPr>
        <p:scale>
          <a:sx n="75" d="100"/>
          <a:sy n="75" d="100"/>
        </p:scale>
        <p:origin x="-99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78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8146AB1-5CD6-4EA8-B783-1129EA555EB9}" type="datetimeFigureOut">
              <a:rPr lang="es-SV"/>
              <a:pPr>
                <a:defRPr/>
              </a:pPr>
              <a:t>20/02/2013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B68284C-94FE-4D77-951D-0A6E187E94BC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38EC8BC-16D6-454D-A9A1-99CE0F81C93E}" type="datetimeFigureOut">
              <a:rPr lang="es-SV"/>
              <a:pPr>
                <a:defRPr/>
              </a:pPr>
              <a:t>20/02/2013</a:t>
            </a:fld>
            <a:endParaRPr lang="es-SV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SV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SV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05DD27B-B394-4FD3-8E0B-62B78B508839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 ?><Relationships xmlns="http://schemas.openxmlformats.org/package/2006/relationships"><Relationship Id="rId3" Target="../media/image3.jpeg" Type="http://schemas.openxmlformats.org/officeDocument/2006/relationships/image"/><Relationship Id="rId2" Target="../media/image2.jpeg" Type="http://schemas.openxmlformats.org/officeDocument/2006/relationships/image"/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 ?><Relationships xmlns="http://schemas.openxmlformats.org/package/2006/relationships"><Relationship Id="rId3" Target="../media/image5.jpeg" Type="http://schemas.openxmlformats.org/officeDocument/2006/relationships/image"/><Relationship Id="rId2" Target="../media/image4.jpeg" Type="http://schemas.openxmlformats.org/officeDocument/2006/relationships/image"/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0" descr="C:\Documents and Settings\jberganza\Mis documentos\Mis imágenes\LOGO MARN V2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000500" y="115888"/>
            <a:ext cx="4643438" cy="145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C:\Users\hh\Downloads\Escudo El Salvador.bmp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84188" y="142875"/>
            <a:ext cx="1516062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27 Marcador de fecha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DEE63051-7418-4DC0-A704-578112EEEDC4}" type="datetime1">
              <a:rPr lang="es-SV"/>
              <a:pPr>
                <a:defRPr/>
              </a:pPr>
              <a:t>20/02/2013</a:t>
            </a:fld>
            <a:endParaRPr lang="es-SV"/>
          </a:p>
        </p:txBody>
      </p:sp>
      <p:sp>
        <p:nvSpPr>
          <p:cNvPr id="5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1BD16F-F506-43BE-A5E7-26CD563DE2D6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8DE131-659C-4AB2-8210-4E45DADE778D}" type="datetime1">
              <a:rPr lang="es-SV"/>
              <a:pPr>
                <a:defRPr/>
              </a:pPr>
              <a:t>20/02/2013</a:t>
            </a:fld>
            <a:endParaRPr lang="es-SV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DD0EC-CB26-478D-9523-DF94956C6705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4 Triángulo isósceles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5 Conector recto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78B168-5841-4D15-958E-8BA3F9E1FB3F}" type="datetime1">
              <a:rPr lang="es-SV"/>
              <a:pPr>
                <a:defRPr/>
              </a:pPr>
              <a:t>20/02/2013</a:t>
            </a:fld>
            <a:endParaRPr lang="es-SV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F7B5F-F71F-42A6-8EEB-EC8D5CD50E9B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2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type="obj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onector recto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algn="ctr" cap="flat" cmpd="sng" w="9525">
            <a:solidFill>
              <a:schemeClr val="accent3">
                <a:lumMod val="50000"/>
              </a:schemeClr>
            </a:solidFill>
            <a:prstDash val="dash"/>
            <a:round/>
            <a:headEnd len="med" type="none" w="med"/>
            <a:tailEnd len="med" type="none" w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4 Triángulo isósceles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fmla="val 50000" name="adj"/>
            </a:avLst>
          </a:prstGeom>
          <a:solidFill>
            <a:schemeClr val="accent2"/>
          </a:solidFill>
          <a:ln algn="ctr" cap="rnd" cmpd="sng" w="25400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descr="C:\Documents and Settings\jberganza\Mis documentos\Mis imágenes\LOGO MARN V2.jpg" id="6" name="Picture 30"/>
          <p:cNvPicPr>
            <a:picLocks noChangeArrowheads="1" noChangeAspect="1"/>
          </p:cNvPicPr>
          <p:nvPr userDrawn="1"/>
        </p:nvPicPr>
        <p:blipFill>
          <a:blip r:embed="rId2"/>
          <a:stretch>
            <a:fillRect/>
          </a:stretch>
        </p:blipFill>
        <p:spPr bwMode="auto">
          <a:xfrm>
            <a:off x="8143875" y="6357938"/>
            <a:ext cx="90170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Rectángulo"/>
          <p:cNvSpPr/>
          <p:nvPr userDrawn="1"/>
        </p:nvSpPr>
        <p:spPr>
          <a:xfrm>
            <a:off x="428625" y="6429375"/>
            <a:ext cx="357188" cy="3571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SV"/>
          </a:p>
        </p:txBody>
      </p:sp>
      <p:sp>
        <p:nvSpPr>
          <p:cNvPr id="9" name="8 CuadroTexto"/>
          <p:cNvSpPr txBox="1"/>
          <p:nvPr userDrawn="1"/>
        </p:nvSpPr>
        <p:spPr>
          <a:xfrm>
            <a:off x="714375" y="6534150"/>
            <a:ext cx="7358063" cy="323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b="1" dirty="0" lang="es-ES" sz="1500">
                <a:solidFill>
                  <a:srgbClr val="663300"/>
                </a:solidFill>
              </a:rPr>
              <a:t>Ministerio de Medio Ambiente y Recursos Naturales – Gobierno de El Salvador</a:t>
            </a:r>
            <a:endParaRPr b="1" dirty="0" lang="es-MX" sz="1500">
              <a:solidFill>
                <a:srgbClr val="663300"/>
              </a:solidFill>
            </a:endParaRPr>
          </a:p>
        </p:txBody>
      </p:sp>
      <p:pic>
        <p:nvPicPr>
          <p:cNvPr descr="C:\Users\hh\Downloads\Escudo El Salvador.bmp" id="10" name="Picture 2"/>
          <p:cNvPicPr>
            <a:picLocks noChangeArrowheads="1"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23825" y="6357938"/>
            <a:ext cx="530225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71414"/>
            <a:ext cx="8643998" cy="477054"/>
          </a:xfr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algn="ctr" blurRad="190500" dir="2700000" dist="228600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dir="t" rig="glow">
              <a:rot lat="0" lon="0" rev="4800000"/>
            </a:lightRig>
          </a:scene3d>
          <a:sp3d prstMaterial="matte"/>
        </p:spPr>
        <p:txBody>
          <a:bodyPr>
            <a:spAutoFit/>
          </a:bodyPr>
          <a:lstStyle>
            <a:lvl1pPr>
              <a:defRPr b="1" sz="2500" u="none">
                <a:ln>
                  <a:noFill/>
                </a:ln>
                <a:solidFill>
                  <a:srgbClr val="464B15"/>
                </a:solidFill>
                <a:effectLst/>
                <a:latin typeface="+mn-lt"/>
              </a:defRPr>
            </a:lvl1pPr>
          </a:lstStyle>
          <a:p>
            <a:r>
              <a:rPr dirty="0" lang="es-ES" smtClean="0"/>
              <a:t>Haga clic para modificar el estilo</a:t>
            </a:r>
            <a:endParaRPr dirty="0" lang="en-US"/>
          </a:p>
        </p:txBody>
      </p:sp>
      <p:sp>
        <p:nvSpPr>
          <p:cNvPr id="8" name="7 Marcador de contenido"/>
          <p:cNvSpPr>
            <a:spLocks noGrp="1"/>
          </p:cNvSpPr>
          <p:nvPr>
            <p:ph idx="1" sz="quarter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solidFill>
                  <a:schemeClr val="accent2">
                    <a:lumMod val="50000"/>
                  </a:schemeClr>
                </a:solidFill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dirty="0" lang="es-ES" smtClean="0"/>
              <a:t>Haga clic para modificar el estilo de texto del patrón</a:t>
            </a:r>
          </a:p>
          <a:p>
            <a:pPr lvl="1"/>
            <a:r>
              <a:rPr dirty="0" lang="es-ES" smtClean="0"/>
              <a:t>Segundo nivel</a:t>
            </a:r>
          </a:p>
          <a:p>
            <a:pPr lvl="2"/>
            <a:r>
              <a:rPr dirty="0" lang="es-ES" smtClean="0"/>
              <a:t>Tercer nivel</a:t>
            </a:r>
          </a:p>
          <a:p>
            <a:pPr lvl="3"/>
            <a:r>
              <a:rPr dirty="0" lang="es-ES" smtClean="0"/>
              <a:t>Cuarto nivel</a:t>
            </a:r>
          </a:p>
          <a:p>
            <a:pPr lvl="4"/>
            <a:r>
              <a:rPr dirty="0" lang="es-ES" smtClean="0"/>
              <a:t>Quinto nivel</a:t>
            </a:r>
            <a:endParaRPr dirty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4 Rectángulo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62DD02-736F-4AD3-85E9-4600985F7E2A}" type="datetime1">
              <a:rPr lang="es-SV"/>
              <a:pPr>
                <a:defRPr/>
              </a:pPr>
              <a:t>20/02/2013</a:t>
            </a:fld>
            <a:endParaRPr lang="es-SV"/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36700-86B2-4939-B32B-931B7433398C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7B131-BE18-49EF-9C42-73AA18C6B90D}" type="datetime1">
              <a:rPr lang="es-SV"/>
              <a:pPr>
                <a:defRPr/>
              </a:pPr>
              <a:t>20/02/2013</a:t>
            </a:fld>
            <a:endParaRPr lang="es-SV"/>
          </a:p>
        </p:txBody>
      </p:sp>
      <p:sp>
        <p:nvSpPr>
          <p:cNvPr id="6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CAC84-D614-40C6-8286-24BD40E605EE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9DA2D-7A76-4ED9-8CFE-8ADC82B9CE6B}" type="datetime1">
              <a:rPr lang="es-SV"/>
              <a:pPr>
                <a:defRPr/>
              </a:pPr>
              <a:t>20/02/2013</a:t>
            </a:fld>
            <a:endParaRPr lang="es-SV"/>
          </a:p>
        </p:txBody>
      </p:sp>
      <p:sp>
        <p:nvSpPr>
          <p:cNvPr id="8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9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F1901-F27C-409E-89AD-A80B0DF5FF11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riángulo isósceles"/>
          <p:cNvSpPr>
            <a:spLocks noChangeAspect="1"/>
          </p:cNvSpPr>
          <p:nvPr userDrawn="1"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3000372"/>
            <a:ext cx="8229600" cy="914400"/>
          </a:xfrm>
        </p:spPr>
        <p:txBody>
          <a:bodyPr/>
          <a:lstStyle>
            <a:lvl1pPr algn="ctr">
              <a:defRPr b="1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4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6715125" y="6357938"/>
            <a:ext cx="1981200" cy="365125"/>
          </a:xfrm>
        </p:spPr>
        <p:txBody>
          <a:bodyPr/>
          <a:lstStyle>
            <a:lvl1pPr algn="r">
              <a:defRPr b="1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5CD2D4A6-DF70-4048-9220-EE8D12F1FAA0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2 Triángulo isósceles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82512-53FE-4F2D-BDF5-5B3B2E83899C}" type="datetime1">
              <a:rPr lang="es-SV"/>
              <a:pPr>
                <a:defRPr/>
              </a:pPr>
              <a:t>20/02/2013</a:t>
            </a:fld>
            <a:endParaRPr lang="es-SV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700341-4FEE-4D5D-8E35-17CE3653DEA6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5 Conector recto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6 Triángulo isósceles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11 Marcador de contenido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8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070BA-CB26-4D92-B2FA-C4327E80FEE1}" type="datetime1">
              <a:rPr lang="es-SV"/>
              <a:pPr>
                <a:defRPr/>
              </a:pPr>
              <a:t>20/02/2013</a:t>
            </a:fld>
            <a:endParaRPr lang="es-SV"/>
          </a:p>
        </p:txBody>
      </p:sp>
      <p:sp>
        <p:nvSpPr>
          <p:cNvPr id="9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10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B512C5-BF57-4B05-9D08-B07C52F94B0D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5 Triángulo isósceles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70A7C-B92F-4987-9EC9-84366CCD51F5}" type="datetime1">
              <a:rPr lang="es-SV"/>
              <a:pPr>
                <a:defRPr/>
              </a:pPr>
              <a:t>20/02/2013</a:t>
            </a:fld>
            <a:endParaRPr lang="es-SV"/>
          </a:p>
        </p:txBody>
      </p:sp>
      <p:sp>
        <p:nvSpPr>
          <p:cNvPr id="9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10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95AC4-1958-4AA1-891B-0FD153704409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2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027" name="1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E0E6AC3-8EB1-42D1-9810-AAD0C9352A22}" type="datetime1">
              <a:rPr lang="es-SV"/>
              <a:pPr>
                <a:defRPr/>
              </a:pPr>
              <a:t>20/02/2013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BC2A815-E3B4-49D0-BA87-DC8866658430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  <p:sp>
        <p:nvSpPr>
          <p:cNvPr id="28" name="2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28 Conector recto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9 Triángulo isósceles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2" r:id="rId1"/>
    <p:sldLayoutId id="2147483893" r:id="rId2"/>
    <p:sldLayoutId id="2147483894" r:id="rId3"/>
    <p:sldLayoutId id="2147483889" r:id="rId4"/>
    <p:sldLayoutId id="2147483890" r:id="rId5"/>
    <p:sldLayoutId id="2147483895" r:id="rId6"/>
    <p:sldLayoutId id="2147483896" r:id="rId7"/>
    <p:sldLayoutId id="2147483897" r:id="rId8"/>
    <p:sldLayoutId id="2147483898" r:id="rId9"/>
    <p:sldLayoutId id="2147483891" r:id="rId10"/>
    <p:sldLayoutId id="214748389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andscapemeasures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 ?><Relationships xmlns="http://schemas.openxmlformats.org/package/2006/relationships"><Relationship Id="rId2" Target="../media/image11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5.xml.rels><?xml version="1.0" encoding="UTF-8" standalone="yes" ?><Relationships xmlns="http://schemas.openxmlformats.org/package/2006/relationships"><Relationship Id="rId2" Target="../media/image1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2 CuadroTexto"/>
          <p:cNvSpPr txBox="1">
            <a:spLocks noChangeArrowheads="1"/>
          </p:cNvSpPr>
          <p:nvPr/>
        </p:nvSpPr>
        <p:spPr bwMode="auto">
          <a:xfrm>
            <a:off x="684213" y="6286500"/>
            <a:ext cx="79343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s-SV" sz="2000"/>
              <a:t> San Salvador, 21 de Febrero de 2013</a:t>
            </a:r>
          </a:p>
        </p:txBody>
      </p:sp>
      <p:pic>
        <p:nvPicPr>
          <p:cNvPr id="10243" name="3 CuadroTexto"/>
          <p:cNvPicPr>
            <a:picLocks noChangeArrowheads="1"/>
          </p:cNvPicPr>
          <p:nvPr/>
        </p:nvPicPr>
        <p:blipFill>
          <a:blip r:embed="rId2"/>
          <a:srcRect r="10"/>
          <a:stretch>
            <a:fillRect/>
          </a:stretch>
        </p:blipFill>
        <p:spPr bwMode="auto">
          <a:xfrm>
            <a:off x="142875" y="2087563"/>
            <a:ext cx="9001125" cy="407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857250" y="2924175"/>
            <a:ext cx="7616825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r>
              <a:rPr b="1" dirty="0" lang="es-SV" sz="3500">
                <a:solidFill>
                  <a:schemeClr val="bg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charset="0" pitchFamily="34" typeface="Arial"/>
                <a:cs charset="0" pitchFamily="34" typeface="Arial"/>
              </a:rPr>
              <a:t>El PREP y la importancia de la escala de paisajes </a:t>
            </a:r>
          </a:p>
          <a:p>
            <a:pPr algn="r">
              <a:defRPr/>
            </a:pPr>
            <a:endParaRPr b="1" dirty="0" lang="es-SV" sz="3600">
              <a:solidFill>
                <a:schemeClr val="bg1"/>
              </a:solidFill>
              <a:effectLst>
                <a:outerShdw algn="tl" blurRad="38100" dir="2700000" dist="38100">
                  <a:srgbClr val="C0C0C0"/>
                </a:outerShdw>
              </a:effectLst>
              <a:latin charset="0" pitchFamily="34" typeface="Arial"/>
              <a:cs charset="0" pitchFamily="34" typeface="Arial"/>
            </a:endParaRPr>
          </a:p>
          <a:p>
            <a:pPr algn="r">
              <a:defRPr/>
            </a:pPr>
            <a:endParaRPr b="1" dirty="0" lang="es-SV" sz="2800">
              <a:solidFill>
                <a:schemeClr val="bg1"/>
              </a:solidFill>
              <a:effectLst>
                <a:outerShdw algn="tl" blurRad="38100" dir="2700000" dist="38100">
                  <a:srgbClr val="C0C0C0"/>
                </a:outerShdw>
              </a:effectLst>
              <a:latin charset="0" pitchFamily="34" typeface="Arial"/>
              <a:cs charset="0" pitchFamily="34" typeface="Arial"/>
            </a:endParaRPr>
          </a:p>
          <a:p>
            <a:pPr algn="r">
              <a:defRPr/>
            </a:pPr>
            <a:endParaRPr b="1" dirty="0" lang="es-SV" sz="2000">
              <a:solidFill>
                <a:schemeClr val="bg1"/>
              </a:solidFill>
              <a:effectLst>
                <a:outerShdw algn="tl" blurRad="38100" dir="2700000" dist="38100">
                  <a:srgbClr val="C0C0C0"/>
                </a:outerShdw>
              </a:effectLst>
              <a:latin charset="0" pitchFamily="34" typeface="Arial"/>
              <a:cs charset="0" pitchFamily="34" typeface="Arial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357166"/>
            <a:ext cx="8643998" cy="477054"/>
          </a:xfrm>
        </p:spPr>
        <p:txBody>
          <a:bodyPr/>
          <a:lstStyle/>
          <a:p>
            <a:pPr>
              <a:defRPr/>
            </a:pPr>
            <a:r>
              <a:rPr lang="es-ES" dirty="0" smtClean="0"/>
              <a:t>Los principios </a:t>
            </a:r>
            <a:r>
              <a:rPr lang="es-ES" dirty="0" err="1" smtClean="0"/>
              <a:t>Lally</a:t>
            </a:r>
            <a:r>
              <a:rPr lang="es-ES" dirty="0" smtClean="0"/>
              <a:t> que intenta aplicar el PREP </a:t>
            </a:r>
            <a:endParaRPr lang="es-SV" dirty="0"/>
          </a:p>
        </p:txBody>
      </p:sp>
      <p:sp>
        <p:nvSpPr>
          <p:cNvPr id="19461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s-ES" smtClean="0"/>
              <a:t>Aprender de los fracasos.</a:t>
            </a:r>
          </a:p>
          <a:p>
            <a:endParaRPr lang="es-ES" smtClean="0"/>
          </a:p>
          <a:p>
            <a:r>
              <a:rPr lang="es-ES" smtClean="0"/>
              <a:t>Aceptar el cambio.</a:t>
            </a:r>
          </a:p>
          <a:p>
            <a:endParaRPr lang="es-ES" smtClean="0"/>
          </a:p>
          <a:p>
            <a:r>
              <a:rPr lang="es-ES" smtClean="0"/>
              <a:t>Identificar las partes interesadas.</a:t>
            </a:r>
          </a:p>
          <a:p>
            <a:endParaRPr lang="es-ES" smtClean="0"/>
          </a:p>
          <a:p>
            <a:r>
              <a:rPr lang="es-ES" smtClean="0"/>
              <a:t>Comenzar en pequeño, para luego expandirse sin perder la escala de paisaje.</a:t>
            </a:r>
          </a:p>
          <a:p>
            <a:endParaRPr lang="es-ES" smtClean="0"/>
          </a:p>
          <a:p>
            <a:r>
              <a:rPr lang="es-ES" smtClean="0"/>
              <a:t>Mas informacion: </a:t>
            </a:r>
            <a:r>
              <a:rPr lang="es-ES" u="sng" smtClean="0">
                <a:hlinkClick r:id="rId2"/>
              </a:rPr>
              <a:t>www.landscapemeasures.org</a:t>
            </a:r>
            <a:endParaRPr lang="es-ES" smtClean="0"/>
          </a:p>
          <a:p>
            <a:endParaRPr lang="es-ES" smtClean="0"/>
          </a:p>
          <a:p>
            <a:pPr>
              <a:buFont typeface="Wingdings 3" pitchFamily="18" charset="2"/>
              <a:buNone/>
            </a:pPr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ctángulo"/>
          <p:cNvSpPr/>
          <p:nvPr/>
        </p:nvSpPr>
        <p:spPr>
          <a:xfrm>
            <a:off x="428625" y="571500"/>
            <a:ext cx="8429625" cy="5500688"/>
          </a:xfrm>
          <a:prstGeom prst="rect">
            <a:avLst/>
          </a:prstGeom>
          <a:solidFill>
            <a:schemeClr val="tx1"/>
          </a:solidFill>
          <a:ln w="76200" cmpd="thickThin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SV"/>
          </a:p>
        </p:txBody>
      </p:sp>
      <p:pic>
        <p:nvPicPr>
          <p:cNvPr id="11267" name="Picture 2" descr="C:\Users\dbarry\Desktop\PREP2012\PP Presentations\MAPA finalPREP territorios de arranque+rio lemp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25" y="739775"/>
            <a:ext cx="6961188" cy="507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1268" name="1 Título"/>
          <p:cNvGrpSpPr>
            <a:grpSpLocks noGrp="1"/>
          </p:cNvGrpSpPr>
          <p:nvPr/>
        </p:nvGrpSpPr>
        <p:grpSpPr bwMode="auto">
          <a:xfrm>
            <a:off x="5795963" y="350838"/>
            <a:ext cx="3205162" cy="1577975"/>
            <a:chOff x="3660" y="822"/>
            <a:chExt cx="2019" cy="994"/>
          </a:xfrm>
        </p:grpSpPr>
        <p:pic>
          <p:nvPicPr>
            <p:cNvPr id="11272" name="1 Título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660" y="822"/>
              <a:ext cx="2019" cy="9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273" name="Text Box 4"/>
            <p:cNvSpPr txBox="1">
              <a:spLocks noChangeArrowheads="1"/>
            </p:cNvSpPr>
            <p:nvPr/>
          </p:nvSpPr>
          <p:spPr bwMode="auto">
            <a:xfrm>
              <a:off x="3686" y="879"/>
              <a:ext cx="1734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b">
              <a:spAutoFit/>
            </a:bodyPr>
            <a:lstStyle/>
            <a:p>
              <a:pPr algn="ctr" eaLnBrk="0" hangingPunct="0"/>
              <a:r>
                <a:rPr lang="es-SV" sz="2800" b="1">
                  <a:solidFill>
                    <a:srgbClr val="464B15"/>
                  </a:solidFill>
                  <a:latin typeface="Gill Sans MT" pitchFamily="34" charset="0"/>
                </a:rPr>
                <a:t>Territorios de Arranque</a:t>
              </a:r>
            </a:p>
          </p:txBody>
        </p:sp>
      </p:grpSp>
      <p:sp>
        <p:nvSpPr>
          <p:cNvPr id="14" name="13 Forma libre"/>
          <p:cNvSpPr/>
          <p:nvPr/>
        </p:nvSpPr>
        <p:spPr>
          <a:xfrm>
            <a:off x="4027488" y="2297113"/>
            <a:ext cx="831850" cy="771525"/>
          </a:xfrm>
          <a:custGeom>
            <a:avLst/>
            <a:gdLst>
              <a:gd name="connsiteX0" fmla="*/ 134202 w 832512"/>
              <a:gd name="connsiteY0" fmla="*/ 13647 h 771098"/>
              <a:gd name="connsiteX1" fmla="*/ 65964 w 832512"/>
              <a:gd name="connsiteY1" fmla="*/ 655092 h 771098"/>
              <a:gd name="connsiteX2" fmla="*/ 529987 w 832512"/>
              <a:gd name="connsiteY2" fmla="*/ 709683 h 771098"/>
              <a:gd name="connsiteX3" fmla="*/ 830238 w 832512"/>
              <a:gd name="connsiteY3" fmla="*/ 300250 h 771098"/>
              <a:gd name="connsiteX4" fmla="*/ 516340 w 832512"/>
              <a:gd name="connsiteY4" fmla="*/ 40943 h 771098"/>
              <a:gd name="connsiteX5" fmla="*/ 270680 w 832512"/>
              <a:gd name="connsiteY5" fmla="*/ 54591 h 771098"/>
              <a:gd name="connsiteX6" fmla="*/ 147850 w 832512"/>
              <a:gd name="connsiteY6" fmla="*/ 177421 h 771098"/>
              <a:gd name="connsiteX7" fmla="*/ 147850 w 832512"/>
              <a:gd name="connsiteY7" fmla="*/ 177421 h 771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2" h="771098">
                <a:moveTo>
                  <a:pt x="134202" y="13647"/>
                </a:moveTo>
                <a:cubicBezTo>
                  <a:pt x="67101" y="276366"/>
                  <a:pt x="0" y="539086"/>
                  <a:pt x="65964" y="655092"/>
                </a:cubicBezTo>
                <a:cubicBezTo>
                  <a:pt x="131928" y="771098"/>
                  <a:pt x="402608" y="768823"/>
                  <a:pt x="529987" y="709683"/>
                </a:cubicBezTo>
                <a:cubicBezTo>
                  <a:pt x="657366" y="650543"/>
                  <a:pt x="832512" y="411707"/>
                  <a:pt x="830238" y="300250"/>
                </a:cubicBezTo>
                <a:cubicBezTo>
                  <a:pt x="827964" y="188793"/>
                  <a:pt x="609600" y="81886"/>
                  <a:pt x="516340" y="40943"/>
                </a:cubicBezTo>
                <a:cubicBezTo>
                  <a:pt x="423080" y="0"/>
                  <a:pt x="332095" y="31845"/>
                  <a:pt x="270680" y="54591"/>
                </a:cubicBezTo>
                <a:cubicBezTo>
                  <a:pt x="209265" y="77337"/>
                  <a:pt x="147850" y="177421"/>
                  <a:pt x="147850" y="177421"/>
                </a:cubicBezTo>
                <a:lnTo>
                  <a:pt x="147850" y="177421"/>
                </a:ln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SV"/>
          </a:p>
        </p:txBody>
      </p:sp>
      <p:sp>
        <p:nvSpPr>
          <p:cNvPr id="15" name="14 Forma libre"/>
          <p:cNvSpPr/>
          <p:nvPr/>
        </p:nvSpPr>
        <p:spPr>
          <a:xfrm>
            <a:off x="3925888" y="3074988"/>
            <a:ext cx="919162" cy="587375"/>
          </a:xfrm>
          <a:custGeom>
            <a:avLst/>
            <a:gdLst>
              <a:gd name="connsiteX0" fmla="*/ 850710 w 918949"/>
              <a:gd name="connsiteY0" fmla="*/ 241110 h 586853"/>
              <a:gd name="connsiteX1" fmla="*/ 755176 w 918949"/>
              <a:gd name="connsiteY1" fmla="*/ 131928 h 586853"/>
              <a:gd name="connsiteX2" fmla="*/ 523164 w 918949"/>
              <a:gd name="connsiteY2" fmla="*/ 22746 h 586853"/>
              <a:gd name="connsiteX3" fmla="*/ 222913 w 918949"/>
              <a:gd name="connsiteY3" fmla="*/ 9098 h 586853"/>
              <a:gd name="connsiteX4" fmla="*/ 31845 w 918949"/>
              <a:gd name="connsiteY4" fmla="*/ 77337 h 586853"/>
              <a:gd name="connsiteX5" fmla="*/ 31845 w 918949"/>
              <a:gd name="connsiteY5" fmla="*/ 213814 h 586853"/>
              <a:gd name="connsiteX6" fmla="*/ 141027 w 918949"/>
              <a:gd name="connsiteY6" fmla="*/ 363940 h 586853"/>
              <a:gd name="connsiteX7" fmla="*/ 373039 w 918949"/>
              <a:gd name="connsiteY7" fmla="*/ 555008 h 586853"/>
              <a:gd name="connsiteX8" fmla="*/ 454925 w 918949"/>
              <a:gd name="connsiteY8" fmla="*/ 555008 h 586853"/>
              <a:gd name="connsiteX9" fmla="*/ 591403 w 918949"/>
              <a:gd name="connsiteY9" fmla="*/ 527713 h 586853"/>
              <a:gd name="connsiteX10" fmla="*/ 755176 w 918949"/>
              <a:gd name="connsiteY10" fmla="*/ 514065 h 586853"/>
              <a:gd name="connsiteX11" fmla="*/ 850710 w 918949"/>
              <a:gd name="connsiteY11" fmla="*/ 404883 h 586853"/>
              <a:gd name="connsiteX12" fmla="*/ 891654 w 918949"/>
              <a:gd name="connsiteY12" fmla="*/ 322997 h 586853"/>
              <a:gd name="connsiteX13" fmla="*/ 918949 w 918949"/>
              <a:gd name="connsiteY13" fmla="*/ 213814 h 586853"/>
              <a:gd name="connsiteX14" fmla="*/ 918949 w 918949"/>
              <a:gd name="connsiteY14" fmla="*/ 213814 h 586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18949" h="586853">
                <a:moveTo>
                  <a:pt x="850710" y="241110"/>
                </a:moveTo>
                <a:cubicBezTo>
                  <a:pt x="830238" y="204716"/>
                  <a:pt x="809767" y="168322"/>
                  <a:pt x="755176" y="131928"/>
                </a:cubicBezTo>
                <a:cubicBezTo>
                  <a:pt x="700585" y="95534"/>
                  <a:pt x="611875" y="43218"/>
                  <a:pt x="523164" y="22746"/>
                </a:cubicBezTo>
                <a:cubicBezTo>
                  <a:pt x="434453" y="2274"/>
                  <a:pt x="304800" y="0"/>
                  <a:pt x="222913" y="9098"/>
                </a:cubicBezTo>
                <a:cubicBezTo>
                  <a:pt x="141027" y="18197"/>
                  <a:pt x="63690" y="43218"/>
                  <a:pt x="31845" y="77337"/>
                </a:cubicBezTo>
                <a:cubicBezTo>
                  <a:pt x="0" y="111456"/>
                  <a:pt x="13648" y="166047"/>
                  <a:pt x="31845" y="213814"/>
                </a:cubicBezTo>
                <a:cubicBezTo>
                  <a:pt x="50042" y="261581"/>
                  <a:pt x="84161" y="307074"/>
                  <a:pt x="141027" y="363940"/>
                </a:cubicBezTo>
                <a:cubicBezTo>
                  <a:pt x="197893" y="420806"/>
                  <a:pt x="320723" y="523163"/>
                  <a:pt x="373039" y="555008"/>
                </a:cubicBezTo>
                <a:cubicBezTo>
                  <a:pt x="425355" y="586853"/>
                  <a:pt x="418531" y="559557"/>
                  <a:pt x="454925" y="555008"/>
                </a:cubicBezTo>
                <a:cubicBezTo>
                  <a:pt x="491319" y="550459"/>
                  <a:pt x="541361" y="534537"/>
                  <a:pt x="591403" y="527713"/>
                </a:cubicBezTo>
                <a:cubicBezTo>
                  <a:pt x="641445" y="520889"/>
                  <a:pt x="711958" y="534537"/>
                  <a:pt x="755176" y="514065"/>
                </a:cubicBezTo>
                <a:cubicBezTo>
                  <a:pt x="798394" y="493593"/>
                  <a:pt x="827964" y="436728"/>
                  <a:pt x="850710" y="404883"/>
                </a:cubicBezTo>
                <a:cubicBezTo>
                  <a:pt x="873456" y="373038"/>
                  <a:pt x="880281" y="354842"/>
                  <a:pt x="891654" y="322997"/>
                </a:cubicBezTo>
                <a:cubicBezTo>
                  <a:pt x="903027" y="291152"/>
                  <a:pt x="918949" y="213814"/>
                  <a:pt x="918949" y="213814"/>
                </a:cubicBezTo>
                <a:lnTo>
                  <a:pt x="918949" y="213814"/>
                </a:ln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SV"/>
          </a:p>
        </p:txBody>
      </p:sp>
      <p:sp>
        <p:nvSpPr>
          <p:cNvPr id="16" name="15 Forma libre"/>
          <p:cNvSpPr/>
          <p:nvPr/>
        </p:nvSpPr>
        <p:spPr>
          <a:xfrm>
            <a:off x="4056063" y="4249738"/>
            <a:ext cx="2151062" cy="1274762"/>
          </a:xfrm>
          <a:custGeom>
            <a:avLst/>
            <a:gdLst>
              <a:gd name="connsiteX0" fmla="*/ 1444388 w 2151797"/>
              <a:gd name="connsiteY0" fmla="*/ 241110 h 1276066"/>
              <a:gd name="connsiteX1" fmla="*/ 898477 w 2151797"/>
              <a:gd name="connsiteY1" fmla="*/ 9098 h 1276066"/>
              <a:gd name="connsiteX2" fmla="*/ 188794 w 2151797"/>
              <a:gd name="connsiteY2" fmla="*/ 186519 h 1276066"/>
              <a:gd name="connsiteX3" fmla="*/ 25021 w 2151797"/>
              <a:gd name="connsiteY3" fmla="*/ 568657 h 1276066"/>
              <a:gd name="connsiteX4" fmla="*/ 338919 w 2151797"/>
              <a:gd name="connsiteY4" fmla="*/ 855260 h 1276066"/>
              <a:gd name="connsiteX5" fmla="*/ 857534 w 2151797"/>
              <a:gd name="connsiteY5" fmla="*/ 1128215 h 1276066"/>
              <a:gd name="connsiteX6" fmla="*/ 1444388 w 2151797"/>
              <a:gd name="connsiteY6" fmla="*/ 1264693 h 1276066"/>
              <a:gd name="connsiteX7" fmla="*/ 1963003 w 2151797"/>
              <a:gd name="connsiteY7" fmla="*/ 1196454 h 1276066"/>
              <a:gd name="connsiteX8" fmla="*/ 2126776 w 2151797"/>
              <a:gd name="connsiteY8" fmla="*/ 964442 h 1276066"/>
              <a:gd name="connsiteX9" fmla="*/ 2113128 w 2151797"/>
              <a:gd name="connsiteY9" fmla="*/ 650543 h 1276066"/>
              <a:gd name="connsiteX10" fmla="*/ 1976650 w 2151797"/>
              <a:gd name="connsiteY10" fmla="*/ 514066 h 1276066"/>
              <a:gd name="connsiteX11" fmla="*/ 1567218 w 2151797"/>
              <a:gd name="connsiteY11" fmla="*/ 295701 h 1276066"/>
              <a:gd name="connsiteX12" fmla="*/ 1417092 w 2151797"/>
              <a:gd name="connsiteY12" fmla="*/ 295701 h 1276066"/>
              <a:gd name="connsiteX13" fmla="*/ 1307910 w 2151797"/>
              <a:gd name="connsiteY13" fmla="*/ 295701 h 1276066"/>
              <a:gd name="connsiteX14" fmla="*/ 1307910 w 2151797"/>
              <a:gd name="connsiteY14" fmla="*/ 295701 h 1276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151797" h="1276066">
                <a:moveTo>
                  <a:pt x="1444388" y="241110"/>
                </a:moveTo>
                <a:cubicBezTo>
                  <a:pt x="1276065" y="129653"/>
                  <a:pt x="1107743" y="18196"/>
                  <a:pt x="898477" y="9098"/>
                </a:cubicBezTo>
                <a:cubicBezTo>
                  <a:pt x="689211" y="0"/>
                  <a:pt x="334370" y="93259"/>
                  <a:pt x="188794" y="186519"/>
                </a:cubicBezTo>
                <a:cubicBezTo>
                  <a:pt x="43218" y="279779"/>
                  <a:pt x="0" y="457200"/>
                  <a:pt x="25021" y="568657"/>
                </a:cubicBezTo>
                <a:cubicBezTo>
                  <a:pt x="50042" y="680114"/>
                  <a:pt x="200167" y="762000"/>
                  <a:pt x="338919" y="855260"/>
                </a:cubicBezTo>
                <a:cubicBezTo>
                  <a:pt x="477671" y="948520"/>
                  <a:pt x="673289" y="1059976"/>
                  <a:pt x="857534" y="1128215"/>
                </a:cubicBezTo>
                <a:cubicBezTo>
                  <a:pt x="1041779" y="1196454"/>
                  <a:pt x="1260143" y="1253320"/>
                  <a:pt x="1444388" y="1264693"/>
                </a:cubicBezTo>
                <a:cubicBezTo>
                  <a:pt x="1628633" y="1276066"/>
                  <a:pt x="1849272" y="1246496"/>
                  <a:pt x="1963003" y="1196454"/>
                </a:cubicBezTo>
                <a:cubicBezTo>
                  <a:pt x="2076734" y="1146412"/>
                  <a:pt x="2101755" y="1055427"/>
                  <a:pt x="2126776" y="964442"/>
                </a:cubicBezTo>
                <a:cubicBezTo>
                  <a:pt x="2151797" y="873457"/>
                  <a:pt x="2138149" y="725606"/>
                  <a:pt x="2113128" y="650543"/>
                </a:cubicBezTo>
                <a:cubicBezTo>
                  <a:pt x="2088107" y="575480"/>
                  <a:pt x="2067635" y="573206"/>
                  <a:pt x="1976650" y="514066"/>
                </a:cubicBezTo>
                <a:cubicBezTo>
                  <a:pt x="1885665" y="454926"/>
                  <a:pt x="1660478" y="332095"/>
                  <a:pt x="1567218" y="295701"/>
                </a:cubicBezTo>
                <a:cubicBezTo>
                  <a:pt x="1473958" y="259307"/>
                  <a:pt x="1417092" y="295701"/>
                  <a:pt x="1417092" y="295701"/>
                </a:cubicBezTo>
                <a:lnTo>
                  <a:pt x="1307910" y="295701"/>
                </a:lnTo>
                <a:lnTo>
                  <a:pt x="1307910" y="295701"/>
                </a:ln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SV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vbaiza\Desktop\VLADIMIR MARN\Fotos\Sobrevuelo 26 octubre 2011\DSC095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908050"/>
            <a:ext cx="8320088" cy="549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2291" name="1 Título"/>
          <p:cNvGrpSpPr>
            <a:grpSpLocks noGrp="1"/>
          </p:cNvGrpSpPr>
          <p:nvPr/>
        </p:nvGrpSpPr>
        <p:grpSpPr bwMode="auto">
          <a:xfrm>
            <a:off x="36513" y="-92075"/>
            <a:ext cx="9204325" cy="1268413"/>
            <a:chOff x="23" y="-58"/>
            <a:chExt cx="5798" cy="799"/>
          </a:xfrm>
        </p:grpSpPr>
        <p:pic>
          <p:nvPicPr>
            <p:cNvPr id="12297" name="1 Título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3" y="-58"/>
              <a:ext cx="5798" cy="7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298" name="Text Box 4"/>
            <p:cNvSpPr txBox="1">
              <a:spLocks noChangeArrowheads="1"/>
            </p:cNvSpPr>
            <p:nvPr/>
          </p:nvSpPr>
          <p:spPr bwMode="auto">
            <a:xfrm>
              <a:off x="147" y="16"/>
              <a:ext cx="5445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b">
              <a:spAutoFit/>
            </a:bodyPr>
            <a:lstStyle/>
            <a:p>
              <a:pPr eaLnBrk="0" hangingPunct="0"/>
              <a:r>
                <a:rPr lang="es-SV" sz="3200" b="1">
                  <a:solidFill>
                    <a:srgbClr val="464B15"/>
                  </a:solidFill>
                  <a:latin typeface="Gill Sans MT" pitchFamily="34" charset="0"/>
                </a:rPr>
                <a:t>Instrumentos claves a desarrollar</a:t>
              </a:r>
            </a:p>
          </p:txBody>
        </p:sp>
      </p:grpSp>
      <p:sp>
        <p:nvSpPr>
          <p:cNvPr id="5" name="4 CuadroTexto"/>
          <p:cNvSpPr txBox="1">
            <a:spLocks noChangeArrowheads="1"/>
          </p:cNvSpPr>
          <p:nvPr/>
        </p:nvSpPr>
        <p:spPr bwMode="auto">
          <a:xfrm>
            <a:off x="827088" y="2082800"/>
            <a:ext cx="2520950" cy="923925"/>
          </a:xfrm>
          <a:prstGeom prst="rect">
            <a:avLst/>
          </a:prstGeom>
          <a:solidFill>
            <a:srgbClr val="BBC737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Char char="§"/>
            </a:pPr>
            <a:r>
              <a:rPr lang="es-SV"/>
              <a:t> </a:t>
            </a:r>
            <a:r>
              <a:rPr lang="es-SV" b="1"/>
              <a:t>Sistema de asistencia técnica basado localmente</a:t>
            </a:r>
          </a:p>
        </p:txBody>
      </p:sp>
      <p:sp>
        <p:nvSpPr>
          <p:cNvPr id="6" name="5 CuadroTexto"/>
          <p:cNvSpPr txBox="1">
            <a:spLocks noChangeArrowheads="1"/>
          </p:cNvSpPr>
          <p:nvPr/>
        </p:nvSpPr>
        <p:spPr bwMode="auto">
          <a:xfrm>
            <a:off x="827088" y="3143250"/>
            <a:ext cx="2520950" cy="1477963"/>
          </a:xfrm>
          <a:prstGeom prst="rect">
            <a:avLst/>
          </a:prstGeom>
          <a:solidFill>
            <a:srgbClr val="BBC737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Char char="§"/>
            </a:pPr>
            <a:r>
              <a:rPr lang="es-SV"/>
              <a:t> </a:t>
            </a:r>
            <a:r>
              <a:rPr lang="es-SV" b="1"/>
              <a:t>Sistema de incentivos que fomenten la acción colectiva y gobernanza</a:t>
            </a:r>
          </a:p>
        </p:txBody>
      </p:sp>
      <p:sp>
        <p:nvSpPr>
          <p:cNvPr id="7" name="6 CuadroTexto"/>
          <p:cNvSpPr txBox="1">
            <a:spLocks noChangeArrowheads="1"/>
          </p:cNvSpPr>
          <p:nvPr/>
        </p:nvSpPr>
        <p:spPr bwMode="auto">
          <a:xfrm>
            <a:off x="836613" y="4729163"/>
            <a:ext cx="2520950" cy="1200150"/>
          </a:xfrm>
          <a:prstGeom prst="rect">
            <a:avLst/>
          </a:prstGeom>
          <a:solidFill>
            <a:srgbClr val="BBC737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Char char="§"/>
            </a:pPr>
            <a:r>
              <a:rPr lang="es-SV"/>
              <a:t> </a:t>
            </a:r>
            <a:r>
              <a:rPr lang="es-SV" b="1"/>
              <a:t>Investigación aplicada </a:t>
            </a:r>
            <a:r>
              <a:rPr lang="es-SV" b="1" i="1"/>
              <a:t>“in situ”</a:t>
            </a:r>
            <a:endParaRPr lang="es-SV" b="1"/>
          </a:p>
          <a:p>
            <a:pPr algn="ctr"/>
            <a:r>
              <a:rPr lang="es-SV"/>
              <a:t>(investigación participativa)</a:t>
            </a:r>
          </a:p>
        </p:txBody>
      </p:sp>
      <p:sp>
        <p:nvSpPr>
          <p:cNvPr id="9" name="8 CuadroTexto"/>
          <p:cNvSpPr txBox="1">
            <a:spLocks noChangeArrowheads="1"/>
          </p:cNvSpPr>
          <p:nvPr/>
        </p:nvSpPr>
        <p:spPr bwMode="auto">
          <a:xfrm>
            <a:off x="827088" y="785813"/>
            <a:ext cx="2520950" cy="1201737"/>
          </a:xfrm>
          <a:prstGeom prst="rect">
            <a:avLst/>
          </a:prstGeom>
          <a:solidFill>
            <a:srgbClr val="BBC737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Char char="§"/>
            </a:pPr>
            <a:r>
              <a:rPr lang="es-SV"/>
              <a:t> </a:t>
            </a:r>
            <a:r>
              <a:rPr lang="es-SV" b="1"/>
              <a:t>Definición participativa de paisajes de intervención</a:t>
            </a:r>
          </a:p>
        </p:txBody>
      </p:sp>
      <p:sp>
        <p:nvSpPr>
          <p:cNvPr id="10" name="9 CuadroTexto"/>
          <p:cNvSpPr txBox="1">
            <a:spLocks noChangeArrowheads="1"/>
          </p:cNvSpPr>
          <p:nvPr/>
        </p:nvSpPr>
        <p:spPr bwMode="auto">
          <a:xfrm>
            <a:off x="4067175" y="5732463"/>
            <a:ext cx="44656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SV" b="1" i="1">
                <a:solidFill>
                  <a:schemeClr val="bg1"/>
                </a:solidFill>
              </a:rPr>
              <a:t>PREP……UNA FORMA DIFERENTE DE HACER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0" grpId="0"/>
    </p:bldLst>
  </p:timing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5"/>
          <p:cNvPicPr>
            <a:picLocks noChangeArrowheads="1" noChangeAspect="1"/>
          </p:cNvPicPr>
          <p:nvPr/>
        </p:nvPicPr>
        <p:blipFill>
          <a:blip r:embed="rId2"/>
          <a:srcRect r="51"/>
          <a:stretch>
            <a:fillRect/>
          </a:stretch>
        </p:blipFill>
        <p:spPr bwMode="auto">
          <a:xfrm>
            <a:off x="-142875" y="0"/>
            <a:ext cx="9144000" cy="707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Forma libre"/>
          <p:cNvSpPr/>
          <p:nvPr/>
        </p:nvSpPr>
        <p:spPr>
          <a:xfrm>
            <a:off x="1562100" y="227013"/>
            <a:ext cx="6311900" cy="5438775"/>
          </a:xfrm>
          <a:custGeom>
            <a:avLst/>
            <a:gdLst>
              <a:gd fmla="*/ 3241343 w 6312089" name="connsiteX0"/>
              <a:gd fmla="*/ 5026925 h 5438632" name="connsiteY0"/>
              <a:gd fmla="*/ 3350525 w 6312089" name="connsiteX1"/>
              <a:gd fmla="*/ 5095164 h 5438632" name="connsiteY1"/>
              <a:gd fmla="*/ 3568889 w 6312089" name="connsiteX2"/>
              <a:gd fmla="*/ 5095164 h 5438632" name="connsiteY2"/>
              <a:gd fmla="*/ 3869140 w 6312089" name="connsiteX3"/>
              <a:gd fmla="*/ 4917743 h 5438632" name="connsiteY3"/>
              <a:gd fmla="*/ 4387755 w 6312089" name="connsiteX4"/>
              <a:gd fmla="*/ 4658436 h 5438632" name="connsiteY4"/>
              <a:gd fmla="*/ 4879074 w 6312089" name="connsiteX5"/>
              <a:gd fmla="*/ 4535606 h 5438632" name="connsiteY5"/>
              <a:gd fmla="*/ 5015552 w 6312089" name="connsiteX6"/>
              <a:gd fmla="*/ 4562901 h 5438632" name="connsiteY6"/>
              <a:gd fmla="*/ 5152030 w 6312089" name="connsiteX7"/>
              <a:gd fmla="*/ 4426424 h 5438632" name="connsiteY7"/>
              <a:gd fmla="*/ 5233916 w 6312089" name="connsiteX8"/>
              <a:gd fmla="*/ 4467367 h 5438632" name="connsiteY8"/>
              <a:gd fmla="*/ 5575110 w 6312089" name="connsiteX9"/>
              <a:gd fmla="*/ 4494662 h 5438632" name="connsiteY9"/>
              <a:gd fmla="*/ 5902656 w 6312089" name="connsiteX10"/>
              <a:gd fmla="*/ 4440071 h 5438632" name="connsiteY10"/>
              <a:gd fmla="*/ 6066430 w 6312089" name="connsiteX11"/>
              <a:gd fmla="*/ 4208059 h 5438632" name="connsiteY11"/>
              <a:gd fmla="*/ 6230203 w 6312089" name="connsiteX12"/>
              <a:gd fmla="*/ 3894161 h 5438632" name="connsiteY12"/>
              <a:gd fmla="*/ 6312089 w 6312089" name="connsiteX13"/>
              <a:gd fmla="*/ 3757683 h 5438632" name="connsiteY13"/>
              <a:gd fmla="*/ 6230203 w 6312089" name="connsiteX14"/>
              <a:gd fmla="*/ 3552967 h 5438632" name="connsiteY14"/>
              <a:gd fmla="*/ 6025486 w 6312089" name="connsiteX15"/>
              <a:gd fmla="*/ 3430137 h 5438632" name="connsiteY15"/>
              <a:gd fmla="*/ 5957247 w 6312089" name="connsiteX16"/>
              <a:gd fmla="*/ 3143534 h 5438632" name="connsiteY16"/>
              <a:gd fmla="*/ 5684292 w 6312089" name="connsiteX17"/>
              <a:gd fmla="*/ 2843283 h 5438632" name="connsiteY17"/>
              <a:gd fmla="*/ 5970895 w 6312089" name="connsiteX18"/>
              <a:gd fmla="*/ 2515737 h 5438632" name="connsiteY18"/>
              <a:gd fmla="*/ 6148316 w 6312089" name="connsiteX19"/>
              <a:gd fmla="*/ 2311021 h 5438632" name="connsiteY19"/>
              <a:gd fmla="*/ 6148316 w 6312089" name="connsiteX20"/>
              <a:gd fmla="*/ 2079009 h 5438632" name="connsiteY20"/>
              <a:gd fmla="*/ 5889009 w 6312089" name="connsiteX21"/>
              <a:gd fmla="*/ 1423916 h 5438632" name="connsiteY21"/>
              <a:gd fmla="*/ 5520519 w 6312089" name="connsiteX22"/>
              <a:gd fmla="*/ 946244 h 5438632" name="connsiteY22"/>
              <a:gd fmla="*/ 5261212 w 6312089" name="connsiteX23"/>
              <a:gd fmla="*/ 700585 h 5438632" name="connsiteY23"/>
              <a:gd fmla="*/ 4728949 w 6312089" name="connsiteX24"/>
              <a:gd fmla="*/ 181970 h 5438632" name="connsiteY24"/>
              <a:gd fmla="*/ 4415050 w 6312089" name="connsiteX25"/>
              <a:gd fmla="*/ 18197 h 5438632" name="connsiteY25"/>
              <a:gd fmla="*/ 4060209 w 6312089" name="connsiteX26"/>
              <a:gd fmla="*/ 72788 h 5438632" name="connsiteY26"/>
              <a:gd fmla="*/ 3759958 w 6312089" name="connsiteX27"/>
              <a:gd fmla="*/ 154674 h 5438632" name="connsiteY27"/>
              <a:gd fmla="*/ 3350525 w 6312089" name="connsiteX28"/>
              <a:gd fmla="*/ 495868 h 5438632" name="connsiteY28"/>
              <a:gd fmla="*/ 2913797 w 6312089" name="connsiteX29"/>
              <a:gd fmla="*/ 523164 h 5438632" name="connsiteY29"/>
              <a:gd fmla="*/ 2558955 w 6312089" name="connsiteX30"/>
              <a:gd fmla="*/ 768824 h 5438632" name="connsiteY30"/>
              <a:gd fmla="*/ 2094931 w 6312089" name="connsiteX31"/>
              <a:gd fmla="*/ 878006 h 5438632" name="connsiteY31"/>
              <a:gd fmla="*/ 1630907 w 6312089" name="connsiteX32"/>
              <a:gd fmla="*/ 918949 h 5438632" name="connsiteY32"/>
              <a:gd fmla="*/ 1385247 w 6312089" name="connsiteX33"/>
              <a:gd fmla="*/ 1260143 h 5438632" name="connsiteY33"/>
              <a:gd fmla="*/ 893928 w 6312089" name="connsiteX34"/>
              <a:gd fmla="*/ 1874292 h 5438632" name="connsiteY34"/>
              <a:gd fmla="*/ 307074 w 6312089" name="connsiteX35"/>
              <a:gd fmla="*/ 2583976 h 5438632" name="connsiteY35"/>
              <a:gd fmla="*/ 293427 w 6312089" name="connsiteX36"/>
              <a:gd fmla="*/ 3839570 h 5438632" name="connsiteY36"/>
              <a:gd fmla="*/ 34119 w 6312089" name="connsiteX37"/>
              <a:gd fmla="*/ 4508310 h 5438632" name="connsiteY37"/>
              <a:gd fmla="*/ 498143 w 6312089" name="connsiteX38"/>
              <a:gd fmla="*/ 4740322 h 5438632" name="connsiteY38"/>
              <a:gd fmla="*/ 880280 w 6312089" name="connsiteX39"/>
              <a:gd fmla="*/ 5245289 h 5438632" name="connsiteY39"/>
              <a:gd fmla="*/ 934871 w 6312089" name="connsiteX40"/>
              <a:gd fmla="*/ 5409062 h 5438632" name="connsiteY40"/>
              <a:gd fmla="*/ 1412543 w 6312089" name="connsiteX41"/>
              <a:gd fmla="*/ 5422710 h 5438632" name="connsiteY41"/>
              <a:gd fmla="*/ 2135874 w 6312089" name="connsiteX42"/>
              <a:gd fmla="*/ 5409062 h 5438632" name="connsiteY42"/>
              <a:gd fmla="*/ 2777319 w 6312089" name="connsiteX43"/>
              <a:gd fmla="*/ 5313528 h 5438632" name="connsiteY43"/>
              <a:gd fmla="*/ 3309582 w 6312089" name="connsiteX44"/>
              <a:gd fmla="*/ 5190698 h 5438632" name="connsiteY44"/>
              <a:gd fmla="*/ 3596185 w 6312089" name="connsiteX45"/>
              <a:gd fmla="*/ 5026925 h 5438632" name="connsiteY45"/>
              <a:gd fmla="*/ 3596185 w 6312089" name="connsiteX46"/>
              <a:gd fmla="*/ 5026925 h 5438632" name="connsiteY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b="b" l="l" r="r" t="t"/>
            <a:pathLst>
              <a:path h="5438632" w="6312089">
                <a:moveTo>
                  <a:pt x="3241343" y="5026925"/>
                </a:moveTo>
                <a:cubicBezTo>
                  <a:pt x="3268638" y="5055358"/>
                  <a:pt x="3295934" y="5083791"/>
                  <a:pt x="3350525" y="5095164"/>
                </a:cubicBezTo>
                <a:cubicBezTo>
                  <a:pt x="3405116" y="5106537"/>
                  <a:pt x="3482453" y="5124734"/>
                  <a:pt x="3568889" y="5095164"/>
                </a:cubicBezTo>
                <a:cubicBezTo>
                  <a:pt x="3655325" y="5065594"/>
                  <a:pt x="3732662" y="4990531"/>
                  <a:pt x="3869140" y="4917743"/>
                </a:cubicBezTo>
                <a:cubicBezTo>
                  <a:pt x="4005618" y="4844955"/>
                  <a:pt x="4219433" y="4722126"/>
                  <a:pt x="4387755" y="4658436"/>
                </a:cubicBezTo>
                <a:cubicBezTo>
                  <a:pt x="4556077" y="4594747"/>
                  <a:pt x="4774441" y="4551529"/>
                  <a:pt x="4879074" y="4535606"/>
                </a:cubicBezTo>
                <a:cubicBezTo>
                  <a:pt x="4983707" y="4519684"/>
                  <a:pt x="4970059" y="4581098"/>
                  <a:pt x="5015552" y="4562901"/>
                </a:cubicBezTo>
                <a:cubicBezTo>
                  <a:pt x="5061045" y="4544704"/>
                  <a:pt x="5115636" y="4442346"/>
                  <a:pt x="5152030" y="4426424"/>
                </a:cubicBezTo>
                <a:cubicBezTo>
                  <a:pt x="5188424" y="4410502"/>
                  <a:pt x="5163403" y="4455994"/>
                  <a:pt x="5233916" y="4467367"/>
                </a:cubicBezTo>
                <a:cubicBezTo>
                  <a:pt x="5304429" y="4478740"/>
                  <a:pt x="5463654" y="4499211"/>
                  <a:pt x="5575110" y="4494662"/>
                </a:cubicBezTo>
                <a:cubicBezTo>
                  <a:pt x="5686566" y="4490113"/>
                  <a:pt x="5820769" y="4487838"/>
                  <a:pt x="5902656" y="4440071"/>
                </a:cubicBezTo>
                <a:cubicBezTo>
                  <a:pt x="5984543" y="4392304"/>
                  <a:pt x="6011839" y="4299044"/>
                  <a:pt x="6066430" y="4208059"/>
                </a:cubicBezTo>
                <a:cubicBezTo>
                  <a:pt x="6121021" y="4117074"/>
                  <a:pt x="6189260" y="3969224"/>
                  <a:pt x="6230203" y="3894161"/>
                </a:cubicBezTo>
                <a:cubicBezTo>
                  <a:pt x="6271146" y="3819098"/>
                  <a:pt x="6312089" y="3814549"/>
                  <a:pt x="6312089" y="3757683"/>
                </a:cubicBezTo>
                <a:cubicBezTo>
                  <a:pt x="6312089" y="3700817"/>
                  <a:pt x="6277970" y="3607558"/>
                  <a:pt x="6230203" y="3552967"/>
                </a:cubicBezTo>
                <a:cubicBezTo>
                  <a:pt x="6182436" y="3498376"/>
                  <a:pt x="6070979" y="3498376"/>
                  <a:pt x="6025486" y="3430137"/>
                </a:cubicBezTo>
                <a:cubicBezTo>
                  <a:pt x="5979993" y="3361898"/>
                  <a:pt x="6014113" y="3241343"/>
                  <a:pt x="5957247" y="3143534"/>
                </a:cubicBezTo>
                <a:cubicBezTo>
                  <a:pt x="5900381" y="3045725"/>
                  <a:pt x="5682017" y="2947916"/>
                  <a:pt x="5684292" y="2843283"/>
                </a:cubicBezTo>
                <a:cubicBezTo>
                  <a:pt x="5686567" y="2738650"/>
                  <a:pt x="5970895" y="2515737"/>
                  <a:pt x="5970895" y="2515737"/>
                </a:cubicBezTo>
                <a:cubicBezTo>
                  <a:pt x="6048232" y="2427027"/>
                  <a:pt x="6118746" y="2383809"/>
                  <a:pt x="6148316" y="2311021"/>
                </a:cubicBezTo>
                <a:cubicBezTo>
                  <a:pt x="6177886" y="2238233"/>
                  <a:pt x="6191534" y="2226860"/>
                  <a:pt x="6148316" y="2079009"/>
                </a:cubicBezTo>
                <a:cubicBezTo>
                  <a:pt x="6105098" y="1931158"/>
                  <a:pt x="5993642" y="1612710"/>
                  <a:pt x="5889009" y="1423916"/>
                </a:cubicBezTo>
                <a:cubicBezTo>
                  <a:pt x="5784376" y="1235122"/>
                  <a:pt x="5625152" y="1066799"/>
                  <a:pt x="5520519" y="946244"/>
                </a:cubicBezTo>
                <a:cubicBezTo>
                  <a:pt x="5415886" y="825689"/>
                  <a:pt x="5261212" y="700585"/>
                  <a:pt x="5261212" y="700585"/>
                </a:cubicBezTo>
                <a:cubicBezTo>
                  <a:pt x="5129284" y="573206"/>
                  <a:pt x="4869976" y="295701"/>
                  <a:pt x="4728949" y="181970"/>
                </a:cubicBezTo>
                <a:cubicBezTo>
                  <a:pt x="4587922" y="68239"/>
                  <a:pt x="4526507" y="36394"/>
                  <a:pt x="4415050" y="18197"/>
                </a:cubicBezTo>
                <a:cubicBezTo>
                  <a:pt x="4303593" y="0"/>
                  <a:pt x="4169391" y="50042"/>
                  <a:pt x="4060209" y="72788"/>
                </a:cubicBezTo>
                <a:cubicBezTo>
                  <a:pt x="3951027" y="95534"/>
                  <a:pt x="3878239" y="84161"/>
                  <a:pt x="3759958" y="154674"/>
                </a:cubicBezTo>
                <a:cubicBezTo>
                  <a:pt x="3641677" y="225187"/>
                  <a:pt x="3491552" y="434453"/>
                  <a:pt x="3350525" y="495868"/>
                </a:cubicBezTo>
                <a:cubicBezTo>
                  <a:pt x="3209498" y="557283"/>
                  <a:pt x="3045725" y="477671"/>
                  <a:pt x="2913797" y="523164"/>
                </a:cubicBezTo>
                <a:cubicBezTo>
                  <a:pt x="2781869" y="568657"/>
                  <a:pt x="2695433" y="709684"/>
                  <a:pt x="2558955" y="768824"/>
                </a:cubicBezTo>
                <a:cubicBezTo>
                  <a:pt x="2422477" y="827964"/>
                  <a:pt x="2249606" y="852985"/>
                  <a:pt x="2094931" y="878006"/>
                </a:cubicBezTo>
                <a:cubicBezTo>
                  <a:pt x="1940256" y="903027"/>
                  <a:pt x="1749188" y="855260"/>
                  <a:pt x="1630907" y="918949"/>
                </a:cubicBezTo>
                <a:cubicBezTo>
                  <a:pt x="1512626" y="982638"/>
                  <a:pt x="1508077" y="1100919"/>
                  <a:pt x="1385247" y="1260143"/>
                </a:cubicBezTo>
                <a:cubicBezTo>
                  <a:pt x="1262417" y="1419367"/>
                  <a:pt x="1073624" y="1653653"/>
                  <a:pt x="893928" y="1874292"/>
                </a:cubicBezTo>
                <a:cubicBezTo>
                  <a:pt x="714233" y="2094931"/>
                  <a:pt x="407157" y="2256430"/>
                  <a:pt x="307074" y="2583976"/>
                </a:cubicBezTo>
                <a:cubicBezTo>
                  <a:pt x="206991" y="2911522"/>
                  <a:pt x="338919" y="3518848"/>
                  <a:pt x="293427" y="3839570"/>
                </a:cubicBezTo>
                <a:cubicBezTo>
                  <a:pt x="247935" y="4160292"/>
                  <a:pt x="0" y="4358185"/>
                  <a:pt x="34119" y="4508310"/>
                </a:cubicBezTo>
                <a:cubicBezTo>
                  <a:pt x="68238" y="4658435"/>
                  <a:pt x="357116" y="4617492"/>
                  <a:pt x="498143" y="4740322"/>
                </a:cubicBezTo>
                <a:cubicBezTo>
                  <a:pt x="639170" y="4863152"/>
                  <a:pt x="807492" y="5133832"/>
                  <a:pt x="880280" y="5245289"/>
                </a:cubicBezTo>
                <a:cubicBezTo>
                  <a:pt x="953068" y="5356746"/>
                  <a:pt x="846160" y="5379492"/>
                  <a:pt x="934871" y="5409062"/>
                </a:cubicBezTo>
                <a:cubicBezTo>
                  <a:pt x="1023582" y="5438632"/>
                  <a:pt x="1212376" y="5422710"/>
                  <a:pt x="1412543" y="5422710"/>
                </a:cubicBezTo>
                <a:cubicBezTo>
                  <a:pt x="1612710" y="5422710"/>
                  <a:pt x="1908411" y="5427259"/>
                  <a:pt x="2135874" y="5409062"/>
                </a:cubicBezTo>
                <a:cubicBezTo>
                  <a:pt x="2363337" y="5390865"/>
                  <a:pt x="2581701" y="5349922"/>
                  <a:pt x="2777319" y="5313528"/>
                </a:cubicBezTo>
                <a:cubicBezTo>
                  <a:pt x="2972937" y="5277134"/>
                  <a:pt x="3173104" y="5238465"/>
                  <a:pt x="3309582" y="5190698"/>
                </a:cubicBezTo>
                <a:cubicBezTo>
                  <a:pt x="3446060" y="5142931"/>
                  <a:pt x="3596185" y="5026925"/>
                  <a:pt x="3596185" y="5026925"/>
                </a:cubicBezTo>
                <a:lnTo>
                  <a:pt x="3596185" y="5026925"/>
                </a:lnTo>
              </a:path>
            </a:pathLst>
          </a:custGeom>
          <a:solidFill>
            <a:srgbClr val="92D050">
              <a:alpha val="54902"/>
            </a:srgb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SV"/>
          </a:p>
        </p:txBody>
      </p:sp>
      <p:sp>
        <p:nvSpPr>
          <p:cNvPr id="5" name="1 Título"/>
          <p:cNvSpPr txBox="1">
            <a:spLocks/>
          </p:cNvSpPr>
          <p:nvPr/>
        </p:nvSpPr>
        <p:spPr bwMode="auto">
          <a:xfrm>
            <a:off x="285720" y="343895"/>
            <a:ext cx="8643998" cy="523220"/>
          </a:xfrm>
          <a:prstGeom prst="rect">
            <a:avLst/>
          </a:prstGeom>
          <a:solidFill>
            <a:srgbClr val="EDF0CA">
              <a:alpha val="85098"/>
            </a:srgbClr>
          </a:solidFill>
          <a:ln w="9525">
            <a:noFill/>
            <a:miter lim="800000"/>
            <a:headEnd/>
            <a:tailEnd/>
          </a:ln>
          <a:effectLst>
            <a:outerShdw algn="ctr" blurRad="190500" dir="2700000" dist="228600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dir="t" rig="glow">
              <a:rot lat="0" lon="0" rev="4800000"/>
            </a:lightRig>
          </a:scene3d>
          <a:sp3d prstMaterial="matte"/>
        </p:spPr>
        <p:txBody>
          <a:bodyPr anchor="b">
            <a:spAutoFit/>
          </a:bodyPr>
          <a:lstStyle/>
          <a:p>
            <a:pPr eaLnBrk="0" hangingPunct="0">
              <a:defRPr/>
            </a:pPr>
            <a:r>
              <a:rPr b="1" dirty="0" lang="es-SV" sz="2800">
                <a:solidFill>
                  <a:srgbClr val="464B15"/>
                </a:solidFill>
                <a:latin typeface="+mn-lt"/>
                <a:ea typeface="+mj-ea"/>
                <a:cs typeface="+mj-cs"/>
              </a:rPr>
              <a:t>La Montañona</a:t>
            </a:r>
            <a:endParaRPr b="1" dirty="0" lang="es-SV" sz="2800">
              <a:solidFill>
                <a:srgbClr val="464B15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13319" name="41 CuadroTexto"/>
          <p:cNvSpPr txBox="1">
            <a:spLocks noChangeArrowheads="1"/>
          </p:cNvSpPr>
          <p:nvPr/>
        </p:nvSpPr>
        <p:spPr bwMode="auto">
          <a:xfrm>
            <a:off x="214313" y="5443538"/>
            <a:ext cx="3643312" cy="1200150"/>
          </a:xfrm>
          <a:prstGeom prst="rect">
            <a:avLst/>
          </a:prstGeom>
          <a:solidFill>
            <a:srgbClr val="FFFFFF">
              <a:alpha val="59999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b="1" lang="es-SV"/>
              <a:t>Chalatenango, Las Vueltas, Concepción Quezaltepeque, Ojos de Agua, El Carrizal, Las Vueltas y La Laguna</a:t>
            </a:r>
          </a:p>
        </p:txBody>
      </p:sp>
      <p:sp>
        <p:nvSpPr>
          <p:cNvPr id="9" name="Isosceles Triangle 10"/>
          <p:cNvSpPr/>
          <p:nvPr/>
        </p:nvSpPr>
        <p:spPr>
          <a:xfrm>
            <a:off x="6176963" y="4929188"/>
            <a:ext cx="503237" cy="431800"/>
          </a:xfrm>
          <a:prstGeom prst="triangle">
            <a:avLst/>
          </a:prstGeom>
          <a:solidFill>
            <a:srgbClr val="39F62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  <p:sp>
        <p:nvSpPr>
          <p:cNvPr id="10" name="Isosceles Triangle 11"/>
          <p:cNvSpPr/>
          <p:nvPr/>
        </p:nvSpPr>
        <p:spPr>
          <a:xfrm>
            <a:off x="5143500" y="5429250"/>
            <a:ext cx="504825" cy="431800"/>
          </a:xfrm>
          <a:prstGeom prst="triangle">
            <a:avLst/>
          </a:prstGeom>
          <a:solidFill>
            <a:srgbClr val="39F62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  <p:sp>
        <p:nvSpPr>
          <p:cNvPr id="14" name="49 Rectángulo"/>
          <p:cNvSpPr>
            <a:spLocks noChangeArrowheads="1"/>
          </p:cNvSpPr>
          <p:nvPr/>
        </p:nvSpPr>
        <p:spPr bwMode="auto">
          <a:xfrm>
            <a:off x="4857750" y="5845175"/>
            <a:ext cx="1146175" cy="369888"/>
          </a:xfrm>
          <a:prstGeom prst="rect">
            <a:avLst/>
          </a:prstGeom>
          <a:solidFill>
            <a:srgbClr val="FFFFFF">
              <a:alpha val="67058"/>
            </a:srgb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b="1" lang="es-MX"/>
              <a:t>FONAES</a:t>
            </a:r>
            <a:endParaRPr lang="es-SV"/>
          </a:p>
        </p:txBody>
      </p:sp>
      <p:sp>
        <p:nvSpPr>
          <p:cNvPr id="16" name="51 Rectángulo"/>
          <p:cNvSpPr>
            <a:spLocks noChangeArrowheads="1"/>
          </p:cNvSpPr>
          <p:nvPr/>
        </p:nvSpPr>
        <p:spPr bwMode="auto">
          <a:xfrm>
            <a:off x="6072188" y="5357813"/>
            <a:ext cx="658812" cy="369887"/>
          </a:xfrm>
          <a:prstGeom prst="rect">
            <a:avLst/>
          </a:prstGeom>
          <a:solidFill>
            <a:srgbClr val="FFFFFF">
              <a:alpha val="67058"/>
            </a:srgb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b="1" lang="es-MX"/>
              <a:t>GEF</a:t>
            </a:r>
            <a:endParaRPr lang="es-SV"/>
          </a:p>
        </p:txBody>
      </p:sp>
      <p:sp>
        <p:nvSpPr>
          <p:cNvPr id="17" name="Isosceles Triangle 10"/>
          <p:cNvSpPr/>
          <p:nvPr/>
        </p:nvSpPr>
        <p:spPr>
          <a:xfrm>
            <a:off x="7926388" y="1214438"/>
            <a:ext cx="503237" cy="431800"/>
          </a:xfrm>
          <a:prstGeom prst="triangle">
            <a:avLst/>
          </a:prstGeom>
          <a:solidFill>
            <a:srgbClr val="39F62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  <p:cxnSp>
        <p:nvCxnSpPr>
          <p:cNvPr id="18" name="Straight Arrow Connector 17"/>
          <p:cNvCxnSpPr/>
          <p:nvPr/>
        </p:nvCxnSpPr>
        <p:spPr>
          <a:xfrm flipV="1" rot="10800000">
            <a:off x="6143625" y="1571625"/>
            <a:ext cx="1857375" cy="2857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50 Rectángulo"/>
          <p:cNvSpPr>
            <a:spLocks noChangeArrowheads="1"/>
          </p:cNvSpPr>
          <p:nvPr/>
        </p:nvSpPr>
        <p:spPr bwMode="auto">
          <a:xfrm>
            <a:off x="7643813" y="1701800"/>
            <a:ext cx="1287462" cy="369888"/>
          </a:xfrm>
          <a:prstGeom prst="rect">
            <a:avLst/>
          </a:prstGeom>
          <a:solidFill>
            <a:srgbClr val="FFFFFF">
              <a:alpha val="69803"/>
            </a:srgb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b="1" lang="es-MX"/>
              <a:t>AID/ABES</a:t>
            </a:r>
            <a:endParaRPr lang="es-SV"/>
          </a:p>
        </p:txBody>
      </p:sp>
      <p:sp>
        <p:nvSpPr>
          <p:cNvPr id="27" name="Isosceles Triangle 10"/>
          <p:cNvSpPr/>
          <p:nvPr/>
        </p:nvSpPr>
        <p:spPr>
          <a:xfrm>
            <a:off x="2143125" y="928688"/>
            <a:ext cx="503238" cy="431800"/>
          </a:xfrm>
          <a:prstGeom prst="triangle">
            <a:avLst/>
          </a:prstGeom>
          <a:solidFill>
            <a:srgbClr val="39F62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  <p:cxnSp>
        <p:nvCxnSpPr>
          <p:cNvPr id="28" name="Straight Arrow Connector 17"/>
          <p:cNvCxnSpPr/>
          <p:nvPr/>
        </p:nvCxnSpPr>
        <p:spPr>
          <a:xfrm flipV="1">
            <a:off x="2571750" y="928688"/>
            <a:ext cx="2214563" cy="3571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50 Rectángulo"/>
          <p:cNvSpPr>
            <a:spLocks noChangeArrowheads="1"/>
          </p:cNvSpPr>
          <p:nvPr/>
        </p:nvSpPr>
        <p:spPr bwMode="auto">
          <a:xfrm>
            <a:off x="1641475" y="1428750"/>
            <a:ext cx="1479550" cy="584200"/>
          </a:xfrm>
          <a:prstGeom prst="rect">
            <a:avLst/>
          </a:prstGeom>
          <a:solidFill>
            <a:srgbClr val="FFFFFF">
              <a:alpha val="69803"/>
            </a:srgb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b="1" lang="es-MX"/>
              <a:t>MOP-MARN</a:t>
            </a:r>
          </a:p>
          <a:p>
            <a:pPr algn="ctr"/>
            <a:r>
              <a:rPr b="1" lang="es-MX" sz="1400"/>
              <a:t>(El Carrizal)</a:t>
            </a:r>
            <a:endParaRPr lang="es-SV" sz="1400"/>
          </a:p>
        </p:txBody>
      </p:sp>
      <p:sp>
        <p:nvSpPr>
          <p:cNvPr id="34" name="50 Rectángulo"/>
          <p:cNvSpPr>
            <a:spLocks noChangeArrowheads="1"/>
          </p:cNvSpPr>
          <p:nvPr/>
        </p:nvSpPr>
        <p:spPr bwMode="auto">
          <a:xfrm>
            <a:off x="565150" y="4059238"/>
            <a:ext cx="863600" cy="369887"/>
          </a:xfrm>
          <a:prstGeom prst="rect">
            <a:avLst/>
          </a:prstGeom>
          <a:solidFill>
            <a:srgbClr val="FFFFFF">
              <a:alpha val="69803"/>
            </a:srgb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b="1" lang="es-MX"/>
              <a:t>FIAES</a:t>
            </a:r>
            <a:endParaRPr lang="es-SV" sz="1400"/>
          </a:p>
        </p:txBody>
      </p:sp>
      <p:sp>
        <p:nvSpPr>
          <p:cNvPr id="35" name="Isosceles Triangle 10"/>
          <p:cNvSpPr/>
          <p:nvPr/>
        </p:nvSpPr>
        <p:spPr>
          <a:xfrm>
            <a:off x="785813" y="3640138"/>
            <a:ext cx="503237" cy="431800"/>
          </a:xfrm>
          <a:prstGeom prst="triangle">
            <a:avLst/>
          </a:prstGeom>
          <a:solidFill>
            <a:srgbClr val="39F62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  <p:cxnSp>
        <p:nvCxnSpPr>
          <p:cNvPr id="11" name="Straight Arrow Connector 15"/>
          <p:cNvCxnSpPr/>
          <p:nvPr/>
        </p:nvCxnSpPr>
        <p:spPr>
          <a:xfrm rot="10800000">
            <a:off x="4929188" y="3929063"/>
            <a:ext cx="1214437" cy="1143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9"/>
          <p:cNvCxnSpPr>
            <a:endCxn id="13337" idx="2"/>
          </p:cNvCxnSpPr>
          <p:nvPr/>
        </p:nvCxnSpPr>
        <p:spPr>
          <a:xfrm flipV="1" rot="16200000">
            <a:off x="4117975" y="4403726"/>
            <a:ext cx="1373187" cy="9636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21"/>
          <p:cNvCxnSpPr/>
          <p:nvPr/>
        </p:nvCxnSpPr>
        <p:spPr>
          <a:xfrm flipV="1">
            <a:off x="1438275" y="3744913"/>
            <a:ext cx="1584325" cy="2889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23 Grupo"/>
          <p:cNvGrpSpPr>
            <a:grpSpLocks/>
          </p:cNvGrpSpPr>
          <p:nvPr/>
        </p:nvGrpSpPr>
        <p:grpSpPr bwMode="auto">
          <a:xfrm>
            <a:off x="2928938" y="3071813"/>
            <a:ext cx="2786062" cy="1143000"/>
            <a:chOff x="2928938" y="3071813"/>
            <a:chExt cx="2786070" cy="1143005"/>
          </a:xfrm>
        </p:grpSpPr>
        <p:sp>
          <p:nvSpPr>
            <p:cNvPr id="36" name="35 Tarjeta"/>
            <p:cNvSpPr/>
            <p:nvPr/>
          </p:nvSpPr>
          <p:spPr>
            <a:xfrm>
              <a:off x="3000375" y="3071813"/>
              <a:ext cx="2714633" cy="1143005"/>
            </a:xfrm>
            <a:prstGeom prst="flowChartPunchedCard">
              <a:avLst/>
            </a:prstGeom>
            <a:solidFill>
              <a:srgbClr val="00B050">
                <a:alpha val="4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SV"/>
            </a:p>
          </p:txBody>
        </p:sp>
        <p:sp>
          <p:nvSpPr>
            <p:cNvPr id="13337" name="22 CuadroTexto"/>
            <p:cNvSpPr txBox="1">
              <a:spLocks noChangeArrowheads="1"/>
            </p:cNvSpPr>
            <p:nvPr/>
          </p:nvSpPr>
          <p:spPr bwMode="auto">
            <a:xfrm>
              <a:off x="2928938" y="3214688"/>
              <a:ext cx="2786070" cy="9848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b="1" lang="es-SV"/>
                <a:t>Grupo Núcleo de la Mesa de Actores</a:t>
              </a:r>
            </a:p>
            <a:p>
              <a:pPr algn="ctr"/>
              <a:r>
                <a:rPr b="1" lang="es-SV" sz="1100"/>
                <a:t>(UT La Montañona, UAM´s, CORDES, FUNPROCOOP), PNC, otros.)</a:t>
              </a:r>
            </a:p>
          </p:txBody>
        </p:sp>
      </p:grp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dur="500" id="7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dur="500" id="12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dur="500" id="17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8" nodeType="withEffect" presetClass="entr" presetID="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dur="500" id="2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1" nodeType="withEffect" presetClass="entr" presetID="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dur="500" id="23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4" nodeType="withEffect" presetClass="entr" presetID="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dur="500" id="26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7" nodeType="withEffect" presetClass="entr" presetID="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dur="500" id="29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0" nodeType="withEffect" presetClass="entr" presetID="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dur="500" id="32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3" nodeType="withEffect" presetClass="entr" presetID="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dur="500" id="35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6" nodeType="withEffect" presetClass="entr" presetID="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dur="500" id="38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9" nodeType="withEffect" presetClass="entr" presetID="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dur="500" id="41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2" nodeType="withEffect" presetClass="entr" presetID="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dur="500" id="44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5" nodeType="withEffect" presetClass="entr" presetID="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dur="500" id="47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8" nodeType="withEffect" presetClass="entr" presetID="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dur="500" id="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51" nodeType="withEffect" presetClass="entr" presetID="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dur="500" id="53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4" nodeType="withEffect" presetClass="entr" presetID="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dur="500" id="56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7" nodeType="withEffect" presetClass="entr" presetID="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dur="500" id="59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animBg="1" grpId="0" spid="6"/>
      <p:bldP animBg="1" grpId="0" spid="9"/>
      <p:bldP animBg="1" grpId="0" spid="10"/>
      <p:bldP animBg="1" grpId="0" spid="14"/>
      <p:bldP animBg="1" grpId="0" spid="16"/>
      <p:bldP animBg="1" grpId="0" spid="17"/>
      <p:bldP animBg="1" grpId="0" spid="15"/>
      <p:bldP animBg="1" grpId="0" spid="27"/>
      <p:bldP animBg="1" grpId="0" spid="29"/>
      <p:bldP animBg="1" grpId="0" spid="34"/>
      <p:bldP animBg="1" grpId="0" spid="35"/>
    </p:bldLst>
  </p:timing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406" y="71414"/>
            <a:ext cx="5429288" cy="477054"/>
          </a:xfrm>
        </p:spPr>
        <p:txBody>
          <a:bodyPr/>
          <a:lstStyle/>
          <a:p>
            <a:pPr>
              <a:defRPr/>
            </a:pPr>
            <a:r>
              <a:rPr dirty="0" lang="es-ES" smtClean="0"/>
              <a:t>Las acciones que promueve PREP</a:t>
            </a:r>
            <a:endParaRPr dirty="0" lang="es-MX"/>
          </a:p>
        </p:txBody>
      </p:sp>
      <p:sp>
        <p:nvSpPr>
          <p:cNvPr id="14341" name="2 Marcador de contenido"/>
          <p:cNvSpPr>
            <a:spLocks noGrp="1"/>
          </p:cNvSpPr>
          <p:nvPr>
            <p:ph idx="1" sz="quarter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endParaRPr lang="es-MX" smtClean="0"/>
          </a:p>
        </p:txBody>
      </p:sp>
      <p:pic>
        <p:nvPicPr>
          <p:cNvPr id="14342" name="Picture 2"/>
          <p:cNvPicPr>
            <a:picLocks noChangeArrowheads="1" noChangeAspect="1"/>
          </p:cNvPicPr>
          <p:nvPr/>
        </p:nvPicPr>
        <p:blipFill>
          <a:blip r:embed="rId2"/>
          <a:srcRect b="55" r="51"/>
          <a:stretch>
            <a:fillRect/>
          </a:stretch>
        </p:blipFill>
        <p:spPr bwMode="auto">
          <a:xfrm>
            <a:off x="0" y="571500"/>
            <a:ext cx="9151938" cy="628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CuadroTexto"/>
          <p:cNvSpPr txBox="1"/>
          <p:nvPr/>
        </p:nvSpPr>
        <p:spPr>
          <a:xfrm>
            <a:off x="2571750" y="1366838"/>
            <a:ext cx="67151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b="1" dirty="0" lang="es-SV" sz="1600" u="sng">
                <a:solidFill>
                  <a:srgbClr val="FFFF0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</a:rPr>
              <a:t>Expansión de Sistemas Agroforestales</a:t>
            </a:r>
            <a:r>
              <a:rPr b="1" dirty="0" lang="es-SV" sz="1600">
                <a:solidFill>
                  <a:srgbClr val="FFFF0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  <a:p>
            <a:pPr>
              <a:defRPr/>
            </a:pPr>
            <a:r>
              <a:rPr b="1" dirty="0" lang="es-MX" sz="1600">
                <a:solidFill>
                  <a:srgbClr val="FFFF0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</a:rPr>
              <a:t>Café de sombra, cacao, </a:t>
            </a:r>
            <a:r>
              <a:rPr b="1" dirty="0" err="1" lang="es-MX" sz="1600">
                <a:solidFill>
                  <a:srgbClr val="FFFF0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</a:rPr>
              <a:t>Quesungual</a:t>
            </a:r>
            <a:endParaRPr b="1" dirty="0" lang="es-SV" sz="1600">
              <a:solidFill>
                <a:srgbClr val="FFFF00"/>
              </a:solidFill>
              <a:effectLst>
                <a:outerShdw algn="tl" blurRad="38100" dir="2700000" dist="3810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85750" y="5202238"/>
            <a:ext cx="585787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b="1" dirty="0" lang="es-SV" sz="1600" u="sng">
                <a:solidFill>
                  <a:srgbClr val="FFFF0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</a:rPr>
              <a:t>Restauración y Conservación de ecosistemas críticos</a:t>
            </a:r>
            <a:r>
              <a:rPr b="1" dirty="0" lang="es-SV" sz="1600">
                <a:solidFill>
                  <a:srgbClr val="FFFF0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</a:rPr>
              <a:t>: Manglares y humedales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6500813" y="2565400"/>
            <a:ext cx="2786062" cy="10779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b="1" dirty="0" lang="es-SV" sz="1600" u="sng">
                <a:solidFill>
                  <a:srgbClr val="FFFF0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</a:rPr>
              <a:t>Corredores biológicos</a:t>
            </a:r>
            <a:r>
              <a:rPr b="1" dirty="0" lang="es-SV" sz="1600">
                <a:solidFill>
                  <a:srgbClr val="FFFF0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</a:rPr>
              <a:t>: </a:t>
            </a:r>
            <a:br>
              <a:rPr b="1" dirty="0" lang="es-SV" sz="1600">
                <a:solidFill>
                  <a:srgbClr val="FFFF0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</a:rPr>
            </a:br>
            <a:r>
              <a:rPr b="1" dirty="0" lang="es-SV" sz="1600">
                <a:solidFill>
                  <a:srgbClr val="FFFF0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</a:rPr>
              <a:t>Bosques de galería, regeneración natural y reforestación </a:t>
            </a:r>
          </a:p>
        </p:txBody>
      </p:sp>
      <p:sp>
        <p:nvSpPr>
          <p:cNvPr id="14346" name="8 CuadroTexto"/>
          <p:cNvSpPr txBox="1">
            <a:spLocks noChangeArrowheads="1"/>
          </p:cNvSpPr>
          <p:nvPr/>
        </p:nvSpPr>
        <p:spPr bwMode="auto">
          <a:xfrm>
            <a:off x="285750" y="3071813"/>
            <a:ext cx="5072063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b="1" lang="es-SV" sz="1600" u="sng">
                <a:solidFill>
                  <a:srgbClr val="FFFF00"/>
                </a:solidFill>
              </a:rPr>
              <a:t>Prácticas agro-pecuarias resilientes al clima</a:t>
            </a:r>
            <a:r>
              <a:rPr b="1" lang="es-SV" sz="1600">
                <a:solidFill>
                  <a:srgbClr val="FFFF00"/>
                </a:solidFill>
              </a:rPr>
              <a:t>: </a:t>
            </a:r>
            <a:br>
              <a:rPr b="1" lang="es-SV" sz="1600">
                <a:solidFill>
                  <a:srgbClr val="FFFF00"/>
                </a:solidFill>
              </a:rPr>
            </a:br>
            <a:r>
              <a:rPr b="1" lang="es-SV" sz="1600">
                <a:solidFill>
                  <a:srgbClr val="FFFF00"/>
                </a:solidFill>
              </a:rPr>
              <a:t>No-quema, abonos verdes, caña verde, nuevos pastos, acequias, cero labranza, semilla criolla, insumos no químicos, ganado semiestabulado</a:t>
            </a:r>
          </a:p>
        </p:txBody>
      </p:sp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357166"/>
            <a:ext cx="8643998" cy="477054"/>
          </a:xfrm>
        </p:spPr>
        <p:txBody>
          <a:bodyPr/>
          <a:lstStyle/>
          <a:p>
            <a:pPr>
              <a:defRPr/>
            </a:pPr>
            <a:r>
              <a:rPr lang="es-ES" dirty="0" smtClean="0"/>
              <a:t>La importancia de la escala de paisaje</a:t>
            </a:r>
            <a:endParaRPr lang="es-SV" dirty="0"/>
          </a:p>
        </p:txBody>
      </p:sp>
      <p:sp>
        <p:nvSpPr>
          <p:cNvPr id="15365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s-ES" smtClean="0"/>
              <a:t>Nuestras intervenciones para “mejorar un paisaje” buscan un doble objetivo:</a:t>
            </a:r>
          </a:p>
          <a:p>
            <a:endParaRPr lang="es-ES" smtClean="0"/>
          </a:p>
          <a:p>
            <a:r>
              <a:rPr lang="es-ES" smtClean="0"/>
              <a:t>1. Conservar la naturaleza</a:t>
            </a:r>
          </a:p>
          <a:p>
            <a:endParaRPr lang="es-ES" smtClean="0"/>
          </a:p>
          <a:p>
            <a:r>
              <a:rPr lang="es-ES" smtClean="0"/>
              <a:t>2. Mejorar los medios de vida de las personas que habitan en los paisajes</a:t>
            </a:r>
          </a:p>
          <a:p>
            <a:endParaRPr lang="es-ES" smtClean="0"/>
          </a:p>
          <a:p>
            <a:r>
              <a:rPr lang="es-ES" smtClean="0"/>
              <a:t>Teniendo a la base una red de complejos problemas</a:t>
            </a:r>
          </a:p>
          <a:p>
            <a:endParaRPr lang="es-ES" smtClean="0"/>
          </a:p>
          <a:p>
            <a:r>
              <a:rPr lang="es-ES" smtClean="0"/>
              <a:t>Los paisajes son moldeados por las decisiones de múltiples partes interesadas.</a:t>
            </a:r>
            <a:endParaRPr lang="es-SV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357166"/>
            <a:ext cx="8643998" cy="477054"/>
          </a:xfrm>
        </p:spPr>
        <p:txBody>
          <a:bodyPr/>
          <a:lstStyle/>
          <a:p>
            <a:pPr>
              <a:defRPr/>
            </a:pPr>
            <a:r>
              <a:rPr lang="es-ES" dirty="0" smtClean="0"/>
              <a:t>La importancia de la escala de paisaje</a:t>
            </a:r>
            <a:endParaRPr lang="es-SV" dirty="0"/>
          </a:p>
        </p:txBody>
      </p:sp>
      <p:sp>
        <p:nvSpPr>
          <p:cNvPr id="16389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s-ES" smtClean="0"/>
              <a:t>La configuración del paisaje es mas un proceso de negociación de la planificación.</a:t>
            </a:r>
          </a:p>
          <a:p>
            <a:endParaRPr lang="es-ES" smtClean="0"/>
          </a:p>
          <a:p>
            <a:r>
              <a:rPr lang="es-ES" smtClean="0"/>
              <a:t>Los paisajes evolucionan constantemente bajo todo tipo de presiones externas.</a:t>
            </a:r>
          </a:p>
          <a:p>
            <a:endParaRPr lang="es-ES" smtClean="0"/>
          </a:p>
          <a:p>
            <a:r>
              <a:rPr lang="es-ES" smtClean="0"/>
              <a:t>Tenemos que estar: experimentando, escuchando, aprendiendo y adaptándonos.</a:t>
            </a:r>
          </a:p>
          <a:p>
            <a:endParaRPr lang="es-ES" smtClean="0"/>
          </a:p>
          <a:p>
            <a:r>
              <a:rPr lang="es-ES" smtClean="0"/>
              <a:t>Para lograr los resultados que son mejores para la naturaleza y las personas.</a:t>
            </a:r>
            <a:endParaRPr lang="es-SV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357166"/>
            <a:ext cx="8643998" cy="477054"/>
          </a:xfrm>
        </p:spPr>
        <p:txBody>
          <a:bodyPr/>
          <a:lstStyle/>
          <a:p>
            <a:pPr>
              <a:defRPr/>
            </a:pPr>
            <a:r>
              <a:rPr lang="es-ES" dirty="0" smtClean="0"/>
              <a:t>Los principios </a:t>
            </a:r>
            <a:r>
              <a:rPr lang="es-ES" dirty="0" err="1" smtClean="0"/>
              <a:t>Lally</a:t>
            </a:r>
            <a:r>
              <a:rPr lang="es-ES" dirty="0" smtClean="0"/>
              <a:t> </a:t>
            </a:r>
            <a:endParaRPr lang="es-SV" dirty="0"/>
          </a:p>
        </p:txBody>
      </p:sp>
      <p:sp>
        <p:nvSpPr>
          <p:cNvPr id="1741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s-ES" smtClean="0"/>
              <a:t>Nacen de una reunión propiciada por la UICN y la Universidad de Cornell en el pueblo de Lally en Suiza.</a:t>
            </a:r>
          </a:p>
          <a:p>
            <a:endParaRPr lang="es-ES" smtClean="0"/>
          </a:p>
          <a:p>
            <a:r>
              <a:rPr lang="es-ES" smtClean="0"/>
              <a:t>Constituyen ideas sobre cómo las organizaciones  interesadas con el logro de la conservación, producción y los medios de vida dentro de un paisaje marco deben gestionar el proceso de intervención y la interacción con los habitantes del mismo.</a:t>
            </a:r>
          </a:p>
          <a:p>
            <a:endParaRPr lang="es-ES" smtClean="0"/>
          </a:p>
          <a:p>
            <a:pPr>
              <a:buFont typeface="Wingdings 3" pitchFamily="18" charset="2"/>
              <a:buNone/>
            </a:pPr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357166"/>
            <a:ext cx="8643998" cy="477054"/>
          </a:xfrm>
        </p:spPr>
        <p:txBody>
          <a:bodyPr/>
          <a:lstStyle/>
          <a:p>
            <a:pPr>
              <a:defRPr/>
            </a:pPr>
            <a:r>
              <a:rPr lang="es-ES" dirty="0" smtClean="0"/>
              <a:t>Los principios </a:t>
            </a:r>
            <a:r>
              <a:rPr lang="es-ES" dirty="0" err="1" smtClean="0"/>
              <a:t>Lally</a:t>
            </a:r>
            <a:r>
              <a:rPr lang="es-ES" dirty="0" smtClean="0"/>
              <a:t> que intenta aplicar el PREP </a:t>
            </a:r>
            <a:endParaRPr lang="es-SV" dirty="0"/>
          </a:p>
        </p:txBody>
      </p:sp>
      <p:sp>
        <p:nvSpPr>
          <p:cNvPr id="18437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s-ES" smtClean="0"/>
              <a:t>Asegurar que los actores locales son parte del proceso para que se apropien del mismo.</a:t>
            </a:r>
          </a:p>
          <a:p>
            <a:endParaRPr lang="es-ES" smtClean="0"/>
          </a:p>
          <a:p>
            <a:r>
              <a:rPr lang="es-ES" smtClean="0"/>
              <a:t>Comprensión del papel de las instituciones locales.</a:t>
            </a:r>
          </a:p>
          <a:p>
            <a:endParaRPr lang="es-ES" smtClean="0"/>
          </a:p>
          <a:p>
            <a:r>
              <a:rPr lang="es-ES" smtClean="0"/>
              <a:t>Centrarse en las funciones del paisaje.</a:t>
            </a:r>
          </a:p>
          <a:p>
            <a:endParaRPr lang="es-ES" smtClean="0"/>
          </a:p>
          <a:p>
            <a:r>
              <a:rPr lang="es-ES" smtClean="0"/>
              <a:t>Entender la dinámica del paisaje</a:t>
            </a:r>
          </a:p>
          <a:p>
            <a:endParaRPr lang="es-ES" smtClean="0"/>
          </a:p>
          <a:p>
            <a:endParaRPr lang="es-ES" smtClean="0"/>
          </a:p>
          <a:p>
            <a:endParaRPr lang="es-ES" smtClean="0"/>
          </a:p>
          <a:p>
            <a:pPr>
              <a:buFont typeface="Wingdings 3" pitchFamily="18" charset="2"/>
              <a:buNone/>
            </a:pPr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en">
  <a:themeElements>
    <a:clrScheme name="Orige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e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e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ge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Orige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5135</TotalTime>
  <Words>425</Words>
  <Application>Microsoft Office PowerPoint</Application>
  <PresentationFormat>Presentación en pantalla (4:3)</PresentationFormat>
  <Paragraphs>69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7" baseType="lpstr">
      <vt:lpstr>Arial</vt:lpstr>
      <vt:lpstr>Bookman Old Style</vt:lpstr>
      <vt:lpstr>Gill Sans MT</vt:lpstr>
      <vt:lpstr>Wingdings 3</vt:lpstr>
      <vt:lpstr>Wingdings</vt:lpstr>
      <vt:lpstr>Calibri</vt:lpstr>
      <vt:lpstr>Origen</vt:lpstr>
      <vt:lpstr>Diapositiva 1</vt:lpstr>
      <vt:lpstr>Diapositiva 2</vt:lpstr>
      <vt:lpstr>Diapositiva 3</vt:lpstr>
      <vt:lpstr>Diapositiva 4</vt:lpstr>
      <vt:lpstr>Las acciones que promueve PREP</vt:lpstr>
      <vt:lpstr>La importancia de la escala de paisaje</vt:lpstr>
      <vt:lpstr>La importancia de la escala de paisaje</vt:lpstr>
      <vt:lpstr>Los principios Lally </vt:lpstr>
      <vt:lpstr>Los principios Lally que intenta aplicar el PREP </vt:lpstr>
      <vt:lpstr>Los principios Lally que intenta aplicar el PREP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Propuesta de Política Institucional del MARN</dc:title>
  <dc:subject>Plan Quinquenal de Desarrollo 2009 - 2014</dc:subject>
  <dc:creator>Jenny Berganza</dc:creator>
  <cp:lastModifiedBy>Ileana Gómez</cp:lastModifiedBy>
  <cp:revision>349</cp:revision>
  <dcterms:created xsi:type="dcterms:W3CDTF">2009-10-08T14:49:44Z</dcterms:created>
  <dcterms:modified xsi:type="dcterms:W3CDTF">2013-02-21T13:49:40Z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506001</vt:lpwstr>
  </property>
  <property fmtid="{D5CDD505-2E9C-101B-9397-08002B2CF9AE}" name="NXPowerLiteVersion" pid="3">
    <vt:lpwstr>D4.1.0</vt:lpwstr>
  </property>
</Properties>
</file>