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309" r:id="rId4"/>
    <p:sldId id="260" r:id="rId5"/>
    <p:sldId id="306" r:id="rId6"/>
    <p:sldId id="307" r:id="rId7"/>
    <p:sldId id="266" r:id="rId8"/>
    <p:sldId id="291" r:id="rId9"/>
    <p:sldId id="295" r:id="rId10"/>
    <p:sldId id="305" r:id="rId11"/>
    <p:sldId id="308" r:id="rId12"/>
    <p:sldId id="302" r:id="rId13"/>
    <p:sldId id="303" r:id="rId14"/>
    <p:sldId id="270" r:id="rId15"/>
    <p:sldId id="273" r:id="rId16"/>
    <p:sldId id="269" r:id="rId17"/>
    <p:sldId id="276" r:id="rId18"/>
    <p:sldId id="278" r:id="rId19"/>
    <p:sldId id="262" r:id="rId20"/>
    <p:sldId id="263" r:id="rId21"/>
    <p:sldId id="310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an:Google%20Drive:USAID%20EL%20Salvador:Research:Baseline%20Landscape%20Assesment%20(BLA):Data:Plot%20Data:BLA_Export(02-08-14)_LULC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IAT\Documents\ED\Rain%20Data\RG-5%20Porfirio%2014%20jul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pct60">
                <a:fgClr>
                  <a:schemeClr val="accent2"/>
                </a:fgClr>
                <a:bgClr>
                  <a:prstClr val="white"/>
                </a:bgClr>
              </a:patt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pattFill prst="pct60">
                <a:fgClr>
                  <a:schemeClr val="accent3"/>
                </a:fgClr>
                <a:bgClr>
                  <a:prstClr val="white"/>
                </a:bgClr>
              </a:patt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pattFill prst="pct70">
                <a:fgClr>
                  <a:schemeClr val="accent1"/>
                </a:fgClr>
                <a:bgClr>
                  <a:prstClr val="white"/>
                </a:bgClr>
              </a:patt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LULC!$B$1:$B$6</c:f>
              <c:strCache>
                <c:ptCount val="6"/>
                <c:pt idx="0">
                  <c:v>Agroforestal</c:v>
                </c:pt>
                <c:pt idx="1">
                  <c:v>Cultivado</c:v>
                </c:pt>
                <c:pt idx="2">
                  <c:v>Mattoral/Guamil</c:v>
                </c:pt>
                <c:pt idx="3">
                  <c:v>Bosque</c:v>
                </c:pt>
                <c:pt idx="4">
                  <c:v>Pasto Arbolado</c:v>
                </c:pt>
                <c:pt idx="5">
                  <c:v>Pasto</c:v>
                </c:pt>
              </c:strCache>
            </c:strRef>
          </c:cat>
          <c:val>
            <c:numRef>
              <c:f>LULC!$C$1:$C$6</c:f>
              <c:numCache>
                <c:formatCode>0%</c:formatCode>
                <c:ptCount val="6"/>
                <c:pt idx="0">
                  <c:v>0.14583333333333301</c:v>
                </c:pt>
                <c:pt idx="1">
                  <c:v>8.3299999999999999E-2</c:v>
                </c:pt>
                <c:pt idx="2">
                  <c:v>9.0277777777777804E-2</c:v>
                </c:pt>
                <c:pt idx="3">
                  <c:v>0.44444444444444398</c:v>
                </c:pt>
                <c:pt idx="4">
                  <c:v>0.14583333333333301</c:v>
                </c:pt>
                <c:pt idx="5">
                  <c:v>9.0277777777777804E-2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[RG-5 Porfirio 14 jul 2015.xlsx]Sheet3!PivotTable3</c:name>
    <c:fmtId val="7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Sheet3!$E$3</c:f>
              <c:strCache>
                <c:ptCount val="1"/>
                <c:pt idx="0">
                  <c:v>Sum of El Caulote_mm</c:v>
                </c:pt>
              </c:strCache>
            </c:strRef>
          </c:tx>
          <c:invertIfNegative val="0"/>
          <c:cat>
            <c:multiLvlStrRef>
              <c:f>Sheet3!$D$4:$D$49</c:f>
              <c:multiLvlStrCache>
                <c:ptCount val="4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1</c:v>
                  </c:pt>
                  <c:pt idx="31">
                    <c:v>2</c:v>
                  </c:pt>
                  <c:pt idx="32">
                    <c:v>3</c:v>
                  </c:pt>
                  <c:pt idx="33">
                    <c:v>4</c:v>
                  </c:pt>
                  <c:pt idx="34">
                    <c:v>5</c:v>
                  </c:pt>
                  <c:pt idx="35">
                    <c:v>6</c:v>
                  </c:pt>
                  <c:pt idx="36">
                    <c:v>7</c:v>
                  </c:pt>
                  <c:pt idx="37">
                    <c:v>8</c:v>
                  </c:pt>
                  <c:pt idx="38">
                    <c:v>9</c:v>
                  </c:pt>
                  <c:pt idx="39">
                    <c:v>10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13</c:v>
                  </c:pt>
                  <c:pt idx="43">
                    <c:v>14</c:v>
                  </c:pt>
                </c:lvl>
                <c:lvl>
                  <c:pt idx="0">
                    <c:v>Junio</c:v>
                  </c:pt>
                  <c:pt idx="30">
                    <c:v>Julio</c:v>
                  </c:pt>
                </c:lvl>
              </c:multiLvlStrCache>
            </c:multiLvlStrRef>
          </c:cat>
          <c:val>
            <c:numRef>
              <c:f>Sheet3!$E$4:$E$49</c:f>
              <c:numCache>
                <c:formatCode>General</c:formatCode>
                <c:ptCount val="44"/>
                <c:pt idx="0">
                  <c:v>2.2000000000000006</c:v>
                </c:pt>
                <c:pt idx="1">
                  <c:v>5.4000000000000012</c:v>
                </c:pt>
                <c:pt idx="2">
                  <c:v>55.8</c:v>
                </c:pt>
                <c:pt idx="3">
                  <c:v>9.7999999999999972</c:v>
                </c:pt>
                <c:pt idx="4">
                  <c:v>2.4</c:v>
                </c:pt>
                <c:pt idx="5">
                  <c:v>6.2000000000000028</c:v>
                </c:pt>
                <c:pt idx="6">
                  <c:v>0.8</c:v>
                </c:pt>
                <c:pt idx="7">
                  <c:v>36.200000000000017</c:v>
                </c:pt>
                <c:pt idx="8">
                  <c:v>1.2</c:v>
                </c:pt>
                <c:pt idx="9">
                  <c:v>24.199999999999996</c:v>
                </c:pt>
                <c:pt idx="10">
                  <c:v>15.000000000000002</c:v>
                </c:pt>
                <c:pt idx="11">
                  <c:v>0.60000000000000009</c:v>
                </c:pt>
                <c:pt idx="12">
                  <c:v>34.800000000000026</c:v>
                </c:pt>
                <c:pt idx="13">
                  <c:v>9.4</c:v>
                </c:pt>
                <c:pt idx="14">
                  <c:v>60.400000000000027</c:v>
                </c:pt>
                <c:pt idx="15">
                  <c:v>18.600000000000001</c:v>
                </c:pt>
                <c:pt idx="16">
                  <c:v>0.2</c:v>
                </c:pt>
                <c:pt idx="17">
                  <c:v>3.0000000000000004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1.2</c:v>
                </c:pt>
                <c:pt idx="24">
                  <c:v>0.2</c:v>
                </c:pt>
                <c:pt idx="25">
                  <c:v>0</c:v>
                </c:pt>
                <c:pt idx="26">
                  <c:v>0</c:v>
                </c:pt>
                <c:pt idx="27">
                  <c:v>7.0000000000000036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11</c:v>
                </c:pt>
                <c:pt idx="32">
                  <c:v>0</c:v>
                </c:pt>
                <c:pt idx="33">
                  <c:v>0</c:v>
                </c:pt>
                <c:pt idx="34">
                  <c:v>2.2000000000000002</c:v>
                </c:pt>
                <c:pt idx="35">
                  <c:v>0.2</c:v>
                </c:pt>
                <c:pt idx="36">
                  <c:v>0</c:v>
                </c:pt>
                <c:pt idx="37">
                  <c:v>0</c:v>
                </c:pt>
                <c:pt idx="38">
                  <c:v>1.6</c:v>
                </c:pt>
                <c:pt idx="39">
                  <c:v>7.8000000000000007</c:v>
                </c:pt>
                <c:pt idx="40">
                  <c:v>0</c:v>
                </c:pt>
                <c:pt idx="41">
                  <c:v>0</c:v>
                </c:pt>
                <c:pt idx="42">
                  <c:v>2.1999999999999997</c:v>
                </c:pt>
                <c:pt idx="4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Sheet3!$F$3</c:f>
              <c:strCache>
                <c:ptCount val="1"/>
                <c:pt idx="0">
                  <c:v>Sum of El Terrero_mm</c:v>
                </c:pt>
              </c:strCache>
            </c:strRef>
          </c:tx>
          <c:invertIfNegative val="0"/>
          <c:cat>
            <c:multiLvlStrRef>
              <c:f>Sheet3!$D$4:$D$49</c:f>
              <c:multiLvlStrCache>
                <c:ptCount val="4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1</c:v>
                  </c:pt>
                  <c:pt idx="31">
                    <c:v>2</c:v>
                  </c:pt>
                  <c:pt idx="32">
                    <c:v>3</c:v>
                  </c:pt>
                  <c:pt idx="33">
                    <c:v>4</c:v>
                  </c:pt>
                  <c:pt idx="34">
                    <c:v>5</c:v>
                  </c:pt>
                  <c:pt idx="35">
                    <c:v>6</c:v>
                  </c:pt>
                  <c:pt idx="36">
                    <c:v>7</c:v>
                  </c:pt>
                  <c:pt idx="37">
                    <c:v>8</c:v>
                  </c:pt>
                  <c:pt idx="38">
                    <c:v>9</c:v>
                  </c:pt>
                  <c:pt idx="39">
                    <c:v>10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13</c:v>
                  </c:pt>
                  <c:pt idx="43">
                    <c:v>14</c:v>
                  </c:pt>
                </c:lvl>
                <c:lvl>
                  <c:pt idx="0">
                    <c:v>Junio</c:v>
                  </c:pt>
                  <c:pt idx="30">
                    <c:v>Julio</c:v>
                  </c:pt>
                </c:lvl>
              </c:multiLvlStrCache>
            </c:multiLvlStrRef>
          </c:cat>
          <c:val>
            <c:numRef>
              <c:f>Sheet3!$F$4:$F$49</c:f>
              <c:numCache>
                <c:formatCode>General</c:formatCode>
                <c:ptCount val="44"/>
                <c:pt idx="0">
                  <c:v>10.6</c:v>
                </c:pt>
                <c:pt idx="1">
                  <c:v>1.4</c:v>
                </c:pt>
                <c:pt idx="2">
                  <c:v>22.4</c:v>
                </c:pt>
                <c:pt idx="3">
                  <c:v>14.2</c:v>
                </c:pt>
                <c:pt idx="4">
                  <c:v>4.8000000000000007</c:v>
                </c:pt>
                <c:pt idx="5">
                  <c:v>10.599999999999993</c:v>
                </c:pt>
                <c:pt idx="6">
                  <c:v>4.0000000000000009</c:v>
                </c:pt>
                <c:pt idx="7">
                  <c:v>53.000000000000028</c:v>
                </c:pt>
                <c:pt idx="8">
                  <c:v>0.60000000000000009</c:v>
                </c:pt>
                <c:pt idx="9">
                  <c:v>25.799999999999997</c:v>
                </c:pt>
                <c:pt idx="10">
                  <c:v>14</c:v>
                </c:pt>
                <c:pt idx="11">
                  <c:v>2</c:v>
                </c:pt>
                <c:pt idx="12">
                  <c:v>59.000000000000014</c:v>
                </c:pt>
                <c:pt idx="13">
                  <c:v>18.800000000000004</c:v>
                </c:pt>
                <c:pt idx="14">
                  <c:v>45.6</c:v>
                </c:pt>
                <c:pt idx="15">
                  <c:v>26.4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1.6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3.4000000000000004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17.600000000000001</c:v>
                </c:pt>
                <c:pt idx="32">
                  <c:v>0</c:v>
                </c:pt>
                <c:pt idx="33">
                  <c:v>0</c:v>
                </c:pt>
                <c:pt idx="34">
                  <c:v>7.8000000000000007</c:v>
                </c:pt>
                <c:pt idx="35">
                  <c:v>0.2</c:v>
                </c:pt>
                <c:pt idx="36">
                  <c:v>0</c:v>
                </c:pt>
                <c:pt idx="37">
                  <c:v>0</c:v>
                </c:pt>
                <c:pt idx="38">
                  <c:v>9.1999999999999975</c:v>
                </c:pt>
                <c:pt idx="39">
                  <c:v>18.200000000000003</c:v>
                </c:pt>
                <c:pt idx="40">
                  <c:v>0.2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86848"/>
        <c:axId val="117487408"/>
      </c:barChart>
      <c:catAx>
        <c:axId val="11748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487408"/>
        <c:crosses val="autoZero"/>
        <c:auto val="1"/>
        <c:lblAlgn val="ctr"/>
        <c:lblOffset val="100"/>
        <c:noMultiLvlLbl val="0"/>
      </c:catAx>
      <c:valAx>
        <c:axId val="11748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486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A6380-5A16-41CC-A208-5521CDB4966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B92676DD-729E-429B-A607-720C62D06D2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HN" dirty="0" smtClean="0"/>
            <a:t>1</a:t>
          </a:r>
          <a:endParaRPr lang="es-HN" dirty="0"/>
        </a:p>
      </dgm:t>
    </dgm:pt>
    <dgm:pt modelId="{002ABF94-4633-42B9-A51A-D937AA8965F6}" type="parTrans" cxnId="{D77B03AD-E9ED-4F56-BF2E-0B7555EB8DBC}">
      <dgm:prSet/>
      <dgm:spPr/>
      <dgm:t>
        <a:bodyPr/>
        <a:lstStyle/>
        <a:p>
          <a:endParaRPr lang="es-HN"/>
        </a:p>
      </dgm:t>
    </dgm:pt>
    <dgm:pt modelId="{01841361-6794-4B97-91D1-182553D45A8E}" type="sibTrans" cxnId="{D77B03AD-E9ED-4F56-BF2E-0B7555EB8DBC}">
      <dgm:prSet/>
      <dgm:spPr/>
      <dgm:t>
        <a:bodyPr/>
        <a:lstStyle/>
        <a:p>
          <a:endParaRPr lang="es-HN"/>
        </a:p>
      </dgm:t>
    </dgm:pt>
    <dgm:pt modelId="{A9616D28-F676-4CCA-A7D5-9C2FC5FC3CE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HN" dirty="0" smtClean="0"/>
            <a:t>2</a:t>
          </a:r>
          <a:endParaRPr lang="es-HN" dirty="0"/>
        </a:p>
      </dgm:t>
    </dgm:pt>
    <dgm:pt modelId="{2B4D7876-CAB9-4D94-ABD1-410B627851DA}" type="parTrans" cxnId="{AD1464B8-3659-4F5E-97D6-8778C23CA486}">
      <dgm:prSet/>
      <dgm:spPr/>
      <dgm:t>
        <a:bodyPr/>
        <a:lstStyle/>
        <a:p>
          <a:endParaRPr lang="es-HN"/>
        </a:p>
      </dgm:t>
    </dgm:pt>
    <dgm:pt modelId="{BEC03DB3-0AF7-4767-861A-DE2E81CCA604}" type="sibTrans" cxnId="{AD1464B8-3659-4F5E-97D6-8778C23CA486}">
      <dgm:prSet/>
      <dgm:spPr/>
      <dgm:t>
        <a:bodyPr/>
        <a:lstStyle/>
        <a:p>
          <a:endParaRPr lang="es-HN"/>
        </a:p>
      </dgm:t>
    </dgm:pt>
    <dgm:pt modelId="{25C8ACEB-10ED-4354-846E-8A061BF0116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HN" dirty="0" smtClean="0"/>
            <a:t>5</a:t>
          </a:r>
          <a:endParaRPr lang="es-HN" dirty="0"/>
        </a:p>
      </dgm:t>
    </dgm:pt>
    <dgm:pt modelId="{55E94455-DE00-40EA-8BD4-77F9E7A93055}" type="parTrans" cxnId="{CD251DBA-B6CA-4AC3-A360-60CBC63B161F}">
      <dgm:prSet/>
      <dgm:spPr/>
      <dgm:t>
        <a:bodyPr/>
        <a:lstStyle/>
        <a:p>
          <a:endParaRPr lang="es-HN"/>
        </a:p>
      </dgm:t>
    </dgm:pt>
    <dgm:pt modelId="{29F877F6-F5D6-4A73-B940-BC758E53CDF9}" type="sibTrans" cxnId="{CD251DBA-B6CA-4AC3-A360-60CBC63B161F}">
      <dgm:prSet/>
      <dgm:spPr/>
      <dgm:t>
        <a:bodyPr/>
        <a:lstStyle/>
        <a:p>
          <a:endParaRPr lang="es-HN"/>
        </a:p>
      </dgm:t>
    </dgm:pt>
    <dgm:pt modelId="{5C4A87F5-54D1-4B93-AF16-A705A5F809C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HN" dirty="0" smtClean="0"/>
            <a:t>6</a:t>
          </a:r>
          <a:endParaRPr lang="es-HN" dirty="0"/>
        </a:p>
      </dgm:t>
    </dgm:pt>
    <dgm:pt modelId="{02F00054-5DBD-424C-9567-E4D3223378E8}" type="parTrans" cxnId="{D1A0DE01-A960-4FC3-8549-A57D75F2CA25}">
      <dgm:prSet/>
      <dgm:spPr/>
      <dgm:t>
        <a:bodyPr/>
        <a:lstStyle/>
        <a:p>
          <a:endParaRPr lang="es-HN"/>
        </a:p>
      </dgm:t>
    </dgm:pt>
    <dgm:pt modelId="{9FD26B40-1A18-437F-8A85-EBBEEE640D39}" type="sibTrans" cxnId="{D1A0DE01-A960-4FC3-8549-A57D75F2CA25}">
      <dgm:prSet/>
      <dgm:spPr/>
      <dgm:t>
        <a:bodyPr/>
        <a:lstStyle/>
        <a:p>
          <a:endParaRPr lang="es-HN"/>
        </a:p>
      </dgm:t>
    </dgm:pt>
    <dgm:pt modelId="{CE1D7259-A4AF-45BE-8462-6047297B288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HN" dirty="0" smtClean="0"/>
            <a:t>7</a:t>
          </a:r>
          <a:endParaRPr lang="es-HN" dirty="0"/>
        </a:p>
      </dgm:t>
    </dgm:pt>
    <dgm:pt modelId="{064D7972-1C17-4095-A37E-6B06F968A3BC}" type="parTrans" cxnId="{ADA8AEDA-CBB3-48B2-8373-21D90DD86C86}">
      <dgm:prSet/>
      <dgm:spPr/>
      <dgm:t>
        <a:bodyPr/>
        <a:lstStyle/>
        <a:p>
          <a:endParaRPr lang="es-HN"/>
        </a:p>
      </dgm:t>
    </dgm:pt>
    <dgm:pt modelId="{34161BBA-FEF2-49F0-B8E8-DDBB150132EE}" type="sibTrans" cxnId="{ADA8AEDA-CBB3-48B2-8373-21D90DD86C86}">
      <dgm:prSet/>
      <dgm:spPr/>
      <dgm:t>
        <a:bodyPr/>
        <a:lstStyle/>
        <a:p>
          <a:endParaRPr lang="es-HN"/>
        </a:p>
      </dgm:t>
    </dgm:pt>
    <dgm:pt modelId="{0C29B3BA-C45E-44FB-BEBE-81F62BF3B79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HN" dirty="0" smtClean="0"/>
            <a:t>3</a:t>
          </a:r>
          <a:endParaRPr lang="es-HN" dirty="0"/>
        </a:p>
      </dgm:t>
    </dgm:pt>
    <dgm:pt modelId="{41DCE997-5CA6-498F-B16B-7711683A74C2}" type="parTrans" cxnId="{B26E1399-01D2-45E2-9506-1DCE228656EB}">
      <dgm:prSet/>
      <dgm:spPr/>
      <dgm:t>
        <a:bodyPr/>
        <a:lstStyle/>
        <a:p>
          <a:endParaRPr lang="es-HN"/>
        </a:p>
      </dgm:t>
    </dgm:pt>
    <dgm:pt modelId="{1CC41304-280F-455C-B36D-D62DBFE708A9}" type="sibTrans" cxnId="{B26E1399-01D2-45E2-9506-1DCE228656EB}">
      <dgm:prSet/>
      <dgm:spPr/>
      <dgm:t>
        <a:bodyPr/>
        <a:lstStyle/>
        <a:p>
          <a:endParaRPr lang="es-HN"/>
        </a:p>
      </dgm:t>
    </dgm:pt>
    <dgm:pt modelId="{B1F83C63-40F2-4BB2-8CD0-D958BF99F9D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HN" dirty="0" smtClean="0"/>
            <a:t>4</a:t>
          </a:r>
          <a:endParaRPr lang="es-HN" dirty="0"/>
        </a:p>
      </dgm:t>
    </dgm:pt>
    <dgm:pt modelId="{48C7FD4D-ED82-42E6-ABCA-9C60D9D86CCE}" type="parTrans" cxnId="{956FAF05-446C-4F1C-929C-4AB815EAE847}">
      <dgm:prSet/>
      <dgm:spPr/>
      <dgm:t>
        <a:bodyPr/>
        <a:lstStyle/>
        <a:p>
          <a:endParaRPr lang="es-HN"/>
        </a:p>
      </dgm:t>
    </dgm:pt>
    <dgm:pt modelId="{E06399BA-8A99-4B86-BA19-8F9678B499CB}" type="sibTrans" cxnId="{956FAF05-446C-4F1C-929C-4AB815EAE847}">
      <dgm:prSet/>
      <dgm:spPr/>
      <dgm:t>
        <a:bodyPr/>
        <a:lstStyle/>
        <a:p>
          <a:endParaRPr lang="es-HN"/>
        </a:p>
      </dgm:t>
    </dgm:pt>
    <dgm:pt modelId="{2702EAB0-1492-46D3-AA03-0AFA87AF1F4A}" type="pres">
      <dgm:prSet presAssocID="{8DBA6380-5A16-41CC-A208-5521CDB496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4E2080B7-F748-4957-9031-1FB859935C5E}" type="pres">
      <dgm:prSet presAssocID="{8DBA6380-5A16-41CC-A208-5521CDB4966F}" presName="cycle" presStyleCnt="0"/>
      <dgm:spPr/>
    </dgm:pt>
    <dgm:pt modelId="{51F6BDCC-BED8-4E15-8812-2999AA36DE65}" type="pres">
      <dgm:prSet presAssocID="{B92676DD-729E-429B-A607-720C62D06D25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538434CE-BB70-4838-9C04-F4494EB59526}" type="pres">
      <dgm:prSet presAssocID="{01841361-6794-4B97-91D1-182553D45A8E}" presName="sibTransFirstNode" presStyleLbl="bgShp" presStyleIdx="0" presStyleCnt="1"/>
      <dgm:spPr/>
      <dgm:t>
        <a:bodyPr/>
        <a:lstStyle/>
        <a:p>
          <a:endParaRPr lang="es-HN"/>
        </a:p>
      </dgm:t>
    </dgm:pt>
    <dgm:pt modelId="{94FB843B-517B-414E-B158-3A5225B0E491}" type="pres">
      <dgm:prSet presAssocID="{A9616D28-F676-4CCA-A7D5-9C2FC5FC3CEB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F10F13F-4ADC-4ABE-9625-8C9B716B1693}" type="pres">
      <dgm:prSet presAssocID="{0C29B3BA-C45E-44FB-BEBE-81F62BF3B790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5F559A06-0D62-4C26-A899-14390361500F}" type="pres">
      <dgm:prSet presAssocID="{B1F83C63-40F2-4BB2-8CD0-D958BF99F9D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498F5C3-0084-422D-A9AA-2E1D1AC23134}" type="pres">
      <dgm:prSet presAssocID="{25C8ACEB-10ED-4354-846E-8A061BF01162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62A4898-279F-4AC5-91D9-F1641F9BF94E}" type="pres">
      <dgm:prSet presAssocID="{5C4A87F5-54D1-4B93-AF16-A705A5F809CE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7FF715E-B7CF-45D9-B928-E16B3D46FA6F}" type="pres">
      <dgm:prSet presAssocID="{CE1D7259-A4AF-45BE-8462-6047297B288E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CBFD464F-3122-41D2-A919-31E6D74E5FA1}" type="presOf" srcId="{B92676DD-729E-429B-A607-720C62D06D25}" destId="{51F6BDCC-BED8-4E15-8812-2999AA36DE65}" srcOrd="0" destOrd="0" presId="urn:microsoft.com/office/officeart/2005/8/layout/cycle3"/>
    <dgm:cxn modelId="{D1A0DE01-A960-4FC3-8549-A57D75F2CA25}" srcId="{8DBA6380-5A16-41CC-A208-5521CDB4966F}" destId="{5C4A87F5-54D1-4B93-AF16-A705A5F809CE}" srcOrd="5" destOrd="0" parTransId="{02F00054-5DBD-424C-9567-E4D3223378E8}" sibTransId="{9FD26B40-1A18-437F-8A85-EBBEEE640D39}"/>
    <dgm:cxn modelId="{FFD64D97-C19B-411A-BD89-361518A6065E}" type="presOf" srcId="{CE1D7259-A4AF-45BE-8462-6047297B288E}" destId="{A7FF715E-B7CF-45D9-B928-E16B3D46FA6F}" srcOrd="0" destOrd="0" presId="urn:microsoft.com/office/officeart/2005/8/layout/cycle3"/>
    <dgm:cxn modelId="{51961173-1649-4BF4-85AC-95EA46D230C9}" type="presOf" srcId="{A9616D28-F676-4CCA-A7D5-9C2FC5FC3CEB}" destId="{94FB843B-517B-414E-B158-3A5225B0E491}" srcOrd="0" destOrd="0" presId="urn:microsoft.com/office/officeart/2005/8/layout/cycle3"/>
    <dgm:cxn modelId="{CD251DBA-B6CA-4AC3-A360-60CBC63B161F}" srcId="{8DBA6380-5A16-41CC-A208-5521CDB4966F}" destId="{25C8ACEB-10ED-4354-846E-8A061BF01162}" srcOrd="4" destOrd="0" parTransId="{55E94455-DE00-40EA-8BD4-77F9E7A93055}" sibTransId="{29F877F6-F5D6-4A73-B940-BC758E53CDF9}"/>
    <dgm:cxn modelId="{B26E1399-01D2-45E2-9506-1DCE228656EB}" srcId="{8DBA6380-5A16-41CC-A208-5521CDB4966F}" destId="{0C29B3BA-C45E-44FB-BEBE-81F62BF3B790}" srcOrd="2" destOrd="0" parTransId="{41DCE997-5CA6-498F-B16B-7711683A74C2}" sibTransId="{1CC41304-280F-455C-B36D-D62DBFE708A9}"/>
    <dgm:cxn modelId="{D77B03AD-E9ED-4F56-BF2E-0B7555EB8DBC}" srcId="{8DBA6380-5A16-41CC-A208-5521CDB4966F}" destId="{B92676DD-729E-429B-A607-720C62D06D25}" srcOrd="0" destOrd="0" parTransId="{002ABF94-4633-42B9-A51A-D937AA8965F6}" sibTransId="{01841361-6794-4B97-91D1-182553D45A8E}"/>
    <dgm:cxn modelId="{AD1464B8-3659-4F5E-97D6-8778C23CA486}" srcId="{8DBA6380-5A16-41CC-A208-5521CDB4966F}" destId="{A9616D28-F676-4CCA-A7D5-9C2FC5FC3CEB}" srcOrd="1" destOrd="0" parTransId="{2B4D7876-CAB9-4D94-ABD1-410B627851DA}" sibTransId="{BEC03DB3-0AF7-4767-861A-DE2E81CCA604}"/>
    <dgm:cxn modelId="{956FAF05-446C-4F1C-929C-4AB815EAE847}" srcId="{8DBA6380-5A16-41CC-A208-5521CDB4966F}" destId="{B1F83C63-40F2-4BB2-8CD0-D958BF99F9DA}" srcOrd="3" destOrd="0" parTransId="{48C7FD4D-ED82-42E6-ABCA-9C60D9D86CCE}" sibTransId="{E06399BA-8A99-4B86-BA19-8F9678B499CB}"/>
    <dgm:cxn modelId="{E079B0C0-A36B-4F4A-9407-279C2E5DB354}" type="presOf" srcId="{5C4A87F5-54D1-4B93-AF16-A705A5F809CE}" destId="{862A4898-279F-4AC5-91D9-F1641F9BF94E}" srcOrd="0" destOrd="0" presId="urn:microsoft.com/office/officeart/2005/8/layout/cycle3"/>
    <dgm:cxn modelId="{71A6FD3E-818A-4C85-AE59-F85C1490886E}" type="presOf" srcId="{25C8ACEB-10ED-4354-846E-8A061BF01162}" destId="{9498F5C3-0084-422D-A9AA-2E1D1AC23134}" srcOrd="0" destOrd="0" presId="urn:microsoft.com/office/officeart/2005/8/layout/cycle3"/>
    <dgm:cxn modelId="{DA218299-1F1C-4387-A9A0-6C8A78926629}" type="presOf" srcId="{01841361-6794-4B97-91D1-182553D45A8E}" destId="{538434CE-BB70-4838-9C04-F4494EB59526}" srcOrd="0" destOrd="0" presId="urn:microsoft.com/office/officeart/2005/8/layout/cycle3"/>
    <dgm:cxn modelId="{BF461057-3F37-4781-AE5F-D5383CCEB9E9}" type="presOf" srcId="{B1F83C63-40F2-4BB2-8CD0-D958BF99F9DA}" destId="{5F559A06-0D62-4C26-A899-14390361500F}" srcOrd="0" destOrd="0" presId="urn:microsoft.com/office/officeart/2005/8/layout/cycle3"/>
    <dgm:cxn modelId="{ADA8AEDA-CBB3-48B2-8373-21D90DD86C86}" srcId="{8DBA6380-5A16-41CC-A208-5521CDB4966F}" destId="{CE1D7259-A4AF-45BE-8462-6047297B288E}" srcOrd="6" destOrd="0" parTransId="{064D7972-1C17-4095-A37E-6B06F968A3BC}" sibTransId="{34161BBA-FEF2-49F0-B8E8-DDBB150132EE}"/>
    <dgm:cxn modelId="{ED63D19A-DEB5-4F77-A752-91D142AEA1BC}" type="presOf" srcId="{0C29B3BA-C45E-44FB-BEBE-81F62BF3B790}" destId="{CF10F13F-4ADC-4ABE-9625-8C9B716B1693}" srcOrd="0" destOrd="0" presId="urn:microsoft.com/office/officeart/2005/8/layout/cycle3"/>
    <dgm:cxn modelId="{6F8EB790-F8F9-4CF6-A760-F0719958B832}" type="presOf" srcId="{8DBA6380-5A16-41CC-A208-5521CDB4966F}" destId="{2702EAB0-1492-46D3-AA03-0AFA87AF1F4A}" srcOrd="0" destOrd="0" presId="urn:microsoft.com/office/officeart/2005/8/layout/cycle3"/>
    <dgm:cxn modelId="{57B782CB-740B-4562-BF35-156A37B2E8B3}" type="presParOf" srcId="{2702EAB0-1492-46D3-AA03-0AFA87AF1F4A}" destId="{4E2080B7-F748-4957-9031-1FB859935C5E}" srcOrd="0" destOrd="0" presId="urn:microsoft.com/office/officeart/2005/8/layout/cycle3"/>
    <dgm:cxn modelId="{41323EE9-467E-4026-A8B5-60C79D0717AD}" type="presParOf" srcId="{4E2080B7-F748-4957-9031-1FB859935C5E}" destId="{51F6BDCC-BED8-4E15-8812-2999AA36DE65}" srcOrd="0" destOrd="0" presId="urn:microsoft.com/office/officeart/2005/8/layout/cycle3"/>
    <dgm:cxn modelId="{4C140407-C6BC-4A1D-9752-082BEBDB93BD}" type="presParOf" srcId="{4E2080B7-F748-4957-9031-1FB859935C5E}" destId="{538434CE-BB70-4838-9C04-F4494EB59526}" srcOrd="1" destOrd="0" presId="urn:microsoft.com/office/officeart/2005/8/layout/cycle3"/>
    <dgm:cxn modelId="{CC9E2E23-D302-4F31-A7BD-0330E1243DEE}" type="presParOf" srcId="{4E2080B7-F748-4957-9031-1FB859935C5E}" destId="{94FB843B-517B-414E-B158-3A5225B0E491}" srcOrd="2" destOrd="0" presId="urn:microsoft.com/office/officeart/2005/8/layout/cycle3"/>
    <dgm:cxn modelId="{966F72C9-BA3C-462A-92D3-27D699C2E9C1}" type="presParOf" srcId="{4E2080B7-F748-4957-9031-1FB859935C5E}" destId="{CF10F13F-4ADC-4ABE-9625-8C9B716B1693}" srcOrd="3" destOrd="0" presId="urn:microsoft.com/office/officeart/2005/8/layout/cycle3"/>
    <dgm:cxn modelId="{E90A7CE1-7744-47DF-BD93-89F047E69090}" type="presParOf" srcId="{4E2080B7-F748-4957-9031-1FB859935C5E}" destId="{5F559A06-0D62-4C26-A899-14390361500F}" srcOrd="4" destOrd="0" presId="urn:microsoft.com/office/officeart/2005/8/layout/cycle3"/>
    <dgm:cxn modelId="{645E67E8-F3C7-4CCD-97E2-D5A2AB5835C5}" type="presParOf" srcId="{4E2080B7-F748-4957-9031-1FB859935C5E}" destId="{9498F5C3-0084-422D-A9AA-2E1D1AC23134}" srcOrd="5" destOrd="0" presId="urn:microsoft.com/office/officeart/2005/8/layout/cycle3"/>
    <dgm:cxn modelId="{23245A57-A84C-46DF-9F35-FA68B8E5F249}" type="presParOf" srcId="{4E2080B7-F748-4957-9031-1FB859935C5E}" destId="{862A4898-279F-4AC5-91D9-F1641F9BF94E}" srcOrd="6" destOrd="0" presId="urn:microsoft.com/office/officeart/2005/8/layout/cycle3"/>
    <dgm:cxn modelId="{F12FF8C4-E94F-4250-B788-56DAF1863C50}" type="presParOf" srcId="{4E2080B7-F748-4957-9031-1FB859935C5E}" destId="{A7FF715E-B7CF-45D9-B928-E16B3D46FA6F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8830E-6DE2-41DC-AD41-64D47BCCEFB1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97081-F237-4D49-A749-86F18CAA23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2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7081-F237-4D49-A749-86F18CAA23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Soils make up </a:t>
            </a:r>
          </a:p>
          <a:p>
            <a:r>
              <a:rPr lang="en-US" dirty="0" smtClean="0"/>
              <a:t>Forest Biomass carbon is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E0B0-409C-C348-B1B3-8C0EC78333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7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6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9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3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5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7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0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12889-4E0F-4E37-B14D-ED86C91B420D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7095-865F-40AF-8F2F-A884C0893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93886" cy="2133600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s-E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CORREDOR SECO CENTROAMÉRICANO</a:t>
            </a:r>
            <a:br>
              <a:rPr lang="es-E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ES" sz="3200" dirty="0" smtClean="0">
                <a:solidFill>
                  <a:schemeClr val="accent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Lecciones manejo de ganado para </a:t>
            </a:r>
            <a:r>
              <a:rPr lang="es-ES" sz="3200" dirty="0">
                <a:solidFill>
                  <a:schemeClr val="accent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</a:t>
            </a:r>
            <a:r>
              <a:rPr lang="es-ES" sz="3200" dirty="0" smtClean="0">
                <a:solidFill>
                  <a:schemeClr val="accent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adaptación </a:t>
            </a:r>
            <a:br>
              <a:rPr lang="es-ES" sz="3200" dirty="0" smtClean="0">
                <a:solidFill>
                  <a:schemeClr val="accent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ES" sz="3200" dirty="0" smtClean="0">
                <a:solidFill>
                  <a:schemeClr val="accent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 </a:t>
            </a:r>
            <a:r>
              <a:rPr lang="es-ES" sz="3200" dirty="0">
                <a:solidFill>
                  <a:schemeClr val="accent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cambio </a:t>
            </a:r>
            <a:r>
              <a:rPr lang="es-ES" sz="3200" dirty="0" smtClean="0">
                <a:solidFill>
                  <a:schemeClr val="accent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climático</a:t>
            </a:r>
            <a:endParaRPr lang="en-US" sz="3200" dirty="0">
              <a:solidFill>
                <a:schemeClr val="accent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4540" y="4410074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Edwin Garcia</a:t>
            </a:r>
          </a:p>
          <a:p>
            <a:pPr algn="r"/>
            <a:r>
              <a:rPr lang="en-US" sz="1400" dirty="0" smtClean="0"/>
              <a:t>San Salvador, 15 Julio de 2015</a:t>
            </a:r>
          </a:p>
          <a:p>
            <a:pPr algn="r"/>
            <a:r>
              <a:rPr lang="en-US" sz="1400" dirty="0" smtClean="0"/>
              <a:t>e.d.garcia@cgiar.org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669" y="5961129"/>
            <a:ext cx="1634931" cy="820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381249"/>
            <a:ext cx="5562600" cy="417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1924049"/>
            <a:ext cx="2921001" cy="21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03" y="1795763"/>
            <a:ext cx="4109297" cy="308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03732" cy="3152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7457" y="152400"/>
            <a:ext cx="8556686" cy="1190625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HN" dirty="0" smtClean="0">
                <a:solidFill>
                  <a:schemeClr val="accent6"/>
                </a:solidFill>
              </a:rPr>
              <a:t>Por qué restaurar en Chalatenango? </a:t>
            </a:r>
            <a:br>
              <a:rPr lang="es-HN" dirty="0" smtClean="0">
                <a:solidFill>
                  <a:schemeClr val="accent6"/>
                </a:solidFill>
              </a:rPr>
            </a:br>
            <a:r>
              <a:rPr lang="es-HN" sz="3600" dirty="0" smtClean="0">
                <a:solidFill>
                  <a:schemeClr val="accent6"/>
                </a:solidFill>
              </a:rPr>
              <a:t>Dinámicas  de degradación</a:t>
            </a:r>
            <a:endParaRPr lang="es-HN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7868262"/>
              </p:ext>
            </p:extLst>
          </p:nvPr>
        </p:nvGraphicFramePr>
        <p:xfrm>
          <a:off x="533400" y="2590800"/>
          <a:ext cx="4015804" cy="294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599"/>
                <a:gridCol w="996950"/>
                <a:gridCol w="1401255"/>
              </a:tblGrid>
              <a:tr h="424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b="1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Perdidas de suelo</a:t>
                      </a:r>
                      <a:endParaRPr lang="es-HN" sz="3200" noProof="0" dirty="0" smtClean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200" b="0" i="1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(Mg ha</a:t>
                      </a:r>
                      <a:r>
                        <a:rPr lang="es-HN" sz="1200" b="0" i="1" baseline="300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s-HN" sz="1200" b="0" i="1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año</a:t>
                      </a:r>
                      <a:r>
                        <a:rPr lang="es-HN" sz="1200" b="0" i="1" baseline="300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s-HN" sz="1200" b="0" i="1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s-HN" sz="2400" b="0" noProof="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b="1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Hectáreas</a:t>
                      </a:r>
                      <a:endParaRPr lang="es-HN" sz="3200" noProof="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b="1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de área total</a:t>
                      </a:r>
                      <a:endParaRPr lang="es-HN" sz="3200" noProof="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30367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0-10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2,854.48 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0367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10-20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584.23 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0367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20-30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883.38 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0367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30-40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884.87 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0367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40-50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764.80 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0367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50-100</a:t>
                      </a:r>
                      <a:endParaRPr lang="es-HN" sz="1800" b="1" i="0" u="none" strike="noStrike" noProof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2,032.82 </a:t>
                      </a:r>
                      <a:endParaRPr lang="es-HN" sz="1800" b="1" i="0" u="none" strike="noStrike" noProof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s-HN" sz="1800" b="1" i="0" u="none" strike="noStrike" noProof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0367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100-200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905.38 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0367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200+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319.57 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s-H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0512" y="1976735"/>
            <a:ext cx="431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dirty="0" smtClean="0"/>
              <a:t>Promedio: </a:t>
            </a:r>
            <a:r>
              <a:rPr lang="es-HN" sz="2400" b="1" dirty="0" smtClean="0">
                <a:solidFill>
                  <a:schemeClr val="accent2"/>
                </a:solidFill>
              </a:rPr>
              <a:t>53.53</a:t>
            </a:r>
            <a:r>
              <a:rPr lang="es-HN" sz="2400" dirty="0" smtClean="0">
                <a:solidFill>
                  <a:schemeClr val="accent2"/>
                </a:solidFill>
              </a:rPr>
              <a:t> Mg ha</a:t>
            </a:r>
            <a:r>
              <a:rPr lang="es-HN" sz="2400" baseline="30000" dirty="0" smtClean="0">
                <a:solidFill>
                  <a:schemeClr val="accent2"/>
                </a:solidFill>
              </a:rPr>
              <a:t>-1</a:t>
            </a:r>
            <a:r>
              <a:rPr lang="es-HN" sz="2400" dirty="0" smtClean="0">
                <a:solidFill>
                  <a:schemeClr val="accent2"/>
                </a:solidFill>
              </a:rPr>
              <a:t> año</a:t>
            </a:r>
            <a:r>
              <a:rPr lang="es-HN" sz="2400" baseline="30000" dirty="0" smtClean="0">
                <a:solidFill>
                  <a:schemeClr val="accent2"/>
                </a:solidFill>
              </a:rPr>
              <a:t>-1</a:t>
            </a:r>
            <a:endParaRPr lang="es-HN" sz="24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466338"/>
            <a:ext cx="3226485" cy="241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3937690"/>
            <a:ext cx="3886201" cy="2748994"/>
          </a:xfrm>
          <a:prstGeom prst="rect">
            <a:avLst/>
          </a:prstGeom>
        </p:spPr>
      </p:pic>
      <p:sp>
        <p:nvSpPr>
          <p:cNvPr id="8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chemeClr val="accent6"/>
                </a:solidFill>
                <a:cs typeface="Andalus" panose="02020603050405020304" pitchFamily="18" charset="-78"/>
              </a:rPr>
              <a:t>Dinámicas de degradación</a:t>
            </a:r>
            <a:br>
              <a:rPr lang="es-ES" sz="4000" dirty="0" smtClean="0">
                <a:solidFill>
                  <a:schemeClr val="accent6"/>
                </a:solidFill>
                <a:cs typeface="Andalus" panose="02020603050405020304" pitchFamily="18" charset="-78"/>
              </a:rPr>
            </a:br>
            <a:r>
              <a:rPr lang="es-ES" sz="3100" dirty="0" smtClean="0">
                <a:solidFill>
                  <a:schemeClr val="accent6"/>
                </a:solidFill>
                <a:cs typeface="Andalus" panose="02020603050405020304" pitchFamily="18" charset="-78"/>
              </a:rPr>
              <a:t>Alta pérdida de suelo</a:t>
            </a:r>
            <a:endParaRPr lang="es-ES" sz="4000" dirty="0">
              <a:solidFill>
                <a:schemeClr val="accent6"/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94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570037"/>
            <a:ext cx="5222609" cy="39163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HN" dirty="0" smtClean="0">
                <a:solidFill>
                  <a:schemeClr val="accent6"/>
                </a:solidFill>
              </a:rPr>
              <a:t>Intercambio de experiencias </a:t>
            </a:r>
            <a:br>
              <a:rPr lang="es-HN" dirty="0" smtClean="0">
                <a:solidFill>
                  <a:schemeClr val="accent6"/>
                </a:solidFill>
              </a:rPr>
            </a:br>
            <a:r>
              <a:rPr lang="es-HN" sz="3600" dirty="0" smtClean="0">
                <a:solidFill>
                  <a:schemeClr val="accent6"/>
                </a:solidFill>
              </a:rPr>
              <a:t>Lecciones complementarias en dos territorios</a:t>
            </a:r>
            <a:endParaRPr lang="es-HN" sz="3600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67559" y="3782418"/>
            <a:ext cx="3275533" cy="2456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521054"/>
            <a:ext cx="2514600" cy="3127455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869324" y="289560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s-HN" altLang="en-US" sz="2000" dirty="0" smtClean="0"/>
              <a:t>Lempira</a:t>
            </a:r>
            <a:endParaRPr lang="es-HN" altLang="en-US" sz="2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869" y="2983102"/>
            <a:ext cx="19454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HN" altLang="en-US" sz="2000" dirty="0" smtClean="0"/>
              <a:t>Chalatenango</a:t>
            </a:r>
            <a:endParaRPr lang="es-H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609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0975"/>
            <a:ext cx="7467600" cy="1190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HN" dirty="0" smtClean="0">
                <a:solidFill>
                  <a:schemeClr val="accent6"/>
                </a:solidFill>
              </a:rPr>
              <a:t>Intercambio de experiencias</a:t>
            </a:r>
            <a:endParaRPr lang="es-HN" dirty="0">
              <a:solidFill>
                <a:schemeClr val="accent6"/>
              </a:solidFill>
            </a:endParaRP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79412" y="1512067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HN" altLang="en-US" sz="2000" dirty="0" smtClean="0"/>
              <a:t>Lempira</a:t>
            </a:r>
            <a:endParaRPr lang="es-HN" altLang="en-US" sz="2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918" y="4050644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HN" altLang="en-US" sz="2000" dirty="0" smtClean="0"/>
              <a:t>Chalatenango</a:t>
            </a:r>
            <a:endParaRPr lang="es-HN" altLang="en-US" sz="2000" dirty="0"/>
          </a:p>
        </p:txBody>
      </p:sp>
      <p:pic>
        <p:nvPicPr>
          <p:cNvPr id="9" name="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836" y="4522763"/>
            <a:ext cx="2590800" cy="19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8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036" y="177673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853" y="4191000"/>
            <a:ext cx="3474720" cy="2606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853" y="1445261"/>
            <a:ext cx="3474720" cy="260603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949033" y="2490197"/>
            <a:ext cx="929640" cy="6045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28251" y="5186680"/>
            <a:ext cx="929640" cy="6045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40814"/>
            <a:ext cx="4632181" cy="34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3595" y="5334000"/>
            <a:ext cx="3087806" cy="1669531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HN" sz="1600" b="1" dirty="0" smtClean="0"/>
              <a:t>Criterios…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HN" sz="1600" dirty="0" smtClean="0"/>
              <a:t>Crecimiento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HN" sz="1600" dirty="0" smtClean="0"/>
              <a:t>Cobertura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HN" sz="1600" dirty="0" smtClean="0"/>
              <a:t>Color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HN" sz="1600" dirty="0" smtClean="0"/>
              <a:t>Olor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HN" sz="1600" dirty="0" smtClean="0"/>
              <a:t>Textura (suavidad)</a:t>
            </a:r>
            <a:endParaRPr lang="es-HN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7200" y="188913"/>
            <a:ext cx="81343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HN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Variedades mejoradas y adaptadas</a:t>
            </a:r>
          </a:p>
          <a:p>
            <a:pPr>
              <a:defRPr/>
            </a:pPr>
            <a:r>
              <a:rPr lang="es-HN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participativa</a:t>
            </a:r>
            <a:endParaRPr lang="es-HN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1712913"/>
            <a:ext cx="2574011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15000" y="5486400"/>
            <a:ext cx="320040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HN" sz="1600" dirty="0"/>
              <a:t>Ya existen variedades </a:t>
            </a:r>
            <a:r>
              <a:rPr lang="es-HN" sz="1600" dirty="0" smtClean="0"/>
              <a:t>mejoradas: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HN" sz="1600" dirty="0" smtClean="0"/>
              <a:t>Mayor productividad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HN" sz="1600" dirty="0" smtClean="0"/>
              <a:t>soportan sobra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HN" sz="1600" dirty="0" smtClean="0"/>
              <a:t>sequía</a:t>
            </a:r>
            <a:r>
              <a:rPr lang="es-HN" sz="1600" dirty="0"/>
              <a:t>, etc</a:t>
            </a:r>
            <a:r>
              <a:rPr lang="es-HN" sz="1600" dirty="0" smtClean="0"/>
              <a:t>.</a:t>
            </a:r>
            <a:endParaRPr lang="es-HN" sz="1600" dirty="0"/>
          </a:p>
        </p:txBody>
      </p:sp>
    </p:spTree>
    <p:extLst>
      <p:ext uri="{BB962C8B-B14F-4D97-AF65-F5344CB8AC3E}">
        <p14:creationId xmlns:p14="http://schemas.microsoft.com/office/powerpoint/2010/main" val="1904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489260" cy="1325563"/>
          </a:xfrm>
        </p:spPr>
        <p:txBody>
          <a:bodyPr>
            <a:normAutofit/>
          </a:bodyPr>
          <a:lstStyle/>
          <a:p>
            <a:pPr algn="l"/>
            <a:r>
              <a:rPr lang="es-HN" sz="3600" dirty="0" smtClean="0"/>
              <a:t>Cobertura de suelo</a:t>
            </a:r>
            <a:endParaRPr lang="es-HN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911" y="3515932"/>
            <a:ext cx="4456090" cy="334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42505" y="1447410"/>
            <a:ext cx="3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b="1" i="1" dirty="0" smtClean="0"/>
              <a:t>Chalatenango (Instituto):</a:t>
            </a:r>
            <a:endParaRPr lang="es-HN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505" y="2663016"/>
            <a:ext cx="3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b="1" i="1" dirty="0" smtClean="0"/>
              <a:t>Comalapa, Chalatenango</a:t>
            </a:r>
            <a:endParaRPr lang="es-HN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2505" y="1881734"/>
            <a:ext cx="586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/>
              <a:t>BUENA-EXCELENTE: </a:t>
            </a:r>
            <a:r>
              <a:rPr lang="es-HN" dirty="0" err="1" smtClean="0"/>
              <a:t>decumbens</a:t>
            </a:r>
            <a:r>
              <a:rPr lang="es-HN" dirty="0" smtClean="0"/>
              <a:t>, Marandú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/>
              <a:t>MALA-REGULAR: Jaragua 100%</a:t>
            </a:r>
            <a:endParaRPr lang="es-HN" dirty="0"/>
          </a:p>
        </p:txBody>
      </p:sp>
      <p:sp>
        <p:nvSpPr>
          <p:cNvPr id="14" name="TextBox 13"/>
          <p:cNvSpPr txBox="1"/>
          <p:nvPr/>
        </p:nvSpPr>
        <p:spPr>
          <a:xfrm>
            <a:off x="642505" y="3080667"/>
            <a:ext cx="586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/>
              <a:t>BUENA-EXCELENTE: </a:t>
            </a:r>
            <a:r>
              <a:rPr lang="es-HN" dirty="0" err="1" smtClean="0"/>
              <a:t>decumbens</a:t>
            </a:r>
            <a:r>
              <a:rPr lang="es-HN" dirty="0"/>
              <a:t> </a:t>
            </a:r>
            <a:r>
              <a:rPr lang="es-HN" dirty="0" smtClean="0"/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/>
              <a:t>MALA: Jaragua 70%</a:t>
            </a:r>
            <a:endParaRPr lang="es-HN" dirty="0"/>
          </a:p>
        </p:txBody>
      </p:sp>
      <p:sp>
        <p:nvSpPr>
          <p:cNvPr id="8" name="TextBox 7"/>
          <p:cNvSpPr txBox="1"/>
          <p:nvPr/>
        </p:nvSpPr>
        <p:spPr>
          <a:xfrm>
            <a:off x="794905" y="3830359"/>
            <a:ext cx="3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b="1" i="1" dirty="0" smtClean="0"/>
              <a:t>Candelaria, Lempira</a:t>
            </a:r>
            <a:endParaRPr lang="es-HN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230469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/>
              <a:t>BUENA-EXCELENTE: </a:t>
            </a:r>
            <a:r>
              <a:rPr lang="es-HN" dirty="0" err="1" smtClean="0"/>
              <a:t>decumbens</a:t>
            </a:r>
            <a:r>
              <a:rPr lang="es-HN" dirty="0" smtClean="0"/>
              <a:t>, Marandú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/>
              <a:t>MALA-REGULAR: Jaragua 100%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8187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524000"/>
          </a:xfrm>
        </p:spPr>
        <p:txBody>
          <a:bodyPr/>
          <a:lstStyle/>
          <a:p>
            <a:pPr algn="l">
              <a:defRPr/>
            </a:pPr>
            <a:r>
              <a:rPr lang="es-HN" dirty="0" smtClean="0"/>
              <a:t>Sistemas </a:t>
            </a:r>
            <a:r>
              <a:rPr lang="es-HN" dirty="0" err="1" smtClean="0"/>
              <a:t>Silvopastoriles</a:t>
            </a:r>
            <a:r>
              <a:rPr lang="es-HN" dirty="0" smtClean="0"/>
              <a:t> e impacto</a:t>
            </a:r>
            <a:endParaRPr lang="es-H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905000"/>
            <a:ext cx="3886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HN" dirty="0" smtClean="0"/>
              <a:t>Funciones del agro-ecosistema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HN" dirty="0" smtClean="0"/>
              <a:t>Complementariedad entre tecnologías y manejo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HN" dirty="0" smtClean="0"/>
              <a:t>Diferentes tipo de impacto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76400"/>
            <a:ext cx="4038600" cy="302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5029200"/>
            <a:ext cx="4495800" cy="1524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HN" sz="3300" dirty="0" smtClean="0"/>
              <a:t>Practicas:</a:t>
            </a:r>
          </a:p>
          <a:p>
            <a:r>
              <a:rPr lang="es-HN" sz="2800" dirty="0" smtClean="0"/>
              <a:t>No quema</a:t>
            </a:r>
          </a:p>
          <a:p>
            <a:r>
              <a:rPr lang="es-HN" sz="2800" dirty="0" smtClean="0"/>
              <a:t>Cobertura permanente</a:t>
            </a:r>
          </a:p>
          <a:p>
            <a:r>
              <a:rPr lang="es-HN" sz="2800" dirty="0" smtClean="0"/>
              <a:t>Cuidado de la regeneración natural de árboles</a:t>
            </a:r>
          </a:p>
          <a:p>
            <a:r>
              <a:rPr lang="es-HN" sz="2800" dirty="0" smtClean="0"/>
              <a:t>Mínimo disturbio de suelo</a:t>
            </a:r>
          </a:p>
          <a:p>
            <a:r>
              <a:rPr lang="es-HN" sz="2800" dirty="0" smtClean="0"/>
              <a:t>Fertilización inteligente</a:t>
            </a:r>
            <a:endParaRPr lang="es-HN" sz="2800" dirty="0"/>
          </a:p>
        </p:txBody>
      </p:sp>
    </p:spTree>
    <p:extLst>
      <p:ext uri="{BB962C8B-B14F-4D97-AF65-F5344CB8AC3E}">
        <p14:creationId xmlns:p14="http://schemas.microsoft.com/office/powerpoint/2010/main" val="17953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39" y="541360"/>
            <a:ext cx="6572061" cy="98264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HN" dirty="0" smtClean="0"/>
              <a:t>Cambio en manejo: Co-diseño</a:t>
            </a:r>
            <a:br>
              <a:rPr lang="es-HN" dirty="0" smtClean="0"/>
            </a:br>
            <a:r>
              <a:rPr lang="es-HN" dirty="0" smtClean="0"/>
              <a:t>Pastoreo rotacional</a:t>
            </a:r>
            <a:endParaRPr lang="es-H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95" y="3962400"/>
            <a:ext cx="3646905" cy="273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5518143"/>
              </p:ext>
            </p:extLst>
          </p:nvPr>
        </p:nvGraphicFramePr>
        <p:xfrm>
          <a:off x="4038600" y="1676400"/>
          <a:ext cx="5088891" cy="451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2026384"/>
            <a:ext cx="30961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dirty="0" smtClean="0"/>
              <a:t>Considerando: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H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HN" sz="2000" dirty="0" smtClean="0"/>
              <a:t>30 días descanso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H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HN" sz="2000" dirty="0" smtClean="0"/>
              <a:t>5 días uso</a:t>
            </a:r>
            <a:endParaRPr lang="es-HN" sz="2000" dirty="0"/>
          </a:p>
        </p:txBody>
      </p:sp>
    </p:spTree>
    <p:extLst>
      <p:ext uri="{BB962C8B-B14F-4D97-AF65-F5344CB8AC3E}">
        <p14:creationId xmlns:p14="http://schemas.microsoft.com/office/powerpoint/2010/main" val="40200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dirty="0" err="1" smtClean="0"/>
              <a:t>Silvopastoril</a:t>
            </a:r>
            <a:r>
              <a:rPr lang="es-HN" dirty="0" smtClean="0"/>
              <a:t> vs. </a:t>
            </a:r>
            <a:r>
              <a:rPr lang="es-HN" dirty="0"/>
              <a:t>t</a:t>
            </a:r>
            <a:r>
              <a:rPr lang="es-HN" dirty="0" smtClean="0"/>
              <a:t>radicional: biomasa</a:t>
            </a:r>
            <a:endParaRPr lang="es-H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774" y="3657600"/>
            <a:ext cx="4783826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7418"/>
            <a:ext cx="3957842" cy="296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6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P_BarTukey_SpecRic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12" y="1929245"/>
            <a:ext cx="5964752" cy="45283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46727" y="2992658"/>
            <a:ext cx="5795818" cy="0"/>
          </a:xfrm>
          <a:prstGeom prst="line">
            <a:avLst/>
          </a:prstGeom>
          <a:ln w="28575" cmpd="sng">
            <a:solidFill>
              <a:srgbClr val="3A6FA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29341" y="2738735"/>
            <a:ext cx="1953029" cy="461665"/>
          </a:xfrm>
          <a:prstGeom prst="rect">
            <a:avLst/>
          </a:prstGeom>
          <a:noFill/>
          <a:ln>
            <a:solidFill>
              <a:srgbClr val="3A6FA3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A6FA3"/>
                </a:solidFill>
              </a:rPr>
              <a:t>&gt; 12 </a:t>
            </a:r>
            <a:r>
              <a:rPr lang="en-US" sz="2400" b="1" dirty="0" err="1" smtClean="0">
                <a:solidFill>
                  <a:srgbClr val="3A6FA3"/>
                </a:solidFill>
              </a:rPr>
              <a:t>espécies</a:t>
            </a:r>
            <a:endParaRPr lang="en-US" sz="2400" b="1" dirty="0">
              <a:solidFill>
                <a:srgbClr val="3A6FA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524000"/>
          </a:xfrm>
        </p:spPr>
        <p:txBody>
          <a:bodyPr/>
          <a:lstStyle/>
          <a:p>
            <a:pPr>
              <a:defRPr/>
            </a:pPr>
            <a:r>
              <a:rPr lang="es-HN" dirty="0" smtClean="0"/>
              <a:t>Sistemas </a:t>
            </a:r>
            <a:r>
              <a:rPr lang="es-HN" dirty="0" err="1" smtClean="0"/>
              <a:t>Silvopastoriles</a:t>
            </a:r>
            <a:r>
              <a:rPr lang="es-HN" dirty="0" smtClean="0"/>
              <a:t> y biodiversidad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1572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N_2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9"/>
          <a:stretch>
            <a:fillRect/>
          </a:stretch>
        </p:blipFill>
        <p:spPr>
          <a:xfrm>
            <a:off x="7243058" y="6165304"/>
            <a:ext cx="1706863" cy="665979"/>
          </a:xfrm>
          <a:prstGeom prst="rect">
            <a:avLst/>
          </a:prstGeom>
        </p:spPr>
      </p:pic>
      <p:sp>
        <p:nvSpPr>
          <p:cNvPr id="9" name="Title 8"/>
          <p:cNvSpPr txBox="1">
            <a:spLocks/>
          </p:cNvSpPr>
          <p:nvPr/>
        </p:nvSpPr>
        <p:spPr bwMode="auto">
          <a:xfrm>
            <a:off x="242186" y="260648"/>
            <a:ext cx="872230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B9392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9pPr>
          </a:lstStyle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Contenido de la presentación</a:t>
            </a:r>
            <a:endParaRPr lang="es-CO" sz="3200" dirty="0" smtClean="0">
              <a:solidFill>
                <a:schemeClr val="accent6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685800" y="2133600"/>
            <a:ext cx="626144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Condiciones actuales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Opciones: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Intercambios de experiencias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Variedades mejoradas y adaptadas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Sistemas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silvopastoriles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e impacto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Mensajes finales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264101"/>
            <a:ext cx="2030965" cy="271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4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725437" y="1769456"/>
            <a:ext cx="7196403" cy="4309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7888" y="5317081"/>
            <a:ext cx="5779426" cy="502648"/>
            <a:chOff x="1702641" y="5692234"/>
            <a:chExt cx="4518939" cy="393021"/>
          </a:xfrm>
        </p:grpSpPr>
        <p:sp>
          <p:nvSpPr>
            <p:cNvPr id="8" name="TextBox 7"/>
            <p:cNvSpPr txBox="1"/>
            <p:nvPr/>
          </p:nvSpPr>
          <p:spPr>
            <a:xfrm rot="19144959">
              <a:off x="1702641" y="5764113"/>
              <a:ext cx="1195328" cy="28878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_tradnl" smtClean="0"/>
                <a:t>Agroforesteria</a:t>
              </a:r>
              <a:endParaRPr lang="es-ES_tradnl"/>
            </a:p>
          </p:txBody>
        </p:sp>
        <p:sp>
          <p:nvSpPr>
            <p:cNvPr id="9" name="TextBox 8"/>
            <p:cNvSpPr txBox="1"/>
            <p:nvPr/>
          </p:nvSpPr>
          <p:spPr>
            <a:xfrm rot="19144959">
              <a:off x="2465649" y="5753256"/>
              <a:ext cx="1109844" cy="28878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_tradnl" smtClean="0"/>
                <a:t>         Guamil</a:t>
              </a:r>
              <a:endParaRPr lang="es-ES_tradnl"/>
            </a:p>
          </p:txBody>
        </p:sp>
        <p:sp>
          <p:nvSpPr>
            <p:cNvPr id="10" name="TextBox 9"/>
            <p:cNvSpPr txBox="1"/>
            <p:nvPr/>
          </p:nvSpPr>
          <p:spPr>
            <a:xfrm rot="19144959">
              <a:off x="3205386" y="5697345"/>
              <a:ext cx="1009993" cy="28878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_tradnl" dirty="0" smtClean="0"/>
                <a:t>         Milpa</a:t>
              </a:r>
              <a:endParaRPr lang="es-ES_tradnl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9144959">
              <a:off x="3728638" y="5742372"/>
              <a:ext cx="1151793" cy="28878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_tradnl" dirty="0" smtClean="0"/>
                <a:t>          Bosque</a:t>
              </a:r>
              <a:endParaRPr lang="es-ES_tradnl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9144959">
              <a:off x="4382264" y="5692234"/>
              <a:ext cx="1120155" cy="28878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_tradnl" smtClean="0"/>
                <a:t>            Pasto</a:t>
              </a:r>
              <a:endParaRPr lang="es-ES_tradnl"/>
            </a:p>
          </p:txBody>
        </p:sp>
        <p:sp>
          <p:nvSpPr>
            <p:cNvPr id="13" name="TextBox 12"/>
            <p:cNvSpPr txBox="1"/>
            <p:nvPr/>
          </p:nvSpPr>
          <p:spPr>
            <a:xfrm rot="19144959">
              <a:off x="4861627" y="5796474"/>
              <a:ext cx="1359953" cy="28878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_tradnl" smtClean="0"/>
                <a:t>  Pasto Arbolado</a:t>
              </a:r>
              <a:endParaRPr lang="es-ES_tradnl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1271115" y="2819400"/>
            <a:ext cx="5663086" cy="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2619345"/>
            <a:ext cx="19812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&gt; 42 Mg C ha-1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524000"/>
          </a:xfrm>
        </p:spPr>
        <p:txBody>
          <a:bodyPr/>
          <a:lstStyle/>
          <a:p>
            <a:pPr algn="l">
              <a:defRPr/>
            </a:pPr>
            <a:r>
              <a:rPr lang="es-HN" dirty="0" smtClean="0"/>
              <a:t>Sistemas </a:t>
            </a:r>
            <a:r>
              <a:rPr lang="es-HN" dirty="0" err="1" smtClean="0"/>
              <a:t>Silvopastoriles</a:t>
            </a:r>
            <a:r>
              <a:rPr lang="es-HN" dirty="0" smtClean="0"/>
              <a:t> y C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9734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N_2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9"/>
          <a:stretch>
            <a:fillRect/>
          </a:stretch>
        </p:blipFill>
        <p:spPr>
          <a:xfrm>
            <a:off x="7243058" y="6165304"/>
            <a:ext cx="1706863" cy="665979"/>
          </a:xfrm>
          <a:prstGeom prst="rect">
            <a:avLst/>
          </a:prstGeom>
        </p:spPr>
      </p:pic>
      <p:sp>
        <p:nvSpPr>
          <p:cNvPr id="9" name="Title 8"/>
          <p:cNvSpPr txBox="1">
            <a:spLocks/>
          </p:cNvSpPr>
          <p:nvPr/>
        </p:nvSpPr>
        <p:spPr bwMode="auto">
          <a:xfrm>
            <a:off x="242186" y="260648"/>
            <a:ext cx="872230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B9392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9pPr>
          </a:lstStyle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Mensajes finales</a:t>
            </a:r>
            <a:endParaRPr lang="es-CO" sz="3200" dirty="0" smtClean="0">
              <a:solidFill>
                <a:schemeClr val="accent6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727095" y="1447800"/>
            <a:ext cx="77311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Ganadería con buen manejo representa una alternativa para el ingreso, seguridad alimentaria</a:t>
            </a:r>
            <a:r>
              <a:rPr lang="es-C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y restauración de la tierra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Intercambios de experiencias son clave para procesos de innovación y aprendizaje en las comunidades rurales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Adaptar los principios de SAF y SSP a los territorios son una alternativa viable para adaptarse al Cambio Climático</a:t>
            </a:r>
            <a:endParaRPr lang="es-CO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6"/>
            <a:ext cx="9143999" cy="6857999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457200"/>
            <a:ext cx="42524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9600" b="1" dirty="0" smtClean="0">
                <a:solidFill>
                  <a:srgbClr val="FF0000"/>
                </a:solidFill>
              </a:rPr>
              <a:t>Gracias</a:t>
            </a:r>
            <a:endParaRPr lang="es-HN" sz="9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822411"/>
            <a:ext cx="2063086" cy="10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N_2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69"/>
          <a:stretch>
            <a:fillRect/>
          </a:stretch>
        </p:blipFill>
        <p:spPr>
          <a:xfrm>
            <a:off x="7243058" y="6165304"/>
            <a:ext cx="1706863" cy="665979"/>
          </a:xfrm>
          <a:prstGeom prst="rect">
            <a:avLst/>
          </a:prstGeom>
        </p:spPr>
      </p:pic>
      <p:sp>
        <p:nvSpPr>
          <p:cNvPr id="9" name="Title 8"/>
          <p:cNvSpPr txBox="1">
            <a:spLocks/>
          </p:cNvSpPr>
          <p:nvPr/>
        </p:nvSpPr>
        <p:spPr bwMode="auto">
          <a:xfrm>
            <a:off x="470786" y="260648"/>
            <a:ext cx="219621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B9392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O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Dónde?</a:t>
            </a:r>
            <a:endParaRPr lang="es-CO" sz="3200" dirty="0" smtClean="0">
              <a:solidFill>
                <a:schemeClr val="accent6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621132" y="4648200"/>
            <a:ext cx="7731105" cy="13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Red de experimentos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Combinación de SAF + cultivos + pastos + prácticas sostenibles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Monitoreo participativo de producción de alimentos + otros 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Intercambio de experiencias</a:t>
            </a:r>
          </a:p>
        </p:txBody>
      </p:sp>
      <p:pic>
        <p:nvPicPr>
          <p:cNvPr id="6148" name="Picture 4" descr="https://2f6c03ea-a-62cb3a1a-s-sites.googlegroups.com/site/lapanamericanacgiar/2-encuestas/del3.png?attachauth=ANoY7cpEyAk-IJd8mL7TjLdQxGF6AoMiJjKL6--tOfsC5V6cgf-I5iwI3nYQtsOeEiOqnsJznga_XrX3QtcdCBvXelQSDzGLIp1y3MRgph9XF2aouyZwcVuNy8bBXuT-yZ7Dcc8uDeZ5ArmTKTYZTOqsdFlhey9_cfS_cf1A1gHoqMtQPhLY6t6WluRK2bLJbTXM48_FBsudlRfWoCJcvq9dPrKWxWkmGpIIeNqBJAfWlRE3eliPw9E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36" y="1468317"/>
            <a:ext cx="5518899" cy="29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468317"/>
            <a:ext cx="2715844" cy="203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3546771" y="3096358"/>
            <a:ext cx="171718" cy="116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87014" y="3074812"/>
            <a:ext cx="100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Choluteca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1382512"/>
            <a:ext cx="1752600" cy="751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91" y="1600200"/>
            <a:ext cx="548189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1907543" y="4609420"/>
            <a:ext cx="707886" cy="35814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Distribución de tierra</a:t>
            </a:r>
          </a:p>
          <a:p>
            <a:r>
              <a:rPr lang="es-CO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140 familias Comalapa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6056292" y="569892"/>
            <a:ext cx="1908215" cy="3810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2800" dirty="0" smtClean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Ganadería es parte integral de los medios de vida de las comunidades rurales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2635094" y="5021504"/>
            <a:ext cx="461665" cy="16839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CO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Area</a:t>
            </a:r>
            <a:r>
              <a:rPr lang="es-CO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finca (</a:t>
            </a:r>
            <a:r>
              <a:rPr lang="es-CO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mz</a:t>
            </a:r>
            <a:r>
              <a:rPr lang="es-CO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527" y="2392288"/>
            <a:ext cx="461665" cy="21326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CO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Número de hogares</a:t>
            </a:r>
          </a:p>
        </p:txBody>
      </p:sp>
      <p:sp>
        <p:nvSpPr>
          <p:cNvPr id="13" name="Title 8"/>
          <p:cNvSpPr txBox="1">
            <a:spLocks/>
          </p:cNvSpPr>
          <p:nvPr/>
        </p:nvSpPr>
        <p:spPr bwMode="auto">
          <a:xfrm>
            <a:off x="470786" y="260648"/>
            <a:ext cx="585381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B9392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93926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O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ndalus" panose="02020603050405020304" pitchFamily="18" charset="-78"/>
              </a:rPr>
              <a:t>Por qué ganadería?</a:t>
            </a:r>
            <a:endParaRPr lang="es-CO" sz="2800" dirty="0" smtClean="0">
              <a:solidFill>
                <a:schemeClr val="accent6">
                  <a:lumMod val="75000"/>
                </a:schemeClr>
              </a:solidFill>
              <a:latin typeface="+mn-lt"/>
              <a:cs typeface="Andalus" panose="02020603050405020304" pitchFamily="18" charset="-78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680366"/>
              </p:ext>
            </p:extLst>
          </p:nvPr>
        </p:nvGraphicFramePr>
        <p:xfrm>
          <a:off x="5486400" y="3657600"/>
          <a:ext cx="3657600" cy="309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39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51"/>
          <a:stretch/>
        </p:blipFill>
        <p:spPr>
          <a:xfrm>
            <a:off x="5856472" y="5228049"/>
            <a:ext cx="3226364" cy="155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s-HN" sz="4000" dirty="0">
                <a:solidFill>
                  <a:schemeClr val="accent6">
                    <a:lumMod val="75000"/>
                  </a:schemeClr>
                </a:solidFill>
                <a:latin typeface="+mn-lt"/>
                <a:cs typeface="Andalus" panose="02020603050405020304" pitchFamily="18" charset="-78"/>
              </a:rPr>
              <a:t>Por qué adaptarnos?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005"/>
          <a:stretch/>
        </p:blipFill>
        <p:spPr>
          <a:xfrm>
            <a:off x="381000" y="1676400"/>
            <a:ext cx="610481" cy="35942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681758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3600" dirty="0" smtClean="0"/>
              <a:t>2014</a:t>
            </a:r>
            <a:endParaRPr lang="en-US" sz="36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08" r="26032"/>
          <a:stretch/>
        </p:blipFill>
        <p:spPr>
          <a:xfrm>
            <a:off x="1132072" y="1676400"/>
            <a:ext cx="5169757" cy="3594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75272" y="1869220"/>
            <a:ext cx="1326524" cy="36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31 días</a:t>
            </a:r>
            <a:endParaRPr lang="es-HN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3956301" y="1012241"/>
            <a:ext cx="676142" cy="31242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0823" y="1204388"/>
            <a:ext cx="1542177" cy="214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7118595" y="3536336"/>
            <a:ext cx="1873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1200" b="1" dirty="0" smtClean="0"/>
              <a:t>Sitio</a:t>
            </a:r>
            <a:r>
              <a:rPr lang="es-HN" sz="1200" b="1" dirty="0"/>
              <a:t>	</a:t>
            </a:r>
            <a:r>
              <a:rPr lang="es-HN" sz="1200" b="1" dirty="0" smtClean="0"/>
              <a:t>PP anual</a:t>
            </a:r>
          </a:p>
          <a:p>
            <a:r>
              <a:rPr lang="es-HN" sz="1200" b="1" dirty="0"/>
              <a:t>	</a:t>
            </a:r>
            <a:r>
              <a:rPr lang="es-HN" sz="1200" b="1" dirty="0" smtClean="0"/>
              <a:t>(mm)</a:t>
            </a:r>
            <a:endParaRPr lang="es-HN" sz="1200" b="1" dirty="0"/>
          </a:p>
          <a:p>
            <a:r>
              <a:rPr lang="es-HN" sz="1200" dirty="0" smtClean="0"/>
              <a:t>La Ceiba	1771.40</a:t>
            </a:r>
            <a:endParaRPr lang="es-HN" sz="1200" dirty="0"/>
          </a:p>
          <a:p>
            <a:r>
              <a:rPr lang="es-HN" sz="1200" dirty="0" smtClean="0"/>
              <a:t>Los Naranjos	1820.00</a:t>
            </a:r>
            <a:endParaRPr lang="es-HN" sz="1200" dirty="0"/>
          </a:p>
          <a:p>
            <a:r>
              <a:rPr lang="es-HN" sz="1200" dirty="0" smtClean="0"/>
              <a:t>El Caulote</a:t>
            </a:r>
            <a:r>
              <a:rPr lang="es-HN" sz="1200" dirty="0"/>
              <a:t>	</a:t>
            </a:r>
            <a:r>
              <a:rPr lang="es-HN" sz="1200" dirty="0" smtClean="0"/>
              <a:t>2013.60</a:t>
            </a:r>
            <a:endParaRPr lang="es-HN" sz="1200" dirty="0"/>
          </a:p>
          <a:p>
            <a:r>
              <a:rPr lang="es-HN" sz="1200" dirty="0" smtClean="0"/>
              <a:t>	</a:t>
            </a:r>
            <a:endParaRPr lang="es-HN" sz="1200" dirty="0"/>
          </a:p>
        </p:txBody>
      </p:sp>
      <p:sp>
        <p:nvSpPr>
          <p:cNvPr id="5" name="Rectangle 4"/>
          <p:cNvSpPr/>
          <p:nvPr/>
        </p:nvSpPr>
        <p:spPr>
          <a:xfrm>
            <a:off x="2018824" y="5820257"/>
            <a:ext cx="339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>
                <a:solidFill>
                  <a:srgbClr val="FFC000"/>
                </a:solidFill>
              </a:rPr>
              <a:t>Precipitación diaria- Chalatenango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99573"/>
              </p:ext>
            </p:extLst>
          </p:nvPr>
        </p:nvGraphicFramePr>
        <p:xfrm>
          <a:off x="685800" y="2133600"/>
          <a:ext cx="7772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5681758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3600" dirty="0" smtClean="0"/>
              <a:t>2015</a:t>
            </a:r>
            <a:endParaRPr lang="en-U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s-HN" sz="4000" dirty="0">
                <a:solidFill>
                  <a:schemeClr val="accent6">
                    <a:lumMod val="75000"/>
                  </a:schemeClr>
                </a:solidFill>
                <a:latin typeface="+mn-lt"/>
                <a:cs typeface="Andalus" panose="02020603050405020304" pitchFamily="18" charset="-78"/>
              </a:rPr>
              <a:t>Por qué adaptarnos?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18824" y="5820257"/>
            <a:ext cx="339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>
                <a:solidFill>
                  <a:srgbClr val="FFC000"/>
                </a:solidFill>
              </a:rPr>
              <a:t>Precipitación diaria- Chalatenango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57" y="152400"/>
            <a:ext cx="8556686" cy="1190625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HN" dirty="0" smtClean="0">
                <a:solidFill>
                  <a:schemeClr val="accent6"/>
                </a:solidFill>
              </a:rPr>
              <a:t>Por qué restaurar en Lempira? </a:t>
            </a:r>
            <a:br>
              <a:rPr lang="es-HN" dirty="0" smtClean="0">
                <a:solidFill>
                  <a:schemeClr val="accent6"/>
                </a:solidFill>
              </a:rPr>
            </a:br>
            <a:r>
              <a:rPr lang="es-HN" sz="3600" dirty="0" smtClean="0">
                <a:solidFill>
                  <a:schemeClr val="accent6"/>
                </a:solidFill>
              </a:rPr>
              <a:t>Dinámicas  de degradación</a:t>
            </a:r>
            <a:endParaRPr lang="es-HN" dirty="0">
              <a:solidFill>
                <a:schemeClr val="accent6"/>
              </a:solidFill>
            </a:endParaRP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685800" y="1500134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HN" altLang="en-US" sz="2400" dirty="0" smtClean="0">
                <a:latin typeface="+mj-lt"/>
              </a:rPr>
              <a:t>Lempira</a:t>
            </a:r>
            <a:endParaRPr lang="es-HN" alt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427687"/>
            <a:ext cx="3176419" cy="2382314"/>
          </a:xfrm>
          <a:prstGeom prst="rect">
            <a:avLst/>
          </a:prstGeom>
        </p:spPr>
      </p:pic>
      <p:pic>
        <p:nvPicPr>
          <p:cNvPr id="10" name="8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543172"/>
            <a:ext cx="3264995" cy="2448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989" y="3358892"/>
            <a:ext cx="4410154" cy="3307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accent6"/>
                </a:solidFill>
                <a:cs typeface="Andalus" panose="02020603050405020304" pitchFamily="18" charset="-78"/>
              </a:rPr>
              <a:t>Dinámicas de degradación</a:t>
            </a:r>
            <a:br>
              <a:rPr lang="es-ES" sz="4000" dirty="0" smtClean="0">
                <a:solidFill>
                  <a:schemeClr val="accent6"/>
                </a:solidFill>
                <a:cs typeface="Andalus" panose="02020603050405020304" pitchFamily="18" charset="-78"/>
              </a:rPr>
            </a:br>
            <a:r>
              <a:rPr lang="es-ES" sz="3100" dirty="0" smtClean="0">
                <a:solidFill>
                  <a:schemeClr val="accent6"/>
                </a:solidFill>
                <a:cs typeface="Andalus" panose="02020603050405020304" pitchFamily="18" charset="-78"/>
              </a:rPr>
              <a:t>Compactación por mal manejo del ganado  </a:t>
            </a:r>
            <a:endParaRPr lang="es-ES" sz="4000" dirty="0">
              <a:solidFill>
                <a:schemeClr val="accent6"/>
              </a:solidFill>
              <a:cs typeface="Andalus" panose="02020603050405020304" pitchFamily="18" charset="-78"/>
            </a:endParaRPr>
          </a:p>
        </p:txBody>
      </p:sp>
      <p:pic>
        <p:nvPicPr>
          <p:cNvPr id="33798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64" y="2390800"/>
            <a:ext cx="5025036" cy="3248000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2108404" y="2052246"/>
            <a:ext cx="1968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ES" sz="1600" baseline="30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=0.33	p&lt;0.0001</a:t>
            </a:r>
            <a:endParaRPr lang="es-ES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18778" y="50578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10000"/>
                  </a:schemeClr>
                </a:solidFill>
              </a:rPr>
              <a:t>CAA (</a:t>
            </a:r>
            <a:r>
              <a:rPr lang="es-ES" b="1" dirty="0" err="1" smtClean="0">
                <a:solidFill>
                  <a:schemeClr val="accent6">
                    <a:lumMod val="10000"/>
                  </a:schemeClr>
                </a:solidFill>
              </a:rPr>
              <a:t>dUA</a:t>
            </a:r>
            <a:r>
              <a:rPr lang="es-ES" b="1" dirty="0" smtClean="0">
                <a:solidFill>
                  <a:schemeClr val="accent6">
                    <a:lumMod val="10000"/>
                  </a:schemeClr>
                </a:solidFill>
              </a:rPr>
              <a:t> ha</a:t>
            </a:r>
            <a:r>
              <a:rPr lang="es-ES" b="1" baseline="30000" dirty="0" smtClean="0">
                <a:solidFill>
                  <a:schemeClr val="accent6">
                    <a:lumMod val="10000"/>
                  </a:schemeClr>
                </a:solidFill>
              </a:rPr>
              <a:t>-1</a:t>
            </a:r>
            <a:r>
              <a:rPr lang="es-ES" b="1" dirty="0" smtClean="0">
                <a:solidFill>
                  <a:schemeClr val="accent6">
                    <a:lumMod val="10000"/>
                  </a:schemeClr>
                </a:solidFill>
              </a:rPr>
              <a:t> año</a:t>
            </a:r>
            <a:r>
              <a:rPr lang="es-ES" b="1" baseline="30000" dirty="0" smtClean="0">
                <a:solidFill>
                  <a:schemeClr val="accent6">
                    <a:lumMod val="10000"/>
                  </a:schemeClr>
                </a:solidFill>
              </a:rPr>
              <a:t>-1</a:t>
            </a:r>
            <a:r>
              <a:rPr lang="es-ES" b="1" dirty="0" smtClean="0">
                <a:solidFill>
                  <a:schemeClr val="accent6">
                    <a:lumMod val="10000"/>
                  </a:schemeClr>
                </a:solidFill>
              </a:rPr>
              <a:t>)</a:t>
            </a:r>
            <a:endParaRPr lang="es-ES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6" name="8 Imagen" descr="DSC02847.JPG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0" y="4362686"/>
            <a:ext cx="2615885" cy="196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0 Imagen" descr="DSC03599.JPG"/>
          <p:cNvPicPr preferRelativeResize="0"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715" y="2438400"/>
            <a:ext cx="2615885" cy="196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43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Imagen 60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4531823" cy="2882239"/>
          </a:xfrm>
          <a:prstGeom prst="rect">
            <a:avLst/>
          </a:prstGeom>
          <a:noFill/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1457325" y="130175"/>
            <a:ext cx="1074738" cy="220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457325" y="134938"/>
            <a:ext cx="1074738" cy="220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657225" y="176213"/>
            <a:ext cx="1173163" cy="220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16200000">
            <a:off x="130960" y="3072979"/>
            <a:ext cx="23626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10000"/>
                  </a:schemeClr>
                </a:solidFill>
              </a:rPr>
              <a:t>C total (gr C kg</a:t>
            </a:r>
            <a:r>
              <a:rPr lang="es-ES" sz="1600" b="1" baseline="30000" dirty="0" smtClean="0">
                <a:solidFill>
                  <a:schemeClr val="bg2">
                    <a:lumMod val="10000"/>
                  </a:schemeClr>
                </a:solidFill>
              </a:rPr>
              <a:t>-1</a:t>
            </a:r>
            <a:r>
              <a:rPr lang="es-ES" sz="1600" b="1" dirty="0" smtClean="0">
                <a:solidFill>
                  <a:schemeClr val="bg2">
                    <a:lumMod val="10000"/>
                  </a:schemeClr>
                </a:solidFill>
              </a:rPr>
              <a:t> suelo)</a:t>
            </a:r>
            <a:endParaRPr lang="es-E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819400" y="472440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10000"/>
                  </a:schemeClr>
                </a:solidFill>
              </a:rPr>
              <a:t>DA (gr cm</a:t>
            </a:r>
            <a:r>
              <a:rPr lang="es-ES" sz="1600" b="1" baseline="30000" dirty="0" smtClean="0">
                <a:solidFill>
                  <a:schemeClr val="bg2">
                    <a:lumMod val="10000"/>
                  </a:schemeClr>
                </a:solidFill>
              </a:rPr>
              <a:t>-3</a:t>
            </a:r>
            <a:r>
              <a:rPr lang="es-ES" sz="16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s-E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1512" y="6367046"/>
            <a:ext cx="26706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Regresiones simples</a:t>
            </a:r>
            <a:endParaRPr lang="es-ES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438607" y="2098470"/>
            <a:ext cx="2512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1600" baseline="30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=0.42      p&lt;0.0001</a:t>
            </a:r>
            <a:endParaRPr lang="es-ES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5438607" y="2667000"/>
            <a:ext cx="21478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y= 66.59 – 37.71*DA</a:t>
            </a:r>
          </a:p>
        </p:txBody>
      </p:sp>
      <p:sp>
        <p:nvSpPr>
          <p:cNvPr id="1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accent6"/>
                </a:solidFill>
                <a:cs typeface="Andalus" panose="02020603050405020304" pitchFamily="18" charset="-78"/>
              </a:rPr>
              <a:t>Dinámicas de degradación</a:t>
            </a:r>
            <a:br>
              <a:rPr lang="es-ES" sz="4000" dirty="0" smtClean="0">
                <a:solidFill>
                  <a:schemeClr val="accent6"/>
                </a:solidFill>
                <a:cs typeface="Andalus" panose="02020603050405020304" pitchFamily="18" charset="-78"/>
              </a:rPr>
            </a:br>
            <a:r>
              <a:rPr lang="es-ES" sz="3100" dirty="0" smtClean="0">
                <a:solidFill>
                  <a:schemeClr val="accent6"/>
                </a:solidFill>
                <a:cs typeface="Andalus" panose="02020603050405020304" pitchFamily="18" charset="-78"/>
              </a:rPr>
              <a:t>Compactación y salud del suelo</a:t>
            </a:r>
            <a:endParaRPr lang="es-ES" sz="4000" dirty="0">
              <a:solidFill>
                <a:schemeClr val="accent6"/>
              </a:solidFill>
              <a:cs typeface="Andalus" panose="02020603050405020304" pitchFamily="18" charset="-78"/>
            </a:endParaRPr>
          </a:p>
        </p:txBody>
      </p:sp>
      <p:pic>
        <p:nvPicPr>
          <p:cNvPr id="14" name="9 Imagen" descr="DSC02581.JPG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107" y="4322856"/>
            <a:ext cx="3014880" cy="226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9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6" grpId="0"/>
      <p:bldP spid="420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463</Words>
  <Application>Microsoft Office PowerPoint</Application>
  <PresentationFormat>Presentación en pantalla (4:3)</PresentationFormat>
  <Paragraphs>149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ＭＳ 明朝</vt:lpstr>
      <vt:lpstr>Andalus</vt:lpstr>
      <vt:lpstr>Arial</vt:lpstr>
      <vt:lpstr>Calibri</vt:lpstr>
      <vt:lpstr>Georgia</vt:lpstr>
      <vt:lpstr>Tahoma</vt:lpstr>
      <vt:lpstr>Times New Roman</vt:lpstr>
      <vt:lpstr>Wingdings</vt:lpstr>
      <vt:lpstr>Office Theme</vt:lpstr>
      <vt:lpstr>CORREDOR SECO CENTROAMÉRICANO Lecciones manejo de ganado para la adaptación  al cambio climático</vt:lpstr>
      <vt:lpstr>Presentación de PowerPoint</vt:lpstr>
      <vt:lpstr>Presentación de PowerPoint</vt:lpstr>
      <vt:lpstr>Presentación de PowerPoint</vt:lpstr>
      <vt:lpstr>Por qué adaptarnos? </vt:lpstr>
      <vt:lpstr>Por qué adaptarnos? </vt:lpstr>
      <vt:lpstr>Por qué restaurar en Lempira?  Dinámicas  de degradación</vt:lpstr>
      <vt:lpstr>Dinámicas de degradación Compactación por mal manejo del ganado  </vt:lpstr>
      <vt:lpstr>Dinámicas de degradación Compactación y salud del suelo</vt:lpstr>
      <vt:lpstr>Por qué restaurar en Chalatenango?  Dinámicas  de degradación</vt:lpstr>
      <vt:lpstr>Presentación de PowerPoint</vt:lpstr>
      <vt:lpstr>Intercambio de experiencias  Lecciones complementarias en dos territorios</vt:lpstr>
      <vt:lpstr>Intercambio de experiencias</vt:lpstr>
      <vt:lpstr>Presentación de PowerPoint</vt:lpstr>
      <vt:lpstr>Cobertura de suelo</vt:lpstr>
      <vt:lpstr>Sistemas Silvopastoriles e impacto</vt:lpstr>
      <vt:lpstr>Cambio en manejo: Co-diseño Pastoreo rotacional</vt:lpstr>
      <vt:lpstr>Silvopastoril vs. tradicional: biomasa</vt:lpstr>
      <vt:lpstr>Sistemas Silvopastoriles y biodiversidad</vt:lpstr>
      <vt:lpstr>Sistemas Silvopastoriles y C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CIAT</dc:creator>
  <cp:lastModifiedBy>Leonor Gonzalez</cp:lastModifiedBy>
  <cp:revision>55</cp:revision>
  <dcterms:created xsi:type="dcterms:W3CDTF">2015-07-14T20:48:08Z</dcterms:created>
  <dcterms:modified xsi:type="dcterms:W3CDTF">2015-07-22T17:33:35Z</dcterms:modified>
</cp:coreProperties>
</file>