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61" r:id="rId2"/>
    <p:sldId id="527" r:id="rId3"/>
    <p:sldId id="552" r:id="rId4"/>
    <p:sldId id="551" r:id="rId5"/>
    <p:sldId id="550" r:id="rId6"/>
    <p:sldId id="564" r:id="rId7"/>
    <p:sldId id="565" r:id="rId8"/>
    <p:sldId id="534" r:id="rId9"/>
    <p:sldId id="562" r:id="rId10"/>
    <p:sldId id="563" r:id="rId11"/>
    <p:sldId id="566" r:id="rId1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5D59"/>
    <a:srgbClr val="FFFFCC"/>
    <a:srgbClr val="99FF99"/>
    <a:srgbClr val="FFFF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9283" autoAdjust="0"/>
  </p:normalViewPr>
  <p:slideViewPr>
    <p:cSldViewPr>
      <p:cViewPr>
        <p:scale>
          <a:sx n="70" d="100"/>
          <a:sy n="70" d="100"/>
        </p:scale>
        <p:origin x="-117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2neutral2021\Proyecto_Agropecuario\Vacas\Emisiones_Agropecuari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2neutral2021\Proyecto_Agropecuario\Vacas\Emisiones_Agropecuari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SV"/>
  <c:roundedCorners val="1"/>
  <c:style val="2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Sheet1!$I$14</c:f>
              <c:strCache>
                <c:ptCount val="1"/>
                <c:pt idx="0">
                  <c:v>Metano</c:v>
                </c:pt>
              </c:strCache>
            </c:strRef>
          </c:tx>
          <c:spPr>
            <a:solidFill>
              <a:srgbClr val="0070C0"/>
            </a:solidFill>
          </c:spPr>
          <c:invertIfNegative val="1"/>
          <c:val>
            <c:numRef>
              <c:f>Sheet1!$J$14</c:f>
              <c:numCache>
                <c:formatCode>_-* #,##0.00_-;\-* #,##0.00_-;_-* "-"??_-;_-@_-</c:formatCode>
                <c:ptCount val="1"/>
                <c:pt idx="0">
                  <c:v>2107.7910000000002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Sheet1!$I$15</c:f>
              <c:strCache>
                <c:ptCount val="1"/>
                <c:pt idx="0">
                  <c:v>N2O</c:v>
                </c:pt>
              </c:strCache>
            </c:strRef>
          </c:tx>
          <c:spPr>
            <a:solidFill>
              <a:srgbClr val="C00000"/>
            </a:solidFill>
          </c:spPr>
          <c:invertIfNegative val="1"/>
          <c:val>
            <c:numRef>
              <c:f>Sheet1!$J$15</c:f>
              <c:numCache>
                <c:formatCode>_-* #,##0.00_-;\-* #,##0.00_-;_-* "-"??_-;_-@_-</c:formatCode>
                <c:ptCount val="1"/>
                <c:pt idx="0">
                  <c:v>2495.6239999999998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4135936"/>
        <c:axId val="344137728"/>
      </c:barChart>
      <c:catAx>
        <c:axId val="344135936"/>
        <c:scaling>
          <c:orientation val="minMax"/>
        </c:scaling>
        <c:delete val="1"/>
        <c:axPos val="b"/>
        <c:majorTickMark val="cross"/>
        <c:minorTickMark val="cross"/>
        <c:tickLblPos val="none"/>
        <c:crossAx val="344137728"/>
        <c:crosses val="autoZero"/>
        <c:auto val="1"/>
        <c:lblAlgn val="ctr"/>
        <c:lblOffset val="100"/>
        <c:noMultiLvlLbl val="1"/>
      </c:catAx>
      <c:valAx>
        <c:axId val="344137728"/>
        <c:scaling>
          <c:orientation val="minMax"/>
          <c:min val="0"/>
        </c:scaling>
        <c:delete val="1"/>
        <c:axPos val="l"/>
        <c:majorGridlines/>
        <c:numFmt formatCode="_-* #,##0_-;\-* #,##0_-;_-* &quot;-&quot;_-;_-@_-" sourceLinked="0"/>
        <c:majorTickMark val="cross"/>
        <c:minorTickMark val="cross"/>
        <c:tickLblPos val="nextTo"/>
        <c:crossAx val="344135936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1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SV"/>
  <c:roundedCorners val="1"/>
  <c:style val="2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1"/>
          <c:val>
            <c:numRef>
              <c:f>Sheet1!$N$9</c:f>
              <c:numCache>
                <c:formatCode>_-* #,##0.00_-;\-* #,##0.00_-;_-* "-"??_-;_-@_-</c:formatCode>
                <c:ptCount val="1"/>
                <c:pt idx="0">
                  <c:v>1862.7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spPr>
            <a:solidFill>
              <a:schemeClr val="tx2">
                <a:lumMod val="40000"/>
                <a:lumOff val="60000"/>
              </a:schemeClr>
            </a:solidFill>
          </c:spPr>
          <c:invertIfNegative val="1"/>
          <c:val>
            <c:numRef>
              <c:f>Sheet1!$N$10</c:f>
              <c:numCache>
                <c:formatCode>_-* #,##0.00_-;\-* #,##0.00_-;_-* "-"??_-;_-@_-</c:formatCode>
                <c:ptCount val="1"/>
                <c:pt idx="0">
                  <c:v>235.2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spPr>
            <a:solidFill>
              <a:srgbClr val="00B0F0"/>
            </a:solidFill>
          </c:spPr>
          <c:invertIfNegative val="1"/>
          <c:val>
            <c:numRef>
              <c:f>Sheet1!$N$11</c:f>
              <c:numCache>
                <c:formatCode>_-* #,##0.00_-;\-* #,##0.00_-;_-* "-"??_-;_-@_-</c:formatCode>
                <c:ptCount val="1"/>
                <c:pt idx="0">
                  <c:v>9.891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4171264"/>
        <c:axId val="344172800"/>
      </c:barChart>
      <c:catAx>
        <c:axId val="344171264"/>
        <c:scaling>
          <c:orientation val="minMax"/>
        </c:scaling>
        <c:delete val="1"/>
        <c:axPos val="b"/>
        <c:majorTickMark val="cross"/>
        <c:minorTickMark val="cross"/>
        <c:tickLblPos val="none"/>
        <c:crossAx val="344172800"/>
        <c:crosses val="autoZero"/>
        <c:auto val="1"/>
        <c:lblAlgn val="ctr"/>
        <c:lblOffset val="100"/>
        <c:noMultiLvlLbl val="1"/>
      </c:catAx>
      <c:valAx>
        <c:axId val="344172800"/>
        <c:scaling>
          <c:orientation val="minMax"/>
          <c:min val="0"/>
        </c:scaling>
        <c:delete val="1"/>
        <c:axPos val="l"/>
        <c:majorGridlines/>
        <c:numFmt formatCode="_-* #,##0_-;\-* #,##0_-;_-* &quot;-&quot;_-;_-@_-" sourceLinked="0"/>
        <c:majorTickMark val="cross"/>
        <c:minorTickMark val="cross"/>
        <c:tickLblPos val="nextTo"/>
        <c:crossAx val="344171264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1"/>
  </c:chart>
  <c:externalData r:id="rId1">
    <c:autoUpdate val="1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96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127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7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6F6E6-962A-4176-BDB5-2C55D6232A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2532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B499F-DAD3-4924-81F7-3B4A0015DF50}" type="slidenum">
              <a:rPr lang="es-ES" smtClean="0"/>
              <a:pPr>
                <a:defRPr/>
              </a:pPr>
              <a:t>1</a:t>
            </a:fld>
            <a:endParaRPr lang="es-E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4C0871-DDBA-4114-8046-9BFAA3BE534C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13142-AAA9-40E9-AB7E-EB5C80E2C462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13142-AAA9-40E9-AB7E-EB5C80E2C462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13142-AAA9-40E9-AB7E-EB5C80E2C462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213142-AAA9-40E9-AB7E-EB5C80E2C462}" type="slidenum">
              <a:rPr lang="es-ES" smtClean="0"/>
              <a:pPr/>
              <a:t>5</a:t>
            </a:fld>
            <a:endParaRPr 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CR" dirty="0" smtClean="0"/>
              <a:t>Segundo</a:t>
            </a:r>
            <a:r>
              <a:rPr lang="es-CR" baseline="0" dirty="0" smtClean="0"/>
              <a:t> informe nacional sobre emisiones de gases de </a:t>
            </a:r>
            <a:r>
              <a:rPr lang="es-CR" baseline="0" smtClean="0"/>
              <a:t>efecto invernadero</a:t>
            </a:r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D108-1948-4FF2-AC63-E37BF03E8414}" type="slidenum">
              <a:rPr lang="es-CR" smtClean="0"/>
              <a:pPr/>
              <a:t>6</a:t>
            </a:fld>
            <a:endParaRPr lang="es-C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2CD64-9503-4277-9AE2-6714CCABEBE0}" type="slidenum">
              <a:rPr lang="es-ES" smtClean="0"/>
              <a:pPr/>
              <a:t>8</a:t>
            </a:fld>
            <a:endParaRPr lang="es-E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D5D37E-609B-4AE4-A254-DD84704EC740}" type="slidenum">
              <a:rPr lang="es-ES" smtClean="0"/>
              <a:pPr>
                <a:defRPr/>
              </a:pPr>
              <a:t>9</a:t>
            </a:fld>
            <a:endParaRPr lang="es-E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5D22A5-0B90-4396-9CB4-BE51FE6BEE8A}" type="slidenum">
              <a:rPr lang="es-ES" smtClean="0"/>
              <a:pPr>
                <a:defRPr/>
              </a:pPr>
              <a:t>10</a:t>
            </a:fld>
            <a:endParaRPr lang="es-E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222B7-5DF2-4829-957C-F55FFE7EF5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BA55-0C11-4380-ACFD-72FD60ABF1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E030B-B426-4883-AAC7-DD022BCF0D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D1725-38A6-468B-BA9B-A77472D8F4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560AD-8EE3-4A8D-98D5-B6F05FF7AF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8006-F485-4153-9A11-B8EBCC7DE2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4D14-EAC2-47F8-8A6F-424FFDB260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4884-46F4-427D-9ADE-D773FCF1717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9DE2-FC53-4B72-8C0C-3DA9564611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AD691-0C39-4730-BCDB-4147D42192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2FE7A-70E9-4498-917E-EACA5C4237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4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305D02-DC2E-4C9A-BC01-44FB3EC68F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hyperlink" Target="http://banderaazulecologica.org/category/alianzas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3.emf"/><Relationship Id="rId4" Type="http://schemas.openxmlformats.org/officeDocument/2006/relationships/oleObject" Target="../embeddings/Hoja_de_c_lculo_de_Microsoft_Excel_97-2003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2857500"/>
            <a:ext cx="59293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latin typeface="Arial" charset="0"/>
              </a:rPr>
              <a:t>Avanzando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hacia</a:t>
            </a:r>
            <a:r>
              <a:rPr lang="en-US" sz="2000" b="1" dirty="0" smtClean="0">
                <a:latin typeface="Arial" charset="0"/>
              </a:rPr>
              <a:t> los </a:t>
            </a:r>
            <a:r>
              <a:rPr lang="en-US" sz="2000" b="1" dirty="0" err="1" smtClean="0">
                <a:latin typeface="Arial" charset="0"/>
              </a:rPr>
              <a:t>compromisos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para</a:t>
            </a:r>
            <a:endParaRPr lang="en-US" sz="2000" b="1" dirty="0" smtClean="0">
              <a:latin typeface="Arial" charset="0"/>
            </a:endParaRPr>
          </a:p>
          <a:p>
            <a:pPr algn="ctr"/>
            <a:r>
              <a:rPr lang="en-US" sz="2000" b="1" dirty="0" smtClean="0">
                <a:latin typeface="Arial" charset="0"/>
              </a:rPr>
              <a:t>la </a:t>
            </a:r>
            <a:r>
              <a:rPr lang="en-US" sz="2000" b="1" dirty="0" err="1" smtClean="0">
                <a:latin typeface="Arial" charset="0"/>
              </a:rPr>
              <a:t>restauración</a:t>
            </a:r>
            <a:r>
              <a:rPr lang="en-US" sz="2000" b="1" dirty="0" smtClean="0">
                <a:latin typeface="Arial" charset="0"/>
              </a:rPr>
              <a:t> y la </a:t>
            </a:r>
            <a:r>
              <a:rPr lang="en-US" sz="2000" b="1" dirty="0" err="1" smtClean="0">
                <a:latin typeface="Arial" charset="0"/>
              </a:rPr>
              <a:t>bobernanza</a:t>
            </a:r>
            <a:r>
              <a:rPr lang="en-US" sz="2000" b="1" dirty="0" smtClean="0">
                <a:latin typeface="Arial" charset="0"/>
              </a:rPr>
              <a:t>…</a:t>
            </a:r>
          </a:p>
          <a:p>
            <a:pPr algn="ctr"/>
            <a:endParaRPr lang="en-US" sz="2000" b="1" dirty="0" smtClean="0">
              <a:latin typeface="Arial" charset="0"/>
            </a:endParaRPr>
          </a:p>
          <a:p>
            <a:pPr algn="ctr"/>
            <a:r>
              <a:rPr lang="en-US" sz="2000" b="1" dirty="0" err="1" smtClean="0">
                <a:latin typeface="Arial" charset="0"/>
              </a:rPr>
              <a:t>Datos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relevantes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sobre</a:t>
            </a:r>
            <a:r>
              <a:rPr lang="en-US" sz="2000" b="1" dirty="0" smtClean="0">
                <a:latin typeface="Arial" charset="0"/>
              </a:rPr>
              <a:t> el </a:t>
            </a:r>
            <a:r>
              <a:rPr lang="en-US" sz="2000" b="1" dirty="0" err="1" smtClean="0">
                <a:latin typeface="Arial" charset="0"/>
              </a:rPr>
              <a:t>caso</a:t>
            </a:r>
            <a:r>
              <a:rPr lang="en-US" sz="2000" b="1" dirty="0" smtClean="0">
                <a:latin typeface="Arial" charset="0"/>
              </a:rPr>
              <a:t> de Costa Rica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6215063"/>
            <a:ext cx="59293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MX" sz="1400" b="1" dirty="0" smtClean="0">
                <a:latin typeface="Arial" charset="0"/>
              </a:rPr>
              <a:t>PRISMA, San Salvador, El Salvador 17 y 18 de Febrero 2014</a:t>
            </a:r>
            <a:endParaRPr lang="es-CR" sz="1400" b="1" dirty="0">
              <a:latin typeface="Arial" charset="0"/>
            </a:endParaRPr>
          </a:p>
        </p:txBody>
      </p:sp>
      <p:sp>
        <p:nvSpPr>
          <p:cNvPr id="2052" name="4 Rectángulo"/>
          <p:cNvSpPr>
            <a:spLocks noChangeArrowheads="1"/>
          </p:cNvSpPr>
          <p:nvPr/>
        </p:nvSpPr>
        <p:spPr bwMode="auto">
          <a:xfrm>
            <a:off x="0" y="863726"/>
            <a:ext cx="59293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latin typeface="Arial" charset="0"/>
              </a:rPr>
              <a:t>Foro Internacional</a:t>
            </a:r>
          </a:p>
          <a:p>
            <a:pPr algn="ctr"/>
            <a:r>
              <a:rPr lang="es-MX" sz="2000" b="1" dirty="0" smtClean="0">
                <a:latin typeface="Arial" charset="0"/>
              </a:rPr>
              <a:t>Restauración de paisajes, Gobernanza y Cambio Climático</a:t>
            </a:r>
            <a:endParaRPr lang="es-MX" sz="2000" b="1" dirty="0">
              <a:latin typeface="Arial" charset="0"/>
            </a:endParaRPr>
          </a:p>
        </p:txBody>
      </p:sp>
      <p:sp>
        <p:nvSpPr>
          <p:cNvPr id="2053" name="5 Rectángulo"/>
          <p:cNvSpPr>
            <a:spLocks noChangeArrowheads="1"/>
          </p:cNvSpPr>
          <p:nvPr/>
        </p:nvSpPr>
        <p:spPr bwMode="auto">
          <a:xfrm>
            <a:off x="928697" y="4779963"/>
            <a:ext cx="5000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dirty="0">
                <a:latin typeface="Arial" charset="0"/>
              </a:rPr>
              <a:t>Roberto </a:t>
            </a:r>
            <a:r>
              <a:rPr lang="en-US" sz="1600" b="1" dirty="0" err="1">
                <a:latin typeface="Arial" charset="0"/>
              </a:rPr>
              <a:t>Azofeifa</a:t>
            </a:r>
            <a:endParaRPr lang="en-US" sz="1600" b="1" dirty="0">
              <a:latin typeface="Arial" charset="0"/>
            </a:endParaRPr>
          </a:p>
          <a:p>
            <a:pPr algn="r"/>
            <a:r>
              <a:rPr lang="en-US" sz="1600" dirty="0">
                <a:latin typeface="Arial" charset="0"/>
              </a:rPr>
              <a:t>Sustainable Production Department </a:t>
            </a:r>
          </a:p>
          <a:p>
            <a:pPr algn="r"/>
            <a:r>
              <a:rPr lang="en-US" sz="1600" dirty="0">
                <a:latin typeface="Arial" charset="0"/>
              </a:rPr>
              <a:t>Ministry of Agriculture and Livestock</a:t>
            </a:r>
          </a:p>
          <a:p>
            <a:pPr algn="r"/>
            <a:r>
              <a:rPr lang="en-US" sz="1600" dirty="0">
                <a:latin typeface="Arial" charset="0"/>
              </a:rPr>
              <a:t>Costa Rica</a:t>
            </a:r>
            <a:endParaRPr lang="es-MX" sz="1600" dirty="0">
              <a:latin typeface="Arial" charset="0"/>
            </a:endParaRPr>
          </a:p>
        </p:txBody>
      </p:sp>
      <p:pic>
        <p:nvPicPr>
          <p:cNvPr id="1028" name="Picture 4" descr="C:\Users\Roberto\Desktop\Fotos\JOSE ANTONIO\Jose Antonio Rojas BAE año 2 (16).JPG"/>
          <p:cNvPicPr>
            <a:picLocks noChangeAspect="1" noChangeArrowheads="1"/>
          </p:cNvPicPr>
          <p:nvPr/>
        </p:nvPicPr>
        <p:blipFill>
          <a:blip r:embed="rId3" cstate="print"/>
          <a:srcRect l="19531" r="45312"/>
          <a:stretch>
            <a:fillRect/>
          </a:stretch>
        </p:blipFill>
        <p:spPr bwMode="auto">
          <a:xfrm>
            <a:off x="5929290" y="0"/>
            <a:ext cx="321471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8 Imagen" descr="DSCF7397.JPG"/>
          <p:cNvPicPr>
            <a:picLocks noChangeAspect="1"/>
          </p:cNvPicPr>
          <p:nvPr/>
        </p:nvPicPr>
        <p:blipFill>
          <a:blip r:embed="rId3" cstate="print"/>
          <a:srcRect l="47787" t="-46469" r="15929"/>
          <a:stretch>
            <a:fillRect/>
          </a:stretch>
        </p:blipFill>
        <p:spPr bwMode="auto">
          <a:xfrm>
            <a:off x="6786563" y="155575"/>
            <a:ext cx="2143125" cy="64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14313"/>
            <a:ext cx="671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b="1">
                <a:latin typeface="Arial" charset="0"/>
              </a:rPr>
              <a:t>General aspects of the Program</a:t>
            </a:r>
          </a:p>
        </p:txBody>
      </p:sp>
      <p:pic>
        <p:nvPicPr>
          <p:cNvPr id="4100" name="Picture 5" descr="logo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8563" y="27463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logo7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62938" y="27463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logo9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0375" y="9890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logo11">
            <a:hlinkClick r:id="rId4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8563" y="9890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logo1">
            <a:hlinkClick r:id="rId4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62938" y="98901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 descr="logo_CANATUR_nuevo">
            <a:hlinkClick r:id="rId4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10375" y="17033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 descr="logo2">
            <a:hlinkClick r:id="rId4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750" y="17033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2" descr="minae">
            <a:hlinkClick r:id="rId4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62938" y="17033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3" descr="LOGO_Ministerio de Salud">
            <a:hlinkClick r:id="rId4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10375" y="241776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4" descr="logo8">
            <a:hlinkClick r:id="rId4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8563" y="241776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4" descr="logo10">
            <a:hlinkClick r:id="rId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3825" y="-36544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6" descr="logo10">
            <a:hlinkClick r:id="rId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3825" y="-36544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39" descr="logo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62750" y="274638"/>
            <a:ext cx="7143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Rectangle 3"/>
          <p:cNvSpPr>
            <a:spLocks noChangeArrowheads="1"/>
          </p:cNvSpPr>
          <p:nvPr/>
        </p:nvSpPr>
        <p:spPr bwMode="auto">
          <a:xfrm>
            <a:off x="357188" y="785813"/>
            <a:ext cx="61436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b="1">
                <a:latin typeface="Arial" charset="0"/>
              </a:rPr>
              <a:t>  It started in 1996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b="1">
                <a:latin typeface="Arial" charset="0"/>
              </a:rPr>
              <a:t>  As an incentive for coastal communities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b="1">
                <a:latin typeface="Arial" charset="0"/>
              </a:rPr>
              <a:t>  Water/Beaches was the focus at the beginning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b="1">
                <a:latin typeface="Arial" charset="0"/>
              </a:rPr>
              <a:t>  Public-Private initiative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b="1">
                <a:latin typeface="Arial" charset="0"/>
              </a:rPr>
              <a:t>  From 2002 to 2012: eight new categories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b="1">
                <a:latin typeface="Arial" charset="0"/>
              </a:rPr>
              <a:t>  Seventeen years in total; three year the Climate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>
                <a:latin typeface="Arial" charset="0"/>
              </a:rPr>
              <a:t>   Change category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b="1">
                <a:latin typeface="Arial" charset="0"/>
              </a:rPr>
              <a:t>  It has been an inspiration for similar programs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>
                <a:latin typeface="Arial" charset="0"/>
              </a:rPr>
              <a:t>   in Panama, Perú, Guatemala and Ecuador.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b="1">
                <a:latin typeface="Arial" charset="0"/>
              </a:rPr>
              <a:t>  Nine categories at the present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b="1">
                <a:latin typeface="Arial" charset="0"/>
              </a:rPr>
              <a:t>  2216 Local Committees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fotos\fotos e imagnes guias tècnicas\Ilustraciones en BAJA calidad JPG\DesafiosAmbient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634"/>
            <a:ext cx="9144000" cy="6694952"/>
          </a:xfrm>
          <a:prstGeom prst="rect">
            <a:avLst/>
          </a:prstGeom>
          <a:noFill/>
        </p:spPr>
      </p:pic>
      <p:sp>
        <p:nvSpPr>
          <p:cNvPr id="57346" name="Rectangle 3"/>
          <p:cNvSpPr>
            <a:spLocks noChangeArrowheads="1"/>
          </p:cNvSpPr>
          <p:nvPr/>
        </p:nvSpPr>
        <p:spPr bwMode="auto">
          <a:xfrm rot="21114075">
            <a:off x="595933" y="558402"/>
            <a:ext cx="1876675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_tradnl" sz="2800" b="1" dirty="0" smtClean="0">
                <a:latin typeface="Arial" charset="0"/>
              </a:rPr>
              <a:t>Gracias</a:t>
            </a:r>
            <a:endParaRPr lang="es-ES_tradnl" sz="2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 de flecha"/>
          <p:cNvCxnSpPr/>
          <p:nvPr/>
        </p:nvCxnSpPr>
        <p:spPr>
          <a:xfrm>
            <a:off x="285688" y="1285860"/>
            <a:ext cx="835824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2357390" y="1285860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214250" y="1285860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4571968" y="1285860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6786546" y="1285860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642878" y="928670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1980-1990</a:t>
            </a:r>
            <a:endParaRPr lang="es-MX" sz="1400" dirty="0"/>
          </a:p>
        </p:txBody>
      </p:sp>
      <p:sp>
        <p:nvSpPr>
          <p:cNvPr id="18" name="17 Rectángulo"/>
          <p:cNvSpPr/>
          <p:nvPr/>
        </p:nvSpPr>
        <p:spPr>
          <a:xfrm>
            <a:off x="2764925" y="928670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1990- 2000</a:t>
            </a:r>
            <a:endParaRPr lang="es-MX" sz="1400" dirty="0"/>
          </a:p>
        </p:txBody>
      </p:sp>
      <p:sp>
        <p:nvSpPr>
          <p:cNvPr id="19" name="18 Rectángulo"/>
          <p:cNvSpPr/>
          <p:nvPr/>
        </p:nvSpPr>
        <p:spPr>
          <a:xfrm>
            <a:off x="5214910" y="928670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2000-2010</a:t>
            </a:r>
            <a:endParaRPr lang="es-MX" sz="1400" dirty="0"/>
          </a:p>
        </p:txBody>
      </p:sp>
      <p:sp>
        <p:nvSpPr>
          <p:cNvPr id="21" name="20 Rectángulo"/>
          <p:cNvSpPr/>
          <p:nvPr/>
        </p:nvSpPr>
        <p:spPr>
          <a:xfrm>
            <a:off x="6979767" y="928670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2010-2021</a:t>
            </a:r>
            <a:endParaRPr lang="es-MX" sz="1400" dirty="0"/>
          </a:p>
        </p:txBody>
      </p:sp>
      <p:cxnSp>
        <p:nvCxnSpPr>
          <p:cNvPr id="23" name="22 Conector recto"/>
          <p:cNvCxnSpPr/>
          <p:nvPr/>
        </p:nvCxnSpPr>
        <p:spPr>
          <a:xfrm rot="5400000">
            <a:off x="-785882" y="3214686"/>
            <a:ext cx="385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>
          <a:xfrm>
            <a:off x="107150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57126" y="5715021"/>
            <a:ext cx="5572164" cy="10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Programa de Gobierno Volvamos a la  Tierra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Programa de Incremento de la Producción Agropecuaria (MAG)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Distritos de riego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Expansión bananera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127802"/>
            <a:ext cx="914400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_tradnl" sz="1800" b="1" dirty="0" smtClean="0">
                <a:latin typeface="Arial" charset="0"/>
              </a:rPr>
              <a:t>Trayectoria de la producción agropecuaria sostenible en Costa Rica</a:t>
            </a:r>
            <a:endParaRPr lang="es-ES_tradnl" sz="1800" b="1" dirty="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_tradnl" sz="1800" b="1" dirty="0" smtClean="0">
                <a:latin typeface="Arial" charset="0"/>
              </a:rPr>
              <a:t>…aportes para la gobernanza y la restauración de paisajes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 de flecha"/>
          <p:cNvCxnSpPr/>
          <p:nvPr/>
        </p:nvCxnSpPr>
        <p:spPr>
          <a:xfrm>
            <a:off x="285688" y="1285860"/>
            <a:ext cx="835824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2357390" y="1285860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214250" y="1285860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4571968" y="1285860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6786546" y="1285860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642878" y="928670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1980-1990</a:t>
            </a:r>
            <a:endParaRPr lang="es-MX" sz="1400" dirty="0"/>
          </a:p>
        </p:txBody>
      </p:sp>
      <p:sp>
        <p:nvSpPr>
          <p:cNvPr id="18" name="17 Rectángulo"/>
          <p:cNvSpPr/>
          <p:nvPr/>
        </p:nvSpPr>
        <p:spPr>
          <a:xfrm>
            <a:off x="2764925" y="928670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1990- 2000</a:t>
            </a:r>
            <a:endParaRPr lang="es-MX" sz="1400" dirty="0"/>
          </a:p>
        </p:txBody>
      </p:sp>
      <p:sp>
        <p:nvSpPr>
          <p:cNvPr id="19" name="18 Rectángulo"/>
          <p:cNvSpPr/>
          <p:nvPr/>
        </p:nvSpPr>
        <p:spPr>
          <a:xfrm>
            <a:off x="5214910" y="928670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2000-2010</a:t>
            </a:r>
            <a:endParaRPr lang="es-MX" sz="1400" dirty="0"/>
          </a:p>
        </p:txBody>
      </p:sp>
      <p:sp>
        <p:nvSpPr>
          <p:cNvPr id="21" name="20 Rectángulo"/>
          <p:cNvSpPr/>
          <p:nvPr/>
        </p:nvSpPr>
        <p:spPr>
          <a:xfrm>
            <a:off x="6979767" y="928670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2010-2021</a:t>
            </a:r>
            <a:endParaRPr lang="es-MX" sz="1400" dirty="0"/>
          </a:p>
        </p:txBody>
      </p:sp>
      <p:cxnSp>
        <p:nvCxnSpPr>
          <p:cNvPr id="23" name="22 Conector recto"/>
          <p:cNvCxnSpPr/>
          <p:nvPr/>
        </p:nvCxnSpPr>
        <p:spPr>
          <a:xfrm rot="5400000">
            <a:off x="-785882" y="3214686"/>
            <a:ext cx="385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>
          <a:xfrm>
            <a:off x="107150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5" name="24 Conector recto"/>
          <p:cNvCxnSpPr>
            <a:endCxn id="26" idx="0"/>
          </p:cNvCxnSpPr>
          <p:nvPr/>
        </p:nvCxnSpPr>
        <p:spPr>
          <a:xfrm rot="5400000">
            <a:off x="1750167" y="2607463"/>
            <a:ext cx="2500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2928894" y="385762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57126" y="5715021"/>
            <a:ext cx="5572164" cy="10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Programa de Gobierno Volvamos a la  Tierra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Programa de Incremento de la Producción Agropecuaria (MAG)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Distritos de riego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Expansión bananera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357390" y="4143380"/>
            <a:ext cx="55721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Proyectos piloto en producción conservacionista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Proyectos piloto en sistemas agroforestales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Fortalecimiento de la investigación en granos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Avance en la diversificación de cultivos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Legislación en materia de ambiente; manejo de suelos 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0" y="127802"/>
            <a:ext cx="914400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_tradnl" sz="1800" b="1" dirty="0" smtClean="0">
                <a:latin typeface="Arial" charset="0"/>
              </a:rPr>
              <a:t>Trayectoria de la producción agropecuaria sostenible en Costa Rica</a:t>
            </a:r>
            <a:endParaRPr lang="es-ES_tradnl" sz="1800" b="1" dirty="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_tradnl" sz="1800" b="1" dirty="0" smtClean="0">
                <a:latin typeface="Arial" charset="0"/>
              </a:rPr>
              <a:t>…aportes para la gobernanza y la restauración de paisajes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 de flecha"/>
          <p:cNvCxnSpPr/>
          <p:nvPr/>
        </p:nvCxnSpPr>
        <p:spPr>
          <a:xfrm>
            <a:off x="285688" y="1285860"/>
            <a:ext cx="835824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2357390" y="1285860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214250" y="1285860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4571968" y="1285860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6786546" y="1285860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642878" y="928670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1980-1990</a:t>
            </a:r>
            <a:endParaRPr lang="es-MX" sz="1400" dirty="0"/>
          </a:p>
        </p:txBody>
      </p:sp>
      <p:sp>
        <p:nvSpPr>
          <p:cNvPr id="18" name="17 Rectángulo"/>
          <p:cNvSpPr/>
          <p:nvPr/>
        </p:nvSpPr>
        <p:spPr>
          <a:xfrm>
            <a:off x="2764925" y="928670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1990- 2000</a:t>
            </a:r>
            <a:endParaRPr lang="es-MX" sz="1400" dirty="0"/>
          </a:p>
        </p:txBody>
      </p:sp>
      <p:sp>
        <p:nvSpPr>
          <p:cNvPr id="19" name="18 Rectángulo"/>
          <p:cNvSpPr/>
          <p:nvPr/>
        </p:nvSpPr>
        <p:spPr>
          <a:xfrm>
            <a:off x="5214910" y="928670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2000-2010</a:t>
            </a:r>
            <a:endParaRPr lang="es-MX" sz="1400" dirty="0"/>
          </a:p>
        </p:txBody>
      </p:sp>
      <p:sp>
        <p:nvSpPr>
          <p:cNvPr id="21" name="20 Rectángulo"/>
          <p:cNvSpPr/>
          <p:nvPr/>
        </p:nvSpPr>
        <p:spPr>
          <a:xfrm>
            <a:off x="6979767" y="928670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2010-2021</a:t>
            </a:r>
            <a:endParaRPr lang="es-MX" sz="1400" dirty="0"/>
          </a:p>
        </p:txBody>
      </p:sp>
      <p:cxnSp>
        <p:nvCxnSpPr>
          <p:cNvPr id="23" name="22 Conector recto"/>
          <p:cNvCxnSpPr/>
          <p:nvPr/>
        </p:nvCxnSpPr>
        <p:spPr>
          <a:xfrm rot="5400000">
            <a:off x="-785882" y="3214686"/>
            <a:ext cx="385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>
          <a:xfrm>
            <a:off x="107150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5" name="24 Conector recto"/>
          <p:cNvCxnSpPr>
            <a:endCxn id="26" idx="0"/>
          </p:cNvCxnSpPr>
          <p:nvPr/>
        </p:nvCxnSpPr>
        <p:spPr>
          <a:xfrm rot="5400000">
            <a:off x="1750167" y="2607463"/>
            <a:ext cx="2500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2928894" y="385762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57126" y="5715021"/>
            <a:ext cx="5572164" cy="10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Programa de Gobierno Volvamos a la  Tierra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Programa de Incremento de la Producción Agropecuaria (MAG)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Distritos de riego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Expansión bananera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357390" y="4143380"/>
            <a:ext cx="55721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Proyectos piloto en producción conservacionista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Proyectos piloto en sistemas agroforestales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Fortalecimiento de la investigación en granos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Avance en la diversificación de cultivos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Legislación en materia de ambiente; manejo de suelos </a:t>
            </a: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4786282" y="1928802"/>
            <a:ext cx="1143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Elipse"/>
          <p:cNvSpPr/>
          <p:nvPr/>
        </p:nvSpPr>
        <p:spPr>
          <a:xfrm>
            <a:off x="5286348" y="242886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4000496" y="2714620"/>
            <a:ext cx="55721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es-ES_tradnl" sz="1600" b="1" dirty="0" smtClean="0">
                <a:solidFill>
                  <a:schemeClr val="tx2"/>
                </a:solidFill>
                <a:latin typeface="Arial" charset="0"/>
              </a:rPr>
              <a:t>Legislación para el fomento de la producción </a:t>
            </a:r>
            <a:r>
              <a:rPr lang="es-ES_tradnl" sz="1600" b="1" dirty="0" err="1" smtClean="0">
                <a:solidFill>
                  <a:schemeClr val="tx2"/>
                </a:solidFill>
                <a:latin typeface="Arial" charset="0"/>
              </a:rPr>
              <a:t>sost</a:t>
            </a:r>
            <a:r>
              <a:rPr lang="es-ES_tradnl" sz="1600" b="1" dirty="0" smtClean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ES_tradnl" sz="1600" b="1" dirty="0" smtClean="0">
                <a:solidFill>
                  <a:schemeClr val="tx2"/>
                </a:solidFill>
                <a:latin typeface="Arial" charset="0"/>
              </a:rPr>
              <a:t>Legislación en materia de producción orgánica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Certificaciones internacionales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BPA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Declaratoria Costa Rica C-Neutralidad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0" y="127802"/>
            <a:ext cx="914400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_tradnl" sz="1800" b="1" dirty="0" smtClean="0">
                <a:latin typeface="Arial" charset="0"/>
              </a:rPr>
              <a:t>Trayectoria de la producción agropecuaria sostenible en Costa Rica</a:t>
            </a:r>
            <a:endParaRPr lang="es-ES_tradnl" sz="1800" b="1" dirty="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_tradnl" sz="1800" b="1" dirty="0" smtClean="0">
                <a:latin typeface="Arial" charset="0"/>
              </a:rPr>
              <a:t>…aportes para la gobernanza y la restauración de paisajes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142908" y="71414"/>
            <a:ext cx="9144000" cy="7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_tradnl" sz="1800" b="1" dirty="0" smtClean="0">
                <a:latin typeface="Arial" charset="0"/>
              </a:rPr>
              <a:t>Trayectoria de la producción agropecuaria sostenible en Costa Rica</a:t>
            </a:r>
            <a:endParaRPr lang="es-ES_tradnl" sz="1800" b="1" dirty="0"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_tradnl" sz="1800" b="1" dirty="0" smtClean="0">
                <a:latin typeface="Arial" charset="0"/>
              </a:rPr>
              <a:t>…aportes para la gobernanza y la restauración de paisajes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285688" y="1142984"/>
            <a:ext cx="835824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2357390" y="1142984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214250" y="1142984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4571968" y="1142984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6786546" y="1142984"/>
            <a:ext cx="1428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642878" y="785794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1980-1990</a:t>
            </a:r>
            <a:endParaRPr lang="es-MX" sz="1400" dirty="0"/>
          </a:p>
        </p:txBody>
      </p:sp>
      <p:sp>
        <p:nvSpPr>
          <p:cNvPr id="18" name="17 Rectángulo"/>
          <p:cNvSpPr/>
          <p:nvPr/>
        </p:nvSpPr>
        <p:spPr>
          <a:xfrm>
            <a:off x="2764925" y="785794"/>
            <a:ext cx="1088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1990- 2000</a:t>
            </a:r>
            <a:endParaRPr lang="es-MX" sz="1400" dirty="0"/>
          </a:p>
        </p:txBody>
      </p:sp>
      <p:sp>
        <p:nvSpPr>
          <p:cNvPr id="19" name="18 Rectángulo"/>
          <p:cNvSpPr/>
          <p:nvPr/>
        </p:nvSpPr>
        <p:spPr>
          <a:xfrm>
            <a:off x="5214910" y="785794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2000-2010</a:t>
            </a:r>
            <a:endParaRPr lang="es-MX" sz="1400" dirty="0"/>
          </a:p>
        </p:txBody>
      </p:sp>
      <p:sp>
        <p:nvSpPr>
          <p:cNvPr id="21" name="20 Rectángulo"/>
          <p:cNvSpPr/>
          <p:nvPr/>
        </p:nvSpPr>
        <p:spPr>
          <a:xfrm>
            <a:off x="6979767" y="785794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2010-2021</a:t>
            </a:r>
            <a:endParaRPr lang="es-MX" sz="1400" dirty="0"/>
          </a:p>
        </p:txBody>
      </p:sp>
      <p:cxnSp>
        <p:nvCxnSpPr>
          <p:cNvPr id="23" name="22 Conector recto"/>
          <p:cNvCxnSpPr/>
          <p:nvPr/>
        </p:nvCxnSpPr>
        <p:spPr>
          <a:xfrm rot="5400000">
            <a:off x="-785882" y="3214686"/>
            <a:ext cx="3857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>
          <a:xfrm>
            <a:off x="1071506" y="514351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25" name="24 Conector recto"/>
          <p:cNvCxnSpPr>
            <a:endCxn id="26" idx="0"/>
          </p:cNvCxnSpPr>
          <p:nvPr/>
        </p:nvCxnSpPr>
        <p:spPr>
          <a:xfrm rot="5400000">
            <a:off x="1750167" y="2607463"/>
            <a:ext cx="25003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Elipse"/>
          <p:cNvSpPr/>
          <p:nvPr/>
        </p:nvSpPr>
        <p:spPr>
          <a:xfrm>
            <a:off x="2928894" y="385762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57126" y="5715021"/>
            <a:ext cx="5572164" cy="100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Programa de Gobierno Volvamos a la  Tierra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Programa de Incremento de la Producción Agropecuaria (MAG)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Distritos de riego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Expansión bananera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2357390" y="4143380"/>
            <a:ext cx="55721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Proyectos piloto en producción conservacionista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Proyectos piloto en sistemas agroforestales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Fortalecimiento de la investigación en granos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Avance en la diversificación de cultivos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Legislación en materia de ambiente; manejo de suelos </a:t>
            </a:r>
          </a:p>
        </p:txBody>
      </p:sp>
      <p:cxnSp>
        <p:nvCxnSpPr>
          <p:cNvPr id="27" name="26 Conector recto"/>
          <p:cNvCxnSpPr/>
          <p:nvPr/>
        </p:nvCxnSpPr>
        <p:spPr>
          <a:xfrm rot="5400000">
            <a:off x="4786282" y="1928802"/>
            <a:ext cx="1143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Elipse"/>
          <p:cNvSpPr/>
          <p:nvPr/>
        </p:nvSpPr>
        <p:spPr>
          <a:xfrm>
            <a:off x="5286348" y="242886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4429124" y="2714620"/>
            <a:ext cx="55721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Legislación para el fomento de la producción </a:t>
            </a:r>
            <a:r>
              <a:rPr lang="es-ES_tradnl" sz="1400" b="1" dirty="0" err="1" smtClean="0">
                <a:solidFill>
                  <a:schemeClr val="tx2"/>
                </a:solidFill>
                <a:latin typeface="Arial" charset="0"/>
              </a:rPr>
              <a:t>sost</a:t>
            </a: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Legislación en materia de producción orgánica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Certificaciones internacionales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BPA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Declaratoria Costa Rica C-Neutralidad</a:t>
            </a:r>
          </a:p>
        </p:txBody>
      </p:sp>
      <p:cxnSp>
        <p:nvCxnSpPr>
          <p:cNvPr id="33" name="32 Conector recto"/>
          <p:cNvCxnSpPr/>
          <p:nvPr/>
        </p:nvCxnSpPr>
        <p:spPr>
          <a:xfrm rot="5400000">
            <a:off x="7536645" y="1250141"/>
            <a:ext cx="2143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Elipse"/>
          <p:cNvSpPr/>
          <p:nvPr/>
        </p:nvSpPr>
        <p:spPr>
          <a:xfrm>
            <a:off x="7572364" y="121442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6572232" y="1285860"/>
            <a:ext cx="257176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Fomento Producción </a:t>
            </a:r>
            <a:r>
              <a:rPr lang="es-ES_tradnl" sz="1400" b="1" dirty="0" err="1" smtClean="0">
                <a:solidFill>
                  <a:schemeClr val="tx2"/>
                </a:solidFill>
                <a:latin typeface="Arial" charset="0"/>
              </a:rPr>
              <a:t>sost</a:t>
            </a:r>
            <a:endParaRPr lang="es-ES_tradnl" sz="14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Producción baja Emisión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Estrategia CC</a:t>
            </a:r>
          </a:p>
          <a:p>
            <a:pPr>
              <a:spcBef>
                <a:spcPts val="600"/>
              </a:spcBef>
            </a:pPr>
            <a:r>
              <a:rPr lang="es-ES_tradnl" sz="1400" b="1" dirty="0" smtClean="0">
                <a:solidFill>
                  <a:schemeClr val="tx2"/>
                </a:solidFill>
                <a:latin typeface="Arial" charset="0"/>
              </a:rPr>
              <a:t>P y C Responsable</a:t>
            </a:r>
          </a:p>
          <a:p>
            <a:pPr>
              <a:spcBef>
                <a:spcPts val="600"/>
              </a:spcBef>
            </a:pPr>
            <a:r>
              <a:rPr lang="es-ES_tradnl" sz="1400" b="1" dirty="0" err="1" smtClean="0">
                <a:solidFill>
                  <a:schemeClr val="tx2"/>
                </a:solidFill>
                <a:latin typeface="Arial" charset="0"/>
              </a:rPr>
              <a:t>NAMAs</a:t>
            </a:r>
            <a:endParaRPr lang="es-ES_tradnl" sz="1400" b="1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36688"/>
            <a:ext cx="7631112" cy="45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14414" y="428604"/>
            <a:ext cx="7162800" cy="774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CR" sz="2000" b="1" dirty="0" smtClean="0"/>
              <a:t>Inventario Nacional de Gases de efecto Invernadero</a:t>
            </a:r>
            <a:r>
              <a:rPr lang="es-MX" altLang="es-CR" sz="2000" dirty="0" smtClean="0"/>
              <a:t> </a:t>
            </a:r>
            <a:r>
              <a:rPr lang="es-MX" altLang="es-CR" sz="2000" b="1" dirty="0" smtClean="0"/>
              <a:t>2005 (CO</a:t>
            </a:r>
            <a:r>
              <a:rPr lang="es-MX" altLang="es-CR" sz="2000" b="1" baseline="-25000" dirty="0" smtClean="0"/>
              <a:t>2</a:t>
            </a:r>
            <a:r>
              <a:rPr lang="es-MX" altLang="es-CR" sz="2000" b="1" dirty="0" smtClean="0"/>
              <a:t> e)</a:t>
            </a:r>
            <a:endParaRPr lang="es-MX" altLang="es-CR" sz="20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691680" y="566124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 smtClean="0"/>
              <a:t>Fuente, IMN 2009</a:t>
            </a:r>
          </a:p>
          <a:p>
            <a:r>
              <a:rPr lang="es-CR" dirty="0" smtClean="0"/>
              <a:t>Elaborado por Johnny Montenegro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7988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0" name="Object 38"/>
          <p:cNvGraphicFramePr>
            <a:graphicFrameLocks noChangeAspect="1"/>
          </p:cNvGraphicFramePr>
          <p:nvPr/>
        </p:nvGraphicFramePr>
        <p:xfrm>
          <a:off x="5105400" y="1790700"/>
          <a:ext cx="3143250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Gráfico" r:id="rId4" imgW="2447849" imgH="2104949" progId="Excel.Sheet.8">
                  <p:embed/>
                </p:oleObj>
              </mc:Choice>
              <mc:Fallback>
                <p:oleObj name="Gráfico" r:id="rId4" imgW="2447849" imgH="210494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790700"/>
                        <a:ext cx="3143250" cy="255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4343400" y="6553200"/>
            <a:ext cx="457200" cy="22860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B9773B2-0552-4896-983B-D07EE455457F}" type="slidenum">
              <a:rPr lang="en-US" sz="1200" b="1">
                <a:solidFill>
                  <a:srgbClr val="C00000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304800" y="1981200"/>
          <a:ext cx="2971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1371600"/>
            <a:ext cx="4114800" cy="4302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s-CR" sz="1400" b="1" dirty="0">
                <a:latin typeface="+mn-lt"/>
                <a:cs typeface="Arial" charset="0"/>
              </a:rPr>
              <a:t>Las emisiones del sector agropecuario mayormente provienen del metano y oxido nitroso…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1371600"/>
            <a:ext cx="32671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es-CR" altLang="en-US" sz="1400" b="1" dirty="0">
                <a:latin typeface="Calibri" pitchFamily="34" charset="0"/>
                <a:cs typeface="Arial" pitchFamily="34" charset="0"/>
              </a:rPr>
              <a:t>… con el sector ganadero y los cultivos de caña, banano y café los más emisores. 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531968" y="3905478"/>
            <a:ext cx="3584636" cy="2154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R" sz="800" dirty="0">
                <a:latin typeface="+mn-lt"/>
                <a:cs typeface="Arial" charset="0"/>
              </a:rPr>
              <a:t>Emisiones de gases de efecto invernadero (GEI) en </a:t>
            </a:r>
            <a:r>
              <a:rPr lang="es-CR" sz="800" dirty="0" smtClean="0">
                <a:latin typeface="+mn-lt"/>
                <a:cs typeface="Arial" charset="0"/>
              </a:rPr>
              <a:t>t </a:t>
            </a:r>
            <a:r>
              <a:rPr lang="es-CR" sz="800" dirty="0">
                <a:latin typeface="+mn-lt"/>
                <a:cs typeface="Arial" charset="0"/>
              </a:rPr>
              <a:t>de CO2 equivalente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30338" y="5105400"/>
            <a:ext cx="1046162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R" sz="1100" b="1" dirty="0">
                <a:solidFill>
                  <a:schemeClr val="bg1"/>
                </a:solidFill>
                <a:latin typeface="+mn-lt"/>
                <a:cs typeface="Arial" charset="0"/>
              </a:rPr>
              <a:t>Metano  (46%)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41438" y="3429000"/>
            <a:ext cx="13779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R" sz="1100" b="1" dirty="0">
                <a:solidFill>
                  <a:schemeClr val="bg1"/>
                </a:solidFill>
                <a:latin typeface="+mn-lt"/>
                <a:cs typeface="Arial" charset="0"/>
              </a:rPr>
              <a:t>Oxido nitroso  (54%)</a:t>
            </a:r>
          </a:p>
        </p:txBody>
      </p:sp>
      <p:sp>
        <p:nvSpPr>
          <p:cNvPr id="3084" name="Rectangle 1"/>
          <p:cNvSpPr>
            <a:spLocks noChangeArrowheads="1"/>
          </p:cNvSpPr>
          <p:nvPr/>
        </p:nvSpPr>
        <p:spPr bwMode="auto">
          <a:xfrm>
            <a:off x="152400" y="6261100"/>
            <a:ext cx="3886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CR" altLang="en-US" sz="800">
                <a:cs typeface="Times New Roman" pitchFamily="18" charset="0"/>
              </a:rPr>
              <a:t>Fuentes: IMN, 2009 y Johnny Montenegro, 2010</a:t>
            </a:r>
            <a:endParaRPr lang="es-CR" altLang="en-US" sz="800">
              <a:cs typeface="Arial" pitchFamily="34" charset="0"/>
            </a:endParaRPr>
          </a:p>
        </p:txBody>
      </p:sp>
      <p:graphicFrame>
        <p:nvGraphicFramePr>
          <p:cNvPr id="18" name="Chart 17"/>
          <p:cNvGraphicFramePr/>
          <p:nvPr/>
        </p:nvGraphicFramePr>
        <p:xfrm>
          <a:off x="5486400" y="4191000"/>
          <a:ext cx="27432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9" name="Straight Connector 28"/>
          <p:cNvCxnSpPr/>
          <p:nvPr/>
        </p:nvCxnSpPr>
        <p:spPr>
          <a:xfrm>
            <a:off x="2895600" y="4419600"/>
            <a:ext cx="3352800" cy="15240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895600" y="6096000"/>
            <a:ext cx="33528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16200000">
            <a:off x="4707732" y="2910116"/>
            <a:ext cx="1466850" cy="2154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CR" sz="800" dirty="0">
                <a:latin typeface="+mn-lt"/>
                <a:cs typeface="Arial" charset="0"/>
              </a:rPr>
              <a:t>Emisiones de GEI </a:t>
            </a:r>
            <a:r>
              <a:rPr lang="es-CR" sz="800" dirty="0" smtClean="0">
                <a:latin typeface="+mn-lt"/>
                <a:cs typeface="Arial" charset="0"/>
              </a:rPr>
              <a:t>(t </a:t>
            </a:r>
            <a:r>
              <a:rPr lang="es-CR" sz="800" dirty="0">
                <a:latin typeface="+mn-lt"/>
                <a:cs typeface="Arial" charset="0"/>
              </a:rPr>
              <a:t>CO2e)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4725247" y="4984978"/>
            <a:ext cx="1433406" cy="21544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CR" sz="800" dirty="0">
                <a:latin typeface="+mn-lt"/>
                <a:cs typeface="Arial" charset="0"/>
              </a:rPr>
              <a:t>Emisiones de GEI </a:t>
            </a:r>
            <a:r>
              <a:rPr lang="es-CR" sz="800" dirty="0" smtClean="0">
                <a:latin typeface="+mn-lt"/>
                <a:cs typeface="Arial" charset="0"/>
              </a:rPr>
              <a:t>(t </a:t>
            </a:r>
            <a:r>
              <a:rPr lang="es-CR" sz="800" dirty="0">
                <a:latin typeface="+mn-lt"/>
                <a:cs typeface="Arial" charset="0"/>
              </a:rPr>
              <a:t>CO2e)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43638" y="2073275"/>
            <a:ext cx="731837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CR" altLang="en-US" sz="1100" b="1">
                <a:latin typeface="Calibri" pitchFamily="34" charset="0"/>
                <a:cs typeface="Arial" pitchFamily="34" charset="0"/>
              </a:rPr>
              <a:t>Café (2%)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243638" y="2308225"/>
            <a:ext cx="760412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CR" altLang="en-US" sz="1100" b="1">
                <a:latin typeface="Calibri" pitchFamily="34" charset="0"/>
                <a:cs typeface="Arial" pitchFamily="34" charset="0"/>
              </a:rPr>
              <a:t>Caña (4%)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10400" y="2176463"/>
            <a:ext cx="912813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CR" altLang="en-US" sz="1100" b="1">
                <a:latin typeface="Calibri" pitchFamily="34" charset="0"/>
                <a:cs typeface="Arial" pitchFamily="34" charset="0"/>
              </a:rPr>
              <a:t>Banano (3%)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48500" y="1966913"/>
            <a:ext cx="798513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CR" altLang="en-US" sz="11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Otros (3%)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29400" y="5029200"/>
            <a:ext cx="114300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R" sz="1100" b="1" dirty="0">
                <a:solidFill>
                  <a:schemeClr val="bg1"/>
                </a:solidFill>
                <a:latin typeface="+mn-lt"/>
                <a:cs typeface="Arial" charset="0"/>
              </a:rPr>
              <a:t>Ganado, fermentación entérica (40%)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29400" y="4572000"/>
            <a:ext cx="7937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R" sz="1100" b="1" dirty="0">
                <a:latin typeface="+mn-lt"/>
                <a:cs typeface="Arial" charset="0"/>
              </a:rPr>
              <a:t>Arroz (5%)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29400" y="4394200"/>
            <a:ext cx="87630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CR" sz="1100" b="1" dirty="0">
                <a:latin typeface="+mn-lt"/>
                <a:cs typeface="Arial" charset="0"/>
              </a:rPr>
              <a:t>Otros (&lt;1%)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895600" y="4038600"/>
            <a:ext cx="3276600" cy="3810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895600" y="2057400"/>
            <a:ext cx="3276600" cy="38100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35"/>
          <p:cNvSpPr txBox="1"/>
          <p:nvPr/>
        </p:nvSpPr>
        <p:spPr>
          <a:xfrm>
            <a:off x="6477000" y="3048000"/>
            <a:ext cx="1143000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CR" altLang="en-US" sz="1100" b="1">
                <a:latin typeface="Calibri" pitchFamily="34" charset="0"/>
                <a:cs typeface="Arial" pitchFamily="34" charset="0"/>
              </a:rPr>
              <a:t>Ganadería (42%)</a:t>
            </a:r>
          </a:p>
        </p:txBody>
      </p:sp>
      <p:sp>
        <p:nvSpPr>
          <p:cNvPr id="31" name="TextBox 9"/>
          <p:cNvSpPr txBox="1"/>
          <p:nvPr/>
        </p:nvSpPr>
        <p:spPr>
          <a:xfrm>
            <a:off x="661990" y="611011"/>
            <a:ext cx="7839100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s-MX" sz="1600" b="1" dirty="0" smtClean="0"/>
              <a:t>Origen de las emisiones de Gases de Efecto Invernadero en el sector agropecuario</a:t>
            </a:r>
            <a:endParaRPr lang="es-CR" sz="1600" b="1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3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3"/>
          <p:cNvSpPr>
            <a:spLocks noChangeArrowheads="1"/>
          </p:cNvSpPr>
          <p:nvPr/>
        </p:nvSpPr>
        <p:spPr bwMode="auto">
          <a:xfrm>
            <a:off x="2209800" y="1571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R"/>
          </a:p>
        </p:txBody>
      </p:sp>
      <p:pic>
        <p:nvPicPr>
          <p:cNvPr id="5530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1050925"/>
            <a:ext cx="43370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Rectangle 33"/>
          <p:cNvSpPr>
            <a:spLocks noChangeArrowheads="1"/>
          </p:cNvSpPr>
          <p:nvPr/>
        </p:nvSpPr>
        <p:spPr bwMode="auto">
          <a:xfrm>
            <a:off x="2714612" y="4579938"/>
            <a:ext cx="36433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R" sz="1800" b="1" dirty="0"/>
              <a:t>AUMENTAR</a:t>
            </a:r>
          </a:p>
          <a:p>
            <a:pPr algn="ctr"/>
            <a:r>
              <a:rPr lang="es-CR" sz="1800" b="1" dirty="0"/>
              <a:t>INGRESOS </a:t>
            </a:r>
            <a:r>
              <a:rPr lang="es-CR" sz="1800" b="1" dirty="0" smtClean="0"/>
              <a:t>FAMILIARES NETOS</a:t>
            </a:r>
            <a:endParaRPr lang="en-US" sz="1800" b="1" dirty="0"/>
          </a:p>
        </p:txBody>
      </p:sp>
      <p:sp>
        <p:nvSpPr>
          <p:cNvPr id="55310" name="Rectangle 41"/>
          <p:cNvSpPr>
            <a:spLocks noChangeArrowheads="1"/>
          </p:cNvSpPr>
          <p:nvPr/>
        </p:nvSpPr>
        <p:spPr bwMode="auto">
          <a:xfrm>
            <a:off x="1571625" y="425450"/>
            <a:ext cx="59293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Concepto …eco-competitividad</a:t>
            </a:r>
          </a:p>
        </p:txBody>
      </p:sp>
      <p:sp>
        <p:nvSpPr>
          <p:cNvPr id="6" name="Rectangle 33"/>
          <p:cNvSpPr>
            <a:spLocks noChangeArrowheads="1"/>
          </p:cNvSpPr>
          <p:nvPr/>
        </p:nvSpPr>
        <p:spPr bwMode="auto">
          <a:xfrm>
            <a:off x="1928794" y="5208605"/>
            <a:ext cx="4857784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R" sz="1800" b="1" dirty="0" smtClean="0"/>
              <a:t>I.F.N. = IB - CT</a:t>
            </a:r>
            <a:endParaRPr lang="en-US" sz="1800" b="1" dirty="0"/>
          </a:p>
        </p:txBody>
      </p:sp>
      <p:sp>
        <p:nvSpPr>
          <p:cNvPr id="7" name="6 Elipse"/>
          <p:cNvSpPr/>
          <p:nvPr/>
        </p:nvSpPr>
        <p:spPr>
          <a:xfrm>
            <a:off x="4357686" y="5286388"/>
            <a:ext cx="285752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9" name="8 Conector recto"/>
          <p:cNvCxnSpPr/>
          <p:nvPr/>
        </p:nvCxnSpPr>
        <p:spPr>
          <a:xfrm rot="10800000" flipV="1">
            <a:off x="3428992" y="5643578"/>
            <a:ext cx="1000132" cy="28575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2357422" y="5929330"/>
            <a:ext cx="36433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CR" sz="1400" b="1" dirty="0" smtClean="0">
                <a:latin typeface="Arial" pitchFamily="34" charset="0"/>
                <a:cs typeface="Arial" pitchFamily="34" charset="0"/>
              </a:rPr>
              <a:t>Mayor precio de los productos?</a:t>
            </a:r>
          </a:p>
          <a:p>
            <a:r>
              <a:rPr lang="es-CR" sz="1400" b="1" dirty="0" smtClean="0">
                <a:latin typeface="Arial" pitchFamily="34" charset="0"/>
                <a:cs typeface="Arial" pitchFamily="34" charset="0"/>
              </a:rPr>
              <a:t>Menor costo de producción/unidad?</a:t>
            </a:r>
          </a:p>
          <a:p>
            <a:r>
              <a:rPr lang="es-CR" sz="1800" b="1" dirty="0" smtClean="0">
                <a:latin typeface="Arial" pitchFamily="34" charset="0"/>
                <a:cs typeface="Arial" pitchFamily="34" charset="0"/>
              </a:rPr>
              <a:t>Ingresos por venta de  S A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857752" y="600076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angle 34"/>
          <p:cNvSpPr>
            <a:spLocks noChangeArrowheads="1"/>
          </p:cNvSpPr>
          <p:nvPr/>
        </p:nvSpPr>
        <p:spPr bwMode="auto">
          <a:xfrm>
            <a:off x="5795963" y="1843088"/>
            <a:ext cx="30972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R" sz="1800" b="1" dirty="0"/>
              <a:t>DISMINUIR</a:t>
            </a:r>
          </a:p>
          <a:p>
            <a:pPr algn="ctr"/>
            <a:r>
              <a:rPr lang="es-CR" sz="1800" b="1" dirty="0"/>
              <a:t>IMPACTOS AMBIENTALES</a:t>
            </a:r>
          </a:p>
          <a:p>
            <a:pPr algn="ctr"/>
            <a:r>
              <a:rPr lang="es-CR" sz="1800" b="1" dirty="0"/>
              <a:t>Y AUMENTAR</a:t>
            </a:r>
          </a:p>
          <a:p>
            <a:pPr algn="ctr"/>
            <a:r>
              <a:rPr lang="es-CR" sz="1800" b="1" dirty="0"/>
              <a:t>BENEFICIOS AMBIENTALES</a:t>
            </a:r>
            <a:endParaRPr lang="en-US" sz="1800" b="1" dirty="0"/>
          </a:p>
        </p:txBody>
      </p:sp>
      <p:sp>
        <p:nvSpPr>
          <p:cNvPr id="13" name="Rectangle 33"/>
          <p:cNvSpPr>
            <a:spLocks noChangeArrowheads="1"/>
          </p:cNvSpPr>
          <p:nvPr/>
        </p:nvSpPr>
        <p:spPr bwMode="auto">
          <a:xfrm>
            <a:off x="5715008" y="5286388"/>
            <a:ext cx="364333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CR" sz="1400" b="1" dirty="0" smtClean="0">
                <a:latin typeface="Arial" pitchFamily="34" charset="0"/>
                <a:cs typeface="Arial" pitchFamily="34" charset="0"/>
              </a:rPr>
              <a:t>Uso de nuevas tecnologías</a:t>
            </a:r>
          </a:p>
          <a:p>
            <a:r>
              <a:rPr lang="es-CR" sz="1400" b="1" dirty="0" smtClean="0">
                <a:latin typeface="Arial" pitchFamily="34" charset="0"/>
                <a:cs typeface="Arial" pitchFamily="34" charset="0"/>
              </a:rPr>
              <a:t>Mejoras en las prácticas utilizadas</a:t>
            </a:r>
          </a:p>
          <a:p>
            <a:r>
              <a:rPr lang="es-CR" sz="1400" b="1" dirty="0" smtClean="0">
                <a:latin typeface="Arial" pitchFamily="34" charset="0"/>
                <a:cs typeface="Arial" pitchFamily="34" charset="0"/>
              </a:rPr>
              <a:t>Tratamiento de residuos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BPA</a:t>
            </a:r>
          </a:p>
          <a:p>
            <a:r>
              <a:rPr lang="es-CR" sz="1800" b="1" dirty="0" smtClean="0">
                <a:latin typeface="Arial" pitchFamily="34" charset="0"/>
                <a:cs typeface="Arial" pitchFamily="34" charset="0"/>
              </a:rPr>
              <a:t>Inversiones IEA+ ?</a:t>
            </a:r>
          </a:p>
          <a:p>
            <a:r>
              <a:rPr lang="es-CR" sz="1800" b="1" dirty="0" smtClean="0">
                <a:latin typeface="Arial" pitchFamily="34" charset="0"/>
                <a:cs typeface="Arial" pitchFamily="34" charset="0"/>
              </a:rPr>
              <a:t>Incentivos Verdes?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 rot="5400000">
            <a:off x="5484421" y="4088215"/>
            <a:ext cx="231856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330200" y="1916113"/>
            <a:ext cx="313213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R" sz="1800" b="1" dirty="0"/>
              <a:t>PROPICIAR</a:t>
            </a:r>
          </a:p>
          <a:p>
            <a:pPr algn="ctr"/>
            <a:r>
              <a:rPr lang="es-CR" sz="1800" b="1" dirty="0"/>
              <a:t>MAYORES OPORTUNIDADES</a:t>
            </a:r>
          </a:p>
          <a:p>
            <a:pPr algn="ctr"/>
            <a:r>
              <a:rPr lang="es-CR" sz="1800" b="1" dirty="0"/>
              <a:t>Y MEJORAR CALIDAD</a:t>
            </a:r>
          </a:p>
          <a:p>
            <a:pPr algn="ctr"/>
            <a:r>
              <a:rPr lang="es-CR" sz="1800" b="1" dirty="0"/>
              <a:t>DE VIDA</a:t>
            </a:r>
            <a:endParaRPr lang="en-US" sz="1800" b="1" dirty="0"/>
          </a:p>
        </p:txBody>
      </p:sp>
      <p:sp>
        <p:nvSpPr>
          <p:cNvPr id="19" name="Rectangle 33"/>
          <p:cNvSpPr>
            <a:spLocks noChangeArrowheads="1"/>
          </p:cNvSpPr>
          <p:nvPr/>
        </p:nvSpPr>
        <p:spPr bwMode="auto">
          <a:xfrm>
            <a:off x="71406" y="3214686"/>
            <a:ext cx="36433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s-CR" sz="1400" b="1" dirty="0" smtClean="0">
                <a:latin typeface="Arial" pitchFamily="34" charset="0"/>
                <a:cs typeface="Arial" pitchFamily="34" charset="0"/>
              </a:rPr>
              <a:t>Generar opciones para jóvenes</a:t>
            </a:r>
          </a:p>
          <a:p>
            <a:r>
              <a:rPr lang="es-CR" sz="1400" b="1" dirty="0" smtClean="0">
                <a:latin typeface="Arial" pitchFamily="34" charset="0"/>
                <a:cs typeface="Arial" pitchFamily="34" charset="0"/>
              </a:rPr>
              <a:t>Inversión en infraestructura</a:t>
            </a:r>
          </a:p>
          <a:p>
            <a:r>
              <a:rPr lang="es-CR" sz="1400" b="1" dirty="0" smtClean="0">
                <a:latin typeface="Arial" pitchFamily="34" charset="0"/>
                <a:cs typeface="Arial" pitchFamily="34" charset="0"/>
              </a:rPr>
              <a:t>Generar espacios de</a:t>
            </a:r>
          </a:p>
          <a:p>
            <a:r>
              <a:rPr lang="es-CR" sz="1400" b="1" dirty="0" smtClean="0">
                <a:latin typeface="Arial" pitchFamily="34" charset="0"/>
                <a:cs typeface="Arial" pitchFamily="34" charset="0"/>
              </a:rPr>
              <a:t>convivencia y recreación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Fuentes de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empleo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 rot="-2176082">
            <a:off x="5863358" y="553344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R" b="1" dirty="0"/>
              <a:t>C-Neutral</a:t>
            </a:r>
            <a:endParaRPr lang="en-US" b="1" dirty="0"/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 rot="-2176082">
            <a:off x="6330992" y="767658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CR" sz="1800" b="1" dirty="0" smtClean="0"/>
              <a:t>Reducir emisiones</a:t>
            </a:r>
          </a:p>
          <a:p>
            <a:pPr algn="ctr"/>
            <a:r>
              <a:rPr lang="es-CR" sz="1800" b="1" dirty="0" smtClean="0"/>
              <a:t>Aumentar captura CO</a:t>
            </a:r>
            <a:r>
              <a:rPr lang="es-CR" sz="1800" b="1" baseline="-25000" dirty="0" smtClean="0"/>
              <a:t>2</a:t>
            </a:r>
            <a:endParaRPr lang="en-US" sz="18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42875" y="1143000"/>
            <a:ext cx="428625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General aspects of the Program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Climate change category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Adaptation variety</a:t>
            </a:r>
          </a:p>
          <a:p>
            <a:pPr marL="3619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Evaluation parameters</a:t>
            </a:r>
          </a:p>
          <a:p>
            <a:pPr marL="3619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Requirements and</a:t>
            </a:r>
          </a:p>
          <a:p>
            <a:pPr marL="3619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Procedure to get the</a:t>
            </a:r>
          </a:p>
          <a:p>
            <a:pPr marL="3619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  award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3 Imagen" descr="DSCF7359.JPG"/>
          <p:cNvPicPr>
            <a:picLocks noChangeAspect="1"/>
          </p:cNvPicPr>
          <p:nvPr/>
        </p:nvPicPr>
        <p:blipFill>
          <a:blip r:embed="rId3" cstate="print"/>
          <a:srcRect l="2779" r="8333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3 Rectángulo"/>
          <p:cNvSpPr>
            <a:spLocks noChangeArrowheads="1"/>
          </p:cNvSpPr>
          <p:nvPr/>
        </p:nvSpPr>
        <p:spPr bwMode="auto">
          <a:xfrm>
            <a:off x="0" y="428625"/>
            <a:ext cx="4541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Ecological Blue Flag Program</a:t>
            </a:r>
            <a:endParaRPr lang="es-MX"/>
          </a:p>
        </p:txBody>
      </p:sp>
      <p:sp>
        <p:nvSpPr>
          <p:cNvPr id="3077" name="41 CuadroTexto"/>
          <p:cNvSpPr txBox="1">
            <a:spLocks noChangeArrowheads="1"/>
          </p:cNvSpPr>
          <p:nvPr/>
        </p:nvSpPr>
        <p:spPr bwMode="auto">
          <a:xfrm>
            <a:off x="5286375" y="6580188"/>
            <a:ext cx="39290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Photo: Flag raising ceremony on farm; May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</TotalTime>
  <Words>759</Words>
  <Application>Microsoft Office PowerPoint</Application>
  <PresentationFormat>Presentación en pantalla (4:3)</PresentationFormat>
  <Paragraphs>167</Paragraphs>
  <Slides>11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Diseño predeterminado</vt:lpstr>
      <vt:lpstr>Gráfico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Fao</dc:creator>
  <cp:lastModifiedBy>Xenia Ortiz</cp:lastModifiedBy>
  <cp:revision>312</cp:revision>
  <dcterms:created xsi:type="dcterms:W3CDTF">2006-06-28T17:47:41Z</dcterms:created>
  <dcterms:modified xsi:type="dcterms:W3CDTF">2014-02-18T16:10:42Z</dcterms:modified>
</cp:coreProperties>
</file>