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notesSlide+xml" PartName="/ppt/notesSlides/notesSlide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15.xml"/>
  <Override ContentType="application/vnd.openxmlformats-officedocument.theme+xml" PartName="/ppt/theme/theme1.xml"/>
  <Default ContentType="image/jpeg" Extension="jpeg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x-emf" Extension="emf"/>
  <Default ContentType="image/x-wmf" Extension="wmf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Default ContentType="application/vnd.openxmlformats-officedocument.oleObject" Extension="bin"/>
  <Override ContentType="application/vnd.openxmlformats-officedocument.presentationml.slide+xml" PartName="/ppt/slides/slide3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notesMasterIdLst>
    <p:notesMasterId r:id="rId17"/>
  </p:notesMasterIdLst>
  <p:sldIdLst>
    <p:sldId id="356" r:id="rId2"/>
    <p:sldId id="292" r:id="rId3"/>
    <p:sldId id="354" r:id="rId4"/>
    <p:sldId id="355" r:id="rId5"/>
    <p:sldId id="339" r:id="rId6"/>
    <p:sldId id="323" r:id="rId7"/>
    <p:sldId id="328" r:id="rId8"/>
    <p:sldId id="308" r:id="rId9"/>
    <p:sldId id="357" r:id="rId10"/>
    <p:sldId id="307" r:id="rId11"/>
    <p:sldId id="312" r:id="rId12"/>
    <p:sldId id="313" r:id="rId13"/>
    <p:sldId id="314" r:id="rId14"/>
    <p:sldId id="358" r:id="rId15"/>
    <p:sldId id="293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11B521"/>
    <a:srgbClr val="FFFF00"/>
    <a:srgbClr val="BF3307"/>
    <a:srgbClr val="0033CC"/>
    <a:srgbClr val="FF0000"/>
    <a:srgbClr val="CCFFCC"/>
    <a:srgbClr val="1CAA7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2B2E1B3-CA10-4F08-BF7F-9A64A772BE83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F99C19-B484-4310-859F-E6160DEE1DE4}" type="slidenum">
              <a:rPr lang="en-US"/>
              <a:pPr/>
              <a:t>2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4ACFDB-57DC-40BD-998D-43B1ABB29CC5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E7DFF-7617-4D09-B622-92F5772AD74F}" type="slidenum">
              <a:rPr lang="en-US"/>
              <a:pPr/>
              <a:t>6</a:t>
            </a:fld>
            <a:endParaRPr lang="en-US"/>
          </a:p>
        </p:txBody>
      </p:sp>
      <p:sp>
        <p:nvSpPr>
          <p:cNvPr id="19865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 anchor="b"/>
          <a:lstStyle/>
          <a:p>
            <a:pPr algn="r"/>
            <a:fld id="{4B1A4FEB-142B-41E5-A209-0478DE6E79F9}" type="slidenum">
              <a:rPr lang="es-MX" sz="1200">
                <a:latin typeface="Arial" charset="0"/>
              </a:rPr>
              <a:pPr algn="r"/>
              <a:t>6</a:t>
            </a:fld>
            <a:endParaRPr lang="es-MX" sz="1200">
              <a:latin typeface="Arial" charset="0"/>
            </a:endParaRPr>
          </a:p>
        </p:txBody>
      </p:sp>
      <p:sp>
        <p:nvSpPr>
          <p:cNvPr id="198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19" rIns="91438" bIns="45719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63366B-CBAD-415B-85F9-5FA25E268C95}" type="slidenum">
              <a:rPr lang="en-US"/>
              <a:pPr/>
              <a:t>8</a:t>
            </a:fld>
            <a:endParaRPr lang="en-US"/>
          </a:p>
        </p:txBody>
      </p:sp>
      <p:sp>
        <p:nvSpPr>
          <p:cNvPr id="16589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 anchor="b"/>
          <a:lstStyle/>
          <a:p>
            <a:pPr algn="r"/>
            <a:fld id="{B88DB552-B08C-4393-A9AB-E175BB38DDC2}" type="slidenum">
              <a:rPr lang="es-MX" sz="1200">
                <a:latin typeface="Arial" charset="0"/>
              </a:rPr>
              <a:pPr algn="r"/>
              <a:t>8</a:t>
            </a:fld>
            <a:endParaRPr lang="es-MX" sz="1200">
              <a:latin typeface="Arial" charset="0"/>
            </a:endParaRPr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19" rIns="91438" bIns="45719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1D33B1-B62B-4B33-9E4C-1207119166E9}" type="slidenum">
              <a:rPr lang="en-US"/>
              <a:pPr/>
              <a:t>10</a:t>
            </a:fld>
            <a:endParaRPr lang="en-US"/>
          </a:p>
        </p:txBody>
      </p:sp>
      <p:sp>
        <p:nvSpPr>
          <p:cNvPr id="16384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 anchor="b"/>
          <a:lstStyle/>
          <a:p>
            <a:pPr algn="r"/>
            <a:fld id="{98C7A170-95D2-4E39-B744-7F5E86E75646}" type="slidenum">
              <a:rPr lang="es-MX" sz="1200">
                <a:latin typeface="Arial" charset="0"/>
              </a:rPr>
              <a:pPr algn="r"/>
              <a:t>10</a:t>
            </a:fld>
            <a:endParaRPr lang="es-MX" sz="1200">
              <a:latin typeface="Arial" charset="0"/>
            </a:endParaRPr>
          </a:p>
        </p:txBody>
      </p:sp>
      <p:sp>
        <p:nvSpPr>
          <p:cNvPr id="163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19" rIns="91438" bIns="45719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7704AC-4835-42C6-90B4-D290F21F0303}" type="slidenum">
              <a:rPr lang="en-US"/>
              <a:pPr/>
              <a:t>11</a:t>
            </a:fld>
            <a:endParaRPr lang="en-US"/>
          </a:p>
        </p:txBody>
      </p:sp>
      <p:sp>
        <p:nvSpPr>
          <p:cNvPr id="1761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 anchor="b"/>
          <a:lstStyle/>
          <a:p>
            <a:pPr algn="r"/>
            <a:fld id="{9C59592F-83DB-41E3-A9F8-8F8515F0847A}" type="slidenum">
              <a:rPr lang="es-MX" sz="1200">
                <a:latin typeface="Arial" charset="0"/>
              </a:rPr>
              <a:pPr algn="r"/>
              <a:t>11</a:t>
            </a:fld>
            <a:endParaRPr lang="es-MX" sz="1200">
              <a:latin typeface="Arial" charset="0"/>
            </a:endParaRPr>
          </a:p>
        </p:txBody>
      </p:sp>
      <p:sp>
        <p:nvSpPr>
          <p:cNvPr id="176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1438" tIns="45719" rIns="91438" bIns="45719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58A62-EA45-47C2-AC8C-F1312F53CC1A}" type="slidenum">
              <a:rPr lang="en-US"/>
              <a:pPr/>
              <a:t>12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53113-DAF9-4468-8B89-B9D2C3494D35}" type="slidenum">
              <a:rPr lang="en-US"/>
              <a:pPr/>
              <a:t>13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D3F348-A7BE-430B-8523-CB51C5D7BBAD}" type="slidenum">
              <a:rPr lang="en-US"/>
              <a:pPr/>
              <a:t>15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6BBDD0-CB88-49D8-9F1E-ADA1EBC4477E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690DD1-6773-4FCF-9A66-AEE607BB130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6A53E-5849-4CDB-94AF-7C1B5F991F3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CAB66F0E-F652-4688-9484-DB15829271E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2FDBF82-75BE-4900-9DA5-71392B45344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027533-8EAA-4685-9636-F52D106D6C3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710411-E9BD-4717-A670-378D81079AA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434124-557F-4E61-927D-459C4DD2BD6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0A5C34-B0DB-4C2B-AC41-8A862444AE9E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CB894B-FEA4-4B89-ACCD-475539E173B6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DCA6B9-1DEF-4535-9FC7-9240225814B4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1A88B4-8973-4A0E-9392-5BDF167FC35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6FBE3A-9C0F-431B-8501-00878882E32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42EF8F2-6E46-4E3F-96CD-26BC2640366A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95400" y="1751639"/>
            <a:ext cx="7848600" cy="1829761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Sistema 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Agroforestal De Poda y </a:t>
            </a:r>
            <a:r>
              <a:rPr lang="es-ES" sz="40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Cobertura “Quesungual”</a:t>
            </a:r>
            <a:endParaRPr lang="es-ES" sz="40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90600" y="3962400"/>
            <a:ext cx="7772400" cy="2514600"/>
          </a:xfrm>
        </p:spPr>
        <p:txBody>
          <a:bodyPr>
            <a:noAutofit/>
          </a:bodyPr>
          <a:lstStyle/>
          <a:p>
            <a:pPr algn="r"/>
            <a:r>
              <a:rPr lang="es-ES" sz="18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Edwin García</a:t>
            </a:r>
          </a:p>
          <a:p>
            <a:pPr algn="r"/>
            <a:r>
              <a:rPr lang="es-ES" sz="18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Asistente de investigación, CIAT</a:t>
            </a:r>
          </a:p>
          <a:p>
            <a:pPr algn="r"/>
            <a:endParaRPr lang="es-ES" sz="180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ES" sz="1800" dirty="0" smtClean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ES" sz="1800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San Salvador,  21 de febrero de 2013</a:t>
            </a:r>
            <a:endParaRPr lang="es-ES" sz="1800" dirty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20ANIV~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336754"/>
            <a:ext cx="1371600" cy="423348"/>
          </a:xfrm>
          <a:prstGeom prst="rect">
            <a:avLst/>
          </a:prstGeom>
        </p:spPr>
      </p:pic>
      <p:pic>
        <p:nvPicPr>
          <p:cNvPr id="5" name="4 Imagen" descr="ciat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57600" y="295514"/>
            <a:ext cx="1219199" cy="472198"/>
          </a:xfrm>
          <a:prstGeom prst="rect">
            <a:avLst/>
          </a:prstGeom>
        </p:spPr>
      </p:pic>
      <p:pic>
        <p:nvPicPr>
          <p:cNvPr id="6" name="5 Imagen" descr="earth_institut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24000" y="358818"/>
            <a:ext cx="1904997" cy="397212"/>
          </a:xfrm>
          <a:prstGeom prst="rect">
            <a:avLst/>
          </a:prstGeom>
        </p:spPr>
      </p:pic>
      <p:pic>
        <p:nvPicPr>
          <p:cNvPr id="7" name="6 Imagen" descr="SINTTU~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14800" y="990600"/>
            <a:ext cx="1534437" cy="533400"/>
          </a:xfrm>
          <a:prstGeom prst="rect">
            <a:avLst/>
          </a:prstGeom>
        </p:spPr>
      </p:pic>
      <p:pic>
        <p:nvPicPr>
          <p:cNvPr id="8" name="7 Imagen" descr="SINTTU~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47788" y="206655"/>
            <a:ext cx="1066800" cy="631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228600"/>
            <a:ext cx="71628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Influencia de los </a:t>
            </a:r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árboles en la </a:t>
            </a:r>
            <a:r>
              <a:rPr lang="es-MX" sz="2400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macrofauna</a:t>
            </a:r>
            <a:r>
              <a:rPr lang="es-MX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del suelo:</a:t>
            </a:r>
            <a:endParaRPr lang="es-MX" sz="2400" b="1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8050" y="5486400"/>
            <a:ext cx="7473950" cy="1447800"/>
          </a:xfrm>
        </p:spPr>
        <p:txBody>
          <a:bodyPr>
            <a:normAutofit/>
          </a:bodyPr>
          <a:lstStyle/>
          <a:p>
            <a:pPr>
              <a:lnSpc>
                <a:spcPct val="145000"/>
              </a:lnSpc>
            </a:pPr>
            <a:r>
              <a:rPr lang="es-ES_tradnl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SAQ sostiene una población de </a:t>
            </a:r>
            <a:r>
              <a:rPr lang="es-ES_tradnl" sz="1800" dirty="0" err="1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macrofauna</a:t>
            </a:r>
            <a:r>
              <a:rPr lang="es-ES_tradnl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del suelo abundante y diversa, comparado con otros </a:t>
            </a:r>
            <a:r>
              <a:rPr lang="es-ES_tradnl" sz="1800" dirty="0" err="1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agroecosistemas</a:t>
            </a:r>
            <a:r>
              <a:rPr lang="es-ES_tradnl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en áreas con características biofísicas similares.</a:t>
            </a:r>
          </a:p>
        </p:txBody>
      </p:sp>
      <p:pic>
        <p:nvPicPr>
          <p:cNvPr id="162822" name="Picture 6"/>
          <p:cNvPicPr preferRelativeResize="0"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1368981"/>
            <a:ext cx="4878944" cy="3888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304800"/>
            <a:ext cx="5562600" cy="1143000"/>
          </a:xfrm>
        </p:spPr>
        <p:txBody>
          <a:bodyPr>
            <a:normAutofit/>
          </a:bodyPr>
          <a:lstStyle/>
          <a:p>
            <a:pPr algn="l"/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Pérdida de </a:t>
            </a:r>
            <a:r>
              <a:rPr lang="es-MX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suelo por erosión:</a:t>
            </a:r>
            <a:endParaRPr lang="es-MX" sz="2800" b="1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600200" y="5715000"/>
            <a:ext cx="6705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</a:pPr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2005-2006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SAQ  7.5 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veces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menor erosión </a:t>
            </a:r>
            <a:r>
              <a:rPr lang="es-MX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comparada con </a:t>
            </a:r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TQ.</a:t>
            </a:r>
            <a:endParaRPr lang="es-MX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5109" name="Group 5"/>
          <p:cNvGrpSpPr>
            <a:grpSpLocks/>
          </p:cNvGrpSpPr>
          <p:nvPr/>
        </p:nvGrpSpPr>
        <p:grpSpPr bwMode="auto">
          <a:xfrm>
            <a:off x="3265488" y="1268413"/>
            <a:ext cx="5345112" cy="3962400"/>
            <a:chOff x="1196" y="912"/>
            <a:chExt cx="3367" cy="2496"/>
          </a:xfrm>
        </p:grpSpPr>
        <p:graphicFrame>
          <p:nvGraphicFramePr>
            <p:cNvPr id="175110" name="Object 6"/>
            <p:cNvGraphicFramePr>
              <a:graphicFrameLocks noChangeAspect="1"/>
            </p:cNvGraphicFramePr>
            <p:nvPr/>
          </p:nvGraphicFramePr>
          <p:xfrm>
            <a:off x="1196" y="912"/>
            <a:ext cx="3367" cy="2496"/>
          </p:xfrm>
          <a:graphic>
            <a:graphicData uri="http://schemas.openxmlformats.org/presentationml/2006/ole">
              <p:oleObj spid="_x0000_s175110" name="SPW 10.0 Graph" r:id="rId4" imgW="5344560" imgH="3961800" progId="">
                <p:embed/>
              </p:oleObj>
            </a:graphicData>
          </a:graphic>
        </p:graphicFrame>
        <p:grpSp>
          <p:nvGrpSpPr>
            <p:cNvPr id="175111" name="Group 7"/>
            <p:cNvGrpSpPr>
              <a:grpSpLocks/>
            </p:cNvGrpSpPr>
            <p:nvPr/>
          </p:nvGrpSpPr>
          <p:grpSpPr bwMode="auto">
            <a:xfrm>
              <a:off x="2965" y="1587"/>
              <a:ext cx="1375" cy="494"/>
              <a:chOff x="2959" y="1241"/>
              <a:chExt cx="1375" cy="494"/>
            </a:xfrm>
          </p:grpSpPr>
          <p:sp>
            <p:nvSpPr>
              <p:cNvPr id="175112" name="Rectangle 8"/>
              <p:cNvSpPr>
                <a:spLocks noChangeArrowheads="1"/>
              </p:cNvSpPr>
              <p:nvPr/>
            </p:nvSpPr>
            <p:spPr bwMode="auto">
              <a:xfrm>
                <a:off x="2959" y="1241"/>
                <a:ext cx="1304" cy="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>
                  <a:solidFill>
                    <a:srgbClr val="FF0000"/>
                  </a:solidFill>
                </a:endParaRPr>
              </a:p>
            </p:txBody>
          </p:sp>
          <p:sp>
            <p:nvSpPr>
              <p:cNvPr id="175113" name="Rectangle 9"/>
              <p:cNvSpPr>
                <a:spLocks noChangeArrowheads="1"/>
              </p:cNvSpPr>
              <p:nvPr/>
            </p:nvSpPr>
            <p:spPr bwMode="auto">
              <a:xfrm>
                <a:off x="3048" y="1599"/>
                <a:ext cx="204" cy="68"/>
              </a:xfrm>
              <a:prstGeom prst="rect">
                <a:avLst/>
              </a:prstGeom>
              <a:solidFill>
                <a:srgbClr val="8040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75114" name="Rectangle 10"/>
              <p:cNvSpPr>
                <a:spLocks noChangeArrowheads="1"/>
              </p:cNvSpPr>
              <p:nvPr/>
            </p:nvSpPr>
            <p:spPr bwMode="auto">
              <a:xfrm>
                <a:off x="3048" y="1462"/>
                <a:ext cx="204" cy="68"/>
              </a:xfrm>
              <a:prstGeom prst="rect">
                <a:avLst/>
              </a:prstGeom>
              <a:solidFill>
                <a:srgbClr val="A452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75115" name="Rectangle 11"/>
              <p:cNvSpPr>
                <a:spLocks noChangeArrowheads="1"/>
              </p:cNvSpPr>
              <p:nvPr/>
            </p:nvSpPr>
            <p:spPr bwMode="auto">
              <a:xfrm>
                <a:off x="3048" y="1325"/>
                <a:ext cx="204" cy="68"/>
              </a:xfrm>
              <a:prstGeom prst="rect">
                <a:avLst/>
              </a:prstGeom>
              <a:solidFill>
                <a:srgbClr val="C6630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75116" name="Rectangle 12"/>
              <p:cNvSpPr>
                <a:spLocks noChangeArrowheads="1"/>
              </p:cNvSpPr>
              <p:nvPr/>
            </p:nvSpPr>
            <p:spPr bwMode="auto">
              <a:xfrm>
                <a:off x="2976" y="1258"/>
                <a:ext cx="1270" cy="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s-ES">
                  <a:solidFill>
                    <a:srgbClr val="FF0000"/>
                  </a:solidFill>
                </a:endParaRPr>
              </a:p>
            </p:txBody>
          </p:sp>
          <p:sp>
            <p:nvSpPr>
              <p:cNvPr id="175117" name="Text Box 13"/>
              <p:cNvSpPr txBox="1">
                <a:spLocks noChangeArrowheads="1"/>
              </p:cNvSpPr>
              <p:nvPr/>
            </p:nvSpPr>
            <p:spPr bwMode="auto">
              <a:xfrm>
                <a:off x="3246" y="1253"/>
                <a:ext cx="1088" cy="4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s-MX" sz="1300" dirty="0">
                    <a:latin typeface="Arial" charset="0"/>
                  </a:rPr>
                  <a:t>2007 – LSD= </a:t>
                </a:r>
                <a:r>
                  <a:rPr lang="es-MX" sz="1300" dirty="0" err="1">
                    <a:latin typeface="Arial" charset="0"/>
                  </a:rPr>
                  <a:t>ns</a:t>
                </a:r>
                <a:endParaRPr lang="es-MX" sz="1300" dirty="0">
                  <a:latin typeface="Arial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s-MX" sz="1300" dirty="0">
                    <a:latin typeface="Arial" charset="0"/>
                  </a:rPr>
                  <a:t>2006 – LSD= 1.08</a:t>
                </a:r>
              </a:p>
              <a:p>
                <a:pPr>
                  <a:lnSpc>
                    <a:spcPct val="110000"/>
                  </a:lnSpc>
                </a:pPr>
                <a:r>
                  <a:rPr lang="es-MX" sz="1300" dirty="0">
                    <a:latin typeface="Arial" charset="0"/>
                  </a:rPr>
                  <a:t>2005 – LSD= 6.59</a:t>
                </a:r>
              </a:p>
            </p:txBody>
          </p:sp>
        </p:grpSp>
        <p:sp>
          <p:nvSpPr>
            <p:cNvPr id="175118" name="Text Box 14"/>
            <p:cNvSpPr txBox="1">
              <a:spLocks noChangeAspect="1" noChangeArrowheads="1"/>
            </p:cNvSpPr>
            <p:nvPr/>
          </p:nvSpPr>
          <p:spPr bwMode="auto">
            <a:xfrm>
              <a:off x="2729" y="2794"/>
              <a:ext cx="514" cy="182"/>
            </a:xfrm>
            <a:prstGeom prst="rect">
              <a:avLst/>
            </a:prstGeom>
            <a:solidFill>
              <a:srgbClr val="FFFF89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628650" algn="ctr"/>
                  <a:tab pos="1885950" algn="ctr"/>
                  <a:tab pos="3143250" algn="ctr"/>
                </a:tabLst>
              </a:pPr>
              <a:r>
                <a:rPr lang="es-MX" sz="1300">
                  <a:latin typeface="Arial" charset="0"/>
                </a:rPr>
                <a:t>SAQ</a:t>
              </a:r>
            </a:p>
          </p:txBody>
        </p:sp>
        <p:sp>
          <p:nvSpPr>
            <p:cNvPr id="175119" name="Text Box 15"/>
            <p:cNvSpPr txBox="1">
              <a:spLocks noChangeAspect="1" noChangeArrowheads="1"/>
            </p:cNvSpPr>
            <p:nvPr/>
          </p:nvSpPr>
          <p:spPr bwMode="auto">
            <a:xfrm>
              <a:off x="3361" y="2756"/>
              <a:ext cx="662" cy="441"/>
            </a:xfrm>
            <a:prstGeom prst="rect">
              <a:avLst/>
            </a:prstGeom>
            <a:solidFill>
              <a:srgbClr val="FFFF89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361950" algn="ctr"/>
                  <a:tab pos="1885950" algn="ctr"/>
                  <a:tab pos="3143250" algn="ctr"/>
                </a:tabLst>
              </a:pPr>
              <a:r>
                <a:rPr lang="es-MX" sz="1300">
                  <a:latin typeface="Arial" charset="0"/>
                </a:rPr>
                <a:t>Bosque secundario (guamil)</a:t>
              </a:r>
            </a:p>
          </p:txBody>
        </p:sp>
        <p:sp>
          <p:nvSpPr>
            <p:cNvPr id="175120" name="Text Box 16"/>
            <p:cNvSpPr txBox="1">
              <a:spLocks noChangeAspect="1" noChangeArrowheads="1"/>
            </p:cNvSpPr>
            <p:nvPr/>
          </p:nvSpPr>
          <p:spPr bwMode="auto">
            <a:xfrm>
              <a:off x="1991" y="1259"/>
              <a:ext cx="565" cy="302"/>
            </a:xfrm>
            <a:prstGeom prst="rect">
              <a:avLst/>
            </a:prstGeom>
            <a:solidFill>
              <a:srgbClr val="FFFF89"/>
            </a:solidFill>
            <a:ln w="635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361950" algn="ctr"/>
                  <a:tab pos="1885950" algn="ctr"/>
                  <a:tab pos="3143250" algn="ctr"/>
                </a:tabLst>
              </a:pPr>
              <a:r>
                <a:rPr lang="es-MX" sz="1300" dirty="0">
                  <a:latin typeface="Arial" charset="0"/>
                </a:rPr>
                <a:t>Tala y Quema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2971800" y="1125538"/>
            <a:ext cx="5678487" cy="4084637"/>
            <a:chOff x="1111" y="890"/>
            <a:chExt cx="3577" cy="2573"/>
          </a:xfrm>
        </p:grpSpPr>
        <p:graphicFrame>
          <p:nvGraphicFramePr>
            <p:cNvPr id="177155" name="Object 3"/>
            <p:cNvGraphicFramePr>
              <a:graphicFrameLocks noChangeAspect="1"/>
            </p:cNvGraphicFramePr>
            <p:nvPr/>
          </p:nvGraphicFramePr>
          <p:xfrm>
            <a:off x="1111" y="890"/>
            <a:ext cx="3577" cy="2573"/>
          </p:xfrm>
          <a:graphic>
            <a:graphicData uri="http://schemas.openxmlformats.org/presentationml/2006/ole">
              <p:oleObj spid="_x0000_s177155" name="SPW 10.0 Graph" r:id="rId4" imgW="5678280" imgH="4084560" progId="">
                <p:embed/>
              </p:oleObj>
            </a:graphicData>
          </a:graphic>
        </p:graphicFrame>
        <p:sp>
          <p:nvSpPr>
            <p:cNvPr id="177156" name="Text Box 4"/>
            <p:cNvSpPr txBox="1">
              <a:spLocks noChangeArrowheads="1"/>
            </p:cNvSpPr>
            <p:nvPr/>
          </p:nvSpPr>
          <p:spPr bwMode="auto">
            <a:xfrm>
              <a:off x="1903" y="1491"/>
              <a:ext cx="77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DMS</a:t>
              </a:r>
              <a:r>
                <a:rPr lang="es-MX" sz="1200" baseline="-250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0.05</a:t>
              </a:r>
              <a:r>
                <a:rPr lang="es-MX" sz="1200" dirty="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= 0.026</a:t>
              </a: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1828" y="1314"/>
              <a:ext cx="91" cy="567"/>
              <a:chOff x="1989" y="1318"/>
              <a:chExt cx="91" cy="567"/>
            </a:xfrm>
          </p:grpSpPr>
          <p:sp>
            <p:nvSpPr>
              <p:cNvPr id="177158" name="Line 6"/>
              <p:cNvSpPr>
                <a:spLocks noChangeShapeType="1"/>
              </p:cNvSpPr>
              <p:nvPr/>
            </p:nvSpPr>
            <p:spPr bwMode="auto">
              <a:xfrm>
                <a:off x="1989" y="1885"/>
                <a:ext cx="91" cy="0"/>
              </a:xfrm>
              <a:prstGeom prst="line">
                <a:avLst/>
              </a:prstGeom>
              <a:noFill/>
              <a:ln w="63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s-ES"/>
              </a:p>
            </p:txBody>
          </p:sp>
          <p:grpSp>
            <p:nvGrpSpPr>
              <p:cNvPr id="177159" name="Group 7"/>
              <p:cNvGrpSpPr>
                <a:grpSpLocks/>
              </p:cNvGrpSpPr>
              <p:nvPr/>
            </p:nvGrpSpPr>
            <p:grpSpPr bwMode="auto">
              <a:xfrm>
                <a:off x="1989" y="1318"/>
                <a:ext cx="91" cy="567"/>
                <a:chOff x="1989" y="1314"/>
                <a:chExt cx="91" cy="567"/>
              </a:xfrm>
            </p:grpSpPr>
            <p:sp>
              <p:nvSpPr>
                <p:cNvPr id="177160" name="Line 8"/>
                <p:cNvSpPr>
                  <a:spLocks noChangeShapeType="1"/>
                </p:cNvSpPr>
                <p:nvPr/>
              </p:nvSpPr>
              <p:spPr bwMode="auto">
                <a:xfrm>
                  <a:off x="2035" y="1314"/>
                  <a:ext cx="0" cy="567"/>
                </a:xfrm>
                <a:prstGeom prst="line">
                  <a:avLst/>
                </a:prstGeom>
                <a:noFill/>
                <a:ln w="63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77161" name="Line 9"/>
                <p:cNvSpPr>
                  <a:spLocks noChangeShapeType="1"/>
                </p:cNvSpPr>
                <p:nvPr/>
              </p:nvSpPr>
              <p:spPr bwMode="auto">
                <a:xfrm>
                  <a:off x="1989" y="1314"/>
                  <a:ext cx="91" cy="0"/>
                </a:xfrm>
                <a:prstGeom prst="line">
                  <a:avLst/>
                </a:prstGeom>
                <a:noFill/>
                <a:ln w="635">
                  <a:solidFill>
                    <a:schemeClr val="bg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s-ES"/>
                </a:p>
              </p:txBody>
            </p:sp>
          </p:grpSp>
        </p:grpSp>
        <p:sp>
          <p:nvSpPr>
            <p:cNvPr id="177162" name="Text Box 10"/>
            <p:cNvSpPr txBox="1">
              <a:spLocks noChangeAspect="1" noChangeArrowheads="1"/>
            </p:cNvSpPr>
            <p:nvPr/>
          </p:nvSpPr>
          <p:spPr bwMode="auto">
            <a:xfrm>
              <a:off x="2817" y="1603"/>
              <a:ext cx="568" cy="18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628650" algn="ctr"/>
                  <a:tab pos="1885950" algn="ctr"/>
                  <a:tab pos="3143250" algn="ctr"/>
                </a:tabLst>
              </a:pPr>
              <a:r>
                <a:rPr lang="es-MX" sz="130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SAQ</a:t>
              </a:r>
            </a:p>
          </p:txBody>
        </p:sp>
        <p:sp>
          <p:nvSpPr>
            <p:cNvPr id="177163" name="Text Box 11"/>
            <p:cNvSpPr txBox="1">
              <a:spLocks noChangeAspect="1" noChangeArrowheads="1"/>
            </p:cNvSpPr>
            <p:nvPr/>
          </p:nvSpPr>
          <p:spPr bwMode="auto">
            <a:xfrm>
              <a:off x="3463" y="1298"/>
              <a:ext cx="671" cy="44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361950" algn="ctr"/>
                  <a:tab pos="1885950" algn="ctr"/>
                  <a:tab pos="3143250" algn="ctr"/>
                </a:tabLst>
              </a:pPr>
              <a:r>
                <a:rPr lang="es-MX" sz="130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Bosque</a:t>
              </a:r>
            </a:p>
            <a:p>
              <a:pPr algn="ctr">
                <a:tabLst>
                  <a:tab pos="361950" algn="ctr"/>
                  <a:tab pos="1885950" algn="ctr"/>
                  <a:tab pos="3143250" algn="ctr"/>
                </a:tabLst>
              </a:pPr>
              <a:r>
                <a:rPr lang="es-MX" sz="130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	Secundario (guamil)</a:t>
              </a:r>
            </a:p>
          </p:txBody>
        </p:sp>
        <p:sp>
          <p:nvSpPr>
            <p:cNvPr id="177164" name="Text Box 12"/>
            <p:cNvSpPr txBox="1">
              <a:spLocks noChangeAspect="1" noChangeArrowheads="1"/>
            </p:cNvSpPr>
            <p:nvPr/>
          </p:nvSpPr>
          <p:spPr bwMode="auto">
            <a:xfrm>
              <a:off x="2077" y="2103"/>
              <a:ext cx="620" cy="302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>
                <a:tabLst>
                  <a:tab pos="361950" algn="ctr"/>
                  <a:tab pos="1885950" algn="ctr"/>
                  <a:tab pos="3143250" algn="ctr"/>
                </a:tabLst>
              </a:pPr>
              <a:r>
                <a:rPr lang="es-MX" sz="1300">
                  <a:solidFill>
                    <a:schemeClr val="accent1">
                      <a:lumMod val="75000"/>
                    </a:schemeClr>
                  </a:solidFill>
                  <a:latin typeface="Arial" charset="0"/>
                </a:rPr>
                <a:t>Tala y Quema</a:t>
              </a:r>
            </a:p>
          </p:txBody>
        </p:sp>
      </p:grpSp>
      <p:sp>
        <p:nvSpPr>
          <p:cNvPr id="177165" name="Rectangle 13"/>
          <p:cNvSpPr>
            <a:spLocks noGrp="1" noRot="1" noChangeArrowheads="1"/>
          </p:cNvSpPr>
          <p:nvPr>
            <p:ph type="title"/>
          </p:nvPr>
        </p:nvSpPr>
        <p:spPr>
          <a:xfrm>
            <a:off x="1060450" y="228600"/>
            <a:ext cx="5949950" cy="1143000"/>
          </a:xfrm>
        </p:spPr>
        <p:txBody>
          <a:bodyPr>
            <a:normAutofit/>
          </a:bodyPr>
          <a:lstStyle/>
          <a:p>
            <a:pPr algn="l"/>
            <a:r>
              <a:rPr lang="es-MX" sz="2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Agua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disponible para las plantas:</a:t>
            </a:r>
            <a:endParaRPr lang="es-MX" sz="2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7166" name="Rectangle 14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990600" y="5105400"/>
            <a:ext cx="7924800" cy="1600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HN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SAQ y bosque secundario: 18 y 20 % </a:t>
            </a:r>
            <a:r>
              <a:rPr lang="es-HN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más </a:t>
            </a:r>
            <a:r>
              <a:rPr lang="es-HN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agua disponible para plantas que TQ (45 </a:t>
            </a:r>
            <a:r>
              <a:rPr lang="es-HN" sz="1800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días después </a:t>
            </a:r>
            <a:r>
              <a:rPr lang="es-HN" sz="1800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de la siembra)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202" name="Group 2"/>
          <p:cNvGrpSpPr>
            <a:grpSpLocks/>
          </p:cNvGrpSpPr>
          <p:nvPr/>
        </p:nvGrpSpPr>
        <p:grpSpPr bwMode="auto">
          <a:xfrm>
            <a:off x="3211513" y="1300162"/>
            <a:ext cx="5399087" cy="4186238"/>
            <a:chOff x="937" y="842"/>
            <a:chExt cx="3401" cy="2637"/>
          </a:xfrm>
        </p:grpSpPr>
        <p:grpSp>
          <p:nvGrpSpPr>
            <p:cNvPr id="179203" name="Group 3"/>
            <p:cNvGrpSpPr>
              <a:grpSpLocks/>
            </p:cNvGrpSpPr>
            <p:nvPr/>
          </p:nvGrpSpPr>
          <p:grpSpPr bwMode="auto">
            <a:xfrm>
              <a:off x="937" y="842"/>
              <a:ext cx="3401" cy="2637"/>
              <a:chOff x="937" y="842"/>
              <a:chExt cx="3401" cy="2637"/>
            </a:xfrm>
          </p:grpSpPr>
          <p:sp>
            <p:nvSpPr>
              <p:cNvPr id="179204" name="Rectangle 4"/>
              <p:cNvSpPr>
                <a:spLocks noChangeArrowheads="1"/>
              </p:cNvSpPr>
              <p:nvPr/>
            </p:nvSpPr>
            <p:spPr bwMode="auto">
              <a:xfrm>
                <a:off x="1349" y="2163"/>
                <a:ext cx="2834" cy="1020"/>
              </a:xfrm>
              <a:prstGeom prst="rect">
                <a:avLst/>
              </a:prstGeom>
              <a:solidFill>
                <a:srgbClr val="CC9900">
                  <a:alpha val="85001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79205" name="Rectangle 5"/>
              <p:cNvSpPr>
                <a:spLocks noChangeArrowheads="1"/>
              </p:cNvSpPr>
              <p:nvPr/>
            </p:nvSpPr>
            <p:spPr bwMode="auto">
              <a:xfrm>
                <a:off x="1349" y="1140"/>
                <a:ext cx="2834" cy="1020"/>
              </a:xfrm>
              <a:prstGeom prst="rect">
                <a:avLst/>
              </a:prstGeom>
              <a:solidFill>
                <a:srgbClr val="6699FF">
                  <a:alpha val="7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graphicFrame>
            <p:nvGraphicFramePr>
              <p:cNvPr id="179206" name="Object 6"/>
              <p:cNvGraphicFramePr>
                <a:graphicFrameLocks noChangeAspect="1"/>
              </p:cNvGraphicFramePr>
              <p:nvPr/>
            </p:nvGraphicFramePr>
            <p:xfrm>
              <a:off x="1020" y="842"/>
              <a:ext cx="3318" cy="2637"/>
            </p:xfrm>
            <a:graphic>
              <a:graphicData uri="http://schemas.openxmlformats.org/presentationml/2006/ole">
                <p:oleObj spid="_x0000_s179206" name="SPW 8.0 Graph" r:id="rId4" imgW="5266800" imgH="4186080" progId="">
                  <p:embed/>
                </p:oleObj>
              </a:graphicData>
            </a:graphic>
          </p:graphicFrame>
          <p:grpSp>
            <p:nvGrpSpPr>
              <p:cNvPr id="179207" name="Group 7"/>
              <p:cNvGrpSpPr>
                <a:grpSpLocks/>
              </p:cNvGrpSpPr>
              <p:nvPr/>
            </p:nvGrpSpPr>
            <p:grpSpPr bwMode="auto">
              <a:xfrm>
                <a:off x="3272" y="1186"/>
                <a:ext cx="833" cy="159"/>
                <a:chOff x="1343" y="1658"/>
                <a:chExt cx="833" cy="130"/>
              </a:xfrm>
            </p:grpSpPr>
            <p:sp>
              <p:nvSpPr>
                <p:cNvPr id="179208" name="Rectangle 8"/>
                <p:cNvSpPr>
                  <a:spLocks noChangeArrowheads="1"/>
                </p:cNvSpPr>
                <p:nvPr/>
              </p:nvSpPr>
              <p:spPr bwMode="auto">
                <a:xfrm>
                  <a:off x="1536" y="1675"/>
                  <a:ext cx="220" cy="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kumimoji="1" lang="es-MX" sz="1100" b="1">
                      <a:solidFill>
                        <a:srgbClr val="000000"/>
                      </a:solidFill>
                      <a:latin typeface="Arial" charset="0"/>
                    </a:rPr>
                    <a:t>DMS </a:t>
                  </a:r>
                  <a:endParaRPr kumimoji="1" lang="es-MX">
                    <a:latin typeface="Times New Roman" pitchFamily="18" charset="0"/>
                  </a:endParaRPr>
                </a:p>
              </p:txBody>
            </p:sp>
            <p:sp>
              <p:nvSpPr>
                <p:cNvPr id="179209" name="Rectangle 9"/>
                <p:cNvSpPr>
                  <a:spLocks noChangeArrowheads="1"/>
                </p:cNvSpPr>
                <p:nvPr/>
              </p:nvSpPr>
              <p:spPr bwMode="auto">
                <a:xfrm>
                  <a:off x="1759" y="1700"/>
                  <a:ext cx="171" cy="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kumimoji="1" lang="es-MX" sz="1100" b="1">
                      <a:solidFill>
                        <a:srgbClr val="000000"/>
                      </a:solidFill>
                      <a:latin typeface="Arial" charset="0"/>
                    </a:rPr>
                    <a:t>0.05</a:t>
                  </a:r>
                  <a:endParaRPr kumimoji="1" lang="es-MX">
                    <a:latin typeface="Times New Roman" pitchFamily="18" charset="0"/>
                  </a:endParaRPr>
                </a:p>
              </p:txBody>
            </p:sp>
            <p:sp>
              <p:nvSpPr>
                <p:cNvPr id="179210" name="Rectangle 10"/>
                <p:cNvSpPr>
                  <a:spLocks noChangeArrowheads="1"/>
                </p:cNvSpPr>
                <p:nvPr/>
              </p:nvSpPr>
              <p:spPr bwMode="auto">
                <a:xfrm>
                  <a:off x="1931" y="1681"/>
                  <a:ext cx="245" cy="8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kumimoji="1" lang="es-MX" sz="1100" b="1">
                      <a:solidFill>
                        <a:srgbClr val="000000"/>
                      </a:solidFill>
                      <a:latin typeface="Arial" charset="0"/>
                    </a:rPr>
                    <a:t>  = 6.2</a:t>
                  </a:r>
                  <a:endParaRPr kumimoji="1" lang="es-MX">
                    <a:latin typeface="Times New Roman" pitchFamily="18" charset="0"/>
                  </a:endParaRPr>
                </a:p>
              </p:txBody>
            </p:sp>
            <p:sp>
              <p:nvSpPr>
                <p:cNvPr id="179211" name="Line 11"/>
                <p:cNvSpPr>
                  <a:spLocks noChangeShapeType="1"/>
                </p:cNvSpPr>
                <p:nvPr/>
              </p:nvSpPr>
              <p:spPr bwMode="auto">
                <a:xfrm>
                  <a:off x="1379" y="1658"/>
                  <a:ext cx="1" cy="129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79212" name="Freeform 12"/>
                <p:cNvSpPr>
                  <a:spLocks/>
                </p:cNvSpPr>
                <p:nvPr/>
              </p:nvSpPr>
              <p:spPr bwMode="auto">
                <a:xfrm flipV="1">
                  <a:off x="1379" y="1658"/>
                  <a:ext cx="1" cy="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79">
                      <a:moveTo>
                        <a:pt x="0" y="0"/>
                      </a:moveTo>
                      <a:lnTo>
                        <a:pt x="0" y="7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79213" name="Freeform 13"/>
                <p:cNvSpPr>
                  <a:spLocks/>
                </p:cNvSpPr>
                <p:nvPr/>
              </p:nvSpPr>
              <p:spPr bwMode="auto">
                <a:xfrm>
                  <a:off x="1343" y="1658"/>
                  <a:ext cx="72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9" y="0"/>
                    </a:cxn>
                    <a:cxn ang="0">
                      <a:pos x="158" y="0"/>
                    </a:cxn>
                  </a:cxnLst>
                  <a:rect l="0" t="0" r="r" b="b"/>
                  <a:pathLst>
                    <a:path w="158">
                      <a:moveTo>
                        <a:pt x="0" y="0"/>
                      </a:moveTo>
                      <a:lnTo>
                        <a:pt x="79" y="0"/>
                      </a:lnTo>
                      <a:lnTo>
                        <a:pt x="158" y="0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79214" name="Freeform 14"/>
                <p:cNvSpPr>
                  <a:spLocks/>
                </p:cNvSpPr>
                <p:nvPr/>
              </p:nvSpPr>
              <p:spPr bwMode="auto">
                <a:xfrm flipV="1">
                  <a:off x="1379" y="1750"/>
                  <a:ext cx="1" cy="37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0" y="0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h="79">
                      <a:moveTo>
                        <a:pt x="0" y="79"/>
                      </a:moveTo>
                      <a:lnTo>
                        <a:pt x="0" y="0"/>
                      </a:lnTo>
                      <a:lnTo>
                        <a:pt x="0" y="79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79215" name="Freeform 15"/>
                <p:cNvSpPr>
                  <a:spLocks/>
                </p:cNvSpPr>
                <p:nvPr/>
              </p:nvSpPr>
              <p:spPr bwMode="auto">
                <a:xfrm>
                  <a:off x="1343" y="1787"/>
                  <a:ext cx="72" cy="1"/>
                </a:xfrm>
                <a:custGeom>
                  <a:avLst/>
                  <a:gdLst/>
                  <a:ahLst/>
                  <a:cxnLst>
                    <a:cxn ang="0">
                      <a:pos x="158" y="0"/>
                    </a:cxn>
                    <a:cxn ang="0">
                      <a:pos x="79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8">
                      <a:moveTo>
                        <a:pt x="158" y="0"/>
                      </a:moveTo>
                      <a:lnTo>
                        <a:pt x="7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79216" name="Group 16"/>
              <p:cNvGrpSpPr>
                <a:grpSpLocks/>
              </p:cNvGrpSpPr>
              <p:nvPr/>
            </p:nvGrpSpPr>
            <p:grpSpPr bwMode="auto">
              <a:xfrm>
                <a:off x="3272" y="2976"/>
                <a:ext cx="833" cy="174"/>
                <a:chOff x="1343" y="3031"/>
                <a:chExt cx="833" cy="139"/>
              </a:xfrm>
            </p:grpSpPr>
            <p:sp>
              <p:nvSpPr>
                <p:cNvPr id="179217" name="Rectangle 17"/>
                <p:cNvSpPr>
                  <a:spLocks noChangeArrowheads="1"/>
                </p:cNvSpPr>
                <p:nvPr/>
              </p:nvSpPr>
              <p:spPr bwMode="auto">
                <a:xfrm>
                  <a:off x="1536" y="3058"/>
                  <a:ext cx="220" cy="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0" tIns="0" rIns="0" bIns="0">
                  <a:spAutoFit/>
                </a:bodyPr>
                <a:lstStyle/>
                <a:p>
                  <a:pPr algn="ctr"/>
                  <a:r>
                    <a:rPr kumimoji="1" lang="es-MX" sz="1100" b="1">
                      <a:solidFill>
                        <a:srgbClr val="000000"/>
                      </a:solidFill>
                      <a:latin typeface="Arial" charset="0"/>
                    </a:rPr>
                    <a:t>DMS </a:t>
                  </a:r>
                  <a:endParaRPr kumimoji="1" lang="es-MX">
                    <a:latin typeface="Times New Roman" pitchFamily="18" charset="0"/>
                  </a:endParaRPr>
                </a:p>
              </p:txBody>
            </p:sp>
            <p:sp>
              <p:nvSpPr>
                <p:cNvPr id="179218" name="Rectangle 18"/>
                <p:cNvSpPr>
                  <a:spLocks noChangeArrowheads="1"/>
                </p:cNvSpPr>
                <p:nvPr/>
              </p:nvSpPr>
              <p:spPr bwMode="auto">
                <a:xfrm>
                  <a:off x="1759" y="3083"/>
                  <a:ext cx="171" cy="8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kumimoji="1" lang="es-MX" sz="1100" b="1">
                      <a:solidFill>
                        <a:srgbClr val="000000"/>
                      </a:solidFill>
                      <a:latin typeface="Arial" charset="0"/>
                    </a:rPr>
                    <a:t>0.05</a:t>
                  </a:r>
                  <a:endParaRPr kumimoji="1" lang="es-MX">
                    <a:latin typeface="Times New Roman" pitchFamily="18" charset="0"/>
                  </a:endParaRPr>
                </a:p>
              </p:txBody>
            </p:sp>
            <p:sp>
              <p:nvSpPr>
                <p:cNvPr id="179219" name="Rectangle 19"/>
                <p:cNvSpPr>
                  <a:spLocks noChangeArrowheads="1"/>
                </p:cNvSpPr>
                <p:nvPr/>
              </p:nvSpPr>
              <p:spPr bwMode="auto">
                <a:xfrm>
                  <a:off x="1931" y="3064"/>
                  <a:ext cx="245" cy="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/>
                  <a:r>
                    <a:rPr kumimoji="1" lang="es-MX" sz="1100" b="1">
                      <a:solidFill>
                        <a:srgbClr val="000000"/>
                      </a:solidFill>
                      <a:latin typeface="Arial" charset="0"/>
                    </a:rPr>
                    <a:t>  = 6.6</a:t>
                  </a:r>
                  <a:endParaRPr kumimoji="1" lang="es-MX">
                    <a:latin typeface="Times New Roman" pitchFamily="18" charset="0"/>
                  </a:endParaRPr>
                </a:p>
              </p:txBody>
            </p:sp>
            <p:sp>
              <p:nvSpPr>
                <p:cNvPr id="179220" name="Line 20"/>
                <p:cNvSpPr>
                  <a:spLocks noChangeShapeType="1"/>
                </p:cNvSpPr>
                <p:nvPr/>
              </p:nvSpPr>
              <p:spPr bwMode="auto">
                <a:xfrm>
                  <a:off x="1379" y="3031"/>
                  <a:ext cx="1" cy="138"/>
                </a:xfrm>
                <a:prstGeom prst="line">
                  <a:avLst/>
                </a:prstGeom>
                <a:noFill/>
                <a:ln w="11113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79221" name="Freeform 21"/>
                <p:cNvSpPr>
                  <a:spLocks/>
                </p:cNvSpPr>
                <p:nvPr/>
              </p:nvSpPr>
              <p:spPr bwMode="auto">
                <a:xfrm flipV="1">
                  <a:off x="1379" y="3031"/>
                  <a:ext cx="1" cy="3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7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79">
                      <a:moveTo>
                        <a:pt x="0" y="0"/>
                      </a:moveTo>
                      <a:lnTo>
                        <a:pt x="0" y="79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79222" name="Freeform 22"/>
                <p:cNvSpPr>
                  <a:spLocks/>
                </p:cNvSpPr>
                <p:nvPr/>
              </p:nvSpPr>
              <p:spPr bwMode="auto">
                <a:xfrm>
                  <a:off x="1343" y="3031"/>
                  <a:ext cx="72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79" y="0"/>
                    </a:cxn>
                    <a:cxn ang="0">
                      <a:pos x="158" y="0"/>
                    </a:cxn>
                  </a:cxnLst>
                  <a:rect l="0" t="0" r="r" b="b"/>
                  <a:pathLst>
                    <a:path w="158">
                      <a:moveTo>
                        <a:pt x="0" y="0"/>
                      </a:moveTo>
                      <a:lnTo>
                        <a:pt x="79" y="0"/>
                      </a:lnTo>
                      <a:lnTo>
                        <a:pt x="158" y="0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79223" name="Freeform 23"/>
                <p:cNvSpPr>
                  <a:spLocks/>
                </p:cNvSpPr>
                <p:nvPr/>
              </p:nvSpPr>
              <p:spPr bwMode="auto">
                <a:xfrm flipV="1">
                  <a:off x="1379" y="3133"/>
                  <a:ext cx="1" cy="36"/>
                </a:xfrm>
                <a:custGeom>
                  <a:avLst/>
                  <a:gdLst/>
                  <a:ahLst/>
                  <a:cxnLst>
                    <a:cxn ang="0">
                      <a:pos x="0" y="79"/>
                    </a:cxn>
                    <a:cxn ang="0">
                      <a:pos x="0" y="0"/>
                    </a:cxn>
                    <a:cxn ang="0">
                      <a:pos x="0" y="79"/>
                    </a:cxn>
                  </a:cxnLst>
                  <a:rect l="0" t="0" r="r" b="b"/>
                  <a:pathLst>
                    <a:path h="79">
                      <a:moveTo>
                        <a:pt x="0" y="79"/>
                      </a:moveTo>
                      <a:lnTo>
                        <a:pt x="0" y="0"/>
                      </a:lnTo>
                      <a:lnTo>
                        <a:pt x="0" y="79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  <p:sp>
              <p:nvSpPr>
                <p:cNvPr id="179224" name="Freeform 24"/>
                <p:cNvSpPr>
                  <a:spLocks/>
                </p:cNvSpPr>
                <p:nvPr/>
              </p:nvSpPr>
              <p:spPr bwMode="auto">
                <a:xfrm>
                  <a:off x="1343" y="3169"/>
                  <a:ext cx="72" cy="1"/>
                </a:xfrm>
                <a:custGeom>
                  <a:avLst/>
                  <a:gdLst/>
                  <a:ahLst/>
                  <a:cxnLst>
                    <a:cxn ang="0">
                      <a:pos x="158" y="0"/>
                    </a:cxn>
                    <a:cxn ang="0">
                      <a:pos x="79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8">
                      <a:moveTo>
                        <a:pt x="158" y="0"/>
                      </a:moveTo>
                      <a:lnTo>
                        <a:pt x="79" y="0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1113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s-ES"/>
                </a:p>
              </p:txBody>
            </p:sp>
          </p:grpSp>
          <p:grpSp>
            <p:nvGrpSpPr>
              <p:cNvPr id="179225" name="Group 25"/>
              <p:cNvGrpSpPr>
                <a:grpSpLocks/>
              </p:cNvGrpSpPr>
              <p:nvPr/>
            </p:nvGrpSpPr>
            <p:grpSpPr bwMode="auto">
              <a:xfrm>
                <a:off x="1095" y="2304"/>
                <a:ext cx="108" cy="953"/>
                <a:chOff x="1095" y="2304"/>
                <a:chExt cx="108" cy="953"/>
              </a:xfrm>
            </p:grpSpPr>
            <p:sp>
              <p:nvSpPr>
                <p:cNvPr id="179226" name="Rectangle 26"/>
                <p:cNvSpPr>
                  <a:spLocks noChangeArrowheads="1"/>
                </p:cNvSpPr>
                <p:nvPr/>
              </p:nvSpPr>
              <p:spPr bwMode="auto">
                <a:xfrm>
                  <a:off x="1095" y="2576"/>
                  <a:ext cx="45" cy="68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  <p:sp>
              <p:nvSpPr>
                <p:cNvPr id="179227" name="Rectangle 27"/>
                <p:cNvSpPr>
                  <a:spLocks noChangeArrowheads="1"/>
                </p:cNvSpPr>
                <p:nvPr/>
              </p:nvSpPr>
              <p:spPr bwMode="auto">
                <a:xfrm>
                  <a:off x="1159" y="2304"/>
                  <a:ext cx="44" cy="318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s-ES"/>
                </a:p>
              </p:txBody>
            </p:sp>
          </p:grpSp>
          <p:sp>
            <p:nvSpPr>
              <p:cNvPr id="179228" name="Text Box 28"/>
              <p:cNvSpPr txBox="1">
                <a:spLocks noChangeArrowheads="1"/>
              </p:cNvSpPr>
              <p:nvPr/>
            </p:nvSpPr>
            <p:spPr bwMode="auto">
              <a:xfrm rot="16200000">
                <a:off x="468" y="1536"/>
                <a:ext cx="113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MX" sz="1400">
                    <a:latin typeface="Arial" charset="0"/>
                  </a:rPr>
                  <a:t>Escorrentía (mm h</a:t>
                </a:r>
                <a:r>
                  <a:rPr lang="es-MX" sz="1400" baseline="30000">
                    <a:latin typeface="Arial" charset="0"/>
                  </a:rPr>
                  <a:t>-1</a:t>
                </a:r>
                <a:r>
                  <a:rPr lang="es-MX" sz="1400">
                    <a:latin typeface="Arial" charset="0"/>
                  </a:rPr>
                  <a:t>)</a:t>
                </a:r>
              </a:p>
            </p:txBody>
          </p:sp>
          <p:sp>
            <p:nvSpPr>
              <p:cNvPr id="179229" name="Text Box 29"/>
              <p:cNvSpPr txBox="1">
                <a:spLocks noChangeArrowheads="1"/>
              </p:cNvSpPr>
              <p:nvPr/>
            </p:nvSpPr>
            <p:spPr bwMode="auto">
              <a:xfrm rot="16200000">
                <a:off x="496" y="2579"/>
                <a:ext cx="107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s-MX" sz="1400">
                    <a:latin typeface="Arial" charset="0"/>
                  </a:rPr>
                  <a:t>Infiltración (mm h</a:t>
                </a:r>
                <a:r>
                  <a:rPr lang="es-MX" sz="1400" baseline="30000">
                    <a:latin typeface="Arial" charset="0"/>
                  </a:rPr>
                  <a:t>-1</a:t>
                </a:r>
                <a:r>
                  <a:rPr lang="es-MX" sz="1400">
                    <a:latin typeface="Arial" charset="0"/>
                  </a:rPr>
                  <a:t>)</a:t>
                </a:r>
              </a:p>
            </p:txBody>
          </p:sp>
        </p:grpSp>
        <p:graphicFrame>
          <p:nvGraphicFramePr>
            <p:cNvPr id="179230" name="Object 30"/>
            <p:cNvGraphicFramePr>
              <a:graphicFrameLocks noChangeAspect="1"/>
            </p:cNvGraphicFramePr>
            <p:nvPr/>
          </p:nvGraphicFramePr>
          <p:xfrm>
            <a:off x="1361" y="1154"/>
            <a:ext cx="1034" cy="433"/>
          </p:xfrm>
          <a:graphic>
            <a:graphicData uri="http://schemas.openxmlformats.org/presentationml/2006/ole">
              <p:oleObj spid="_x0000_s179230" name="SPW 10.0 Graph" r:id="rId5" imgW="1855080" imgH="777240" progId="">
                <p:embed/>
              </p:oleObj>
            </a:graphicData>
          </a:graphic>
        </p:graphicFrame>
        <p:grpSp>
          <p:nvGrpSpPr>
            <p:cNvPr id="179231" name="Group 31"/>
            <p:cNvGrpSpPr>
              <a:grpSpLocks/>
            </p:cNvGrpSpPr>
            <p:nvPr/>
          </p:nvGrpSpPr>
          <p:grpSpPr bwMode="auto">
            <a:xfrm>
              <a:off x="1111" y="2205"/>
              <a:ext cx="136" cy="1022"/>
              <a:chOff x="1111" y="2205"/>
              <a:chExt cx="136" cy="1022"/>
            </a:xfrm>
          </p:grpSpPr>
          <p:sp>
            <p:nvSpPr>
              <p:cNvPr id="179232" name="Rectangle 32"/>
              <p:cNvSpPr>
                <a:spLocks noChangeArrowheads="1"/>
              </p:cNvSpPr>
              <p:nvPr/>
            </p:nvSpPr>
            <p:spPr bwMode="auto">
              <a:xfrm>
                <a:off x="1111" y="2341"/>
                <a:ext cx="83" cy="886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179233" name="Rectangle 33"/>
              <p:cNvSpPr>
                <a:spLocks noChangeArrowheads="1"/>
              </p:cNvSpPr>
              <p:nvPr/>
            </p:nvSpPr>
            <p:spPr bwMode="auto">
              <a:xfrm>
                <a:off x="1168" y="2205"/>
                <a:ext cx="79" cy="13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179234" name="Text Box 34"/>
            <p:cNvSpPr txBox="1">
              <a:spLocks noChangeArrowheads="1"/>
            </p:cNvSpPr>
            <p:nvPr/>
          </p:nvSpPr>
          <p:spPr bwMode="auto">
            <a:xfrm>
              <a:off x="1655" y="1208"/>
              <a:ext cx="681" cy="33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r>
                <a:rPr lang="es-HN" sz="1100">
                  <a:latin typeface="Arial" charset="0"/>
                </a:rPr>
                <a:t>Tala y Quema</a:t>
              </a:r>
            </a:p>
            <a:p>
              <a:r>
                <a:rPr lang="es-HN" sz="1100">
                  <a:latin typeface="Arial" charset="0"/>
                </a:rPr>
                <a:t>SAQ</a:t>
              </a:r>
            </a:p>
            <a:p>
              <a:r>
                <a:rPr lang="es-HN" sz="1100">
                  <a:latin typeface="Arial" charset="0"/>
                </a:rPr>
                <a:t>Bo. sec. (guamil)</a:t>
              </a:r>
            </a:p>
          </p:txBody>
        </p:sp>
      </p:grpSp>
      <p:sp>
        <p:nvSpPr>
          <p:cNvPr id="179235" name="Rectangle 35"/>
          <p:cNvSpPr>
            <a:spLocks noGrp="1" noRot="1" noChangeArrowheads="1"/>
          </p:cNvSpPr>
          <p:nvPr>
            <p:ph type="title"/>
          </p:nvPr>
        </p:nvSpPr>
        <p:spPr>
          <a:xfrm>
            <a:off x="1060450" y="228600"/>
            <a:ext cx="8540750" cy="1143000"/>
          </a:xfrm>
        </p:spPr>
        <p:txBody>
          <a:bodyPr>
            <a:normAutofit/>
          </a:bodyPr>
          <a:lstStyle/>
          <a:p>
            <a:pPr algn="l"/>
            <a:r>
              <a:rPr lang="es-MX" sz="2800" b="1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Escorrentía e infiltración:</a:t>
            </a:r>
          </a:p>
        </p:txBody>
      </p:sp>
      <p:sp>
        <p:nvSpPr>
          <p:cNvPr id="179236" name="Rectangle 36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066800" y="5181600"/>
            <a:ext cx="7543800" cy="1676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HN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Mejor adaptación de cultivos a época seca con SAQ:</a:t>
            </a:r>
          </a:p>
          <a:p>
            <a:pPr lvl="1">
              <a:lnSpc>
                <a:spcPct val="150000"/>
              </a:lnSpc>
            </a:pPr>
            <a:r>
              <a:rPr lang="es-HN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Menor escorrentía</a:t>
            </a:r>
          </a:p>
          <a:p>
            <a:pPr lvl="1">
              <a:lnSpc>
                <a:spcPct val="150000"/>
              </a:lnSpc>
            </a:pPr>
            <a:r>
              <a:rPr lang="es-HN" sz="18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Meyor</a:t>
            </a:r>
            <a:r>
              <a:rPr lang="es-HN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HN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infiltración</a:t>
            </a:r>
          </a:p>
          <a:p>
            <a:pPr>
              <a:lnSpc>
                <a:spcPct val="150000"/>
              </a:lnSpc>
            </a:pPr>
            <a:endParaRPr lang="es-HN" sz="1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87425" y="76200"/>
            <a:ext cx="3889375" cy="1143000"/>
          </a:xfrm>
        </p:spPr>
        <p:txBody>
          <a:bodyPr>
            <a:normAutofit/>
          </a:bodyPr>
          <a:lstStyle/>
          <a:p>
            <a:r>
              <a:rPr lang="es-ES" sz="3200" dirty="0" smtClean="0"/>
              <a:t>Referencias</a:t>
            </a:r>
            <a:endParaRPr lang="es-ES" sz="3200" dirty="0"/>
          </a:p>
        </p:txBody>
      </p:sp>
      <p:sp>
        <p:nvSpPr>
          <p:cNvPr id="208897" name="Rectangle 1"/>
          <p:cNvSpPr>
            <a:spLocks noChangeArrowheads="1"/>
          </p:cNvSpPr>
          <p:nvPr/>
        </p:nvSpPr>
        <p:spPr bwMode="auto">
          <a:xfrm>
            <a:off x="1143000" y="1201980"/>
            <a:ext cx="7620000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-457200" algn="just" defTabSz="914400" rtl="0" eaLnBrk="1" fontAlgn="base" latinLnBrk="0" hangingPunct="1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Castro, A. 2010. Dinámica Del Nitrógeno Y Fósforo Del Suelo En El Sistema Agroforestal Quesungual. Universidad Nacional De Colombia Sede Palmira Facultad De Ciencias Agropecuarias Escuela De Posgrados. Tesis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PhD.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Palmira, Colombia.</a:t>
            </a:r>
            <a:endParaRPr kumimoji="0" lang="es-ES" sz="1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7200" algn="just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Castro, A;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Asakawa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N; Borrero, G; Rao, IM;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Menjivar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JC; Barrios, E;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Amezquita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E;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Garcia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E;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Ayarza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M. Dynamics of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nitrogen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phosphorus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in Quesungual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Slash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and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Mulch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90 Agroforestry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System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 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Poster paper presented at the 3rd Internal Scientific Poster Competition of CIAT. In. 2009. </a:t>
            </a:r>
            <a:r>
              <a:rPr kumimoji="0" lang="en-U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Palimira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Colombia. </a:t>
            </a:r>
            <a:endParaRPr kumimoji="0" lang="es-ES" sz="1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7200" algn="just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FAO. 2005. El Sistema Agroforestal Quesungual: Una opción para el manejo de suelos en zonas secas de ladera. Tegucigalpa, Sistema de Extensión Lempira (SEL). 50 p.  </a:t>
            </a:r>
            <a:endParaRPr kumimoji="0" lang="es-ES" sz="1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7200" algn="just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Ferreira, O. 2008. Flujos de gases de efecto invernadero, potencial de calentamiento global y evaluación de emergía del sistema agroforestal Quesungual en el sur de Lempira, Honduras.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M.Sc.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Universidad Nacional de Colombia. 98 </a:t>
            </a:r>
            <a:endParaRPr kumimoji="0" lang="es-ES" sz="1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7200" algn="just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Fonte, SJ; Barrios, E;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Six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J. 2010.  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Earthworms, soil fertility and aggregate-associated soil organic matter dynamics in the Quesungual </a:t>
            </a:r>
            <a:r>
              <a:rPr kumimoji="0" lang="en-U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agroforestry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system. </a:t>
            </a:r>
            <a:r>
              <a:rPr kumimoji="0" lang="en-U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Geoderma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155:320-328. </a:t>
            </a:r>
            <a:endParaRPr kumimoji="0" lang="es-ES" sz="1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7200" algn="just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García, E. 2011. Evaluación del impacto del uso ganadero sobre suelo y vegetación en el Sistema Agroforestal Quesungual (SAQ) en el sur de Lempira, Honduras. </a:t>
            </a:r>
            <a:r>
              <a:rPr kumimoji="0" lang="en-U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Tesis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M.Sc. CATIE. Turrialba, Costa Rica.</a:t>
            </a:r>
            <a:endParaRPr kumimoji="0" lang="es-ES" sz="1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7200" algn="just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Pauli, N. 2008. Environmental influences on the spatial and temporal distribution of soil </a:t>
            </a:r>
            <a:r>
              <a:rPr kumimoji="0" lang="en-U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macrofauna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in a smallholder </a:t>
            </a:r>
            <a:r>
              <a:rPr kumimoji="0" lang="en-U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agriforestry</a:t>
            </a:r>
            <a:r>
              <a:rPr kumimoji="0" lang="en-U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system of western Honduras. Ph.D. Perth, Australia, University of Western Australia. 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333 </a:t>
            </a:r>
            <a:endParaRPr kumimoji="0" lang="es-ES" sz="1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-457200" algn="just" defTabSz="914400" rtl="0" eaLnBrk="0" fontAlgn="base" latinLnBrk="0" hangingPunct="0"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Rivera, M. 2008. Determinación de la dinámica del agua en el sistema agroforestal Quesungual e identificación de factores Suelo-planta para el mejoramiento de la productividad del agua en los cultivos. </a:t>
            </a:r>
            <a:r>
              <a:rPr kumimoji="0" lang="es-ES" sz="13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Ph.D.</a:t>
            </a:r>
            <a:r>
              <a:rPr kumimoji="0" lang="es-ES" sz="1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Universidad Nacional de Colombia. 335  p.</a:t>
            </a:r>
            <a:endParaRPr kumimoji="0" lang="es-ES" sz="13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2" name="Picture 4" descr="100_5110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0053" name="AutoShape 5"/>
          <p:cNvSpPr>
            <a:spLocks noChangeArrowheads="1"/>
          </p:cNvSpPr>
          <p:nvPr/>
        </p:nvSpPr>
        <p:spPr bwMode="auto">
          <a:xfrm>
            <a:off x="2590800" y="381000"/>
            <a:ext cx="3124200" cy="1219200"/>
          </a:xfrm>
          <a:prstGeom prst="cloudCallout">
            <a:avLst>
              <a:gd name="adj1" fmla="val 70176"/>
              <a:gd name="adj2" fmla="val 34515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Gracias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7" name="Picture 5" descr="100_545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980061"/>
            <a:ext cx="5257800" cy="3761559"/>
          </a:xfrm>
          <a:prstGeom prst="rect">
            <a:avLst/>
          </a:prstGeom>
          <a:noFill/>
        </p:spPr>
      </p:pic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1066800" y="152400"/>
            <a:ext cx="7924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s-MX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Sistema Agroforestal </a:t>
            </a:r>
            <a:r>
              <a:rPr lang="es-MX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De Poda y Cobertura</a:t>
            </a:r>
            <a:endParaRPr lang="es-MX" sz="28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143000" y="4737983"/>
            <a:ext cx="8153400" cy="1779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Times New Roman" pitchFamily="18" charset="0"/>
              </a:rPr>
              <a:t>Un </a:t>
            </a:r>
            <a:r>
              <a:rPr lang="es-CO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Times New Roman" pitchFamily="18" charset="0"/>
              </a:rPr>
              <a:t>sistema agroforestal </a:t>
            </a: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Times New Roman" pitchFamily="18" charset="0"/>
              </a:rPr>
              <a:t>de </a:t>
            </a:r>
            <a:r>
              <a:rPr lang="es-CO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Times New Roman" pitchFamily="18" charset="0"/>
              </a:rPr>
              <a:t>poda y uso de residuos superficiales, para </a:t>
            </a: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Times New Roman" pitchFamily="18" charset="0"/>
              </a:rPr>
              <a:t>mejorar la </a:t>
            </a:r>
            <a:r>
              <a:rPr lang="es-CO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Times New Roman" pitchFamily="18" charset="0"/>
              </a:rPr>
              <a:t>productividad del agua en cultivos, la seguridad alimentaría, y la conservación de los Recursos Naturales en el Trópico </a:t>
            </a:r>
            <a:r>
              <a:rPr lang="es-CO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cs typeface="Times New Roman" pitchFamily="18" charset="0"/>
              </a:rPr>
              <a:t>Sub-húmedo (MIS 2006). </a:t>
            </a:r>
            <a:endParaRPr lang="es-CO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066800" y="2401669"/>
            <a:ext cx="2743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Llamado “Quesungual”</a:t>
            </a:r>
          </a:p>
          <a:p>
            <a:r>
              <a:rPr lang="es-MX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</a:rPr>
              <a:t>(FAO 2005).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4"/>
          <p:cNvSpPr>
            <a:spLocks noChangeArrowheads="1"/>
          </p:cNvSpPr>
          <p:nvPr/>
        </p:nvSpPr>
        <p:spPr bwMode="auto">
          <a:xfrm>
            <a:off x="1066800" y="2938552"/>
            <a:ext cx="4648200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2000" indent="-1714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ES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Manejo de vegetación (riqueza y diversidad de árboles manejados con distintos tipos y niveles de poda).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976541" y="304800"/>
            <a:ext cx="9284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HN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Origen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90600" y="685800"/>
            <a:ext cx="5105400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000" indent="-171450" algn="just">
              <a:spcBef>
                <a:spcPts val="0"/>
              </a:spcBef>
              <a:spcAft>
                <a:spcPts val="0"/>
              </a:spcAft>
            </a:pPr>
            <a:r>
              <a:rPr lang="es-ES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Practicas tradicional de los productores (manejo de árboles podados dentro de la parcela) + conocimiento técnico  (No Quema, manejo de cobertura, siembra </a:t>
            </a:r>
            <a:r>
              <a:rPr lang="es-ES" dirty="0" err="1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s-ES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contorno, etc.) (FAO 2005).</a:t>
            </a:r>
            <a:endParaRPr lang="es-ES" dirty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33"/>
          <p:cNvSpPr>
            <a:spLocks noChangeArrowheads="1"/>
          </p:cNvSpPr>
          <p:nvPr/>
        </p:nvSpPr>
        <p:spPr bwMode="auto">
          <a:xfrm>
            <a:off x="1066800" y="2438400"/>
            <a:ext cx="1762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HN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Conocido por: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4" descr="100_511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096000" y="57150"/>
            <a:ext cx="2971800" cy="2228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11 Imagen" descr="100_16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693920"/>
            <a:ext cx="2971800" cy="2164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13 Imagen" descr="DSC011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2362200"/>
            <a:ext cx="2971800" cy="2228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9 Rectángulo"/>
          <p:cNvSpPr/>
          <p:nvPr/>
        </p:nvSpPr>
        <p:spPr>
          <a:xfrm>
            <a:off x="1053548" y="4038600"/>
            <a:ext cx="3975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1714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ES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Cobertura sobre el suelo y cultivo de granos básicos.</a:t>
            </a:r>
            <a:endParaRPr lang="es-ES" dirty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1053548" y="4778514"/>
            <a:ext cx="3975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1714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ES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Mas de 6,000 agricultores lo aplican en el sur de Lempira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1069240" y="5543490"/>
            <a:ext cx="4080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indent="-171450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s-ES" dirty="0" smtClean="0">
                <a:solidFill>
                  <a:schemeClr val="tx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Reducción de la vulnerabilidad alimentaria</a:t>
            </a:r>
            <a:endParaRPr lang="es-ES" dirty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3" grpId="0"/>
      <p:bldP spid="15" grpId="0"/>
    </p:bld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/>
          <p:cNvSpPr>
            <a:spLocks noChangeArrowheads="1"/>
          </p:cNvSpPr>
          <p:nvPr/>
        </p:nvSpPr>
        <p:spPr bwMode="auto">
          <a:xfrm>
            <a:off x="1143000" y="1797784"/>
            <a:ext cx="4572000" cy="3416320"/>
          </a:xfrm>
          <a:prstGeom prst="rect">
            <a:avLst/>
          </a:prstGeom>
          <a:noFill/>
          <a:ln algn="ctr"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 indent="-457200" marL="493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dirty="0" lang="es-HN" smtClean="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No </a:t>
            </a:r>
            <a:r>
              <a:rPr dirty="0" lang="es-HN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quema</a:t>
            </a:r>
          </a:p>
          <a:p>
            <a:pPr fontAlgn="auto" indent="-457200" marL="493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dirty="0" lang="es-HN" smtClean="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Regeneración natural de los árboles</a:t>
            </a:r>
          </a:p>
          <a:p>
            <a:pPr fontAlgn="auto" indent="-457200" marL="493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dirty="0" lang="es-HN" smtClean="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Poda de árboles y cobertura de suelo</a:t>
            </a:r>
          </a:p>
          <a:p>
            <a:pPr fontAlgn="auto" indent="-457200" marL="493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dirty="0" lang="es-HN" smtClean="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Mínimo disturbio del suelo </a:t>
            </a:r>
          </a:p>
          <a:p>
            <a:pPr fontAlgn="auto" indent="-457200" marL="4932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dirty="0" lang="es-HN" smtClean="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Fertilización inteligente (sincronización, tapar el fertilizante.</a:t>
            </a:r>
            <a:endParaRPr dirty="0" lang="es-ES" smtClean="0">
              <a:solidFill>
                <a:schemeClr val="accent1">
                  <a:lumMod val="75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4" name="Rectangle 33"/>
          <p:cNvSpPr>
            <a:spLocks noChangeArrowheads="1"/>
          </p:cNvSpPr>
          <p:nvPr/>
        </p:nvSpPr>
        <p:spPr bwMode="auto">
          <a:xfrm>
            <a:off x="1106902" y="838200"/>
            <a:ext cx="348044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dirty="0" lang="es-HN" sz="280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Principios básicos:</a:t>
            </a:r>
            <a:endParaRPr b="1" dirty="0" lang="es-ES" sz="2800">
              <a:solidFill>
                <a:schemeClr val="accent1">
                  <a:lumMod val="75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pic>
        <p:nvPicPr>
          <p:cNvPr descr="P5150281.JPG" id="6" name="5 Imagen"/>
          <p:cNvPicPr preferRelativeResize="0"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6096000" y="0"/>
            <a:ext cx="3048000" cy="2297521"/>
          </a:xfrm>
          <a:prstGeom prst="rect">
            <a:avLst/>
          </a:prstGeom>
        </p:spPr>
      </p:pic>
      <p:pic>
        <p:nvPicPr>
          <p:cNvPr descr="000_0183.JPG" id="8" name="7 Imagen"/>
          <p:cNvPicPr preferRelativeResize="0"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6107357" y="2286000"/>
            <a:ext cx="3036643" cy="2277482"/>
          </a:xfrm>
          <a:prstGeom prst="rect">
            <a:avLst/>
          </a:prstGeom>
        </p:spPr>
      </p:pic>
      <p:pic>
        <p:nvPicPr>
          <p:cNvPr descr="DSC04043.JPG" id="10" name="9 Imagen"/>
          <p:cNvPicPr preferRelativeResize="0">
            <a:picLocks noChangeAspect="1"/>
          </p:cNvPicPr>
          <p:nvPr/>
        </p:nvPicPr>
        <p:blipFill>
          <a:blip cstate="print" r:embed="rId4"/>
          <a:srcRect b="1"/>
          <a:stretch>
            <a:fillRect/>
          </a:stretch>
        </p:blipFill>
        <p:spPr>
          <a:xfrm>
            <a:off x="6096000" y="4297680"/>
            <a:ext cx="3048000" cy="256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istema Agroforestal Quesungual" id="17415" name="Picture 2"/>
          <p:cNvPicPr>
            <a:picLocks noChangeArrowheads="1" noChangeAspect="1"/>
          </p:cNvPicPr>
          <p:nvPr/>
        </p:nvPicPr>
        <p:blipFill>
          <a:blip cstate="print" r:embed="rId3"/>
          <a:srcRect b="38" r="54"/>
          <a:stretch>
            <a:fillRect/>
          </a:stretch>
        </p:blipFill>
        <p:spPr bwMode="auto">
          <a:xfrm>
            <a:off x="5943600" y="4800600"/>
            <a:ext cx="2819400" cy="1828800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100_5452" id="11" name="Picture 5"/>
          <p:cNvPicPr>
            <a:picLocks noChangeArrowheads="1" noChangeAspect="1"/>
          </p:cNvPicPr>
          <p:nvPr/>
        </p:nvPicPr>
        <p:blipFill>
          <a:blip cstate="print" r:embed="rId4"/>
          <a:stretch>
            <a:fillRect/>
          </a:stretch>
        </p:blipFill>
        <p:spPr bwMode="auto">
          <a:xfrm>
            <a:off x="5983224" y="228600"/>
            <a:ext cx="2779776" cy="2084832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pic>
        <p:nvPicPr>
          <p:cNvPr descr="100_2326" id="12" name="Picture 7"/>
          <p:cNvPicPr>
            <a:picLocks noChangeArrowheads="1" noChangeAspect="1"/>
          </p:cNvPicPr>
          <p:nvPr/>
        </p:nvPicPr>
        <p:blipFill>
          <a:blip cstate="print" r:embed="rId5"/>
          <a:stretch>
            <a:fillRect/>
          </a:stretch>
        </p:blipFill>
        <p:spPr bwMode="auto">
          <a:xfrm>
            <a:off x="5948238" y="2514600"/>
            <a:ext cx="2814762" cy="2111071"/>
          </a:xfrm>
          <a:prstGeom prst="rect">
            <a:avLst/>
          </a:prstGeom>
          <a:ln>
            <a:noFill/>
          </a:ln>
          <a:effectLst>
            <a:outerShdw algn="tl" blurRad="292100" dir="2700000" dist="139700" rotWithShape="0">
              <a:srgbClr val="333333">
                <a:alpha val="65000"/>
              </a:srgbClr>
            </a:outerShdw>
          </a:effectLst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074327" y="533400"/>
            <a:ext cx="40815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b="1" dirty="0" lang="es-ES" smtClean="0" sz="2800">
                <a:solidFill>
                  <a:schemeClr val="accent1">
                    <a:lumMod val="75000"/>
                  </a:schemeClr>
                </a:solidFill>
                <a:latin charset="0" pitchFamily="34" typeface="Arial"/>
                <a:cs charset="0" pitchFamily="34" typeface="Arial"/>
              </a:rPr>
              <a:t>Numerosos Beneficios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066800" y="1487269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charset="2" pitchFamily="2" typeface="Wingdings"/>
              <a:buChar char="§"/>
            </a:pP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Mayor  </a:t>
            </a:r>
            <a:r>
              <a:rPr dirty="0" lang="es-ES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retención de </a:t>
            </a: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humedad (FAO 2005; Rivera 2008).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66800" y="3011269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charset="2" pitchFamily="2" typeface="Wingdings"/>
              <a:buChar char="§"/>
            </a:pP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Mejora </a:t>
            </a:r>
            <a:r>
              <a:rPr dirty="0" lang="es-ES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el reciclaje de </a:t>
            </a: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nutrientes (Castro 2010).</a:t>
            </a:r>
            <a:endParaRPr dirty="0" lang="es-ES">
              <a:solidFill>
                <a:schemeClr val="tx1">
                  <a:lumMod val="75000"/>
                  <a:lumOff val="25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66800" y="3773269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charset="2" pitchFamily="2" typeface="Wingdings"/>
              <a:buChar char="§"/>
            </a:pP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Mayor </a:t>
            </a:r>
            <a:r>
              <a:rPr dirty="0" lang="es-ES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actividad </a:t>
            </a: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biológica (Fonte 2008; Pauli 2008).</a:t>
            </a:r>
            <a:endParaRPr dirty="0" lang="es-ES">
              <a:solidFill>
                <a:schemeClr val="tx1">
                  <a:lumMod val="75000"/>
                  <a:lumOff val="25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066800" y="4992469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charset="2" pitchFamily="2" typeface="Wingdings"/>
              <a:buChar char="§"/>
            </a:pP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Producción de Madera </a:t>
            </a:r>
            <a:r>
              <a:rPr dirty="0" lang="es-ES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y </a:t>
            </a: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leña (Ferreira 2008).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1066800" y="2286000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charset="2" pitchFamily="2" typeface="Wingdings"/>
              <a:buChar char="§"/>
            </a:pP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Disminución </a:t>
            </a:r>
            <a:r>
              <a:rPr dirty="0" lang="es-ES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de la </a:t>
            </a: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erosión de suelo (Rivera 2008).</a:t>
            </a: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1066800" y="4507468"/>
            <a:ext cx="4724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charset="2" pitchFamily="2" typeface="Wingdings"/>
              <a:buChar char="§"/>
            </a:pP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Mejora </a:t>
            </a:r>
            <a:r>
              <a:rPr dirty="0" lang="es-ES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la fertilidad del </a:t>
            </a: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suelo (Castro 2010).</a:t>
            </a:r>
            <a:endParaRPr dirty="0" lang="es-ES">
              <a:solidFill>
                <a:schemeClr val="tx1">
                  <a:lumMod val="75000"/>
                  <a:lumOff val="25000"/>
                </a:schemeClr>
              </a:solidFill>
              <a:latin charset="0" pitchFamily="34" typeface="Arial"/>
              <a:cs charset="0" pitchFamily="34" typeface="Arial"/>
            </a:endParaRP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066800" y="5678269"/>
            <a:ext cx="4724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buFont charset="2" pitchFamily="2" typeface="Wingdings"/>
              <a:buChar char="§"/>
            </a:pPr>
            <a:r>
              <a:rPr dirty="0" lang="es-ES" smtClean="0">
                <a:solidFill>
                  <a:schemeClr val="tx1">
                    <a:lumMod val="75000"/>
                    <a:lumOff val="25000"/>
                  </a:schemeClr>
                </a:solidFill>
                <a:latin charset="0" pitchFamily="34" typeface="Arial"/>
                <a:cs charset="0" pitchFamily="34" typeface="Arial"/>
              </a:rPr>
              <a:t>Disminución de la emisión de GEI (Ferreira 2008).</a:t>
            </a:r>
          </a:p>
        </p:txBody>
      </p:sp>
    </p:spTree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7">
                      <p:stCondLst>
                        <p:cond delay="indefinite"/>
                      </p:stCondLst>
                      <p:childTnLst>
                        <p:par>
                          <p:cTn fill="hold" id="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1">
                      <p:stCondLst>
                        <p:cond delay="indefinite"/>
                      </p:stCondLst>
                      <p:childTnLst>
                        <p:par>
                          <p:cTn fill="hold" id="1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7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9">
                      <p:stCondLst>
                        <p:cond delay="indefinite"/>
                      </p:stCondLst>
                      <p:childTnLst>
                        <p:par>
                          <p:cTn fill="hold" id="2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1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>
                      <p:stCondLst>
                        <p:cond delay="indefinite"/>
                      </p:stCondLst>
                      <p:childTnLst>
                        <p:par>
                          <p:cTn fill="hold" id="2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  <p:bldP grpId="0" spid="10"/>
      <p:bldP grpId="0" spid="15"/>
      <p:bldP grpId="0" spid="16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2743200" cy="1143000"/>
          </a:xfrm>
        </p:spPr>
        <p:txBody>
          <a:bodyPr>
            <a:normAutofit/>
          </a:bodyPr>
          <a:lstStyle/>
          <a:p>
            <a:pPr algn="l"/>
            <a:r>
              <a:rPr lang="es-MX" sz="2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Contexto social: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143000"/>
            <a:ext cx="4953000" cy="2133600"/>
          </a:xfrm>
        </p:spPr>
        <p:txBody>
          <a:bodyPr>
            <a:normAutofit fontScale="85000" lnSpcReduction="20000"/>
          </a:bodyPr>
          <a:lstStyle/>
          <a:p>
            <a:pPr indent="-256032">
              <a:lnSpc>
                <a:spcPct val="170000"/>
              </a:lnSpc>
              <a:spcBef>
                <a:spcPts val="400"/>
              </a:spcBef>
              <a:buSzPct val="68000"/>
              <a:buFont typeface="Wingdings 3"/>
              <a:buChar char=""/>
              <a:defRPr/>
            </a:pPr>
            <a:r>
              <a:rPr lang="es-MX" sz="19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Región con mayor </a:t>
            </a:r>
            <a:r>
              <a:rPr lang="es-MX" sz="19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adopción:</a:t>
            </a:r>
            <a:endParaRPr lang="es-MX" sz="19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70000"/>
              </a:lnSpc>
            </a:pP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Agricultura en pequeñas fincas (80% &lt;5 ha)</a:t>
            </a:r>
          </a:p>
          <a:p>
            <a:pPr lvl="1">
              <a:lnSpc>
                <a:spcPct val="170000"/>
              </a:lnSpc>
            </a:pP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Agricultura (granos básicos): actividad más importante</a:t>
            </a:r>
          </a:p>
          <a:p>
            <a:pPr lvl="1">
              <a:lnSpc>
                <a:spcPct val="170000"/>
              </a:lnSpc>
            </a:pP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Árboles con alto valor económico</a:t>
            </a:r>
          </a:p>
          <a:p>
            <a:pPr lvl="1">
              <a:lnSpc>
                <a:spcPct val="170000"/>
              </a:lnSpc>
              <a:buFont typeface="Wingdings" pitchFamily="2" charset="2"/>
              <a:buNone/>
            </a:pPr>
            <a:endParaRPr lang="es-MX" sz="1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6 Imagen" descr="100_166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4495800"/>
            <a:ext cx="2743200" cy="2057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8 Imagen" descr="100_201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0" y="304800"/>
            <a:ext cx="2743200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9 Imagen" descr="Ensayo Toño 2do. ciclo 02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96000" y="2266950"/>
            <a:ext cx="2768600" cy="20764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0600" y="3352800"/>
            <a:ext cx="4953000" cy="327660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s-MX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Principales fuerzas tras adopción:</a:t>
            </a:r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Concientización y educación </a:t>
            </a:r>
          </a:p>
          <a:p>
            <a:pPr marL="621792" lvl="1" indent="-228600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</a:pPr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Acción colectiva</a:t>
            </a:r>
          </a:p>
          <a:p>
            <a:pPr marL="621792" lvl="1" indent="-228600" fontAlgn="auto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Font typeface="Verdana"/>
              <a:buChar char="◦"/>
            </a:pPr>
            <a:r>
              <a:rPr lang="es-MX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Políticas locales (NO quema).</a:t>
            </a:r>
            <a:endParaRPr kumimoji="0" lang="es-MX" sz="1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Incentivos: acceso a mecanismos financieros para insumos clave</a:t>
            </a:r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Incremento de productividad y disponibilidad de agua</a:t>
            </a:r>
          </a:p>
          <a:p>
            <a:pPr marL="621792" marR="0" lvl="1" indent="-228600" algn="l" defTabSz="914400" rtl="0" eaLnBrk="1" fontAlgn="auto" latinLnBrk="0" hangingPunct="1">
              <a:lnSpc>
                <a:spcPct val="15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Tx/>
              <a:buFont typeface="Verdana"/>
              <a:buChar char="◦"/>
              <a:tabLst/>
              <a:defRPr/>
            </a:pPr>
            <a:r>
              <a:rPr kumimoji="0" lang="es-MX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Acceso a mercados locales.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3625" y="228600"/>
            <a:ext cx="6632575" cy="838200"/>
          </a:xfrm>
        </p:spPr>
        <p:txBody>
          <a:bodyPr>
            <a:normAutofit fontScale="90000"/>
          </a:bodyPr>
          <a:lstStyle/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Aplicación del Sistema (de un año al otro)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Imagen 18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143000"/>
            <a:ext cx="3124200" cy="2495550"/>
          </a:xfrm>
          <a:prstGeom prst="rect">
            <a:avLst/>
          </a:prstGeom>
          <a:noFill/>
        </p:spPr>
      </p:pic>
      <p:pic>
        <p:nvPicPr>
          <p:cNvPr id="7" name="Picture 4" descr="100_507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1143000"/>
            <a:ext cx="3276600" cy="2457450"/>
          </a:xfrm>
          <a:prstGeom prst="rect">
            <a:avLst/>
          </a:prstGeom>
          <a:noFill/>
        </p:spPr>
      </p:pic>
      <p:pic>
        <p:nvPicPr>
          <p:cNvPr id="8" name="Picture 3" descr="100_370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343400"/>
            <a:ext cx="3200400" cy="2401154"/>
          </a:xfrm>
          <a:prstGeom prst="rect">
            <a:avLst/>
          </a:prstGeom>
          <a:noFill/>
        </p:spPr>
      </p:pic>
      <p:sp>
        <p:nvSpPr>
          <p:cNvPr id="14" name="13 Flecha curvada hacia la izquierda"/>
          <p:cNvSpPr/>
          <p:nvPr/>
        </p:nvSpPr>
        <p:spPr bwMode="auto">
          <a:xfrm>
            <a:off x="7239000" y="3657600"/>
            <a:ext cx="883920" cy="1749552"/>
          </a:xfrm>
          <a:prstGeom prst="curvedLeftArrow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  <p:sp>
        <p:nvSpPr>
          <p:cNvPr id="15" name="14 Flecha curvada hacia la izquierda"/>
          <p:cNvSpPr/>
          <p:nvPr/>
        </p:nvSpPr>
        <p:spPr bwMode="auto">
          <a:xfrm flipH="1" flipV="1">
            <a:off x="2286000" y="3657600"/>
            <a:ext cx="838200" cy="1828800"/>
          </a:xfrm>
          <a:prstGeom prst="curvedLeftArrow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ahoma" charset="0"/>
            </a:endParaRPr>
          </a:p>
        </p:txBody>
      </p:sp>
      <p:sp>
        <p:nvSpPr>
          <p:cNvPr id="16" name="15 Flecha derecha"/>
          <p:cNvSpPr/>
          <p:nvPr/>
        </p:nvSpPr>
        <p:spPr bwMode="auto">
          <a:xfrm>
            <a:off x="4419600" y="2362200"/>
            <a:ext cx="978408" cy="484632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228600"/>
            <a:ext cx="3276600" cy="1143000"/>
          </a:xfrm>
        </p:spPr>
        <p:txBody>
          <a:bodyPr/>
          <a:lstStyle/>
          <a:p>
            <a:pPr algn="l"/>
            <a:r>
              <a:rPr lang="es-MX" sz="32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Paisaje: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35025" y="1828800"/>
            <a:ext cx="3813175" cy="121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18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Pequeñas </a:t>
            </a:r>
            <a:r>
              <a:rPr lang="es-MX" sz="1800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parcelas (0.5-1.0 ha) insertas en el paisaje</a:t>
            </a:r>
          </a:p>
          <a:p>
            <a:pPr>
              <a:lnSpc>
                <a:spcPct val="150000"/>
              </a:lnSpc>
              <a:buFont typeface="Arial" charset="0"/>
              <a:buNone/>
            </a:pPr>
            <a:endParaRPr lang="es-MX" sz="18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868" name="Group 8"/>
          <p:cNvGrpSpPr>
            <a:grpSpLocks/>
          </p:cNvGrpSpPr>
          <p:nvPr/>
        </p:nvGrpSpPr>
        <p:grpSpPr bwMode="auto">
          <a:xfrm>
            <a:off x="4722812" y="533400"/>
            <a:ext cx="4344988" cy="5562600"/>
            <a:chOff x="3061" y="663"/>
            <a:chExt cx="2556" cy="3411"/>
          </a:xfrm>
        </p:grpSpPr>
        <p:pic>
          <p:nvPicPr>
            <p:cNvPr id="164869" name="Picture 4" descr="QSMAS in landscape (aerial)"/>
            <p:cNvPicPr preferRelativeResize="0"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61" y="672"/>
              <a:ext cx="2556" cy="3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870" name="Freeform 5"/>
            <p:cNvSpPr>
              <a:spLocks noChangeAspect="1"/>
            </p:cNvSpPr>
            <p:nvPr/>
          </p:nvSpPr>
          <p:spPr bwMode="auto">
            <a:xfrm>
              <a:off x="4048" y="953"/>
              <a:ext cx="1555" cy="2619"/>
            </a:xfrm>
            <a:custGeom>
              <a:avLst/>
              <a:gdLst>
                <a:gd name="T0" fmla="*/ 1345 w 1353"/>
                <a:gd name="T1" fmla="*/ 131 h 2279"/>
                <a:gd name="T2" fmla="*/ 1021 w 1353"/>
                <a:gd name="T3" fmla="*/ 0 h 2279"/>
                <a:gd name="T4" fmla="*/ 808 w 1353"/>
                <a:gd name="T5" fmla="*/ 0 h 2279"/>
                <a:gd name="T6" fmla="*/ 376 w 1353"/>
                <a:gd name="T7" fmla="*/ 119 h 2279"/>
                <a:gd name="T8" fmla="*/ 75 w 1353"/>
                <a:gd name="T9" fmla="*/ 419 h 2279"/>
                <a:gd name="T10" fmla="*/ 0 w 1353"/>
                <a:gd name="T11" fmla="*/ 720 h 2279"/>
                <a:gd name="T12" fmla="*/ 75 w 1353"/>
                <a:gd name="T13" fmla="*/ 1096 h 2279"/>
                <a:gd name="T14" fmla="*/ 376 w 1353"/>
                <a:gd name="T15" fmla="*/ 1396 h 2279"/>
                <a:gd name="T16" fmla="*/ 1353 w 1353"/>
                <a:gd name="T17" fmla="*/ 2279 h 2279"/>
                <a:gd name="T18" fmla="*/ 1353 w 1353"/>
                <a:gd name="T19" fmla="*/ 2072 h 2279"/>
                <a:gd name="T20" fmla="*/ 1345 w 1353"/>
                <a:gd name="T21" fmla="*/ 131 h 227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353"/>
                <a:gd name="T34" fmla="*/ 0 h 2279"/>
                <a:gd name="T35" fmla="*/ 1353 w 1353"/>
                <a:gd name="T36" fmla="*/ 2279 h 227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353" h="2279">
                  <a:moveTo>
                    <a:pt x="1345" y="131"/>
                  </a:moveTo>
                  <a:lnTo>
                    <a:pt x="1021" y="0"/>
                  </a:lnTo>
                  <a:lnTo>
                    <a:pt x="808" y="0"/>
                  </a:lnTo>
                  <a:cubicBezTo>
                    <a:pt x="700" y="20"/>
                    <a:pt x="498" y="49"/>
                    <a:pt x="376" y="119"/>
                  </a:cubicBezTo>
                  <a:cubicBezTo>
                    <a:pt x="254" y="189"/>
                    <a:pt x="138" y="319"/>
                    <a:pt x="75" y="419"/>
                  </a:cubicBezTo>
                  <a:cubicBezTo>
                    <a:pt x="13" y="520"/>
                    <a:pt x="0" y="607"/>
                    <a:pt x="0" y="720"/>
                  </a:cubicBezTo>
                  <a:cubicBezTo>
                    <a:pt x="0" y="833"/>
                    <a:pt x="13" y="983"/>
                    <a:pt x="75" y="1096"/>
                  </a:cubicBezTo>
                  <a:cubicBezTo>
                    <a:pt x="138" y="1208"/>
                    <a:pt x="163" y="1199"/>
                    <a:pt x="376" y="1396"/>
                  </a:cubicBezTo>
                  <a:cubicBezTo>
                    <a:pt x="589" y="1593"/>
                    <a:pt x="1190" y="2166"/>
                    <a:pt x="1353" y="2279"/>
                  </a:cubicBezTo>
                  <a:lnTo>
                    <a:pt x="1353" y="2072"/>
                  </a:lnTo>
                  <a:cubicBezTo>
                    <a:pt x="1352" y="1714"/>
                    <a:pt x="1345" y="131"/>
                    <a:pt x="1345" y="131"/>
                  </a:cubicBezTo>
                  <a:close/>
                </a:path>
              </a:pathLst>
            </a:custGeom>
            <a:noFill/>
            <a:ln w="25400">
              <a:solidFill>
                <a:srgbClr val="FFFF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s-ES">
                <a:latin typeface="Arial" charset="0"/>
              </a:endParaRPr>
            </a:p>
          </p:txBody>
        </p:sp>
        <p:sp>
          <p:nvSpPr>
            <p:cNvPr id="164871" name="Text Box 6"/>
            <p:cNvSpPr txBox="1">
              <a:spLocks noChangeArrowheads="1"/>
            </p:cNvSpPr>
            <p:nvPr/>
          </p:nvSpPr>
          <p:spPr bwMode="auto">
            <a:xfrm>
              <a:off x="4084" y="663"/>
              <a:ext cx="935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HN" sz="2400" b="1" dirty="0">
                  <a:solidFill>
                    <a:srgbClr val="FFC000"/>
                  </a:solidFill>
                  <a:latin typeface="Arial" charset="0"/>
                </a:rPr>
                <a:t>Parcela SAQ</a:t>
              </a:r>
            </a:p>
          </p:txBody>
        </p:sp>
        <p:sp>
          <p:nvSpPr>
            <p:cNvPr id="60423" name="Text Box 7"/>
            <p:cNvSpPr txBox="1">
              <a:spLocks noChangeArrowheads="1"/>
            </p:cNvSpPr>
            <p:nvPr/>
          </p:nvSpPr>
          <p:spPr bwMode="auto">
            <a:xfrm>
              <a:off x="3068" y="3457"/>
              <a:ext cx="1270" cy="5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s-HN" sz="2400" b="1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charset="0"/>
                </a:rPr>
                <a:t>Bosque secundario</a:t>
              </a:r>
            </a:p>
          </p:txBody>
        </p:sp>
      </p:grpSp>
      <p:pic>
        <p:nvPicPr>
          <p:cNvPr id="10" name="Picture 4" descr="100_097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985071"/>
            <a:ext cx="3657600" cy="2720529"/>
          </a:xfrm>
          <a:prstGeom prst="rect">
            <a:avLst/>
          </a:prstGeom>
          <a:noFill/>
          <a:ln w="15875">
            <a:solidFill>
              <a:srgbClr val="FFC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66800" y="990600"/>
            <a:ext cx="762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Algunos resultados de investigación </a:t>
            </a:r>
          </a:p>
          <a:p>
            <a:r>
              <a:rPr lang="es-ES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(Ejemplos seleccionados)</a:t>
            </a:r>
            <a:endParaRPr lang="es-ES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2 Imagen" descr="DSC00060.JPG"/>
          <p:cNvPicPr preferRelativeResize="0"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195" y="2286000"/>
            <a:ext cx="5791205" cy="43433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Personalizado 1">
      <a:dk1>
        <a:srgbClr val="4A734A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1833</TotalTime>
  <Words>883</Words>
  <Application>Microsoft Office PowerPoint</Application>
  <PresentationFormat>Presentación en pantalla (4:3)</PresentationFormat>
  <Paragraphs>105</Paragraphs>
  <Slides>15</Slides>
  <Notes>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Solsticio</vt:lpstr>
      <vt:lpstr>SPW 10.0 Graph</vt:lpstr>
      <vt:lpstr>SPW 8.0 Graph</vt:lpstr>
      <vt:lpstr>Sistema Agroforestal De Poda y Cobertura “Quesungual”</vt:lpstr>
      <vt:lpstr>Diapositiva 2</vt:lpstr>
      <vt:lpstr>Diapositiva 3</vt:lpstr>
      <vt:lpstr>Diapositiva 4</vt:lpstr>
      <vt:lpstr>Diapositiva 5</vt:lpstr>
      <vt:lpstr>Contexto social:</vt:lpstr>
      <vt:lpstr>Aplicación del Sistema (de un año al otro)</vt:lpstr>
      <vt:lpstr>Paisaje:</vt:lpstr>
      <vt:lpstr>Diapositiva 9</vt:lpstr>
      <vt:lpstr>Influencia de los árboles en la macrofauna del suelo:</vt:lpstr>
      <vt:lpstr>Pérdida de suelo por erosión:</vt:lpstr>
      <vt:lpstr>Agua disponible para las plantas:</vt:lpstr>
      <vt:lpstr>Escorrentía e infiltración:</vt:lpstr>
      <vt:lpstr>Referencias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EDWINGARCIA</dc:creator>
  <cp:lastModifiedBy>Windows Vista PoInT V1</cp:lastModifiedBy>
  <cp:revision>162</cp:revision>
  <dcterms:created xsi:type="dcterms:W3CDTF">2007-11-19T15:47:19Z</dcterms:created>
  <dcterms:modified xsi:type="dcterms:W3CDTF">2013-02-21T13:57:27Z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980600</vt:lpwstr>
  </property>
  <property fmtid="{D5CDD505-2E9C-101B-9397-08002B2CF9AE}" name="NXPowerLiteVersion" pid="3">
    <vt:lpwstr>D4.1.0</vt:lpwstr>
  </property>
</Properties>
</file>