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handoutMasterIdLst>
    <p:handoutMasterId r:id="rId16"/>
  </p:handoutMasterIdLst>
  <p:sldIdLst>
    <p:sldId id="256" r:id="rId2"/>
    <p:sldId id="379" r:id="rId3"/>
    <p:sldId id="389" r:id="rId4"/>
    <p:sldId id="390" r:id="rId5"/>
    <p:sldId id="380" r:id="rId6"/>
    <p:sldId id="388" r:id="rId7"/>
    <p:sldId id="308" r:id="rId8"/>
    <p:sldId id="385" r:id="rId9"/>
    <p:sldId id="350" r:id="rId10"/>
    <p:sldId id="368" r:id="rId11"/>
    <p:sldId id="386" r:id="rId12"/>
    <p:sldId id="323" r:id="rId13"/>
    <p:sldId id="376" r:id="rId14"/>
  </p:sldIdLst>
  <p:sldSz cx="9144000" cy="6858000" type="screen4x3"/>
  <p:notesSz cx="6819900" cy="9931400"/>
  <p:defaultTextStyle>
    <a:defPPr>
      <a:defRPr lang="fi-FI"/>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C46C0CB7-DADF-4072-9B36-A1AEEF6D07A3}">
          <p14:sldIdLst>
            <p14:sldId id="256"/>
            <p14:sldId id="379"/>
            <p14:sldId id="389"/>
            <p14:sldId id="390"/>
            <p14:sldId id="380"/>
            <p14:sldId id="388"/>
            <p14:sldId id="308"/>
            <p14:sldId id="385"/>
            <p14:sldId id="350"/>
            <p14:sldId id="368"/>
            <p14:sldId id="386"/>
            <p14:sldId id="323"/>
            <p14:sldId id="3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36" autoAdjust="0"/>
    <p:restoredTop sz="79160" autoAdjust="0"/>
  </p:normalViewPr>
  <p:slideViewPr>
    <p:cSldViewPr>
      <p:cViewPr>
        <p:scale>
          <a:sx n="66" d="100"/>
          <a:sy n="66" d="100"/>
        </p:scale>
        <p:origin x="-1974" y="-234"/>
      </p:cViewPr>
      <p:guideLst>
        <p:guide orient="horz" pos="2160"/>
        <p:guide pos="2880"/>
      </p:guideLst>
    </p:cSldViewPr>
  </p:slideViewPr>
  <p:outlineViewPr>
    <p:cViewPr>
      <p:scale>
        <a:sx n="33" d="100"/>
        <a:sy n="33" d="100"/>
      </p:scale>
      <p:origin x="48" y="0"/>
    </p:cViewPr>
  </p:outlineViewPr>
  <p:notesTextViewPr>
    <p:cViewPr>
      <p:scale>
        <a:sx n="75" d="100"/>
        <a:sy n="75" d="100"/>
      </p:scale>
      <p:origin x="0" y="0"/>
    </p:cViewPr>
  </p:notesTextViewPr>
  <p:sorterViewPr>
    <p:cViewPr>
      <p:scale>
        <a:sx n="90" d="100"/>
        <a:sy n="90" d="100"/>
      </p:scale>
      <p:origin x="0" y="0"/>
    </p:cViewPr>
  </p:sorterViewPr>
  <p:notesViewPr>
    <p:cSldViewPr>
      <p:cViewPr varScale="1">
        <p:scale>
          <a:sx n="64" d="100"/>
          <a:sy n="64" d="100"/>
        </p:scale>
        <p:origin x="-3390" y="-114"/>
      </p:cViewPr>
      <p:guideLst>
        <p:guide orient="horz" pos="3128"/>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karoliina.lindroos\Documents\WB%20FF\fDi%20intelligence%20data%20from%20ECLAC\Copy%20of%20Forestal%20chart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Z:\Indufor\ID2\8686D3C9-963F-4E5C-B57F-EDBE8C10EA3F\0\39000-39999\39097\L\L\Raporttii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blipFill>
              <a:blip xmlns:r="http://schemas.openxmlformats.org/officeDocument/2006/relationships" r:embed="rId1"/>
              <a:stretch>
                <a:fillRect/>
              </a:stretch>
            </a:blipFill>
          </c:spPr>
          <c:dPt>
            <c:idx val="0"/>
            <c:bubble3D val="0"/>
            <c:explosion val="8"/>
            <c:spPr>
              <a:blipFill>
                <a:blip xmlns:r="http://schemas.openxmlformats.org/officeDocument/2006/relationships" r:embed="rId2"/>
                <a:stretch>
                  <a:fillRect/>
                </a:stretch>
              </a:blipFill>
            </c:spPr>
          </c:dPt>
          <c:dPt>
            <c:idx val="1"/>
            <c:bubble3D val="0"/>
            <c:spPr>
              <a:blipFill>
                <a:blip xmlns:r="http://schemas.openxmlformats.org/officeDocument/2006/relationships" r:embed="rId3"/>
                <a:stretch>
                  <a:fillRect/>
                </a:stretch>
              </a:blipFill>
            </c:spPr>
          </c:dPt>
          <c:dLbls>
            <c:dLblPos val="outEnd"/>
            <c:showLegendKey val="0"/>
            <c:showVal val="0"/>
            <c:showCatName val="1"/>
            <c:showSerName val="0"/>
            <c:showPercent val="0"/>
            <c:showBubbleSize val="0"/>
            <c:showLeaderLines val="1"/>
          </c:dLbls>
          <c:cat>
            <c:strRef>
              <c:f>Sheet1!$A$2:$A$3</c:f>
              <c:strCache>
                <c:ptCount val="2"/>
                <c:pt idx="0">
                  <c:v>Closed forests</c:v>
                </c:pt>
                <c:pt idx="1">
                  <c:v>Mosaic</c:v>
                </c:pt>
              </c:strCache>
            </c:strRef>
          </c:cat>
          <c:val>
            <c:numRef>
              <c:f>Sheet1!$B$2:$B$3</c:f>
              <c:numCache>
                <c:formatCode>General</c:formatCode>
                <c:ptCount val="2"/>
                <c:pt idx="0">
                  <c:v>0.5</c:v>
                </c:pt>
                <c:pt idx="1">
                  <c:v>1.5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53578367109214"/>
          <c:y val="3.3982118306299297E-2"/>
          <c:w val="0.59480931222332212"/>
          <c:h val="0.74082953834004006"/>
        </c:manualLayout>
      </c:layout>
      <c:barChart>
        <c:barDir val="col"/>
        <c:grouping val="clustered"/>
        <c:varyColors val="0"/>
        <c:ser>
          <c:idx val="0"/>
          <c:order val="0"/>
          <c:tx>
            <c:strRef>
              <c:f>Sheet2!$A$2</c:f>
              <c:strCache>
                <c:ptCount val="1"/>
                <c:pt idx="0">
                  <c:v>Latin America and Caribbean</c:v>
                </c:pt>
              </c:strCache>
            </c:strRef>
          </c:tx>
          <c:invertIfNegative val="0"/>
          <c:cat>
            <c:strRef>
              <c:f>Sheet2!$B$1:$D$1</c:f>
              <c:strCache>
                <c:ptCount val="3"/>
                <c:pt idx="0">
                  <c:v>Greenfield investment into processing</c:v>
                </c:pt>
                <c:pt idx="1">
                  <c:v>Plantation establishment</c:v>
                </c:pt>
                <c:pt idx="2">
                  <c:v>Forestry ODA</c:v>
                </c:pt>
              </c:strCache>
            </c:strRef>
          </c:cat>
          <c:val>
            <c:numRef>
              <c:f>Sheet2!$B$2:$D$2</c:f>
              <c:numCache>
                <c:formatCode>General</c:formatCode>
                <c:ptCount val="3"/>
                <c:pt idx="0">
                  <c:v>2240.34</c:v>
                </c:pt>
                <c:pt idx="1">
                  <c:v>1464</c:v>
                </c:pt>
                <c:pt idx="2">
                  <c:v>326.18899999999996</c:v>
                </c:pt>
              </c:numCache>
            </c:numRef>
          </c:val>
        </c:ser>
        <c:ser>
          <c:idx val="1"/>
          <c:order val="1"/>
          <c:tx>
            <c:strRef>
              <c:f>Sheet2!$A$3</c:f>
              <c:strCache>
                <c:ptCount val="1"/>
                <c:pt idx="0">
                  <c:v>Asia-pacific</c:v>
                </c:pt>
              </c:strCache>
            </c:strRef>
          </c:tx>
          <c:invertIfNegative val="0"/>
          <c:cat>
            <c:strRef>
              <c:f>Sheet2!$B$1:$D$1</c:f>
              <c:strCache>
                <c:ptCount val="3"/>
                <c:pt idx="0">
                  <c:v>Greenfield investment into processing</c:v>
                </c:pt>
                <c:pt idx="1">
                  <c:v>Plantation establishment</c:v>
                </c:pt>
                <c:pt idx="2">
                  <c:v>Forestry ODA</c:v>
                </c:pt>
              </c:strCache>
            </c:strRef>
          </c:cat>
          <c:val>
            <c:numRef>
              <c:f>Sheet2!$B$3:$D$3</c:f>
              <c:numCache>
                <c:formatCode>General</c:formatCode>
                <c:ptCount val="3"/>
                <c:pt idx="0">
                  <c:v>4125.8500000000004</c:v>
                </c:pt>
                <c:pt idx="1">
                  <c:v>279</c:v>
                </c:pt>
                <c:pt idx="2">
                  <c:v>333.733</c:v>
                </c:pt>
              </c:numCache>
            </c:numRef>
          </c:val>
        </c:ser>
        <c:ser>
          <c:idx val="2"/>
          <c:order val="2"/>
          <c:tx>
            <c:strRef>
              <c:f>Sheet2!$A$4</c:f>
              <c:strCache>
                <c:ptCount val="1"/>
                <c:pt idx="0">
                  <c:v>Africa</c:v>
                </c:pt>
              </c:strCache>
            </c:strRef>
          </c:tx>
          <c:invertIfNegative val="0"/>
          <c:cat>
            <c:strRef>
              <c:f>Sheet2!$B$1:$D$1</c:f>
              <c:strCache>
                <c:ptCount val="3"/>
                <c:pt idx="0">
                  <c:v>Greenfield investment into processing</c:v>
                </c:pt>
                <c:pt idx="1">
                  <c:v>Plantation establishment</c:v>
                </c:pt>
                <c:pt idx="2">
                  <c:v>Forestry ODA</c:v>
                </c:pt>
              </c:strCache>
            </c:strRef>
          </c:cat>
          <c:val>
            <c:numRef>
              <c:f>Sheet2!$B$4:$D$4</c:f>
              <c:numCache>
                <c:formatCode>General</c:formatCode>
                <c:ptCount val="3"/>
                <c:pt idx="0">
                  <c:v>397.54</c:v>
                </c:pt>
                <c:pt idx="1">
                  <c:v>20</c:v>
                </c:pt>
                <c:pt idx="2">
                  <c:v>139.24199999999999</c:v>
                </c:pt>
              </c:numCache>
            </c:numRef>
          </c:val>
        </c:ser>
        <c:dLbls>
          <c:showLegendKey val="0"/>
          <c:showVal val="0"/>
          <c:showCatName val="0"/>
          <c:showSerName val="0"/>
          <c:showPercent val="0"/>
          <c:showBubbleSize val="0"/>
        </c:dLbls>
        <c:gapWidth val="150"/>
        <c:axId val="242339200"/>
        <c:axId val="242652288"/>
      </c:barChart>
      <c:catAx>
        <c:axId val="242339200"/>
        <c:scaling>
          <c:orientation val="minMax"/>
        </c:scaling>
        <c:delete val="0"/>
        <c:axPos val="b"/>
        <c:majorTickMark val="out"/>
        <c:minorTickMark val="none"/>
        <c:tickLblPos val="nextTo"/>
        <c:txPr>
          <a:bodyPr/>
          <a:lstStyle/>
          <a:p>
            <a:pPr>
              <a:defRPr sz="1400"/>
            </a:pPr>
            <a:endParaRPr lang="en-US"/>
          </a:p>
        </c:txPr>
        <c:crossAx val="242652288"/>
        <c:crosses val="autoZero"/>
        <c:auto val="1"/>
        <c:lblAlgn val="ctr"/>
        <c:lblOffset val="100"/>
        <c:noMultiLvlLbl val="0"/>
      </c:catAx>
      <c:valAx>
        <c:axId val="242652288"/>
        <c:scaling>
          <c:orientation val="minMax"/>
        </c:scaling>
        <c:delete val="0"/>
        <c:axPos val="l"/>
        <c:majorGridlines/>
        <c:numFmt formatCode="#,##0" sourceLinked="0"/>
        <c:majorTickMark val="out"/>
        <c:minorTickMark val="none"/>
        <c:tickLblPos val="nextTo"/>
        <c:txPr>
          <a:bodyPr/>
          <a:lstStyle/>
          <a:p>
            <a:pPr>
              <a:defRPr sz="1400"/>
            </a:pPr>
            <a:endParaRPr lang="en-US"/>
          </a:p>
        </c:txPr>
        <c:crossAx val="242339200"/>
        <c:crosses val="autoZero"/>
        <c:crossBetween val="between"/>
      </c:valAx>
    </c:plotArea>
    <c:legend>
      <c:legendPos val="r"/>
      <c:layout>
        <c:manualLayout>
          <c:xMode val="edge"/>
          <c:yMode val="edge"/>
          <c:x val="0.78862013358409033"/>
          <c:y val="0.21271386917533147"/>
          <c:w val="0.19907507131609226"/>
          <c:h val="0.47528513477124068"/>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kuvat!$K$24:$K$28</c:f>
              <c:strCache>
                <c:ptCount val="5"/>
                <c:pt idx="0">
                  <c:v>Brazil</c:v>
                </c:pt>
                <c:pt idx="1">
                  <c:v>Chile</c:v>
                </c:pt>
                <c:pt idx="2">
                  <c:v>Uruguay</c:v>
                </c:pt>
                <c:pt idx="3">
                  <c:v>Colombia</c:v>
                </c:pt>
                <c:pt idx="4">
                  <c:v>Argentina</c:v>
                </c:pt>
              </c:strCache>
            </c:strRef>
          </c:cat>
          <c:val>
            <c:numRef>
              <c:f>kuvat!$L$24:$L$28</c:f>
              <c:numCache>
                <c:formatCode>#,##0</c:formatCode>
                <c:ptCount val="5"/>
                <c:pt idx="0">
                  <c:v>1200000000</c:v>
                </c:pt>
                <c:pt idx="1">
                  <c:v>180000000</c:v>
                </c:pt>
                <c:pt idx="2">
                  <c:v>48000000</c:v>
                </c:pt>
                <c:pt idx="3">
                  <c:v>18200000</c:v>
                </c:pt>
                <c:pt idx="4">
                  <c:v>18000000</c:v>
                </c:pt>
              </c:numCache>
            </c:numRef>
          </c:val>
        </c:ser>
        <c:dLbls>
          <c:showLegendKey val="0"/>
          <c:showVal val="0"/>
          <c:showCatName val="0"/>
          <c:showSerName val="0"/>
          <c:showPercent val="0"/>
          <c:showBubbleSize val="0"/>
        </c:dLbls>
        <c:gapWidth val="150"/>
        <c:axId val="242776704"/>
        <c:axId val="242778496"/>
      </c:barChart>
      <c:catAx>
        <c:axId val="242776704"/>
        <c:scaling>
          <c:orientation val="minMax"/>
        </c:scaling>
        <c:delete val="0"/>
        <c:axPos val="b"/>
        <c:numFmt formatCode="General" sourceLinked="0"/>
        <c:majorTickMark val="out"/>
        <c:minorTickMark val="none"/>
        <c:tickLblPos val="nextTo"/>
        <c:txPr>
          <a:bodyPr/>
          <a:lstStyle/>
          <a:p>
            <a:pPr>
              <a:defRPr sz="1400"/>
            </a:pPr>
            <a:endParaRPr lang="en-US"/>
          </a:p>
        </c:txPr>
        <c:crossAx val="242778496"/>
        <c:crosses val="autoZero"/>
        <c:auto val="1"/>
        <c:lblAlgn val="ctr"/>
        <c:lblOffset val="100"/>
        <c:noMultiLvlLbl val="0"/>
      </c:catAx>
      <c:valAx>
        <c:axId val="242778496"/>
        <c:scaling>
          <c:orientation val="minMax"/>
        </c:scaling>
        <c:delete val="0"/>
        <c:axPos val="l"/>
        <c:majorGridlines/>
        <c:numFmt formatCode="#,##0" sourceLinked="1"/>
        <c:majorTickMark val="out"/>
        <c:minorTickMark val="none"/>
        <c:tickLblPos val="nextTo"/>
        <c:txPr>
          <a:bodyPr/>
          <a:lstStyle/>
          <a:p>
            <a:pPr>
              <a:defRPr sz="1400"/>
            </a:pPr>
            <a:endParaRPr lang="en-US"/>
          </a:p>
        </c:txPr>
        <c:crossAx val="242776704"/>
        <c:crosses val="autoZero"/>
        <c:crossBetween val="between"/>
        <c:dispUnits>
          <c:builtInUnit val="millions"/>
          <c:dispUnitsLbl>
            <c:layout>
              <c:manualLayout>
                <c:xMode val="edge"/>
                <c:yMode val="edge"/>
                <c:x val="2.4691358024691357E-2"/>
                <c:y val="0.33544706397290475"/>
              </c:manualLayout>
            </c:layout>
            <c:tx>
              <c:rich>
                <a:bodyPr/>
                <a:lstStyle/>
                <a:p>
                  <a:pPr>
                    <a:defRPr sz="1400"/>
                  </a:pPr>
                  <a:r>
                    <a:rPr lang="fi-FI" sz="1400"/>
                    <a:t>USD Million</a:t>
                  </a:r>
                </a:p>
              </c:rich>
            </c:tx>
          </c:dispUnitsLbl>
        </c:dispUnits>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5B40F-5005-4F64-B230-39C5745DF4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3CB0E21-F983-43C6-AA4B-FEA9D120904C}">
      <dgm:prSet phldrT="[Text]"/>
      <dgm:spPr/>
      <dgm:t>
        <a:bodyPr/>
        <a:lstStyle/>
        <a:p>
          <a:r>
            <a:rPr lang="en-US" dirty="0" smtClean="0"/>
            <a:t>Change</a:t>
          </a:r>
          <a:endParaRPr lang="en-US" dirty="0"/>
        </a:p>
      </dgm:t>
    </dgm:pt>
    <dgm:pt modelId="{7A858BCA-6746-4659-B02E-8EF3AFDE185B}" type="parTrans" cxnId="{0DCD57E6-1F72-466D-B6EC-FD21F67E86EA}">
      <dgm:prSet/>
      <dgm:spPr/>
      <dgm:t>
        <a:bodyPr/>
        <a:lstStyle/>
        <a:p>
          <a:endParaRPr lang="en-US"/>
        </a:p>
      </dgm:t>
    </dgm:pt>
    <dgm:pt modelId="{B4525F3F-AD40-4400-A24F-5C75063D08DF}" type="sibTrans" cxnId="{0DCD57E6-1F72-466D-B6EC-FD21F67E86EA}">
      <dgm:prSet/>
      <dgm:spPr/>
      <dgm:t>
        <a:bodyPr/>
        <a:lstStyle/>
        <a:p>
          <a:endParaRPr lang="en-US"/>
        </a:p>
      </dgm:t>
    </dgm:pt>
    <dgm:pt modelId="{1841D174-1BFA-4FE8-BEC4-A32419CC5C0F}">
      <dgm:prSet phldrT="[Text]"/>
      <dgm:spPr/>
      <dgm:t>
        <a:bodyPr/>
        <a:lstStyle/>
        <a:p>
          <a:r>
            <a:rPr lang="en-US" dirty="0" smtClean="0"/>
            <a:t>Finance</a:t>
          </a:r>
          <a:endParaRPr lang="en-US" dirty="0"/>
        </a:p>
      </dgm:t>
    </dgm:pt>
    <dgm:pt modelId="{1A489F83-964B-4CD0-8103-CFB432E54295}" type="parTrans" cxnId="{CA620629-6DF7-4438-ABCA-8B96F55E0D2B}">
      <dgm:prSet/>
      <dgm:spPr/>
      <dgm:t>
        <a:bodyPr/>
        <a:lstStyle/>
        <a:p>
          <a:endParaRPr lang="en-US"/>
        </a:p>
      </dgm:t>
    </dgm:pt>
    <dgm:pt modelId="{85B8B832-1932-41B0-9A24-5FC411DDBD59}" type="sibTrans" cxnId="{CA620629-6DF7-4438-ABCA-8B96F55E0D2B}">
      <dgm:prSet/>
      <dgm:spPr/>
      <dgm:t>
        <a:bodyPr/>
        <a:lstStyle/>
        <a:p>
          <a:endParaRPr lang="en-US"/>
        </a:p>
      </dgm:t>
    </dgm:pt>
    <dgm:pt modelId="{C5397462-F0C7-4B4B-825F-BE9C90FA4D6B}">
      <dgm:prSet phldrT="[Text]"/>
      <dgm:spPr/>
      <dgm:t>
        <a:bodyPr/>
        <a:lstStyle/>
        <a:p>
          <a:r>
            <a:rPr lang="en-US" dirty="0" smtClean="0"/>
            <a:t>Knowledge</a:t>
          </a:r>
          <a:endParaRPr lang="en-US" dirty="0"/>
        </a:p>
      </dgm:t>
    </dgm:pt>
    <dgm:pt modelId="{CF2BCBC7-1D70-48F4-BF41-94A62C545E29}" type="parTrans" cxnId="{5932B477-7E7D-4D89-9E40-12FE08D70894}">
      <dgm:prSet/>
      <dgm:spPr/>
      <dgm:t>
        <a:bodyPr/>
        <a:lstStyle/>
        <a:p>
          <a:endParaRPr lang="en-US"/>
        </a:p>
      </dgm:t>
    </dgm:pt>
    <dgm:pt modelId="{E322BF0B-F8F3-44B7-94F1-AE6102C9AF92}" type="sibTrans" cxnId="{5932B477-7E7D-4D89-9E40-12FE08D70894}">
      <dgm:prSet/>
      <dgm:spPr/>
      <dgm:t>
        <a:bodyPr/>
        <a:lstStyle/>
        <a:p>
          <a:endParaRPr lang="en-US"/>
        </a:p>
      </dgm:t>
    </dgm:pt>
    <dgm:pt modelId="{A6BCF6D0-2EE7-4FEA-8EEB-46F4EEB746AD}">
      <dgm:prSet phldrT="[Text]"/>
      <dgm:spPr/>
      <dgm:t>
        <a:bodyPr/>
        <a:lstStyle/>
        <a:p>
          <a:r>
            <a:rPr lang="en-US" dirty="0" smtClean="0"/>
            <a:t>Convening role</a:t>
          </a:r>
          <a:endParaRPr lang="en-US" dirty="0"/>
        </a:p>
      </dgm:t>
    </dgm:pt>
    <dgm:pt modelId="{687E1B49-9DF3-4F90-B8A0-5C633FE7A7FC}" type="parTrans" cxnId="{D9B0684F-5AC1-4D73-A1BE-EBE807B4F83A}">
      <dgm:prSet/>
      <dgm:spPr/>
      <dgm:t>
        <a:bodyPr/>
        <a:lstStyle/>
        <a:p>
          <a:endParaRPr lang="en-US"/>
        </a:p>
      </dgm:t>
    </dgm:pt>
    <dgm:pt modelId="{FDF6FB1A-8301-43BA-865C-6A6CD8DF0F48}" type="sibTrans" cxnId="{D9B0684F-5AC1-4D73-A1BE-EBE807B4F83A}">
      <dgm:prSet/>
      <dgm:spPr/>
      <dgm:t>
        <a:bodyPr/>
        <a:lstStyle/>
        <a:p>
          <a:endParaRPr lang="en-US"/>
        </a:p>
      </dgm:t>
    </dgm:pt>
    <dgm:pt modelId="{F8827E11-A939-42D2-87AB-1B86FE1B4699}" type="pres">
      <dgm:prSet presAssocID="{1D25B40F-5005-4F64-B230-39C5745DF4DD}" presName="cycle" presStyleCnt="0">
        <dgm:presLayoutVars>
          <dgm:chMax val="1"/>
          <dgm:dir/>
          <dgm:animLvl val="ctr"/>
          <dgm:resizeHandles val="exact"/>
        </dgm:presLayoutVars>
      </dgm:prSet>
      <dgm:spPr/>
      <dgm:t>
        <a:bodyPr/>
        <a:lstStyle/>
        <a:p>
          <a:endParaRPr lang="en-US"/>
        </a:p>
      </dgm:t>
    </dgm:pt>
    <dgm:pt modelId="{D72DDB0B-C909-4416-A440-84C1A3A56189}" type="pres">
      <dgm:prSet presAssocID="{53CB0E21-F983-43C6-AA4B-FEA9D120904C}" presName="centerShape" presStyleLbl="node0" presStyleIdx="0" presStyleCnt="1"/>
      <dgm:spPr/>
      <dgm:t>
        <a:bodyPr/>
        <a:lstStyle/>
        <a:p>
          <a:endParaRPr lang="en-US"/>
        </a:p>
      </dgm:t>
    </dgm:pt>
    <dgm:pt modelId="{B6CDD893-73DF-4C00-B772-830AD112E92D}" type="pres">
      <dgm:prSet presAssocID="{1A489F83-964B-4CD0-8103-CFB432E54295}" presName="parTrans" presStyleLbl="bgSibTrans2D1" presStyleIdx="0" presStyleCnt="3"/>
      <dgm:spPr/>
      <dgm:t>
        <a:bodyPr/>
        <a:lstStyle/>
        <a:p>
          <a:endParaRPr lang="en-US"/>
        </a:p>
      </dgm:t>
    </dgm:pt>
    <dgm:pt modelId="{1D6FBE1C-AB78-4A0D-AE3B-3327C9A9FAFE}" type="pres">
      <dgm:prSet presAssocID="{1841D174-1BFA-4FE8-BEC4-A32419CC5C0F}" presName="node" presStyleLbl="node1" presStyleIdx="0" presStyleCnt="3">
        <dgm:presLayoutVars>
          <dgm:bulletEnabled val="1"/>
        </dgm:presLayoutVars>
      </dgm:prSet>
      <dgm:spPr/>
      <dgm:t>
        <a:bodyPr/>
        <a:lstStyle/>
        <a:p>
          <a:endParaRPr lang="en-US"/>
        </a:p>
      </dgm:t>
    </dgm:pt>
    <dgm:pt modelId="{4F1D62FC-A17D-478A-B411-EEE52C9D25CD}" type="pres">
      <dgm:prSet presAssocID="{CF2BCBC7-1D70-48F4-BF41-94A62C545E29}" presName="parTrans" presStyleLbl="bgSibTrans2D1" presStyleIdx="1" presStyleCnt="3"/>
      <dgm:spPr/>
      <dgm:t>
        <a:bodyPr/>
        <a:lstStyle/>
        <a:p>
          <a:endParaRPr lang="en-US"/>
        </a:p>
      </dgm:t>
    </dgm:pt>
    <dgm:pt modelId="{66F78D62-98BB-4E44-A268-B2B0576E108B}" type="pres">
      <dgm:prSet presAssocID="{C5397462-F0C7-4B4B-825F-BE9C90FA4D6B}" presName="node" presStyleLbl="node1" presStyleIdx="1" presStyleCnt="3">
        <dgm:presLayoutVars>
          <dgm:bulletEnabled val="1"/>
        </dgm:presLayoutVars>
      </dgm:prSet>
      <dgm:spPr/>
      <dgm:t>
        <a:bodyPr/>
        <a:lstStyle/>
        <a:p>
          <a:endParaRPr lang="en-US"/>
        </a:p>
      </dgm:t>
    </dgm:pt>
    <dgm:pt modelId="{8E3937A5-812F-48DD-86F4-4F9B9F477686}" type="pres">
      <dgm:prSet presAssocID="{687E1B49-9DF3-4F90-B8A0-5C633FE7A7FC}" presName="parTrans" presStyleLbl="bgSibTrans2D1" presStyleIdx="2" presStyleCnt="3"/>
      <dgm:spPr/>
      <dgm:t>
        <a:bodyPr/>
        <a:lstStyle/>
        <a:p>
          <a:endParaRPr lang="en-US"/>
        </a:p>
      </dgm:t>
    </dgm:pt>
    <dgm:pt modelId="{10E9C9AE-E7A0-4014-A6B8-93B8DF3E686A}" type="pres">
      <dgm:prSet presAssocID="{A6BCF6D0-2EE7-4FEA-8EEB-46F4EEB746AD}" presName="node" presStyleLbl="node1" presStyleIdx="2" presStyleCnt="3">
        <dgm:presLayoutVars>
          <dgm:bulletEnabled val="1"/>
        </dgm:presLayoutVars>
      </dgm:prSet>
      <dgm:spPr/>
      <dgm:t>
        <a:bodyPr/>
        <a:lstStyle/>
        <a:p>
          <a:endParaRPr lang="en-US"/>
        </a:p>
      </dgm:t>
    </dgm:pt>
  </dgm:ptLst>
  <dgm:cxnLst>
    <dgm:cxn modelId="{D9B0684F-5AC1-4D73-A1BE-EBE807B4F83A}" srcId="{53CB0E21-F983-43C6-AA4B-FEA9D120904C}" destId="{A6BCF6D0-2EE7-4FEA-8EEB-46F4EEB746AD}" srcOrd="2" destOrd="0" parTransId="{687E1B49-9DF3-4F90-B8A0-5C633FE7A7FC}" sibTransId="{FDF6FB1A-8301-43BA-865C-6A6CD8DF0F48}"/>
    <dgm:cxn modelId="{0DCD57E6-1F72-466D-B6EC-FD21F67E86EA}" srcId="{1D25B40F-5005-4F64-B230-39C5745DF4DD}" destId="{53CB0E21-F983-43C6-AA4B-FEA9D120904C}" srcOrd="0" destOrd="0" parTransId="{7A858BCA-6746-4659-B02E-8EF3AFDE185B}" sibTransId="{B4525F3F-AD40-4400-A24F-5C75063D08DF}"/>
    <dgm:cxn modelId="{CA620629-6DF7-4438-ABCA-8B96F55E0D2B}" srcId="{53CB0E21-F983-43C6-AA4B-FEA9D120904C}" destId="{1841D174-1BFA-4FE8-BEC4-A32419CC5C0F}" srcOrd="0" destOrd="0" parTransId="{1A489F83-964B-4CD0-8103-CFB432E54295}" sibTransId="{85B8B832-1932-41B0-9A24-5FC411DDBD59}"/>
    <dgm:cxn modelId="{7ECC1359-C4AB-49B4-99F2-765DE4D8BDE3}" type="presOf" srcId="{53CB0E21-F983-43C6-AA4B-FEA9D120904C}" destId="{D72DDB0B-C909-4416-A440-84C1A3A56189}" srcOrd="0" destOrd="0" presId="urn:microsoft.com/office/officeart/2005/8/layout/radial4"/>
    <dgm:cxn modelId="{7F30DE7B-E2F2-4039-8A7F-E16E6B1CC1E6}" type="presOf" srcId="{C5397462-F0C7-4B4B-825F-BE9C90FA4D6B}" destId="{66F78D62-98BB-4E44-A268-B2B0576E108B}" srcOrd="0" destOrd="0" presId="urn:microsoft.com/office/officeart/2005/8/layout/radial4"/>
    <dgm:cxn modelId="{36C5FBB8-CEC4-45F1-9BC2-73983A6DF9F3}" type="presOf" srcId="{1A489F83-964B-4CD0-8103-CFB432E54295}" destId="{B6CDD893-73DF-4C00-B772-830AD112E92D}" srcOrd="0" destOrd="0" presId="urn:microsoft.com/office/officeart/2005/8/layout/radial4"/>
    <dgm:cxn modelId="{64E11FAD-B77A-4CAD-8ABD-99A84ACBE1BD}" type="presOf" srcId="{687E1B49-9DF3-4F90-B8A0-5C633FE7A7FC}" destId="{8E3937A5-812F-48DD-86F4-4F9B9F477686}" srcOrd="0" destOrd="0" presId="urn:microsoft.com/office/officeart/2005/8/layout/radial4"/>
    <dgm:cxn modelId="{A2B68399-687E-444E-B3B4-C838129A5D1B}" type="presOf" srcId="{CF2BCBC7-1D70-48F4-BF41-94A62C545E29}" destId="{4F1D62FC-A17D-478A-B411-EEE52C9D25CD}" srcOrd="0" destOrd="0" presId="urn:microsoft.com/office/officeart/2005/8/layout/radial4"/>
    <dgm:cxn modelId="{37E2BAE0-AC48-45AD-A15A-A24ADC010604}" type="presOf" srcId="{1D25B40F-5005-4F64-B230-39C5745DF4DD}" destId="{F8827E11-A939-42D2-87AB-1B86FE1B4699}" srcOrd="0" destOrd="0" presId="urn:microsoft.com/office/officeart/2005/8/layout/radial4"/>
    <dgm:cxn modelId="{C4482C71-C4CF-4B58-8D14-B681EAB660B3}" type="presOf" srcId="{1841D174-1BFA-4FE8-BEC4-A32419CC5C0F}" destId="{1D6FBE1C-AB78-4A0D-AE3B-3327C9A9FAFE}" srcOrd="0" destOrd="0" presId="urn:microsoft.com/office/officeart/2005/8/layout/radial4"/>
    <dgm:cxn modelId="{FC2E8AAB-EBB8-4655-85EA-59A2123D3064}" type="presOf" srcId="{A6BCF6D0-2EE7-4FEA-8EEB-46F4EEB746AD}" destId="{10E9C9AE-E7A0-4014-A6B8-93B8DF3E686A}" srcOrd="0" destOrd="0" presId="urn:microsoft.com/office/officeart/2005/8/layout/radial4"/>
    <dgm:cxn modelId="{5932B477-7E7D-4D89-9E40-12FE08D70894}" srcId="{53CB0E21-F983-43C6-AA4B-FEA9D120904C}" destId="{C5397462-F0C7-4B4B-825F-BE9C90FA4D6B}" srcOrd="1" destOrd="0" parTransId="{CF2BCBC7-1D70-48F4-BF41-94A62C545E29}" sibTransId="{E322BF0B-F8F3-44B7-94F1-AE6102C9AF92}"/>
    <dgm:cxn modelId="{5889FC02-CE7B-4F9E-BF3B-6CF4FD02DF60}" type="presParOf" srcId="{F8827E11-A939-42D2-87AB-1B86FE1B4699}" destId="{D72DDB0B-C909-4416-A440-84C1A3A56189}" srcOrd="0" destOrd="0" presId="urn:microsoft.com/office/officeart/2005/8/layout/radial4"/>
    <dgm:cxn modelId="{AA2B768C-9C18-4095-90A3-05E03FD8B7F7}" type="presParOf" srcId="{F8827E11-A939-42D2-87AB-1B86FE1B4699}" destId="{B6CDD893-73DF-4C00-B772-830AD112E92D}" srcOrd="1" destOrd="0" presId="urn:microsoft.com/office/officeart/2005/8/layout/radial4"/>
    <dgm:cxn modelId="{75D6D179-ED02-43C8-A31E-C382E7382C0E}" type="presParOf" srcId="{F8827E11-A939-42D2-87AB-1B86FE1B4699}" destId="{1D6FBE1C-AB78-4A0D-AE3B-3327C9A9FAFE}" srcOrd="2" destOrd="0" presId="urn:microsoft.com/office/officeart/2005/8/layout/radial4"/>
    <dgm:cxn modelId="{9C855303-BCF5-4503-BBFF-C7920547966C}" type="presParOf" srcId="{F8827E11-A939-42D2-87AB-1B86FE1B4699}" destId="{4F1D62FC-A17D-478A-B411-EEE52C9D25CD}" srcOrd="3" destOrd="0" presId="urn:microsoft.com/office/officeart/2005/8/layout/radial4"/>
    <dgm:cxn modelId="{8FFB95E8-DB4F-4788-B009-ED185BD4B4C0}" type="presParOf" srcId="{F8827E11-A939-42D2-87AB-1B86FE1B4699}" destId="{66F78D62-98BB-4E44-A268-B2B0576E108B}" srcOrd="4" destOrd="0" presId="urn:microsoft.com/office/officeart/2005/8/layout/radial4"/>
    <dgm:cxn modelId="{17DEB251-1D13-4CAD-82F3-559B963C7235}" type="presParOf" srcId="{F8827E11-A939-42D2-87AB-1B86FE1B4699}" destId="{8E3937A5-812F-48DD-86F4-4F9B9F477686}" srcOrd="5" destOrd="0" presId="urn:microsoft.com/office/officeart/2005/8/layout/radial4"/>
    <dgm:cxn modelId="{86070CA6-F812-4344-9801-29EE178CED61}" type="presParOf" srcId="{F8827E11-A939-42D2-87AB-1B86FE1B4699}" destId="{10E9C9AE-E7A0-4014-A6B8-93B8DF3E686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1260A-F57C-49D2-8AAC-B7B7CCB8B017}"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i-FI"/>
        </a:p>
      </dgm:t>
    </dgm:pt>
    <dgm:pt modelId="{E6B91E22-A1D8-4A32-91DE-C26C2B51A904}">
      <dgm:prSet phldrT="[Text]" custT="1"/>
      <dgm:spPr>
        <a:solidFill>
          <a:schemeClr val="accent2">
            <a:lumMod val="60000"/>
            <a:lumOff val="40000"/>
          </a:schemeClr>
        </a:solidFill>
      </dgm:spPr>
      <dgm:t>
        <a:bodyPr/>
        <a:lstStyle/>
        <a:p>
          <a:r>
            <a:rPr lang="en-US" sz="2000" b="1" noProof="0" dirty="0" smtClean="0">
              <a:solidFill>
                <a:schemeClr val="accent2">
                  <a:lumMod val="50000"/>
                </a:schemeClr>
              </a:solidFill>
            </a:rPr>
            <a:t>Investment</a:t>
          </a:r>
          <a:r>
            <a:rPr lang="en-US" sz="2000" noProof="0" dirty="0" smtClean="0">
              <a:solidFill>
                <a:schemeClr val="accent2">
                  <a:lumMod val="50000"/>
                </a:schemeClr>
              </a:solidFill>
            </a:rPr>
            <a:t> </a:t>
          </a:r>
          <a:r>
            <a:rPr lang="en-US" sz="2000" b="1" noProof="0" dirty="0" smtClean="0">
              <a:solidFill>
                <a:schemeClr val="accent2">
                  <a:lumMod val="50000"/>
                </a:schemeClr>
              </a:solidFill>
            </a:rPr>
            <a:t>attractiveness</a:t>
          </a:r>
          <a:endParaRPr lang="en-US" sz="2000" b="1" noProof="0" dirty="0">
            <a:solidFill>
              <a:schemeClr val="accent2">
                <a:lumMod val="50000"/>
              </a:schemeClr>
            </a:solidFill>
          </a:endParaRPr>
        </a:p>
      </dgm:t>
    </dgm:pt>
    <dgm:pt modelId="{C7AA223A-33F9-4059-A066-1F8018402A90}" type="parTrans" cxnId="{4BE4CCD0-AC01-4FF7-87A4-8CFA6D31E734}">
      <dgm:prSet/>
      <dgm:spPr/>
      <dgm:t>
        <a:bodyPr/>
        <a:lstStyle/>
        <a:p>
          <a:endParaRPr lang="fi-FI"/>
        </a:p>
      </dgm:t>
    </dgm:pt>
    <dgm:pt modelId="{47F86513-31BE-4320-AE4D-5374C7C0095C}" type="sibTrans" cxnId="{4BE4CCD0-AC01-4FF7-87A4-8CFA6D31E734}">
      <dgm:prSet/>
      <dgm:spPr/>
      <dgm:t>
        <a:bodyPr/>
        <a:lstStyle/>
        <a:p>
          <a:endParaRPr lang="fi-FI"/>
        </a:p>
      </dgm:t>
    </dgm:pt>
    <dgm:pt modelId="{E64FDEDC-BC74-4E1D-A619-A9BB3A378AE3}">
      <dgm:prSet phldrT="[Text]" custT="1"/>
      <dgm:spPr>
        <a:solidFill>
          <a:schemeClr val="accent3"/>
        </a:solidFill>
      </dgm:spPr>
      <dgm:t>
        <a:bodyPr/>
        <a:lstStyle/>
        <a:p>
          <a:endParaRPr lang="en-US" sz="2000" noProof="0" dirty="0" smtClean="0">
            <a:solidFill>
              <a:schemeClr val="tx2"/>
            </a:solidFill>
          </a:endParaRPr>
        </a:p>
      </dgm:t>
    </dgm:pt>
    <dgm:pt modelId="{EC0F651A-CBA1-4BA0-95B3-E2F0CCB57A66}" type="parTrans" cxnId="{7156A781-E79D-4141-8E3B-855701E443D8}">
      <dgm:prSet/>
      <dgm:spPr/>
      <dgm:t>
        <a:bodyPr/>
        <a:lstStyle/>
        <a:p>
          <a:endParaRPr lang="fi-FI" sz="1400">
            <a:solidFill>
              <a:schemeClr val="tx2"/>
            </a:solidFill>
          </a:endParaRPr>
        </a:p>
      </dgm:t>
    </dgm:pt>
    <dgm:pt modelId="{2B57A4A7-59AA-40F4-9692-11E625BE161F}" type="sibTrans" cxnId="{7156A781-E79D-4141-8E3B-855701E443D8}">
      <dgm:prSet/>
      <dgm:spPr/>
      <dgm:t>
        <a:bodyPr/>
        <a:lstStyle/>
        <a:p>
          <a:endParaRPr lang="fi-FI"/>
        </a:p>
      </dgm:t>
    </dgm:pt>
    <dgm:pt modelId="{2D45DA4B-C229-40AB-A99D-45604D0E2F0E}">
      <dgm:prSet phldrT="[Text]" custT="1"/>
      <dgm:spPr>
        <a:solidFill>
          <a:schemeClr val="accent3"/>
        </a:solidFill>
      </dgm:spPr>
      <dgm:t>
        <a:bodyPr/>
        <a:lstStyle/>
        <a:p>
          <a:endParaRPr lang="en-US" sz="2000" b="1" noProof="0" dirty="0" smtClean="0">
            <a:solidFill>
              <a:schemeClr val="tx2"/>
            </a:solidFill>
          </a:endParaRPr>
        </a:p>
      </dgm:t>
    </dgm:pt>
    <dgm:pt modelId="{F096F9D6-5939-4945-A81F-C3DF495F5E69}" type="parTrans" cxnId="{63FCDBEB-2110-4290-9635-4E0E4FF5C9CB}">
      <dgm:prSet/>
      <dgm:spPr/>
      <dgm:t>
        <a:bodyPr/>
        <a:lstStyle/>
        <a:p>
          <a:endParaRPr lang="fi-FI" sz="1400">
            <a:solidFill>
              <a:schemeClr val="tx2"/>
            </a:solidFill>
          </a:endParaRPr>
        </a:p>
      </dgm:t>
    </dgm:pt>
    <dgm:pt modelId="{2FA2580A-CC33-4531-B6D5-14B523335CBE}" type="sibTrans" cxnId="{63FCDBEB-2110-4290-9635-4E0E4FF5C9CB}">
      <dgm:prSet/>
      <dgm:spPr/>
      <dgm:t>
        <a:bodyPr/>
        <a:lstStyle/>
        <a:p>
          <a:endParaRPr lang="fi-FI"/>
        </a:p>
      </dgm:t>
    </dgm:pt>
    <dgm:pt modelId="{5EE2FB82-0DEE-4740-A091-152F8BDA404D}">
      <dgm:prSet phldrT="[Text]"/>
      <dgm:spPr/>
      <dgm:t>
        <a:bodyPr/>
        <a:lstStyle/>
        <a:p>
          <a:endParaRPr lang="fi-FI"/>
        </a:p>
      </dgm:t>
    </dgm:pt>
    <dgm:pt modelId="{2FBFA4A7-39BA-4181-8468-E580A7126623}" type="parTrans" cxnId="{C6B70709-CDC8-4DD5-85A8-2A127A7FDFD9}">
      <dgm:prSet/>
      <dgm:spPr/>
      <dgm:t>
        <a:bodyPr/>
        <a:lstStyle/>
        <a:p>
          <a:endParaRPr lang="fi-FI"/>
        </a:p>
      </dgm:t>
    </dgm:pt>
    <dgm:pt modelId="{DFE716A0-B0C8-49A4-9839-67F62D44CB82}" type="sibTrans" cxnId="{C6B70709-CDC8-4DD5-85A8-2A127A7FDFD9}">
      <dgm:prSet/>
      <dgm:spPr/>
      <dgm:t>
        <a:bodyPr/>
        <a:lstStyle/>
        <a:p>
          <a:endParaRPr lang="fi-FI"/>
        </a:p>
      </dgm:t>
    </dgm:pt>
    <dgm:pt modelId="{6ADEE5D3-7E6E-43B0-9606-9DCAA4F8C4DB}">
      <dgm:prSet phldrT="[Text]" custT="1"/>
      <dgm:spPr>
        <a:solidFill>
          <a:schemeClr val="accent3"/>
        </a:solidFill>
      </dgm:spPr>
      <dgm:t>
        <a:bodyPr/>
        <a:lstStyle/>
        <a:p>
          <a:endParaRPr lang="en-US" sz="2000" b="1" noProof="0" dirty="0" smtClean="0">
            <a:solidFill>
              <a:schemeClr val="tx2"/>
            </a:solidFill>
          </a:endParaRPr>
        </a:p>
      </dgm:t>
    </dgm:pt>
    <dgm:pt modelId="{86E0C8B9-AE8A-49BE-A15D-F20F0EB1EA11}" type="parTrans" cxnId="{5F83DE65-0D7F-4750-A303-086EFADE2CA4}">
      <dgm:prSet/>
      <dgm:spPr/>
      <dgm:t>
        <a:bodyPr/>
        <a:lstStyle/>
        <a:p>
          <a:endParaRPr lang="fi-FI" sz="1400">
            <a:solidFill>
              <a:schemeClr val="tx2"/>
            </a:solidFill>
          </a:endParaRPr>
        </a:p>
      </dgm:t>
    </dgm:pt>
    <dgm:pt modelId="{49FE89BD-E778-449C-9338-A643EA64E708}" type="sibTrans" cxnId="{5F83DE65-0D7F-4750-A303-086EFADE2CA4}">
      <dgm:prSet/>
      <dgm:spPr/>
      <dgm:t>
        <a:bodyPr/>
        <a:lstStyle/>
        <a:p>
          <a:endParaRPr lang="fi-FI"/>
        </a:p>
      </dgm:t>
    </dgm:pt>
    <dgm:pt modelId="{2DE805E7-A55A-4E48-8124-3F232B7E74C9}">
      <dgm:prSet phldrT="[Text]" custScaleX="167653" custScaleY="157678" custRadScaleRad="111991" custRadScaleInc="-217711"/>
      <dgm:spPr/>
      <dgm:t>
        <a:bodyPr/>
        <a:lstStyle/>
        <a:p>
          <a:endParaRPr lang="fi-FI"/>
        </a:p>
      </dgm:t>
    </dgm:pt>
    <dgm:pt modelId="{F005D2AF-CFAD-4239-93DD-28C9BED85927}" type="parTrans" cxnId="{64C07C3C-B614-46C8-B20A-76E4E7D1F552}">
      <dgm:prSet/>
      <dgm:spPr/>
      <dgm:t>
        <a:bodyPr/>
        <a:lstStyle/>
        <a:p>
          <a:endParaRPr lang="fi-FI"/>
        </a:p>
      </dgm:t>
    </dgm:pt>
    <dgm:pt modelId="{B260BDE7-963B-4F15-975E-F5E0216F52CA}" type="sibTrans" cxnId="{64C07C3C-B614-46C8-B20A-76E4E7D1F552}">
      <dgm:prSet/>
      <dgm:spPr/>
      <dgm:t>
        <a:bodyPr/>
        <a:lstStyle/>
        <a:p>
          <a:endParaRPr lang="fi-FI"/>
        </a:p>
      </dgm:t>
    </dgm:pt>
    <dgm:pt modelId="{92DFD628-23A9-4620-9E42-53E95AA3E789}">
      <dgm:prSet phldrT="[Text]" custT="1"/>
      <dgm:spPr>
        <a:solidFill>
          <a:schemeClr val="accent3"/>
        </a:solidFill>
      </dgm:spPr>
      <dgm:t>
        <a:bodyPr/>
        <a:lstStyle/>
        <a:p>
          <a:endParaRPr lang="en-US" sz="2000" b="1" noProof="0" dirty="0" smtClean="0">
            <a:solidFill>
              <a:schemeClr val="tx2"/>
            </a:solidFill>
          </a:endParaRPr>
        </a:p>
      </dgm:t>
    </dgm:pt>
    <dgm:pt modelId="{2CA01F09-3E0B-441F-BB5F-DB662761837C}" type="parTrans" cxnId="{C3925051-8631-4B62-B61F-FE2FF0981E7C}">
      <dgm:prSet/>
      <dgm:spPr/>
      <dgm:t>
        <a:bodyPr/>
        <a:lstStyle/>
        <a:p>
          <a:endParaRPr lang="fi-FI" sz="1400">
            <a:solidFill>
              <a:schemeClr val="tx2"/>
            </a:solidFill>
          </a:endParaRPr>
        </a:p>
      </dgm:t>
    </dgm:pt>
    <dgm:pt modelId="{BA8BFB95-F5F2-4E65-8802-9536388E8340}" type="sibTrans" cxnId="{C3925051-8631-4B62-B61F-FE2FF0981E7C}">
      <dgm:prSet/>
      <dgm:spPr/>
      <dgm:t>
        <a:bodyPr/>
        <a:lstStyle/>
        <a:p>
          <a:endParaRPr lang="fi-FI"/>
        </a:p>
      </dgm:t>
    </dgm:pt>
    <dgm:pt modelId="{CEBD47A9-B8CE-4BA7-BAF0-615D06D2F735}">
      <dgm:prSet phldrT="[Text]" custT="1"/>
      <dgm:spPr>
        <a:solidFill>
          <a:schemeClr val="accent3"/>
        </a:solidFill>
      </dgm:spPr>
      <dgm:t>
        <a:bodyPr/>
        <a:lstStyle/>
        <a:p>
          <a:endParaRPr lang="en-US" sz="2000" b="1" noProof="0" dirty="0" smtClean="0">
            <a:solidFill>
              <a:schemeClr val="tx2"/>
            </a:solidFill>
          </a:endParaRPr>
        </a:p>
      </dgm:t>
    </dgm:pt>
    <dgm:pt modelId="{AE14BE1F-8912-4024-82B8-6609326EC992}" type="parTrans" cxnId="{0CF3B8DC-3570-4D99-8720-264A12C367EC}">
      <dgm:prSet/>
      <dgm:spPr/>
      <dgm:t>
        <a:bodyPr/>
        <a:lstStyle/>
        <a:p>
          <a:endParaRPr lang="fi-FI" sz="1400">
            <a:solidFill>
              <a:schemeClr val="tx2"/>
            </a:solidFill>
          </a:endParaRPr>
        </a:p>
      </dgm:t>
    </dgm:pt>
    <dgm:pt modelId="{FA1D3659-AC95-4924-A696-DC00F96B7875}" type="sibTrans" cxnId="{0CF3B8DC-3570-4D99-8720-264A12C367EC}">
      <dgm:prSet/>
      <dgm:spPr/>
      <dgm:t>
        <a:bodyPr/>
        <a:lstStyle/>
        <a:p>
          <a:endParaRPr lang="fi-FI"/>
        </a:p>
      </dgm:t>
    </dgm:pt>
    <dgm:pt modelId="{03BAAE14-79A7-4228-9458-F0FE68C3A7BD}">
      <dgm:prSet phldrT="[Text]" custT="1"/>
      <dgm:spPr>
        <a:solidFill>
          <a:schemeClr val="accent3"/>
        </a:solidFill>
      </dgm:spPr>
      <dgm:t>
        <a:bodyPr/>
        <a:lstStyle/>
        <a:p>
          <a:endParaRPr lang="en-US" sz="2000" b="1" noProof="0" dirty="0" smtClean="0">
            <a:solidFill>
              <a:schemeClr val="tx2"/>
            </a:solidFill>
          </a:endParaRPr>
        </a:p>
      </dgm:t>
    </dgm:pt>
    <dgm:pt modelId="{0F1E0CC9-6C86-4427-B2BB-D2BFD3FB509B}" type="parTrans" cxnId="{9758470E-81B3-4570-83D8-AE210B34248A}">
      <dgm:prSet/>
      <dgm:spPr/>
      <dgm:t>
        <a:bodyPr/>
        <a:lstStyle/>
        <a:p>
          <a:endParaRPr lang="fi-FI" sz="1400">
            <a:solidFill>
              <a:schemeClr val="tx2"/>
            </a:solidFill>
          </a:endParaRPr>
        </a:p>
      </dgm:t>
    </dgm:pt>
    <dgm:pt modelId="{86F2CF2B-C51F-4CBA-8021-BB69668A0341}" type="sibTrans" cxnId="{9758470E-81B3-4570-83D8-AE210B34248A}">
      <dgm:prSet/>
      <dgm:spPr/>
      <dgm:t>
        <a:bodyPr/>
        <a:lstStyle/>
        <a:p>
          <a:endParaRPr lang="fi-FI"/>
        </a:p>
      </dgm:t>
    </dgm:pt>
    <dgm:pt modelId="{8DAE3E31-6EFB-4FE7-95CA-005BDB3E9355}">
      <dgm:prSet custScaleX="160515" custScaleY="134040" custRadScaleRad="106169" custRadScaleInc="-32458"/>
      <dgm:spPr/>
      <dgm:t>
        <a:bodyPr/>
        <a:lstStyle/>
        <a:p>
          <a:endParaRPr lang="fi-FI"/>
        </a:p>
      </dgm:t>
    </dgm:pt>
    <dgm:pt modelId="{7F8BF6FC-41B8-4C77-BAFD-A88BF289F410}" type="parTrans" cxnId="{B831D083-0770-40FA-845C-2CF1E76F0ADA}">
      <dgm:prSet/>
      <dgm:spPr/>
      <dgm:t>
        <a:bodyPr/>
        <a:lstStyle/>
        <a:p>
          <a:endParaRPr lang="fi-FI">
            <a:solidFill>
              <a:schemeClr val="tx2"/>
            </a:solidFill>
          </a:endParaRPr>
        </a:p>
      </dgm:t>
    </dgm:pt>
    <dgm:pt modelId="{8BD90CE8-6B95-4AEC-8432-9F89CE49997E}" type="sibTrans" cxnId="{B831D083-0770-40FA-845C-2CF1E76F0ADA}">
      <dgm:prSet/>
      <dgm:spPr/>
      <dgm:t>
        <a:bodyPr/>
        <a:lstStyle/>
        <a:p>
          <a:endParaRPr lang="fi-FI"/>
        </a:p>
      </dgm:t>
    </dgm:pt>
    <dgm:pt modelId="{1964C8F5-5F31-4272-8575-D92CA8996751}">
      <dgm:prSet phldrT="[Text]" custT="1"/>
      <dgm:spPr>
        <a:solidFill>
          <a:schemeClr val="accent3"/>
        </a:solidFill>
      </dgm:spPr>
      <dgm:t>
        <a:bodyPr/>
        <a:lstStyle/>
        <a:p>
          <a:endParaRPr lang="en-US" sz="2000" b="1" noProof="0" dirty="0" smtClean="0">
            <a:solidFill>
              <a:schemeClr val="tx2"/>
            </a:solidFill>
          </a:endParaRPr>
        </a:p>
      </dgm:t>
    </dgm:pt>
    <dgm:pt modelId="{593CF0CA-A5EB-48D8-9F7C-0F11A59DECED}" type="parTrans" cxnId="{32A2CFD4-9D67-481C-AB54-7422CB937FF4}">
      <dgm:prSet/>
      <dgm:spPr/>
      <dgm:t>
        <a:bodyPr/>
        <a:lstStyle/>
        <a:p>
          <a:endParaRPr lang="en-GB"/>
        </a:p>
      </dgm:t>
    </dgm:pt>
    <dgm:pt modelId="{321D6C96-949E-4612-A33C-6A9177EA00E9}" type="sibTrans" cxnId="{32A2CFD4-9D67-481C-AB54-7422CB937FF4}">
      <dgm:prSet/>
      <dgm:spPr/>
      <dgm:t>
        <a:bodyPr/>
        <a:lstStyle/>
        <a:p>
          <a:endParaRPr lang="en-GB"/>
        </a:p>
      </dgm:t>
    </dgm:pt>
    <dgm:pt modelId="{596CE9D9-0BCD-4870-99A2-23DFE57F1CA0}" type="pres">
      <dgm:prSet presAssocID="{CE91260A-F57C-49D2-8AAC-B7B7CCB8B017}" presName="Name0" presStyleCnt="0">
        <dgm:presLayoutVars>
          <dgm:chMax val="1"/>
          <dgm:chPref val="1"/>
          <dgm:dir/>
          <dgm:animOne val="branch"/>
          <dgm:animLvl val="lvl"/>
        </dgm:presLayoutVars>
      </dgm:prSet>
      <dgm:spPr/>
      <dgm:t>
        <a:bodyPr/>
        <a:lstStyle/>
        <a:p>
          <a:endParaRPr lang="fi-FI"/>
        </a:p>
      </dgm:t>
    </dgm:pt>
    <dgm:pt modelId="{4A7327F1-CED1-46F5-886A-16F7356473A1}" type="pres">
      <dgm:prSet presAssocID="{E6B91E22-A1D8-4A32-91DE-C26C2B51A904}" presName="singleCycle" presStyleCnt="0"/>
      <dgm:spPr/>
    </dgm:pt>
    <dgm:pt modelId="{67D0956F-82BA-400C-9F2A-149BAD7C7E43}" type="pres">
      <dgm:prSet presAssocID="{E6B91E22-A1D8-4A32-91DE-C26C2B51A904}" presName="singleCenter" presStyleLbl="node1" presStyleIdx="0" presStyleCnt="8" custScaleX="114776" custScaleY="95972">
        <dgm:presLayoutVars>
          <dgm:chMax val="7"/>
          <dgm:chPref val="7"/>
        </dgm:presLayoutVars>
      </dgm:prSet>
      <dgm:spPr/>
      <dgm:t>
        <a:bodyPr/>
        <a:lstStyle/>
        <a:p>
          <a:endParaRPr lang="fi-FI"/>
        </a:p>
      </dgm:t>
    </dgm:pt>
    <dgm:pt modelId="{CF922D47-BF57-461F-8D98-0C0AD3D5FD15}" type="pres">
      <dgm:prSet presAssocID="{EC0F651A-CBA1-4BA0-95B3-E2F0CCB57A66}" presName="Name56" presStyleLbl="parChTrans1D2" presStyleIdx="0" presStyleCnt="7"/>
      <dgm:spPr/>
      <dgm:t>
        <a:bodyPr/>
        <a:lstStyle/>
        <a:p>
          <a:endParaRPr lang="fi-FI"/>
        </a:p>
      </dgm:t>
    </dgm:pt>
    <dgm:pt modelId="{96573A07-78FA-40AB-A1CB-1C09FF2A9602}" type="pres">
      <dgm:prSet presAssocID="{E64FDEDC-BC74-4E1D-A619-A9BB3A378AE3}" presName="text0" presStyleLbl="node1" presStyleIdx="1" presStyleCnt="8" custScaleX="160515" custScaleY="134040" custRadScaleRad="95360" custRadScaleInc="1438">
        <dgm:presLayoutVars>
          <dgm:bulletEnabled val="1"/>
        </dgm:presLayoutVars>
      </dgm:prSet>
      <dgm:spPr/>
      <dgm:t>
        <a:bodyPr/>
        <a:lstStyle/>
        <a:p>
          <a:endParaRPr lang="fi-FI"/>
        </a:p>
      </dgm:t>
    </dgm:pt>
    <dgm:pt modelId="{609ADCE9-52EF-4DF9-B79A-4366CBA12405}" type="pres">
      <dgm:prSet presAssocID="{593CF0CA-A5EB-48D8-9F7C-0F11A59DECED}" presName="Name56" presStyleLbl="parChTrans1D2" presStyleIdx="1" presStyleCnt="7"/>
      <dgm:spPr/>
      <dgm:t>
        <a:bodyPr/>
        <a:lstStyle/>
        <a:p>
          <a:endParaRPr lang="en-GB"/>
        </a:p>
      </dgm:t>
    </dgm:pt>
    <dgm:pt modelId="{AF3DF5FA-F636-4E41-AB22-463782DC551D}" type="pres">
      <dgm:prSet presAssocID="{1964C8F5-5F31-4272-8575-D92CA8996751}" presName="text0" presStyleLbl="node1" presStyleIdx="2" presStyleCnt="8" custScaleX="166859" custScaleY="145357" custRadScaleRad="141939" custRadScaleInc="5241">
        <dgm:presLayoutVars>
          <dgm:bulletEnabled val="1"/>
        </dgm:presLayoutVars>
      </dgm:prSet>
      <dgm:spPr/>
      <dgm:t>
        <a:bodyPr/>
        <a:lstStyle/>
        <a:p>
          <a:endParaRPr lang="fi-FI"/>
        </a:p>
      </dgm:t>
    </dgm:pt>
    <dgm:pt modelId="{94F47599-AA39-4ED3-AF0D-B6E5C9A9E005}" type="pres">
      <dgm:prSet presAssocID="{F096F9D6-5939-4945-A81F-C3DF495F5E69}" presName="Name56" presStyleLbl="parChTrans1D2" presStyleIdx="2" presStyleCnt="7"/>
      <dgm:spPr/>
      <dgm:t>
        <a:bodyPr/>
        <a:lstStyle/>
        <a:p>
          <a:endParaRPr lang="fi-FI"/>
        </a:p>
      </dgm:t>
    </dgm:pt>
    <dgm:pt modelId="{3C2E2DA3-B377-4A00-8DAB-648D8D39D488}" type="pres">
      <dgm:prSet presAssocID="{2D45DA4B-C229-40AB-A99D-45604D0E2F0E}" presName="text0" presStyleLbl="node1" presStyleIdx="3" presStyleCnt="8" custScaleX="158491" custScaleY="142810" custRadScaleRad="128232" custRadScaleInc="-30990">
        <dgm:presLayoutVars>
          <dgm:bulletEnabled val="1"/>
        </dgm:presLayoutVars>
      </dgm:prSet>
      <dgm:spPr/>
      <dgm:t>
        <a:bodyPr/>
        <a:lstStyle/>
        <a:p>
          <a:endParaRPr lang="fi-FI"/>
        </a:p>
      </dgm:t>
    </dgm:pt>
    <dgm:pt modelId="{5141A655-C449-463D-A12E-E5B587DBEB02}" type="pres">
      <dgm:prSet presAssocID="{86E0C8B9-AE8A-49BE-A15D-F20F0EB1EA11}" presName="Name56" presStyleLbl="parChTrans1D2" presStyleIdx="3" presStyleCnt="7"/>
      <dgm:spPr/>
      <dgm:t>
        <a:bodyPr/>
        <a:lstStyle/>
        <a:p>
          <a:endParaRPr lang="fi-FI"/>
        </a:p>
      </dgm:t>
    </dgm:pt>
    <dgm:pt modelId="{5E1CF138-2326-4A3C-8436-E1A0FDBC65FB}" type="pres">
      <dgm:prSet presAssocID="{6ADEE5D3-7E6E-43B0-9606-9DCAA4F8C4DB}" presName="text0" presStyleLbl="node1" presStyleIdx="4" presStyleCnt="8" custScaleX="159862" custScaleY="151327" custRadScaleRad="113576" custRadScaleInc="-34045">
        <dgm:presLayoutVars>
          <dgm:bulletEnabled val="1"/>
        </dgm:presLayoutVars>
      </dgm:prSet>
      <dgm:spPr/>
      <dgm:t>
        <a:bodyPr/>
        <a:lstStyle/>
        <a:p>
          <a:endParaRPr lang="fi-FI"/>
        </a:p>
      </dgm:t>
    </dgm:pt>
    <dgm:pt modelId="{5612E901-5464-4EE2-87DF-6B937A8448DC}" type="pres">
      <dgm:prSet presAssocID="{2CA01F09-3E0B-441F-BB5F-DB662761837C}" presName="Name56" presStyleLbl="parChTrans1D2" presStyleIdx="4" presStyleCnt="7"/>
      <dgm:spPr/>
      <dgm:t>
        <a:bodyPr/>
        <a:lstStyle/>
        <a:p>
          <a:endParaRPr lang="fi-FI"/>
        </a:p>
      </dgm:t>
    </dgm:pt>
    <dgm:pt modelId="{5C576888-346C-4A11-BC46-10177CE98AE5}" type="pres">
      <dgm:prSet presAssocID="{92DFD628-23A9-4620-9E42-53E95AA3E789}" presName="text0" presStyleLbl="node1" presStyleIdx="5" presStyleCnt="8" custScaleX="172520" custScaleY="151327" custRadScaleRad="107864" custRadScaleInc="15744">
        <dgm:presLayoutVars>
          <dgm:bulletEnabled val="1"/>
        </dgm:presLayoutVars>
      </dgm:prSet>
      <dgm:spPr/>
      <dgm:t>
        <a:bodyPr/>
        <a:lstStyle/>
        <a:p>
          <a:endParaRPr lang="fi-FI"/>
        </a:p>
      </dgm:t>
    </dgm:pt>
    <dgm:pt modelId="{44C7F11E-CFAD-4672-963F-C5F74FE5EC47}" type="pres">
      <dgm:prSet presAssocID="{AE14BE1F-8912-4024-82B8-6609326EC992}" presName="Name56" presStyleLbl="parChTrans1D2" presStyleIdx="5" presStyleCnt="7"/>
      <dgm:spPr/>
      <dgm:t>
        <a:bodyPr/>
        <a:lstStyle/>
        <a:p>
          <a:endParaRPr lang="fi-FI"/>
        </a:p>
      </dgm:t>
    </dgm:pt>
    <dgm:pt modelId="{F0C451C3-E5F3-4C2E-A1BB-C84D0E2F2E1B}" type="pres">
      <dgm:prSet presAssocID="{CEBD47A9-B8CE-4BA7-BAF0-615D06D2F735}" presName="text0" presStyleLbl="node1" presStyleIdx="6" presStyleCnt="8" custScaleX="175704" custScaleY="155322" custRadScaleRad="127102" custRadScaleInc="33204">
        <dgm:presLayoutVars>
          <dgm:bulletEnabled val="1"/>
        </dgm:presLayoutVars>
      </dgm:prSet>
      <dgm:spPr/>
      <dgm:t>
        <a:bodyPr/>
        <a:lstStyle/>
        <a:p>
          <a:endParaRPr lang="fi-FI"/>
        </a:p>
      </dgm:t>
    </dgm:pt>
    <dgm:pt modelId="{7A14E847-6093-4DF4-9E21-3BB9C8BF4774}" type="pres">
      <dgm:prSet presAssocID="{0F1E0CC9-6C86-4427-B2BB-D2BFD3FB509B}" presName="Name56" presStyleLbl="parChTrans1D2" presStyleIdx="6" presStyleCnt="7"/>
      <dgm:spPr/>
      <dgm:t>
        <a:bodyPr/>
        <a:lstStyle/>
        <a:p>
          <a:endParaRPr lang="fi-FI"/>
        </a:p>
      </dgm:t>
    </dgm:pt>
    <dgm:pt modelId="{E17CF43E-5590-4D1D-ADC3-27E31FB3D709}" type="pres">
      <dgm:prSet presAssocID="{03BAAE14-79A7-4228-9458-F0FE68C3A7BD}" presName="text0" presStyleLbl="node1" presStyleIdx="7" presStyleCnt="8" custScaleX="169517" custScaleY="152130" custRadScaleRad="137632" custRadScaleInc="-10111">
        <dgm:presLayoutVars>
          <dgm:bulletEnabled val="1"/>
        </dgm:presLayoutVars>
      </dgm:prSet>
      <dgm:spPr/>
      <dgm:t>
        <a:bodyPr/>
        <a:lstStyle/>
        <a:p>
          <a:endParaRPr lang="fi-FI"/>
        </a:p>
      </dgm:t>
    </dgm:pt>
  </dgm:ptLst>
  <dgm:cxnLst>
    <dgm:cxn modelId="{9F68FF4C-FA99-4B2A-A0D1-43117681B097}" type="presOf" srcId="{CEBD47A9-B8CE-4BA7-BAF0-615D06D2F735}" destId="{F0C451C3-E5F3-4C2E-A1BB-C84D0E2F2E1B}" srcOrd="0" destOrd="0" presId="urn:microsoft.com/office/officeart/2008/layout/RadialCluster"/>
    <dgm:cxn modelId="{BD2CE851-D309-41EC-8BF6-A9B200CCA7DE}" type="presOf" srcId="{86E0C8B9-AE8A-49BE-A15D-F20F0EB1EA11}" destId="{5141A655-C449-463D-A12E-E5B587DBEB02}" srcOrd="0" destOrd="0" presId="urn:microsoft.com/office/officeart/2008/layout/RadialCluster"/>
    <dgm:cxn modelId="{C6B70709-CDC8-4DD5-85A8-2A127A7FDFD9}" srcId="{CE91260A-F57C-49D2-8AAC-B7B7CCB8B017}" destId="{5EE2FB82-0DEE-4740-A091-152F8BDA404D}" srcOrd="2" destOrd="0" parTransId="{2FBFA4A7-39BA-4181-8468-E580A7126623}" sibTransId="{DFE716A0-B0C8-49A4-9839-67F62D44CB82}"/>
    <dgm:cxn modelId="{32A2CFD4-9D67-481C-AB54-7422CB937FF4}" srcId="{E6B91E22-A1D8-4A32-91DE-C26C2B51A904}" destId="{1964C8F5-5F31-4272-8575-D92CA8996751}" srcOrd="1" destOrd="0" parTransId="{593CF0CA-A5EB-48D8-9F7C-0F11A59DECED}" sibTransId="{321D6C96-949E-4612-A33C-6A9177EA00E9}"/>
    <dgm:cxn modelId="{9758470E-81B3-4570-83D8-AE210B34248A}" srcId="{E6B91E22-A1D8-4A32-91DE-C26C2B51A904}" destId="{03BAAE14-79A7-4228-9458-F0FE68C3A7BD}" srcOrd="6" destOrd="0" parTransId="{0F1E0CC9-6C86-4427-B2BB-D2BFD3FB509B}" sibTransId="{86F2CF2B-C51F-4CBA-8021-BB69668A0341}"/>
    <dgm:cxn modelId="{35FD9E51-D36E-435F-BFFC-58F9EE74FD73}" type="presOf" srcId="{F096F9D6-5939-4945-A81F-C3DF495F5E69}" destId="{94F47599-AA39-4ED3-AF0D-B6E5C9A9E005}" srcOrd="0" destOrd="0" presId="urn:microsoft.com/office/officeart/2008/layout/RadialCluster"/>
    <dgm:cxn modelId="{7156A781-E79D-4141-8E3B-855701E443D8}" srcId="{E6B91E22-A1D8-4A32-91DE-C26C2B51A904}" destId="{E64FDEDC-BC74-4E1D-A619-A9BB3A378AE3}" srcOrd="0" destOrd="0" parTransId="{EC0F651A-CBA1-4BA0-95B3-E2F0CCB57A66}" sibTransId="{2B57A4A7-59AA-40F4-9692-11E625BE161F}"/>
    <dgm:cxn modelId="{1452B576-0167-4C68-9F4A-070E54C470AC}" type="presOf" srcId="{2CA01F09-3E0B-441F-BB5F-DB662761837C}" destId="{5612E901-5464-4EE2-87DF-6B937A8448DC}" srcOrd="0" destOrd="0" presId="urn:microsoft.com/office/officeart/2008/layout/RadialCluster"/>
    <dgm:cxn modelId="{082C365D-8084-4005-86C2-710D9A1D972A}" type="presOf" srcId="{2D45DA4B-C229-40AB-A99D-45604D0E2F0E}" destId="{3C2E2DA3-B377-4A00-8DAB-648D8D39D488}" srcOrd="0" destOrd="0" presId="urn:microsoft.com/office/officeart/2008/layout/RadialCluster"/>
    <dgm:cxn modelId="{50DA13CD-9FF9-430E-B8EE-CF27DDF23F40}" type="presOf" srcId="{03BAAE14-79A7-4228-9458-F0FE68C3A7BD}" destId="{E17CF43E-5590-4D1D-ADC3-27E31FB3D709}" srcOrd="0" destOrd="0" presId="urn:microsoft.com/office/officeart/2008/layout/RadialCluster"/>
    <dgm:cxn modelId="{63FCDBEB-2110-4290-9635-4E0E4FF5C9CB}" srcId="{E6B91E22-A1D8-4A32-91DE-C26C2B51A904}" destId="{2D45DA4B-C229-40AB-A99D-45604D0E2F0E}" srcOrd="2" destOrd="0" parTransId="{F096F9D6-5939-4945-A81F-C3DF495F5E69}" sibTransId="{2FA2580A-CC33-4531-B6D5-14B523335CBE}"/>
    <dgm:cxn modelId="{24F35CA0-7F2C-4CDA-BD2F-5CDFC139D457}" type="presOf" srcId="{92DFD628-23A9-4620-9E42-53E95AA3E789}" destId="{5C576888-346C-4A11-BC46-10177CE98AE5}" srcOrd="0" destOrd="0" presId="urn:microsoft.com/office/officeart/2008/layout/RadialCluster"/>
    <dgm:cxn modelId="{C40CA4BB-AD23-44AA-A1F9-FCDCB13BC1F4}" type="presOf" srcId="{E64FDEDC-BC74-4E1D-A619-A9BB3A378AE3}" destId="{96573A07-78FA-40AB-A1CB-1C09FF2A9602}" srcOrd="0" destOrd="0" presId="urn:microsoft.com/office/officeart/2008/layout/RadialCluster"/>
    <dgm:cxn modelId="{C3925051-8631-4B62-B61F-FE2FF0981E7C}" srcId="{E6B91E22-A1D8-4A32-91DE-C26C2B51A904}" destId="{92DFD628-23A9-4620-9E42-53E95AA3E789}" srcOrd="4" destOrd="0" parTransId="{2CA01F09-3E0B-441F-BB5F-DB662761837C}" sibTransId="{BA8BFB95-F5F2-4E65-8802-9536388E8340}"/>
    <dgm:cxn modelId="{B3669F9E-B8A7-4D56-AA9A-62F4F656EA43}" type="presOf" srcId="{1964C8F5-5F31-4272-8575-D92CA8996751}" destId="{AF3DF5FA-F636-4E41-AB22-463782DC551D}" srcOrd="0" destOrd="0" presId="urn:microsoft.com/office/officeart/2008/layout/RadialCluster"/>
    <dgm:cxn modelId="{5F83DE65-0D7F-4750-A303-086EFADE2CA4}" srcId="{E6B91E22-A1D8-4A32-91DE-C26C2B51A904}" destId="{6ADEE5D3-7E6E-43B0-9606-9DCAA4F8C4DB}" srcOrd="3" destOrd="0" parTransId="{86E0C8B9-AE8A-49BE-A15D-F20F0EB1EA11}" sibTransId="{49FE89BD-E778-449C-9338-A643EA64E708}"/>
    <dgm:cxn modelId="{4BE4CCD0-AC01-4FF7-87A4-8CFA6D31E734}" srcId="{CE91260A-F57C-49D2-8AAC-B7B7CCB8B017}" destId="{E6B91E22-A1D8-4A32-91DE-C26C2B51A904}" srcOrd="0" destOrd="0" parTransId="{C7AA223A-33F9-4059-A066-1F8018402A90}" sibTransId="{47F86513-31BE-4320-AE4D-5374C7C0095C}"/>
    <dgm:cxn modelId="{B831D083-0770-40FA-845C-2CF1E76F0ADA}" srcId="{CE91260A-F57C-49D2-8AAC-B7B7CCB8B017}" destId="{8DAE3E31-6EFB-4FE7-95CA-005BDB3E9355}" srcOrd="3" destOrd="0" parTransId="{7F8BF6FC-41B8-4C77-BAFD-A88BF289F410}" sibTransId="{8BD90CE8-6B95-4AEC-8432-9F89CE49997E}"/>
    <dgm:cxn modelId="{A1680535-4980-4005-A294-4B83278B8174}" type="presOf" srcId="{EC0F651A-CBA1-4BA0-95B3-E2F0CCB57A66}" destId="{CF922D47-BF57-461F-8D98-0C0AD3D5FD15}" srcOrd="0" destOrd="0" presId="urn:microsoft.com/office/officeart/2008/layout/RadialCluster"/>
    <dgm:cxn modelId="{7BFED24B-13E8-4596-B81B-278308551D94}" type="presOf" srcId="{593CF0CA-A5EB-48D8-9F7C-0F11A59DECED}" destId="{609ADCE9-52EF-4DF9-B79A-4366CBA12405}" srcOrd="0" destOrd="0" presId="urn:microsoft.com/office/officeart/2008/layout/RadialCluster"/>
    <dgm:cxn modelId="{4B0C9FD6-6740-4617-9266-34F607B040BA}" type="presOf" srcId="{0F1E0CC9-6C86-4427-B2BB-D2BFD3FB509B}" destId="{7A14E847-6093-4DF4-9E21-3BB9C8BF4774}" srcOrd="0" destOrd="0" presId="urn:microsoft.com/office/officeart/2008/layout/RadialCluster"/>
    <dgm:cxn modelId="{64C07C3C-B614-46C8-B20A-76E4E7D1F552}" srcId="{CE91260A-F57C-49D2-8AAC-B7B7CCB8B017}" destId="{2DE805E7-A55A-4E48-8124-3F232B7E74C9}" srcOrd="1" destOrd="0" parTransId="{F005D2AF-CFAD-4239-93DD-28C9BED85927}" sibTransId="{B260BDE7-963B-4F15-975E-F5E0216F52CA}"/>
    <dgm:cxn modelId="{BA70B91D-81CC-41B7-8FC3-DE1796AE4364}" type="presOf" srcId="{AE14BE1F-8912-4024-82B8-6609326EC992}" destId="{44C7F11E-CFAD-4672-963F-C5F74FE5EC47}" srcOrd="0" destOrd="0" presId="urn:microsoft.com/office/officeart/2008/layout/RadialCluster"/>
    <dgm:cxn modelId="{A9A01A47-2F06-4B78-8F32-E2569E74C611}" type="presOf" srcId="{6ADEE5D3-7E6E-43B0-9606-9DCAA4F8C4DB}" destId="{5E1CF138-2326-4A3C-8436-E1A0FDBC65FB}" srcOrd="0" destOrd="0" presId="urn:microsoft.com/office/officeart/2008/layout/RadialCluster"/>
    <dgm:cxn modelId="{0CF3B8DC-3570-4D99-8720-264A12C367EC}" srcId="{E6B91E22-A1D8-4A32-91DE-C26C2B51A904}" destId="{CEBD47A9-B8CE-4BA7-BAF0-615D06D2F735}" srcOrd="5" destOrd="0" parTransId="{AE14BE1F-8912-4024-82B8-6609326EC992}" sibTransId="{FA1D3659-AC95-4924-A696-DC00F96B7875}"/>
    <dgm:cxn modelId="{E2E96F3F-78D9-463D-86A6-2526A92AEA02}" type="presOf" srcId="{E6B91E22-A1D8-4A32-91DE-C26C2B51A904}" destId="{67D0956F-82BA-400C-9F2A-149BAD7C7E43}" srcOrd="0" destOrd="0" presId="urn:microsoft.com/office/officeart/2008/layout/RadialCluster"/>
    <dgm:cxn modelId="{7A8C76DC-800F-4031-821F-CB6137D13942}" type="presOf" srcId="{CE91260A-F57C-49D2-8AAC-B7B7CCB8B017}" destId="{596CE9D9-0BCD-4870-99A2-23DFE57F1CA0}" srcOrd="0" destOrd="0" presId="urn:microsoft.com/office/officeart/2008/layout/RadialCluster"/>
    <dgm:cxn modelId="{FDC02FB2-D123-4621-AEAA-A8A953779890}" type="presParOf" srcId="{596CE9D9-0BCD-4870-99A2-23DFE57F1CA0}" destId="{4A7327F1-CED1-46F5-886A-16F7356473A1}" srcOrd="0" destOrd="0" presId="urn:microsoft.com/office/officeart/2008/layout/RadialCluster"/>
    <dgm:cxn modelId="{82934854-8D08-4B63-8778-F164676D6A9D}" type="presParOf" srcId="{4A7327F1-CED1-46F5-886A-16F7356473A1}" destId="{67D0956F-82BA-400C-9F2A-149BAD7C7E43}" srcOrd="0" destOrd="0" presId="urn:microsoft.com/office/officeart/2008/layout/RadialCluster"/>
    <dgm:cxn modelId="{037F2CCF-8023-4C39-B37E-FAE0512B6854}" type="presParOf" srcId="{4A7327F1-CED1-46F5-886A-16F7356473A1}" destId="{CF922D47-BF57-461F-8D98-0C0AD3D5FD15}" srcOrd="1" destOrd="0" presId="urn:microsoft.com/office/officeart/2008/layout/RadialCluster"/>
    <dgm:cxn modelId="{0579F13D-8652-4E82-9CCE-562503FE03CE}" type="presParOf" srcId="{4A7327F1-CED1-46F5-886A-16F7356473A1}" destId="{96573A07-78FA-40AB-A1CB-1C09FF2A9602}" srcOrd="2" destOrd="0" presId="urn:microsoft.com/office/officeart/2008/layout/RadialCluster"/>
    <dgm:cxn modelId="{53BBB705-BBC1-4908-9374-7436FCDEB348}" type="presParOf" srcId="{4A7327F1-CED1-46F5-886A-16F7356473A1}" destId="{609ADCE9-52EF-4DF9-B79A-4366CBA12405}" srcOrd="3" destOrd="0" presId="urn:microsoft.com/office/officeart/2008/layout/RadialCluster"/>
    <dgm:cxn modelId="{68E38591-89B5-4526-9DC0-AF15CA7A7C76}" type="presParOf" srcId="{4A7327F1-CED1-46F5-886A-16F7356473A1}" destId="{AF3DF5FA-F636-4E41-AB22-463782DC551D}" srcOrd="4" destOrd="0" presId="urn:microsoft.com/office/officeart/2008/layout/RadialCluster"/>
    <dgm:cxn modelId="{43D4FEE8-C41A-4DFA-B040-5B4B1002FD60}" type="presParOf" srcId="{4A7327F1-CED1-46F5-886A-16F7356473A1}" destId="{94F47599-AA39-4ED3-AF0D-B6E5C9A9E005}" srcOrd="5" destOrd="0" presId="urn:microsoft.com/office/officeart/2008/layout/RadialCluster"/>
    <dgm:cxn modelId="{F2264969-A73A-4A4D-B3E7-0F42A78B9182}" type="presParOf" srcId="{4A7327F1-CED1-46F5-886A-16F7356473A1}" destId="{3C2E2DA3-B377-4A00-8DAB-648D8D39D488}" srcOrd="6" destOrd="0" presId="urn:microsoft.com/office/officeart/2008/layout/RadialCluster"/>
    <dgm:cxn modelId="{86591FA1-E16D-41F5-99C0-6FFD86E3ABE2}" type="presParOf" srcId="{4A7327F1-CED1-46F5-886A-16F7356473A1}" destId="{5141A655-C449-463D-A12E-E5B587DBEB02}" srcOrd="7" destOrd="0" presId="urn:microsoft.com/office/officeart/2008/layout/RadialCluster"/>
    <dgm:cxn modelId="{1E35B553-186C-4747-B078-6B8D593DC98E}" type="presParOf" srcId="{4A7327F1-CED1-46F5-886A-16F7356473A1}" destId="{5E1CF138-2326-4A3C-8436-E1A0FDBC65FB}" srcOrd="8" destOrd="0" presId="urn:microsoft.com/office/officeart/2008/layout/RadialCluster"/>
    <dgm:cxn modelId="{3E7889C4-E69D-4CC3-9AFC-70CE67F3BD9A}" type="presParOf" srcId="{4A7327F1-CED1-46F5-886A-16F7356473A1}" destId="{5612E901-5464-4EE2-87DF-6B937A8448DC}" srcOrd="9" destOrd="0" presId="urn:microsoft.com/office/officeart/2008/layout/RadialCluster"/>
    <dgm:cxn modelId="{37B5D8AA-46EA-46E0-8171-35873E526B9E}" type="presParOf" srcId="{4A7327F1-CED1-46F5-886A-16F7356473A1}" destId="{5C576888-346C-4A11-BC46-10177CE98AE5}" srcOrd="10" destOrd="0" presId="urn:microsoft.com/office/officeart/2008/layout/RadialCluster"/>
    <dgm:cxn modelId="{0EBCB0A0-FC37-48FF-AB35-876357AE9ECC}" type="presParOf" srcId="{4A7327F1-CED1-46F5-886A-16F7356473A1}" destId="{44C7F11E-CFAD-4672-963F-C5F74FE5EC47}" srcOrd="11" destOrd="0" presId="urn:microsoft.com/office/officeart/2008/layout/RadialCluster"/>
    <dgm:cxn modelId="{333593FA-23AF-42B1-873D-558792915E9E}" type="presParOf" srcId="{4A7327F1-CED1-46F5-886A-16F7356473A1}" destId="{F0C451C3-E5F3-4C2E-A1BB-C84D0E2F2E1B}" srcOrd="12" destOrd="0" presId="urn:microsoft.com/office/officeart/2008/layout/RadialCluster"/>
    <dgm:cxn modelId="{E40FB8A4-AF61-4232-B45D-7D1B3F60C9CE}" type="presParOf" srcId="{4A7327F1-CED1-46F5-886A-16F7356473A1}" destId="{7A14E847-6093-4DF4-9E21-3BB9C8BF4774}" srcOrd="13" destOrd="0" presId="urn:microsoft.com/office/officeart/2008/layout/RadialCluster"/>
    <dgm:cxn modelId="{4773680C-1F23-463A-923A-EEE551A765ED}" type="presParOf" srcId="{4A7327F1-CED1-46F5-886A-16F7356473A1}" destId="{E17CF43E-5590-4D1D-ADC3-27E31FB3D709}"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DDB0B-C909-4416-A440-84C1A3A56189}">
      <dsp:nvSpPr>
        <dsp:cNvPr id="0" name=""/>
        <dsp:cNvSpPr/>
      </dsp:nvSpPr>
      <dsp:spPr>
        <a:xfrm>
          <a:off x="2781300" y="2743115"/>
          <a:ext cx="2057400" cy="2057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Change</a:t>
          </a:r>
          <a:endParaRPr lang="en-US" sz="3600" kern="1200" dirty="0"/>
        </a:p>
      </dsp:txBody>
      <dsp:txXfrm>
        <a:off x="3082599" y="3044414"/>
        <a:ext cx="1454802" cy="1454802"/>
      </dsp:txXfrm>
    </dsp:sp>
    <dsp:sp modelId="{B6CDD893-73DF-4C00-B772-830AD112E92D}">
      <dsp:nvSpPr>
        <dsp:cNvPr id="0" name=""/>
        <dsp:cNvSpPr/>
      </dsp:nvSpPr>
      <dsp:spPr>
        <a:xfrm rot="12900000">
          <a:off x="1193213" y="2295208"/>
          <a:ext cx="1853352" cy="58635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6FBE1C-AB78-4A0D-AE3B-3327C9A9FAFE}">
      <dsp:nvSpPr>
        <dsp:cNvPr id="0" name=""/>
        <dsp:cNvSpPr/>
      </dsp:nvSpPr>
      <dsp:spPr>
        <a:xfrm>
          <a:off x="383536" y="1275056"/>
          <a:ext cx="1954530" cy="1563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t>Finance</a:t>
          </a:r>
          <a:endParaRPr lang="en-US" sz="3000" kern="1200" dirty="0"/>
        </a:p>
      </dsp:txBody>
      <dsp:txXfrm>
        <a:off x="429333" y="1320853"/>
        <a:ext cx="1862936" cy="1472030"/>
      </dsp:txXfrm>
    </dsp:sp>
    <dsp:sp modelId="{4F1D62FC-A17D-478A-B411-EEE52C9D25CD}">
      <dsp:nvSpPr>
        <dsp:cNvPr id="0" name=""/>
        <dsp:cNvSpPr/>
      </dsp:nvSpPr>
      <dsp:spPr>
        <a:xfrm rot="16200000">
          <a:off x="2883323" y="1415392"/>
          <a:ext cx="1853352" cy="58635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F78D62-98BB-4E44-A268-B2B0576E108B}">
      <dsp:nvSpPr>
        <dsp:cNvPr id="0" name=""/>
        <dsp:cNvSpPr/>
      </dsp:nvSpPr>
      <dsp:spPr>
        <a:xfrm>
          <a:off x="2832735" y="84"/>
          <a:ext cx="1954530" cy="1563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t>Knowledge</a:t>
          </a:r>
          <a:endParaRPr lang="en-US" sz="3000" kern="1200" dirty="0"/>
        </a:p>
      </dsp:txBody>
      <dsp:txXfrm>
        <a:off x="2878532" y="45881"/>
        <a:ext cx="1862936" cy="1472030"/>
      </dsp:txXfrm>
    </dsp:sp>
    <dsp:sp modelId="{8E3937A5-812F-48DD-86F4-4F9B9F477686}">
      <dsp:nvSpPr>
        <dsp:cNvPr id="0" name=""/>
        <dsp:cNvSpPr/>
      </dsp:nvSpPr>
      <dsp:spPr>
        <a:xfrm rot="19500000">
          <a:off x="4573433" y="2295208"/>
          <a:ext cx="1853352" cy="58635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9C9AE-E7A0-4014-A6B8-93B8DF3E686A}">
      <dsp:nvSpPr>
        <dsp:cNvPr id="0" name=""/>
        <dsp:cNvSpPr/>
      </dsp:nvSpPr>
      <dsp:spPr>
        <a:xfrm>
          <a:off x="5281933" y="1275056"/>
          <a:ext cx="1954530" cy="15636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t>Convening role</a:t>
          </a:r>
          <a:endParaRPr lang="en-US" sz="3000" kern="1200" dirty="0"/>
        </a:p>
      </dsp:txBody>
      <dsp:txXfrm>
        <a:off x="5327730" y="1320853"/>
        <a:ext cx="1862936" cy="1472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0956F-82BA-400C-9F2A-149BAD7C7E43}">
      <dsp:nvSpPr>
        <dsp:cNvPr id="0" name=""/>
        <dsp:cNvSpPr/>
      </dsp:nvSpPr>
      <dsp:spPr>
        <a:xfrm>
          <a:off x="2954386" y="1923731"/>
          <a:ext cx="1801747" cy="1506563"/>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noProof="0" dirty="0" smtClean="0">
              <a:solidFill>
                <a:schemeClr val="accent2">
                  <a:lumMod val="50000"/>
                </a:schemeClr>
              </a:solidFill>
            </a:rPr>
            <a:t>Investment</a:t>
          </a:r>
          <a:r>
            <a:rPr lang="en-US" sz="2000" kern="1200" noProof="0" dirty="0" smtClean="0">
              <a:solidFill>
                <a:schemeClr val="accent2">
                  <a:lumMod val="50000"/>
                </a:schemeClr>
              </a:solidFill>
            </a:rPr>
            <a:t> </a:t>
          </a:r>
          <a:r>
            <a:rPr lang="en-US" sz="2000" b="1" kern="1200" noProof="0" dirty="0" smtClean="0">
              <a:solidFill>
                <a:schemeClr val="accent2">
                  <a:lumMod val="50000"/>
                </a:schemeClr>
              </a:solidFill>
            </a:rPr>
            <a:t>attractiveness</a:t>
          </a:r>
          <a:endParaRPr lang="en-US" sz="2000" b="1" kern="1200" noProof="0" dirty="0">
            <a:solidFill>
              <a:schemeClr val="accent2">
                <a:lumMod val="50000"/>
              </a:schemeClr>
            </a:solidFill>
          </a:endParaRPr>
        </a:p>
      </dsp:txBody>
      <dsp:txXfrm>
        <a:off x="3027930" y="1997275"/>
        <a:ext cx="1654659" cy="1359475"/>
      </dsp:txXfrm>
    </dsp:sp>
    <dsp:sp modelId="{CF922D47-BF57-461F-8D98-0C0AD3D5FD15}">
      <dsp:nvSpPr>
        <dsp:cNvPr id="0" name=""/>
        <dsp:cNvSpPr/>
      </dsp:nvSpPr>
      <dsp:spPr>
        <a:xfrm rot="16222186">
          <a:off x="3569022" y="1630747"/>
          <a:ext cx="585980" cy="0"/>
        </a:xfrm>
        <a:custGeom>
          <a:avLst/>
          <a:gdLst/>
          <a:ahLst/>
          <a:cxnLst/>
          <a:rect l="0" t="0" r="0" b="0"/>
          <a:pathLst>
            <a:path>
              <a:moveTo>
                <a:pt x="0" y="0"/>
              </a:moveTo>
              <a:lnTo>
                <a:pt x="58598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573A07-78FA-40AB-A1CB-1C09FF2A9602}">
      <dsp:nvSpPr>
        <dsp:cNvPr id="0" name=""/>
        <dsp:cNvSpPr/>
      </dsp:nvSpPr>
      <dsp:spPr>
        <a:xfrm>
          <a:off x="3024334" y="-72018"/>
          <a:ext cx="1688236" cy="1409782"/>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en-US" sz="2000" kern="1200" noProof="0" dirty="0" smtClean="0">
            <a:solidFill>
              <a:schemeClr val="tx2"/>
            </a:solidFill>
          </a:endParaRPr>
        </a:p>
      </dsp:txBody>
      <dsp:txXfrm>
        <a:off x="3093154" y="-3198"/>
        <a:ext cx="1550596" cy="1272142"/>
      </dsp:txXfrm>
    </dsp:sp>
    <dsp:sp modelId="{609ADCE9-52EF-4DF9-B79A-4366CBA12405}">
      <dsp:nvSpPr>
        <dsp:cNvPr id="0" name=""/>
        <dsp:cNvSpPr/>
      </dsp:nvSpPr>
      <dsp:spPr>
        <a:xfrm rot="19366575">
          <a:off x="4673693" y="1747826"/>
          <a:ext cx="809344" cy="0"/>
        </a:xfrm>
        <a:custGeom>
          <a:avLst/>
          <a:gdLst/>
          <a:ahLst/>
          <a:cxnLst/>
          <a:rect l="0" t="0" r="0" b="0"/>
          <a:pathLst>
            <a:path>
              <a:moveTo>
                <a:pt x="0" y="0"/>
              </a:moveTo>
              <a:lnTo>
                <a:pt x="80934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DF5FA-F636-4E41-AB22-463782DC551D}">
      <dsp:nvSpPr>
        <dsp:cNvPr id="0" name=""/>
        <dsp:cNvSpPr/>
      </dsp:nvSpPr>
      <dsp:spPr>
        <a:xfrm>
          <a:off x="5400597" y="72006"/>
          <a:ext cx="1754959" cy="152881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en-US" sz="2000" b="1" kern="1200" noProof="0" dirty="0" smtClean="0">
            <a:solidFill>
              <a:schemeClr val="tx2"/>
            </a:solidFill>
          </a:endParaRPr>
        </a:p>
      </dsp:txBody>
      <dsp:txXfrm>
        <a:off x="5475227" y="146636"/>
        <a:ext cx="1605699" cy="1379550"/>
      </dsp:txXfrm>
    </dsp:sp>
    <dsp:sp modelId="{94F47599-AA39-4ED3-AF0D-B6E5C9A9E005}">
      <dsp:nvSpPr>
        <dsp:cNvPr id="0" name=""/>
        <dsp:cNvSpPr/>
      </dsp:nvSpPr>
      <dsp:spPr>
        <a:xfrm rot="293297">
          <a:off x="4754300" y="2797014"/>
          <a:ext cx="1008163" cy="0"/>
        </a:xfrm>
        <a:custGeom>
          <a:avLst/>
          <a:gdLst/>
          <a:ahLst/>
          <a:cxnLst/>
          <a:rect l="0" t="0" r="0" b="0"/>
          <a:pathLst>
            <a:path>
              <a:moveTo>
                <a:pt x="0" y="0"/>
              </a:moveTo>
              <a:lnTo>
                <a:pt x="100816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2E2DA3-B377-4A00-8DAB-648D8D39D488}">
      <dsp:nvSpPr>
        <dsp:cNvPr id="0" name=""/>
        <dsp:cNvSpPr/>
      </dsp:nvSpPr>
      <dsp:spPr>
        <a:xfrm>
          <a:off x="5760630" y="2160240"/>
          <a:ext cx="1666948" cy="1502021"/>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en-US" sz="2000" b="1" kern="1200" noProof="0" dirty="0" smtClean="0">
            <a:solidFill>
              <a:schemeClr val="tx2"/>
            </a:solidFill>
          </a:endParaRPr>
        </a:p>
      </dsp:txBody>
      <dsp:txXfrm>
        <a:off x="5833953" y="2233563"/>
        <a:ext cx="1520302" cy="1355375"/>
      </dsp:txXfrm>
    </dsp:sp>
    <dsp:sp modelId="{5141A655-C449-463D-A12E-E5B587DBEB02}">
      <dsp:nvSpPr>
        <dsp:cNvPr id="0" name=""/>
        <dsp:cNvSpPr/>
      </dsp:nvSpPr>
      <dsp:spPr>
        <a:xfrm rot="3269657">
          <a:off x="4294252" y="3621434"/>
          <a:ext cx="469596" cy="0"/>
        </a:xfrm>
        <a:custGeom>
          <a:avLst/>
          <a:gdLst/>
          <a:ahLst/>
          <a:cxnLst/>
          <a:rect l="0" t="0" r="0" b="0"/>
          <a:pathLst>
            <a:path>
              <a:moveTo>
                <a:pt x="0" y="0"/>
              </a:moveTo>
              <a:lnTo>
                <a:pt x="46959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1CF138-2326-4A3C-8436-E1A0FDBC65FB}">
      <dsp:nvSpPr>
        <dsp:cNvPr id="0" name=""/>
        <dsp:cNvSpPr/>
      </dsp:nvSpPr>
      <dsp:spPr>
        <a:xfrm>
          <a:off x="4392492" y="3812573"/>
          <a:ext cx="1681368" cy="159160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en-US" sz="2000" b="1" kern="1200" noProof="0" dirty="0" smtClean="0">
            <a:solidFill>
              <a:schemeClr val="tx2"/>
            </a:solidFill>
          </a:endParaRPr>
        </a:p>
      </dsp:txBody>
      <dsp:txXfrm>
        <a:off x="4470188" y="3890269"/>
        <a:ext cx="1525976" cy="1436208"/>
      </dsp:txXfrm>
    </dsp:sp>
    <dsp:sp modelId="{5612E901-5464-4EE2-87DF-6B937A8448DC}">
      <dsp:nvSpPr>
        <dsp:cNvPr id="0" name=""/>
        <dsp:cNvSpPr/>
      </dsp:nvSpPr>
      <dsp:spPr>
        <a:xfrm rot="7243385">
          <a:off x="3071642" y="3621434"/>
          <a:ext cx="444692" cy="0"/>
        </a:xfrm>
        <a:custGeom>
          <a:avLst/>
          <a:gdLst/>
          <a:ahLst/>
          <a:cxnLst/>
          <a:rect l="0" t="0" r="0" b="0"/>
          <a:pathLst>
            <a:path>
              <a:moveTo>
                <a:pt x="0" y="0"/>
              </a:moveTo>
              <a:lnTo>
                <a:pt x="44469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76888-346C-4A11-BC46-10177CE98AE5}">
      <dsp:nvSpPr>
        <dsp:cNvPr id="0" name=""/>
        <dsp:cNvSpPr/>
      </dsp:nvSpPr>
      <dsp:spPr>
        <a:xfrm>
          <a:off x="1800199" y="3812573"/>
          <a:ext cx="1814500" cy="159160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en-US" sz="2000" b="1" kern="1200" noProof="0" dirty="0" smtClean="0">
            <a:solidFill>
              <a:schemeClr val="tx2"/>
            </a:solidFill>
          </a:endParaRPr>
        </a:p>
      </dsp:txBody>
      <dsp:txXfrm>
        <a:off x="1877895" y="3890269"/>
        <a:ext cx="1659108" cy="1436208"/>
      </dsp:txXfrm>
    </dsp:sp>
    <dsp:sp modelId="{44C7F11E-CFAD-4672-963F-C5F74FE5EC47}">
      <dsp:nvSpPr>
        <dsp:cNvPr id="0" name=""/>
        <dsp:cNvSpPr/>
      </dsp:nvSpPr>
      <dsp:spPr>
        <a:xfrm rot="10540862">
          <a:off x="2061101" y="2778734"/>
          <a:ext cx="894555" cy="0"/>
        </a:xfrm>
        <a:custGeom>
          <a:avLst/>
          <a:gdLst/>
          <a:ahLst/>
          <a:cxnLst/>
          <a:rect l="0" t="0" r="0" b="0"/>
          <a:pathLst>
            <a:path>
              <a:moveTo>
                <a:pt x="0" y="0"/>
              </a:moveTo>
              <a:lnTo>
                <a:pt x="8945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C451C3-E5F3-4C2E-A1BB-C84D0E2F2E1B}">
      <dsp:nvSpPr>
        <dsp:cNvPr id="0" name=""/>
        <dsp:cNvSpPr/>
      </dsp:nvSpPr>
      <dsp:spPr>
        <a:xfrm>
          <a:off x="214383" y="2065392"/>
          <a:ext cx="1847988" cy="1633618"/>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en-US" sz="2000" b="1" kern="1200" noProof="0" dirty="0" smtClean="0">
            <a:solidFill>
              <a:schemeClr val="tx2"/>
            </a:solidFill>
          </a:endParaRPr>
        </a:p>
      </dsp:txBody>
      <dsp:txXfrm>
        <a:off x="294130" y="2145139"/>
        <a:ext cx="1688494" cy="1474124"/>
      </dsp:txXfrm>
    </dsp:sp>
    <dsp:sp modelId="{7A14E847-6093-4DF4-9E21-3BB9C8BF4774}">
      <dsp:nvSpPr>
        <dsp:cNvPr id="0" name=""/>
        <dsp:cNvSpPr/>
      </dsp:nvSpPr>
      <dsp:spPr>
        <a:xfrm rot="12958287">
          <a:off x="2288828" y="1807106"/>
          <a:ext cx="735703" cy="0"/>
        </a:xfrm>
        <a:custGeom>
          <a:avLst/>
          <a:gdLst/>
          <a:ahLst/>
          <a:cxnLst/>
          <a:rect l="0" t="0" r="0" b="0"/>
          <a:pathLst>
            <a:path>
              <a:moveTo>
                <a:pt x="0" y="0"/>
              </a:moveTo>
              <a:lnTo>
                <a:pt x="73570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7CF43E-5590-4D1D-ADC3-27E31FB3D709}">
      <dsp:nvSpPr>
        <dsp:cNvPr id="0" name=""/>
        <dsp:cNvSpPr/>
      </dsp:nvSpPr>
      <dsp:spPr>
        <a:xfrm>
          <a:off x="576058" y="144009"/>
          <a:ext cx="1782915" cy="1600045"/>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en-US" sz="2000" b="1" kern="1200" noProof="0" dirty="0" smtClean="0">
            <a:solidFill>
              <a:schemeClr val="tx2"/>
            </a:solidFill>
          </a:endParaRPr>
        </a:p>
      </dsp:txBody>
      <dsp:txXfrm>
        <a:off x="654166" y="222117"/>
        <a:ext cx="1626699" cy="144382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62388" y="0"/>
            <a:ext cx="2955925" cy="496888"/>
          </a:xfrm>
          <a:prstGeom prst="rect">
            <a:avLst/>
          </a:prstGeom>
        </p:spPr>
        <p:txBody>
          <a:bodyPr vert="horz" lIns="91440" tIns="45720" rIns="91440" bIns="45720" rtlCol="0"/>
          <a:lstStyle>
            <a:lvl1pPr algn="r">
              <a:defRPr sz="1200"/>
            </a:lvl1pPr>
          </a:lstStyle>
          <a:p>
            <a:pPr>
              <a:defRPr/>
            </a:pPr>
            <a:fld id="{AD22D43A-4FBE-4347-BFE7-647B738995B9}" type="datetimeFigureOut">
              <a:rPr lang="fi-FI"/>
              <a:pPr>
                <a:defRPr/>
              </a:pPr>
              <a:t>18.2.2014</a:t>
            </a:fld>
            <a:endParaRPr lang="fi-FI"/>
          </a:p>
        </p:txBody>
      </p:sp>
      <p:sp>
        <p:nvSpPr>
          <p:cNvPr id="4" name="Footer Placeholder 3"/>
          <p:cNvSpPr>
            <a:spLocks noGrp="1"/>
          </p:cNvSpPr>
          <p:nvPr>
            <p:ph type="ftr" sz="quarter" idx="2"/>
          </p:nvPr>
        </p:nvSpPr>
        <p:spPr>
          <a:xfrm>
            <a:off x="0" y="9432925"/>
            <a:ext cx="2955925" cy="496888"/>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62388" y="9432925"/>
            <a:ext cx="2955925" cy="496888"/>
          </a:xfrm>
          <a:prstGeom prst="rect">
            <a:avLst/>
          </a:prstGeom>
        </p:spPr>
        <p:txBody>
          <a:bodyPr vert="horz" lIns="91440" tIns="45720" rIns="91440" bIns="45720" rtlCol="0" anchor="b"/>
          <a:lstStyle>
            <a:lvl1pPr algn="r">
              <a:defRPr sz="1200"/>
            </a:lvl1pPr>
          </a:lstStyle>
          <a:p>
            <a:pPr>
              <a:defRPr/>
            </a:pPr>
            <a:fld id="{277BC9F9-D743-46FF-ACDF-E3D9238A134E}" type="slidenum">
              <a:rPr lang="fi-FI"/>
              <a:pPr>
                <a:defRPr/>
              </a:pPr>
              <a:t>‹#›</a:t>
            </a:fld>
            <a:endParaRPr lang="fi-FI"/>
          </a:p>
        </p:txBody>
      </p:sp>
    </p:spTree>
    <p:extLst>
      <p:ext uri="{BB962C8B-B14F-4D97-AF65-F5344CB8AC3E}">
        <p14:creationId xmlns:p14="http://schemas.microsoft.com/office/powerpoint/2010/main" val="2248626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925"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Date Placeholder 2"/>
          <p:cNvSpPr>
            <a:spLocks noGrp="1"/>
          </p:cNvSpPr>
          <p:nvPr>
            <p:ph type="dt" idx="1"/>
          </p:nvPr>
        </p:nvSpPr>
        <p:spPr>
          <a:xfrm>
            <a:off x="3862388" y="0"/>
            <a:ext cx="2955925"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4B2CB3-D74F-46FA-9066-4932CEBDFE43}" type="datetimeFigureOut">
              <a:rPr lang="fi-FI"/>
              <a:pPr>
                <a:defRPr/>
              </a:pPr>
              <a:t>18.2.2014</a:t>
            </a:fld>
            <a:endParaRPr lang="fi-FI"/>
          </a:p>
        </p:txBody>
      </p:sp>
      <p:sp>
        <p:nvSpPr>
          <p:cNvPr id="4" name="Slide Image Placeholder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2625" y="4718050"/>
            <a:ext cx="5454650" cy="4468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6" name="Footer Placeholder 5"/>
          <p:cNvSpPr>
            <a:spLocks noGrp="1"/>
          </p:cNvSpPr>
          <p:nvPr>
            <p:ph type="ftr" sz="quarter" idx="4"/>
          </p:nvPr>
        </p:nvSpPr>
        <p:spPr>
          <a:xfrm>
            <a:off x="0" y="9432925"/>
            <a:ext cx="2955925"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7" name="Slide Number Placeholder 6"/>
          <p:cNvSpPr>
            <a:spLocks noGrp="1"/>
          </p:cNvSpPr>
          <p:nvPr>
            <p:ph type="sldNum" sz="quarter" idx="5"/>
          </p:nvPr>
        </p:nvSpPr>
        <p:spPr>
          <a:xfrm>
            <a:off x="3862388" y="9432925"/>
            <a:ext cx="2955925"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C565DD0-1594-450C-BCC3-732F456DB1AE}" type="slidenum">
              <a:rPr lang="fi-FI"/>
              <a:pPr>
                <a:defRPr/>
              </a:pPr>
              <a:t>‹#›</a:t>
            </a:fld>
            <a:endParaRPr lang="fi-FI"/>
          </a:p>
        </p:txBody>
      </p:sp>
    </p:spTree>
    <p:extLst>
      <p:ext uri="{BB962C8B-B14F-4D97-AF65-F5344CB8AC3E}">
        <p14:creationId xmlns:p14="http://schemas.microsoft.com/office/powerpoint/2010/main" val="1873785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ri.or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ideastransformlandscapes.org/" TargetMode="External"/><Relationship Id="rId5" Type="http://schemas.openxmlformats.org/officeDocument/2006/relationships/hyperlink" Target="http://globalmonitoring.sdstate.edu/index.php" TargetMode="External"/><Relationship Id="rId4" Type="http://schemas.openxmlformats.org/officeDocument/2006/relationships/hyperlink" Target="http://www.iucn.or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B743070-F329-4013-A890-42CFCD90427F}" type="slidenum">
              <a:rPr lang="fi-FI" smtClean="0"/>
              <a:pPr>
                <a:defRPr/>
              </a:pPr>
              <a:t>1</a:t>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In late 2000s the Malawi’s financial sector was liberalized  which resulted in improved access to financing</a:t>
            </a:r>
          </a:p>
          <a:p>
            <a:r>
              <a:rPr lang="en-US" sz="1200" b="1" dirty="0" smtClean="0"/>
              <a:t>Forest-related financing available but mainly for short-term exploitation of forest resources </a:t>
            </a:r>
            <a:endParaRPr lang="en-US" b="1" dirty="0" smtClean="0">
              <a:sym typeface="Wingdings"/>
            </a:endParaRPr>
          </a:p>
          <a:p>
            <a:r>
              <a:rPr lang="en-US" sz="1200" dirty="0" smtClean="0">
                <a:sym typeface="Wingdings"/>
              </a:rPr>
              <a:t>Do</a:t>
            </a:r>
            <a:r>
              <a:rPr lang="en-US" sz="1200" dirty="0" smtClean="0"/>
              <a:t>mestic debt financing is available </a:t>
            </a:r>
            <a:r>
              <a:rPr lang="en-US" sz="1200" b="1" dirty="0" smtClean="0"/>
              <a:t>interest rates are high</a:t>
            </a:r>
            <a:r>
              <a:rPr lang="en-US" sz="1200" i="1" dirty="0" smtClean="0"/>
              <a:t> </a:t>
            </a:r>
            <a:r>
              <a:rPr lang="en-US" sz="1200" dirty="0" smtClean="0"/>
              <a:t>(up to 40%) and </a:t>
            </a:r>
            <a:r>
              <a:rPr lang="en-US" sz="1200" b="1" dirty="0" smtClean="0"/>
              <a:t>loan pay-back periods very short </a:t>
            </a:r>
            <a:r>
              <a:rPr lang="en-US" sz="1200" dirty="0" smtClean="0"/>
              <a:t>(from 6 months to 2-3 years)</a:t>
            </a:r>
            <a:r>
              <a:rPr lang="en-US" b="1" dirty="0" smtClean="0">
                <a:sym typeface="Wingdings"/>
              </a:rPr>
              <a:t> </a:t>
            </a:r>
            <a:r>
              <a:rPr lang="en-US" sz="1200" dirty="0" smtClean="0"/>
              <a:t> </a:t>
            </a:r>
            <a:r>
              <a:rPr lang="en-US" sz="1200" b="1" dirty="0" smtClean="0"/>
              <a:t>barrier to private investment</a:t>
            </a:r>
          </a:p>
          <a:p>
            <a:endParaRPr lang="en-US" dirty="0" smtClean="0"/>
          </a:p>
        </p:txBody>
      </p:sp>
      <p:sp>
        <p:nvSpPr>
          <p:cNvPr id="4" name="Slide Number Placeholder 3"/>
          <p:cNvSpPr>
            <a:spLocks noGrp="1"/>
          </p:cNvSpPr>
          <p:nvPr>
            <p:ph type="sldNum" sz="quarter" idx="5"/>
          </p:nvPr>
        </p:nvSpPr>
        <p:spPr/>
        <p:txBody>
          <a:bodyPr/>
          <a:lstStyle/>
          <a:p>
            <a:pPr>
              <a:defRPr/>
            </a:pPr>
            <a:fld id="{30C16C49-6D38-4665-A59A-FB37AABAFACB}" type="slidenum">
              <a:rPr lang="fi-FI" smtClean="0"/>
              <a:pPr>
                <a:defRPr/>
              </a:pPr>
              <a:t>10</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sz="1000" dirty="0" smtClean="0"/>
              <a:t>Forest investment landscape: This is a framework for the key components that have impact on investment attractiveness in the forest sector; </a:t>
            </a:r>
            <a:r>
              <a:rPr lang="fi-FI" sz="1000" dirty="0" smtClean="0">
                <a:solidFill>
                  <a:schemeClr val="accent2"/>
                </a:solidFill>
              </a:rPr>
              <a:t>many of them are also the key elements for good ”enabling environment” for forestry and forest industries investments and related financing </a:t>
            </a:r>
          </a:p>
          <a:p>
            <a:pPr eaLnBrk="1" hangingPunct="1">
              <a:spcBef>
                <a:spcPct val="0"/>
              </a:spcBef>
            </a:pPr>
            <a:endParaRPr lang="fi-FI" sz="1000" dirty="0" smtClean="0">
              <a:solidFill>
                <a:schemeClr val="accent2"/>
              </a:solidFill>
            </a:endParaRPr>
          </a:p>
          <a:p>
            <a:pPr eaLnBrk="1" hangingPunct="1">
              <a:spcBef>
                <a:spcPct val="0"/>
              </a:spcBef>
            </a:pPr>
            <a:r>
              <a:rPr lang="fi-FI" sz="1000" dirty="0" smtClean="0"/>
              <a:t>Social factors: </a:t>
            </a:r>
            <a:r>
              <a:rPr lang="fi-FI" sz="1000" dirty="0" smtClean="0">
                <a:solidFill>
                  <a:schemeClr val="tx2"/>
                </a:solidFill>
              </a:rPr>
              <a:t>Availability of trained staff, Social stability</a:t>
            </a:r>
          </a:p>
          <a:p>
            <a:pPr eaLnBrk="1" hangingPunct="1">
              <a:spcBef>
                <a:spcPct val="0"/>
              </a:spcBef>
            </a:pPr>
            <a:r>
              <a:rPr lang="fi-FI" sz="1000" dirty="0" smtClean="0">
                <a:solidFill>
                  <a:schemeClr val="tx2"/>
                </a:solidFill>
              </a:rPr>
              <a:t>Market demand: Economic growth, Population growth,Trade opportunities</a:t>
            </a:r>
          </a:p>
          <a:p>
            <a:pPr eaLnBrk="1" hangingPunct="1">
              <a:spcBef>
                <a:spcPct val="0"/>
              </a:spcBef>
            </a:pPr>
            <a:r>
              <a:rPr lang="fi-FI" sz="1000" dirty="0" smtClean="0">
                <a:solidFill>
                  <a:schemeClr val="tx2"/>
                </a:solidFill>
              </a:rPr>
              <a:t>Financial factors:  Interest rate, Availability of long term loans, Risk ratings, Reputation risk </a:t>
            </a:r>
          </a:p>
          <a:p>
            <a:pPr eaLnBrk="1" hangingPunct="1">
              <a:spcBef>
                <a:spcPct val="0"/>
              </a:spcBef>
            </a:pPr>
            <a:r>
              <a:rPr lang="fi-FI" sz="1000" dirty="0" smtClean="0">
                <a:solidFill>
                  <a:schemeClr val="tx2"/>
                </a:solidFill>
              </a:rPr>
              <a:t>Tree growth and physical environment: Rainfall, Land quality, Temperatures</a:t>
            </a:r>
          </a:p>
          <a:p>
            <a:pPr eaLnBrk="1" hangingPunct="1">
              <a:spcBef>
                <a:spcPct val="0"/>
              </a:spcBef>
            </a:pPr>
            <a:r>
              <a:rPr lang="fi-FI" sz="1000" dirty="0" smtClean="0">
                <a:solidFill>
                  <a:schemeClr val="tx2"/>
                </a:solidFill>
              </a:rPr>
              <a:t>Infrastructure:  Roads, Ports, Electricity</a:t>
            </a:r>
          </a:p>
          <a:p>
            <a:pPr eaLnBrk="1" hangingPunct="1">
              <a:spcBef>
                <a:spcPct val="0"/>
              </a:spcBef>
            </a:pPr>
            <a:r>
              <a:rPr lang="fi-FI" sz="1000" dirty="0" smtClean="0">
                <a:solidFill>
                  <a:schemeClr val="tx2"/>
                </a:solidFill>
              </a:rPr>
              <a:t>Policies and legislation: Stability, Rule of law, Licences and permits, Governance, Taxation, Investment policies</a:t>
            </a:r>
          </a:p>
          <a:p>
            <a:pPr eaLnBrk="1" hangingPunct="1">
              <a:spcBef>
                <a:spcPct val="0"/>
              </a:spcBef>
            </a:pPr>
            <a:endParaRPr lang="fi-FI" dirty="0" smtClean="0">
              <a:solidFill>
                <a:schemeClr val="tx2"/>
              </a:solidFill>
            </a:endParaRPr>
          </a:p>
          <a:p>
            <a:pPr eaLnBrk="1" hangingPunct="1">
              <a:spcBef>
                <a:spcPct val="0"/>
              </a:spcBef>
            </a:pPr>
            <a:endParaRPr lang="fi-FI" dirty="0" smtClean="0">
              <a:solidFill>
                <a:schemeClr val="tx2"/>
              </a:solidFill>
            </a:endParaRPr>
          </a:p>
          <a:p>
            <a:pPr eaLnBrk="1" hangingPunct="1">
              <a:spcBef>
                <a:spcPct val="0"/>
              </a:spcBef>
            </a:pPr>
            <a:endParaRPr lang="fi-FI" dirty="0" smtClean="0">
              <a:solidFill>
                <a:schemeClr val="tx2"/>
              </a:solidFill>
            </a:endParaRPr>
          </a:p>
          <a:p>
            <a:pPr eaLnBrk="1" hangingPunct="1">
              <a:spcBef>
                <a:spcPct val="0"/>
              </a:spcBef>
            </a:pPr>
            <a:endParaRPr lang="fi-FI" dirty="0" smtClean="0">
              <a:solidFill>
                <a:schemeClr val="tx2"/>
              </a:solidFill>
            </a:endParaRPr>
          </a:p>
          <a:p>
            <a:pPr eaLnBrk="1" hangingPunct="1">
              <a:spcBef>
                <a:spcPct val="0"/>
              </a:spcBef>
            </a:pPr>
            <a:endParaRPr lang="fi-FI" dirty="0" smtClean="0">
              <a:solidFill>
                <a:schemeClr val="tx2"/>
              </a:solidFill>
            </a:endParaRPr>
          </a:p>
          <a:p>
            <a:pPr eaLnBrk="1" hangingPunct="1">
              <a:spcBef>
                <a:spcPct val="0"/>
              </a:spcBef>
            </a:pPr>
            <a:endParaRPr lang="fi-FI" dirty="0" smtClean="0">
              <a:solidFill>
                <a:schemeClr val="tx2"/>
              </a:solidFill>
            </a:endParaRPr>
          </a:p>
          <a:p>
            <a:pPr eaLnBrk="1" hangingPunct="1">
              <a:spcBef>
                <a:spcPct val="0"/>
              </a:spcBef>
            </a:pPr>
            <a:endParaRPr lang="fi-FI" dirty="0" smtClean="0"/>
          </a:p>
          <a:p>
            <a:pPr eaLnBrk="1" hangingPunct="1">
              <a:spcBef>
                <a:spcPct val="0"/>
              </a:spcBef>
            </a:pPr>
            <a:endParaRPr lang="fi-FI" dirty="0"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11116C2-3774-48A0-A353-D2FBC4600673}" type="slidenum">
              <a:rPr lang="fi-FI" smtClean="0"/>
              <a:pPr fontAlgn="base">
                <a:spcBef>
                  <a:spcPct val="0"/>
                </a:spcBef>
                <a:spcAft>
                  <a:spcPct val="0"/>
                </a:spcAft>
                <a:defRPr/>
              </a:pPr>
              <a:t>12</a:t>
            </a:fld>
            <a:endParaRPr 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not going to talk about Bank projects. I think John gave us yesterday a much better example than I could on the transformational impact Bank projects can have. Another country where we have fundamentally changed the landscape restoration landscape is Albania, where Bank-financed projects helped to engaged villager in </a:t>
            </a:r>
            <a:r>
              <a:rPr lang="en-US" baseline="0" dirty="0" err="1" smtClean="0"/>
              <a:t>landuse</a:t>
            </a:r>
            <a:r>
              <a:rPr lang="en-US" baseline="0" dirty="0" smtClean="0"/>
              <a:t> planning by giving them improved tenure rights. And the results are have led to tremendous greening of the  of the rural landscape.</a:t>
            </a:r>
            <a:endParaRPr lang="en-US" dirty="0"/>
          </a:p>
        </p:txBody>
      </p:sp>
      <p:sp>
        <p:nvSpPr>
          <p:cNvPr id="4" name="Slide Number Placeholder 3"/>
          <p:cNvSpPr>
            <a:spLocks noGrp="1"/>
          </p:cNvSpPr>
          <p:nvPr>
            <p:ph type="sldNum" sz="quarter" idx="10"/>
          </p:nvPr>
        </p:nvSpPr>
        <p:spPr/>
        <p:txBody>
          <a:bodyPr/>
          <a:lstStyle/>
          <a:p>
            <a:pPr>
              <a:defRPr/>
            </a:pPr>
            <a:fld id="{DC565DD0-1594-450C-BCC3-732F456DB1AE}" type="slidenum">
              <a:rPr lang="fi-FI" smtClean="0"/>
              <a:pPr>
                <a:defRPr/>
              </a:pPr>
              <a:t>2</a:t>
            </a:fld>
            <a:endParaRPr lang="fi-FI"/>
          </a:p>
        </p:txBody>
      </p:sp>
    </p:spTree>
    <p:extLst>
      <p:ext uri="{BB962C8B-B14F-4D97-AF65-F5344CB8AC3E}">
        <p14:creationId xmlns:p14="http://schemas.microsoft.com/office/powerpoint/2010/main" val="422217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Mandate</a:t>
            </a:r>
            <a:r>
              <a:rPr lang="en-US" baseline="0" dirty="0" smtClean="0"/>
              <a:t> from high level</a:t>
            </a:r>
          </a:p>
          <a:p>
            <a:r>
              <a:rPr lang="en-US" baseline="0" dirty="0" smtClean="0"/>
              <a:t>Important to note that it is CC, not mitigation only, not adaptation only.</a:t>
            </a:r>
          </a:p>
          <a:p>
            <a:r>
              <a:rPr lang="en-US" baseline="0" dirty="0" smtClean="0"/>
              <a:t>Dual goal: eradication of extreme poverty and promoting shared prosperity. President Kim’s statement says that CC is a risk for the whole overall mission of the Bank.</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3</a:t>
            </a:fld>
            <a:endParaRPr lang="de-DE" dirty="0"/>
          </a:p>
        </p:txBody>
      </p:sp>
    </p:spTree>
    <p:extLst>
      <p:ext uri="{BB962C8B-B14F-4D97-AF65-F5344CB8AC3E}">
        <p14:creationId xmlns:p14="http://schemas.microsoft.com/office/powerpoint/2010/main" val="47193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the role of the Bank</a:t>
            </a:r>
            <a:r>
              <a:rPr lang="en-US" baseline="0" dirty="0" smtClean="0"/>
              <a:t> in three ways:</a:t>
            </a:r>
          </a:p>
          <a:p>
            <a:pPr marL="228600" indent="-228600">
              <a:buFont typeface="+mj-lt"/>
              <a:buAutoNum type="arabicPeriod"/>
            </a:pPr>
            <a:r>
              <a:rPr lang="en-US" baseline="0" dirty="0" smtClean="0"/>
              <a:t>The most famous part is naturally the finance we provide</a:t>
            </a:r>
          </a:p>
          <a:p>
            <a:pPr marL="228600" indent="-228600">
              <a:buFont typeface="+mj-lt"/>
              <a:buAutoNum type="arabicPeriod"/>
            </a:pPr>
            <a:r>
              <a:rPr lang="en-US" baseline="0" dirty="0" smtClean="0"/>
              <a:t>We are also a knowledge institution</a:t>
            </a:r>
          </a:p>
          <a:p>
            <a:pPr marL="228600" indent="-228600">
              <a:buFont typeface="+mj-lt"/>
              <a:buAutoNum type="arabicPeriod"/>
            </a:pPr>
            <a:r>
              <a:rPr lang="en-US" baseline="0" dirty="0" smtClean="0"/>
              <a:t>Finally, we see a clear role in providing platform for learning, a platform for stakeholders to meet and where we have a convening role</a:t>
            </a:r>
            <a:endParaRPr lang="en-US" dirty="0"/>
          </a:p>
        </p:txBody>
      </p:sp>
      <p:sp>
        <p:nvSpPr>
          <p:cNvPr id="4" name="Slide Number Placeholder 3"/>
          <p:cNvSpPr>
            <a:spLocks noGrp="1"/>
          </p:cNvSpPr>
          <p:nvPr>
            <p:ph type="sldNum" sz="quarter" idx="10"/>
          </p:nvPr>
        </p:nvSpPr>
        <p:spPr/>
        <p:txBody>
          <a:bodyPr/>
          <a:lstStyle/>
          <a:p>
            <a:pPr>
              <a:defRPr/>
            </a:pPr>
            <a:fld id="{DC565DD0-1594-450C-BCC3-732F456DB1AE}" type="slidenum">
              <a:rPr lang="fi-FI" smtClean="0"/>
              <a:pPr>
                <a:defRPr/>
              </a:pPr>
              <a:t>4</a:t>
            </a:fld>
            <a:endParaRPr lang="fi-FI"/>
          </a:p>
        </p:txBody>
      </p:sp>
    </p:spTree>
    <p:extLst>
      <p:ext uri="{BB962C8B-B14F-4D97-AF65-F5344CB8AC3E}">
        <p14:creationId xmlns:p14="http://schemas.microsoft.com/office/powerpoint/2010/main" val="293071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PROFOR</a:t>
            </a:r>
            <a:r>
              <a:rPr lang="en-US" b="1" baseline="0" dirty="0" smtClean="0"/>
              <a:t> 2011. </a:t>
            </a:r>
            <a:r>
              <a:rPr lang="en-US" b="1" dirty="0" smtClean="0"/>
              <a:t>Assessing the Potential for Forest Landscape Restoration </a:t>
            </a:r>
            <a:r>
              <a:rPr lang="en-US" dirty="0" smtClean="0">
                <a:hlinkClick r:id="rId3"/>
              </a:rPr>
              <a:t>World Resources Institute</a:t>
            </a:r>
            <a:r>
              <a:rPr lang="en-US" dirty="0" smtClean="0"/>
              <a:t> (WRI) and </a:t>
            </a:r>
            <a:r>
              <a:rPr lang="en-US" dirty="0" smtClean="0">
                <a:hlinkClick r:id="rId4"/>
              </a:rPr>
              <a:t>IUCN</a:t>
            </a:r>
            <a:r>
              <a:rPr lang="en-US" dirty="0" smtClean="0"/>
              <a:t>, </a:t>
            </a:r>
            <a:r>
              <a:rPr lang="en-US" dirty="0" smtClean="0">
                <a:hlinkClick r:id="rId5"/>
              </a:rPr>
              <a:t>South Dakota State University</a:t>
            </a:r>
            <a:r>
              <a:rPr lang="en-US" dirty="0" smtClean="0"/>
              <a:t>, on behalf of the </a:t>
            </a:r>
            <a:r>
              <a:rPr lang="en-US" dirty="0" smtClean="0">
                <a:hlinkClick r:id="rId6"/>
              </a:rPr>
              <a:t>Forest Landscape Restoration Global Partnership</a:t>
            </a:r>
            <a:r>
              <a:rPr lang="en-US" dirty="0" smtClean="0"/>
              <a:t>.</a:t>
            </a:r>
          </a:p>
          <a:p>
            <a:r>
              <a:rPr lang="en-US" baseline="0" dirty="0" smtClean="0"/>
              <a:t>Map:</a:t>
            </a:r>
          </a:p>
          <a:p>
            <a:r>
              <a:rPr lang="en-US" baseline="0" dirty="0" smtClean="0"/>
              <a:t>Comparing biophysical suitable land to recent forest cover =&gt; potential landscape restoration</a:t>
            </a:r>
          </a:p>
          <a:p>
            <a:r>
              <a:rPr lang="en-US" baseline="0" dirty="0" smtClean="0"/>
              <a:t>LAC: </a:t>
            </a:r>
          </a:p>
          <a:p>
            <a:r>
              <a:rPr lang="en-US" baseline="0" dirty="0" smtClean="0"/>
              <a:t>Recent tropical deforestation</a:t>
            </a:r>
          </a:p>
          <a:p>
            <a:r>
              <a:rPr lang="en-US" baseline="0" dirty="0" smtClean="0"/>
              <a:t>Protective within </a:t>
            </a:r>
            <a:r>
              <a:rPr lang="en-US" baseline="0" dirty="0" err="1" smtClean="0"/>
              <a:t>rainfed</a:t>
            </a:r>
            <a:r>
              <a:rPr lang="en-US" baseline="0" dirty="0" smtClean="0"/>
              <a:t> croplands</a:t>
            </a:r>
          </a:p>
          <a:p>
            <a:r>
              <a:rPr lang="en-US" baseline="0" dirty="0" smtClean="0"/>
              <a:t>El </a:t>
            </a:r>
            <a:r>
              <a:rPr lang="en-US" baseline="0" dirty="0" err="1" smtClean="0"/>
              <a:t>salvador</a:t>
            </a:r>
            <a:r>
              <a:rPr lang="en-US" baseline="0" dirty="0" smtClean="0"/>
              <a:t>: protective within </a:t>
            </a:r>
            <a:r>
              <a:rPr lang="en-US" baseline="0" dirty="0" err="1" smtClean="0"/>
              <a:t>rainfed</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Bonn</a:t>
            </a:r>
            <a:r>
              <a:rPr lang="en-US" baseline="0" dirty="0" smtClean="0"/>
              <a:t> Challenge: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50 million ha by 2020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El </a:t>
            </a:r>
            <a:r>
              <a:rPr lang="en-US" baseline="0" dirty="0" err="1" smtClean="0"/>
              <a:t>salvador</a:t>
            </a:r>
            <a:r>
              <a:rPr lang="en-US" baseline="0" dirty="0" smtClean="0"/>
              <a:t> 1 million ha pledged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El </a:t>
            </a:r>
            <a:r>
              <a:rPr lang="en-US" baseline="0" dirty="0" err="1" smtClean="0"/>
              <a:t>salvador</a:t>
            </a:r>
            <a:r>
              <a:rPr lang="en-US" baseline="0" dirty="0" smtClean="0"/>
              <a:t> 2 million ha land area, 300 000 ha forest, annual deforestation 5 000 ha</a:t>
            </a:r>
          </a:p>
          <a:p>
            <a:endParaRPr lang="en-US" dirty="0"/>
          </a:p>
        </p:txBody>
      </p:sp>
      <p:sp>
        <p:nvSpPr>
          <p:cNvPr id="4" name="Slide Number Placeholder 3"/>
          <p:cNvSpPr>
            <a:spLocks noGrp="1"/>
          </p:cNvSpPr>
          <p:nvPr>
            <p:ph type="sldNum" sz="quarter" idx="10"/>
          </p:nvPr>
        </p:nvSpPr>
        <p:spPr/>
        <p:txBody>
          <a:bodyPr/>
          <a:lstStyle/>
          <a:p>
            <a:fld id="{A288DCD1-5CDA-4E06-BFB0-60E27673F230}" type="slidenum">
              <a:rPr lang="en-US" smtClean="0"/>
              <a:t>5</a:t>
            </a:fld>
            <a:endParaRPr lang="en-US"/>
          </a:p>
        </p:txBody>
      </p:sp>
    </p:spTree>
    <p:extLst>
      <p:ext uri="{BB962C8B-B14F-4D97-AF65-F5344CB8AC3E}">
        <p14:creationId xmlns:p14="http://schemas.microsoft.com/office/powerpoint/2010/main" val="240945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has been</a:t>
            </a:r>
            <a:r>
              <a:rPr lang="en-US" baseline="0" dirty="0" smtClean="0"/>
              <a:t> mentioned many time; landscape restoration is much more than only reforestation.</a:t>
            </a:r>
          </a:p>
          <a:p>
            <a:endParaRPr lang="en-US" baseline="0" dirty="0" smtClean="0"/>
          </a:p>
          <a:p>
            <a:r>
              <a:rPr lang="en-US" baseline="0" dirty="0" smtClean="0"/>
              <a:t>Some ¾ of the potential is from restoring landscape mosaics. This means changing </a:t>
            </a:r>
            <a:r>
              <a:rPr lang="en-US" baseline="0" dirty="0" err="1" smtClean="0"/>
              <a:t>landuse</a:t>
            </a:r>
            <a:r>
              <a:rPr lang="en-US" baseline="0" dirty="0" smtClean="0"/>
              <a:t> patterns, but may also include planting forests.</a:t>
            </a:r>
            <a:endParaRPr lang="en-US" dirty="0"/>
          </a:p>
        </p:txBody>
      </p:sp>
      <p:sp>
        <p:nvSpPr>
          <p:cNvPr id="4" name="Slide Number Placeholder 3"/>
          <p:cNvSpPr>
            <a:spLocks noGrp="1"/>
          </p:cNvSpPr>
          <p:nvPr>
            <p:ph type="sldNum" sz="quarter" idx="10"/>
          </p:nvPr>
        </p:nvSpPr>
        <p:spPr/>
        <p:txBody>
          <a:bodyPr/>
          <a:lstStyle/>
          <a:p>
            <a:pPr>
              <a:defRPr/>
            </a:pPr>
            <a:fld id="{DC565DD0-1594-450C-BCC3-732F456DB1AE}" type="slidenum">
              <a:rPr lang="fi-FI" smtClean="0"/>
              <a:pPr>
                <a:defRPr/>
              </a:pPr>
              <a:t>6</a:t>
            </a:fld>
            <a:endParaRPr lang="fi-FI"/>
          </a:p>
        </p:txBody>
      </p:sp>
    </p:spTree>
    <p:extLst>
      <p:ext uri="{BB962C8B-B14F-4D97-AF65-F5344CB8AC3E}">
        <p14:creationId xmlns:p14="http://schemas.microsoft.com/office/powerpoint/2010/main" val="158362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00" dirty="0" smtClean="0"/>
              <a:t>Data is available mainly on formal investments in plantations and processing. This</a:t>
            </a:r>
            <a:r>
              <a:rPr lang="en-US" sz="1000" baseline="0" dirty="0" smtClean="0"/>
              <a:t> is not exactly about landscape restoration, but it gives us good insights to the drivers and decision-making criteria of the formal private sector.</a:t>
            </a:r>
            <a:endParaRPr lang="en-US" sz="1000" dirty="0" smtClean="0"/>
          </a:p>
          <a:p>
            <a:pPr eaLnBrk="1" fontAlgn="auto" hangingPunct="1">
              <a:spcBef>
                <a:spcPts val="0"/>
              </a:spcBef>
              <a:spcAft>
                <a:spcPts val="0"/>
              </a:spcAft>
              <a:defRPr/>
            </a:pPr>
            <a:endParaRPr lang="en-US" sz="1000" dirty="0" smtClean="0"/>
          </a:p>
          <a:p>
            <a:pPr eaLnBrk="1" fontAlgn="auto" hangingPunct="1">
              <a:spcBef>
                <a:spcPts val="0"/>
              </a:spcBef>
              <a:spcAft>
                <a:spcPts val="0"/>
              </a:spcAft>
              <a:defRPr/>
            </a:pPr>
            <a:r>
              <a:rPr lang="en-US" sz="1000" dirty="0" smtClean="0"/>
              <a:t>Latin America has highest share of investment into plantations and Asia-pacific has highest share of investments into processing</a:t>
            </a:r>
          </a:p>
          <a:p>
            <a:pPr eaLnBrk="1" fontAlgn="auto" hangingPunct="1">
              <a:spcBef>
                <a:spcPts val="0"/>
              </a:spcBef>
              <a:spcAft>
                <a:spcPts val="0"/>
              </a:spcAft>
              <a:defRPr/>
            </a:pPr>
            <a:r>
              <a:rPr lang="en-US" sz="1000" dirty="0" smtClean="0"/>
              <a:t>Africa notably has little investments into plantations and also limited processing related investments. ODA is more significant source relative to private sector investments in Africa.</a:t>
            </a:r>
          </a:p>
          <a:p>
            <a:pPr marL="171450" indent="-171450" eaLnBrk="1" fontAlgn="auto" hangingPunct="1">
              <a:spcBef>
                <a:spcPts val="0"/>
              </a:spcBef>
              <a:spcAft>
                <a:spcPts val="0"/>
              </a:spcAft>
              <a:buFontTx/>
              <a:buChar char="-"/>
              <a:defRPr/>
            </a:pPr>
            <a:endParaRPr lang="en-US" sz="1000" dirty="0" smtClean="0"/>
          </a:p>
          <a:p>
            <a:pPr marL="171450" indent="-171450" eaLnBrk="1" fontAlgn="auto" hangingPunct="1">
              <a:spcBef>
                <a:spcPts val="0"/>
              </a:spcBef>
              <a:spcAft>
                <a:spcPts val="0"/>
              </a:spcAft>
              <a:buFontTx/>
              <a:buChar char="-"/>
              <a:defRPr/>
            </a:pPr>
            <a:r>
              <a:rPr lang="en-US" sz="1000" dirty="0" smtClean="0"/>
              <a:t>This is a snapshot for 2011 but only ODA is ”actual” 2011 data, two other variables are yearly averages over a period of time allowing more reliable estimate as investment data can vary significantly from year to year</a:t>
            </a:r>
          </a:p>
          <a:p>
            <a:pPr marL="171450" indent="-171450" eaLnBrk="1" fontAlgn="auto" hangingPunct="1">
              <a:spcBef>
                <a:spcPts val="0"/>
              </a:spcBef>
              <a:spcAft>
                <a:spcPts val="0"/>
              </a:spcAft>
              <a:buFontTx/>
              <a:buChar char="-"/>
              <a:defRPr/>
            </a:pPr>
            <a:r>
              <a:rPr lang="en-US" sz="1000" dirty="0" smtClean="0"/>
              <a:t>Data should be considered indicative at best</a:t>
            </a:r>
          </a:p>
          <a:p>
            <a:pPr marL="171450" indent="-171450" eaLnBrk="1" fontAlgn="auto" hangingPunct="1">
              <a:spcBef>
                <a:spcPts val="0"/>
              </a:spcBef>
              <a:spcAft>
                <a:spcPts val="0"/>
              </a:spcAft>
              <a:buFontTx/>
              <a:buChar char="-"/>
              <a:defRPr/>
            </a:pPr>
            <a:r>
              <a:rPr lang="en-US" sz="1000" dirty="0" smtClean="0"/>
              <a:t>These variables allow some comparison because ”greenfield investment into processing” and ”plantation establishment” are both mainly greenfield investments, i.e. aim to create new production capacity and assets. Note that FDI presented in this </a:t>
            </a:r>
            <a:r>
              <a:rPr lang="en-US" sz="1000" dirty="0" err="1" smtClean="0"/>
              <a:t>ppt</a:t>
            </a:r>
            <a:r>
              <a:rPr lang="en-US" sz="1000" dirty="0" smtClean="0"/>
              <a:t> is not suitable for such comparison as it includes various components of FDI (greenfield investments and M&amp;As, reinvested earnings </a:t>
            </a:r>
            <a:r>
              <a:rPr lang="en-US" sz="1000" dirty="0" err="1" smtClean="0"/>
              <a:t>etc</a:t>
            </a:r>
            <a:r>
              <a:rPr lang="en-US" sz="1000" dirty="0" smtClean="0"/>
              <a:t>)</a:t>
            </a:r>
          </a:p>
          <a:p>
            <a:pPr marL="171450" indent="-171450" eaLnBrk="1" fontAlgn="auto" hangingPunct="1">
              <a:spcBef>
                <a:spcPts val="0"/>
              </a:spcBef>
              <a:spcAft>
                <a:spcPts val="0"/>
              </a:spcAft>
              <a:buFontTx/>
              <a:buChar char="-"/>
              <a:defRPr/>
            </a:pPr>
            <a:r>
              <a:rPr lang="en-US" sz="1000" dirty="0" smtClean="0"/>
              <a:t>Note that ”</a:t>
            </a:r>
            <a:r>
              <a:rPr lang="en-US" sz="1000" u="sng" dirty="0" smtClean="0"/>
              <a:t>plantation establishment” includes all investment sources (domestic investments, FDI and small </a:t>
            </a:r>
            <a:r>
              <a:rPr lang="en-US" sz="1000" u="sng" dirty="0" err="1" smtClean="0"/>
              <a:t>owners´investments</a:t>
            </a:r>
            <a:r>
              <a:rPr lang="en-US" sz="1000" dirty="0" smtClean="0"/>
              <a:t>). ”</a:t>
            </a:r>
            <a:r>
              <a:rPr lang="en-US" sz="1000" u="sng" dirty="0" smtClean="0"/>
              <a:t>Greenfield investments into processing” includes only cross-border investments </a:t>
            </a:r>
            <a:r>
              <a:rPr lang="en-US" sz="1000" dirty="0" smtClean="0"/>
              <a:t>– no domestic investments so comparison has to be done with care as the latter financing flow is likely under estimated due to absence of other streams than FDI.</a:t>
            </a:r>
          </a:p>
          <a:p>
            <a:pPr marL="171450" indent="-171450" eaLnBrk="1" fontAlgn="auto" hangingPunct="1">
              <a:spcBef>
                <a:spcPts val="0"/>
              </a:spcBef>
              <a:spcAft>
                <a:spcPts val="0"/>
              </a:spcAft>
              <a:buFontTx/>
              <a:buChar char="-"/>
              <a:defRPr/>
            </a:pPr>
            <a:r>
              <a:rPr lang="en-US" sz="1000" dirty="0" smtClean="0"/>
              <a:t>Greenfield investment data for year 2011 is derived from cumulative data available for 2003-12 so it does not give the true situation in 2011 but is a 10 year average</a:t>
            </a:r>
          </a:p>
          <a:p>
            <a:pPr marL="171450" indent="-171450" eaLnBrk="1" fontAlgn="auto" hangingPunct="1">
              <a:spcBef>
                <a:spcPts val="0"/>
              </a:spcBef>
              <a:spcAft>
                <a:spcPts val="0"/>
              </a:spcAft>
              <a:buFontTx/>
              <a:buChar char="-"/>
              <a:defRPr/>
            </a:pPr>
            <a:r>
              <a:rPr lang="en-US" sz="1000" dirty="0" smtClean="0"/>
              <a:t>Plantation establishment data is derived calculating yearly average between 2000-12</a:t>
            </a:r>
          </a:p>
          <a:p>
            <a:pPr marL="171450" indent="-171450" eaLnBrk="1" fontAlgn="auto" hangingPunct="1">
              <a:spcBef>
                <a:spcPts val="0"/>
              </a:spcBef>
              <a:spcAft>
                <a:spcPts val="0"/>
              </a:spcAft>
              <a:buFontTx/>
              <a:buChar char="-"/>
              <a:defRPr/>
            </a:pPr>
            <a:r>
              <a:rPr lang="en-US" sz="1000" dirty="0" smtClean="0"/>
              <a:t>Forestry ODA data is from OECD CRS and is actual disbursement data for 2011. This figure likely does not include all ODA that is forest relevant. (ODA data reliability issues should be considered, it is unlikely that the ”forestry ODA” would include both purely forest projects and those projects that have forest components. Also it is possible that reporting different type of projects per sector varies between donors)</a:t>
            </a:r>
            <a:endParaRPr lang="en-US" sz="1000" dirty="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5861B4-32C3-49B0-B657-C12B003B2ACE}" type="slidenum">
              <a:rPr lang="fi-FI" smtClean="0"/>
              <a:pPr fontAlgn="base">
                <a:spcBef>
                  <a:spcPct val="0"/>
                </a:spcBef>
                <a:spcAft>
                  <a:spcPct val="0"/>
                </a:spcAft>
                <a:defRPr/>
              </a:pPr>
              <a:t>7</a:t>
            </a:fld>
            <a:endParaRPr lang="fi-F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Latin America the total plantation area is estimated at approximately 24.2 million ha of which about 18.8 million ha is estimated to be privately owned. Major new investments are concentrated in five countries: Brazil, Chile, Uruguay, Colombia and Argentina (Figure 2.10).</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Private Sector Plantation Investment in Latin America by Country in 2011</a:t>
            </a:r>
          </a:p>
          <a:p>
            <a:r>
              <a:rPr lang="en-US" sz="1200" kern="1200" dirty="0" smtClean="0">
                <a:solidFill>
                  <a:schemeClr val="tx1"/>
                </a:solidFill>
                <a:effectLst/>
                <a:latin typeface="+mn-lt"/>
                <a:ea typeface="+mn-ea"/>
                <a:cs typeface="+mn-cs"/>
              </a:rPr>
              <a:t>Source: </a:t>
            </a:r>
            <a:r>
              <a:rPr lang="en-US" sz="1200" kern="1200" dirty="0" err="1" smtClean="0">
                <a:solidFill>
                  <a:schemeClr val="tx1"/>
                </a:solidFill>
                <a:effectLst/>
                <a:latin typeface="+mn-lt"/>
                <a:ea typeface="+mn-ea"/>
                <a:cs typeface="+mn-cs"/>
              </a:rPr>
              <a:t>Indufor</a:t>
            </a:r>
            <a:r>
              <a:rPr lang="en-US" sz="1200" kern="1200" dirty="0" smtClean="0">
                <a:solidFill>
                  <a:schemeClr val="tx1"/>
                </a:solidFill>
                <a:effectLst/>
                <a:latin typeface="+mn-lt"/>
                <a:ea typeface="+mn-ea"/>
                <a:cs typeface="+mn-cs"/>
              </a:rPr>
              <a:t> Plantation Database</a:t>
            </a:r>
          </a:p>
          <a:p>
            <a:endParaRPr lang="en-US" dirty="0"/>
          </a:p>
        </p:txBody>
      </p:sp>
      <p:sp>
        <p:nvSpPr>
          <p:cNvPr id="4" name="Slide Number Placeholder 3"/>
          <p:cNvSpPr>
            <a:spLocks noGrp="1"/>
          </p:cNvSpPr>
          <p:nvPr>
            <p:ph type="sldNum" sz="quarter" idx="10"/>
          </p:nvPr>
        </p:nvSpPr>
        <p:spPr/>
        <p:txBody>
          <a:bodyPr/>
          <a:lstStyle/>
          <a:p>
            <a:fld id="{A288DCD1-5CDA-4E06-BFB0-60E27673F230}" type="slidenum">
              <a:rPr lang="en-US" smtClean="0"/>
              <a:t>8</a:t>
            </a:fld>
            <a:endParaRPr lang="en-US"/>
          </a:p>
        </p:txBody>
      </p:sp>
    </p:spTree>
    <p:extLst>
      <p:ext uri="{BB962C8B-B14F-4D97-AF65-F5344CB8AC3E}">
        <p14:creationId xmlns:p14="http://schemas.microsoft.com/office/powerpoint/2010/main" val="1591455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000" smtClean="0"/>
              <a:t>The positive impacts of </a:t>
            </a:r>
            <a:r>
              <a:rPr lang="en-GB" sz="1000" u="sng" smtClean="0"/>
              <a:t>incentive schemes </a:t>
            </a:r>
            <a:r>
              <a:rPr lang="en-GB" sz="1000" smtClean="0"/>
              <a:t>based on Brazilian experience include: </a:t>
            </a:r>
            <a:endParaRPr lang="fi-FI" sz="1000" smtClean="0"/>
          </a:p>
          <a:p>
            <a:pPr eaLnBrk="1" hangingPunct="1">
              <a:spcBef>
                <a:spcPct val="0"/>
              </a:spcBef>
            </a:pPr>
            <a:r>
              <a:rPr lang="en-GB" sz="1000" smtClean="0"/>
              <a:t>- Creating a critical mass of forests leading consequently to establishment of forest-based industries.</a:t>
            </a:r>
            <a:endParaRPr lang="fi-FI" sz="1000" smtClean="0"/>
          </a:p>
          <a:p>
            <a:pPr eaLnBrk="1" hangingPunct="1">
              <a:spcBef>
                <a:spcPct val="0"/>
              </a:spcBef>
            </a:pPr>
            <a:r>
              <a:rPr lang="en-GB" sz="1000" smtClean="0"/>
              <a:t>- Catalysing socio-economic development and reducing poverty in rural areas</a:t>
            </a:r>
            <a:endParaRPr lang="fi-FI" sz="1000" smtClean="0"/>
          </a:p>
          <a:p>
            <a:pPr eaLnBrk="1" hangingPunct="1">
              <a:spcBef>
                <a:spcPct val="0"/>
              </a:spcBef>
            </a:pPr>
            <a:r>
              <a:rPr lang="en-GB" sz="1000" smtClean="0"/>
              <a:t>- Releasing pressure from natural forests</a:t>
            </a:r>
            <a:endParaRPr lang="fi-FI" sz="1000" smtClean="0"/>
          </a:p>
          <a:p>
            <a:pPr eaLnBrk="1" hangingPunct="1">
              <a:spcBef>
                <a:spcPct val="0"/>
              </a:spcBef>
            </a:pPr>
            <a:r>
              <a:rPr lang="en-GB" sz="1000" smtClean="0"/>
              <a:t>- Strengthening land tenure</a:t>
            </a:r>
            <a:endParaRPr lang="fi-FI" sz="1000" smtClean="0"/>
          </a:p>
          <a:p>
            <a:pPr eaLnBrk="1" hangingPunct="1">
              <a:spcBef>
                <a:spcPct val="0"/>
              </a:spcBef>
            </a:pPr>
            <a:r>
              <a:rPr lang="en-GB" sz="1000" smtClean="0"/>
              <a:t> In order to avoid negative experiences such as inefficiencies, suboptimal land use, poor quality plantations, and loss of biodiversity as well as neglect of small-scale growers’ successful incentives should be:</a:t>
            </a:r>
            <a:endParaRPr lang="fi-FI" sz="1000" smtClean="0"/>
          </a:p>
          <a:p>
            <a:pPr eaLnBrk="1" hangingPunct="1">
              <a:spcBef>
                <a:spcPct val="0"/>
              </a:spcBef>
            </a:pPr>
            <a:r>
              <a:rPr lang="en-GB" sz="1000" smtClean="0"/>
              <a:t>- Performance based – focusing on high survival rates and high productivity </a:t>
            </a:r>
            <a:endParaRPr lang="fi-FI" sz="1000" smtClean="0"/>
          </a:p>
          <a:p>
            <a:pPr eaLnBrk="1" hangingPunct="1">
              <a:spcBef>
                <a:spcPct val="0"/>
              </a:spcBef>
            </a:pPr>
            <a:r>
              <a:rPr lang="en-GB" sz="1000" smtClean="0"/>
              <a:t>- Combining direct incentives with tactical assistance (indirect enabling incentives)</a:t>
            </a:r>
            <a:endParaRPr lang="fi-FI" sz="1000" smtClean="0"/>
          </a:p>
          <a:p>
            <a:pPr eaLnBrk="1" hangingPunct="1">
              <a:spcBef>
                <a:spcPct val="0"/>
              </a:spcBef>
            </a:pPr>
            <a:r>
              <a:rPr lang="en-GB" sz="1000" smtClean="0"/>
              <a:t>- Temporary in nature (prepared to phase out at certain point of time)</a:t>
            </a:r>
            <a:endParaRPr lang="fi-FI" sz="1000" smtClean="0"/>
          </a:p>
          <a:p>
            <a:pPr eaLnBrk="1" hangingPunct="1">
              <a:spcBef>
                <a:spcPct val="0"/>
              </a:spcBef>
            </a:pPr>
            <a:r>
              <a:rPr lang="en-GB" sz="1000" smtClean="0"/>
              <a:t>- Inclusive rather than exclusive: supporting small- medium and large-scale tree growers</a:t>
            </a:r>
            <a:endParaRPr lang="fi-FI" sz="1000" smtClean="0"/>
          </a:p>
          <a:p>
            <a:pPr eaLnBrk="1" hangingPunct="1">
              <a:spcBef>
                <a:spcPct val="0"/>
              </a:spcBef>
            </a:pPr>
            <a:r>
              <a:rPr lang="en-GB" sz="1000" smtClean="0"/>
              <a:t>- Complying with the best environmental and social standards</a:t>
            </a:r>
          </a:p>
          <a:p>
            <a:pPr eaLnBrk="1" hangingPunct="1">
              <a:spcBef>
                <a:spcPct val="0"/>
              </a:spcBef>
            </a:pPr>
            <a:endParaRPr lang="en-GB" sz="1000" smtClean="0"/>
          </a:p>
          <a:p>
            <a:pPr eaLnBrk="1" hangingPunct="1">
              <a:spcBef>
                <a:spcPct val="0"/>
              </a:spcBef>
            </a:pPr>
            <a:r>
              <a:rPr lang="en-GB" sz="1000" smtClean="0"/>
              <a:t>The key factors that have enabled increasing </a:t>
            </a:r>
            <a:r>
              <a:rPr lang="en-GB" sz="1000" u="sng" smtClean="0"/>
              <a:t>participation of small- and medium size tree growers </a:t>
            </a:r>
            <a:r>
              <a:rPr lang="en-GB" sz="1000" smtClean="0"/>
              <a:t>are (i) social pressures towards companies to assist local communities, (ii) companies additional needs for raw material sourcing, and (iii) the fact that forestry has been financially viable land use option for local land owners. Of course it has been crucial that the local land owners have benefitted from companies’ technology, market opportunity and even in some cases financial assistance. Criticism of large-scale monocultures and the past conversion of native forests to plantations have contributed to new development of environmentally and socially sound tree farming. Brazilian tree farming model (out-grower schemes/ fomento florestal) is a forerunner allowing small and medium scale tree growers to benefit from the forest sector growth. Thanks to the big companies technology and markets have been available also for small-scale growers.</a:t>
            </a:r>
            <a:r>
              <a:rPr lang="fi-FI" sz="1000" smtClean="0"/>
              <a:t> </a:t>
            </a:r>
            <a:r>
              <a:rPr lang="en-GB" sz="1000" smtClean="0"/>
              <a:t>The key factors that have enabled increasing participation of small- and medium size tree growers are (i) social pressures towards companies to assist local communities, (ii) companies additional needs for raw material sourcing, and (iii) the fact that forestry has been financially viable land use option for local land owners. Of course it has been crucial that the local land owners have benefitted from companies’ technology, market opportunity and even in some cases financial assistance. There are various different models where companies make contract with local farmers. In the contracts typically the companies provide technical assistance, in kind/of credit for plant material and commitment to acquire produced wood at the end of rotation at market price. The farmers are committed to comply with best practices and in some cases also committed to sell part of the mature wood to the company.</a:t>
            </a:r>
            <a:br>
              <a:rPr lang="en-GB" sz="1000" smtClean="0"/>
            </a:br>
            <a:endParaRPr lang="en-GB" sz="1000" smtClean="0"/>
          </a:p>
          <a:p>
            <a:pPr eaLnBrk="1" hangingPunct="1">
              <a:spcBef>
                <a:spcPct val="0"/>
              </a:spcBef>
            </a:pPr>
            <a:r>
              <a:rPr lang="en-GB" sz="1000" smtClean="0"/>
              <a:t>Brazilian plantation model has recently contributed to </a:t>
            </a:r>
            <a:r>
              <a:rPr lang="en-GB" sz="1000" u="sng" smtClean="0"/>
              <a:t>biodiversity conservation</a:t>
            </a:r>
            <a:r>
              <a:rPr lang="en-GB" sz="1000" smtClean="0"/>
              <a:t>. Partly due to the legal obligations and partly due to voluntary measures forest farms have been able to rehabilitate significant areas of native vegetation. The law obliges plantation owners to reserve significant areas – from 20% to 80% of the farm area - for conservation purposes. Many companies have, in addition to that, promoted voluntary conservation. As a result some areas of Atlantic Rain Forests have increased the area.The Brazilian plantation / conservation model has been recognized by such international environmental NGOs as Word Wildlife Fund (WWF) and Conservation International (CI). WWF has actually launched a New Generation Plantation Project that promotes good plantations – the Brazilian already well-established practise is apparently the model for this initiative.</a:t>
            </a:r>
            <a:endParaRPr lang="fi-FI" sz="1000" smtClean="0"/>
          </a:p>
          <a:p>
            <a:pPr eaLnBrk="1" hangingPunct="1">
              <a:spcBef>
                <a:spcPct val="0"/>
              </a:spcBef>
            </a:pPr>
            <a:endParaRPr lang="fi-FI" sz="1000" smtClean="0"/>
          </a:p>
          <a:p>
            <a:pPr eaLnBrk="1" hangingPunct="1">
              <a:spcBef>
                <a:spcPct val="0"/>
              </a:spcBef>
            </a:pPr>
            <a:endParaRPr lang="fi-FI" sz="1000" smtClean="0"/>
          </a:p>
          <a:p>
            <a:pPr eaLnBrk="1" hangingPunct="1">
              <a:spcBef>
                <a:spcPct val="0"/>
              </a:spcBef>
            </a:pPr>
            <a:endParaRPr lang="fi-FI" sz="1000" smtClean="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527FA2-6854-47C9-B2A1-D00954921209}" type="slidenum">
              <a:rPr lang="fi-FI" smtClean="0"/>
              <a:pPr fontAlgn="base">
                <a:spcBef>
                  <a:spcPct val="0"/>
                </a:spcBef>
                <a:spcAft>
                  <a:spcPct val="0"/>
                </a:spcAft>
                <a:defRPr/>
              </a:pPr>
              <a:t>9</a:t>
            </a:fld>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E6153AEB-291F-4BB2-8133-027BA053529A}" type="slidenum">
              <a:rPr lang="fi-FI"/>
              <a:pPr>
                <a:defRPr/>
              </a:pPr>
              <a:t>‹#›</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Date Placeholder 3"/>
          <p:cNvSpPr>
            <a:spLocks noGrp="1"/>
          </p:cNvSpPr>
          <p:nvPr>
            <p:ph type="dt" sz="half" idx="12"/>
          </p:nvPr>
        </p:nvSpPr>
        <p:spPr/>
        <p:txBody>
          <a:bodyPr/>
          <a:lstStyle>
            <a:lvl1pPr>
              <a:defRPr/>
            </a:lvl1pPr>
          </a:lstStyle>
          <a:p>
            <a:pPr>
              <a:defRPr/>
            </a:pPr>
            <a:fld id="{6C138AEE-E20D-49FF-9136-15A5295DCAA9}" type="datetimeFigureOut">
              <a:rPr lang="fi-FI"/>
              <a:pPr>
                <a:defRPr/>
              </a:pPr>
              <a:t>18.2.2014</a:t>
            </a:fld>
            <a:endParaRPr lang="fi-FI"/>
          </a:p>
        </p:txBody>
      </p:sp>
    </p:spTree>
    <p:extLst>
      <p:ext uri="{BB962C8B-B14F-4D97-AF65-F5344CB8AC3E}">
        <p14:creationId xmlns:p14="http://schemas.microsoft.com/office/powerpoint/2010/main" val="141625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C170B833-1AED-41C0-8256-373D27929D65}" type="slidenum">
              <a:rPr lang="fi-FI"/>
              <a:pPr>
                <a:defRPr/>
              </a:pPr>
              <a:t>‹#›</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Date Placeholder 3"/>
          <p:cNvSpPr>
            <a:spLocks noGrp="1"/>
          </p:cNvSpPr>
          <p:nvPr>
            <p:ph type="dt" sz="half" idx="12"/>
          </p:nvPr>
        </p:nvSpPr>
        <p:spPr/>
        <p:txBody>
          <a:bodyPr/>
          <a:lstStyle>
            <a:lvl1pPr>
              <a:defRPr/>
            </a:lvl1pPr>
          </a:lstStyle>
          <a:p>
            <a:pPr>
              <a:defRPr/>
            </a:pPr>
            <a:fld id="{35723205-2D30-4645-811D-68358B26B7CA}" type="datetimeFigureOut">
              <a:rPr lang="fi-FI"/>
              <a:pPr>
                <a:defRPr/>
              </a:pPr>
              <a:t>18.2.2014</a:t>
            </a:fld>
            <a:endParaRPr lang="fi-FI"/>
          </a:p>
        </p:txBody>
      </p:sp>
    </p:spTree>
    <p:extLst>
      <p:ext uri="{BB962C8B-B14F-4D97-AF65-F5344CB8AC3E}">
        <p14:creationId xmlns:p14="http://schemas.microsoft.com/office/powerpoint/2010/main" val="205075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4ABDAD6-C52C-4931-9ED9-0AD3F6E7E02A}" type="slidenum">
              <a:rPr lang="fi-FI"/>
              <a:pPr>
                <a:defRPr/>
              </a:pPr>
              <a:t>‹#›</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Date Placeholder 3"/>
          <p:cNvSpPr>
            <a:spLocks noGrp="1"/>
          </p:cNvSpPr>
          <p:nvPr>
            <p:ph type="dt" sz="half" idx="12"/>
          </p:nvPr>
        </p:nvSpPr>
        <p:spPr/>
        <p:txBody>
          <a:bodyPr/>
          <a:lstStyle>
            <a:lvl1pPr>
              <a:defRPr/>
            </a:lvl1pPr>
          </a:lstStyle>
          <a:p>
            <a:pPr>
              <a:defRPr/>
            </a:pPr>
            <a:fld id="{A4B0F467-786C-4D5B-A809-7313B82C5A86}" type="datetimeFigureOut">
              <a:rPr lang="fi-FI"/>
              <a:pPr>
                <a:defRPr/>
              </a:pPr>
              <a:t>18.2.2014</a:t>
            </a:fld>
            <a:endParaRPr lang="fi-FI"/>
          </a:p>
        </p:txBody>
      </p:sp>
    </p:spTree>
    <p:extLst>
      <p:ext uri="{BB962C8B-B14F-4D97-AF65-F5344CB8AC3E}">
        <p14:creationId xmlns:p14="http://schemas.microsoft.com/office/powerpoint/2010/main" val="4592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smtClean="0"/>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smtClean="0"/>
              <a:t>Title of Presentation</a:t>
            </a:r>
            <a:endParaRPr lang="en-US" dirty="0"/>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smtClean="0"/>
              <a:t>Textmaster</a:t>
            </a:r>
            <a:endParaRPr lang="en-US" noProof="0" dirty="0" smtClean="0"/>
          </a:p>
          <a:p>
            <a:pPr lvl="1"/>
            <a:r>
              <a:rPr lang="en-US" noProof="0" dirty="0" smtClean="0"/>
              <a:t>Second Layer</a:t>
            </a:r>
          </a:p>
          <a:p>
            <a:pPr lvl="2"/>
            <a:r>
              <a:rPr lang="en-US" noProof="0" dirty="0" smtClean="0"/>
              <a:t>Third Layer</a:t>
            </a:r>
          </a:p>
          <a:p>
            <a:pPr lvl="3"/>
            <a:r>
              <a:rPr lang="en-US" noProof="0" dirty="0" smtClean="0"/>
              <a:t>Fourth Layer</a:t>
            </a:r>
          </a:p>
          <a:p>
            <a:pPr lvl="4"/>
            <a:r>
              <a:rPr lang="en-US" noProof="0" dirty="0" smtClean="0"/>
              <a:t>Fifth Layer</a:t>
            </a:r>
          </a:p>
          <a:p>
            <a:pPr lvl="5"/>
            <a:r>
              <a:rPr lang="en-US" noProof="0" dirty="0" smtClean="0"/>
              <a:t>6</a:t>
            </a:r>
            <a:endParaRPr lang="en-US" noProof="0" dirty="0"/>
          </a:p>
        </p:txBody>
      </p:sp>
    </p:spTree>
    <p:extLst>
      <p:ext uri="{BB962C8B-B14F-4D97-AF65-F5344CB8AC3E}">
        <p14:creationId xmlns:p14="http://schemas.microsoft.com/office/powerpoint/2010/main" val="24918349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CAA44C00-36BD-4817-880C-8FB161EA2B21}" type="slidenum">
              <a:rPr lang="fi-FI" smtClean="0"/>
              <a:t>‹#›</a:t>
            </a:fld>
            <a:endParaRPr lang="fi-FI" dirty="0"/>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Date Placeholder 3"/>
          <p:cNvSpPr>
            <a:spLocks noGrp="1"/>
          </p:cNvSpPr>
          <p:nvPr>
            <p:ph type="dt" sz="half" idx="12"/>
          </p:nvPr>
        </p:nvSpPr>
        <p:spPr/>
        <p:txBody>
          <a:bodyPr/>
          <a:lstStyle>
            <a:lvl1pPr>
              <a:defRPr/>
            </a:lvl1pPr>
          </a:lstStyle>
          <a:p>
            <a:pPr>
              <a:defRPr/>
            </a:pPr>
            <a:fld id="{A518C993-2B4C-4251-BEE9-D4E2ED15DBC3}" type="datetimeFigureOut">
              <a:rPr lang="fi-FI"/>
              <a:pPr>
                <a:defRPr/>
              </a:pPr>
              <a:t>18.2.2014</a:t>
            </a:fld>
            <a:endParaRPr lang="fi-FI"/>
          </a:p>
        </p:txBody>
      </p:sp>
    </p:spTree>
    <p:extLst>
      <p:ext uri="{BB962C8B-B14F-4D97-AF65-F5344CB8AC3E}">
        <p14:creationId xmlns:p14="http://schemas.microsoft.com/office/powerpoint/2010/main" val="74872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D12A38EF-299B-4B52-B5C9-D17116FDC232}" type="slidenum">
              <a:rPr lang="fi-FI"/>
              <a:pPr>
                <a:defRPr/>
              </a:pPr>
              <a:t>‹#›</a:t>
            </a:fld>
            <a:endParaRPr lang="fi-FI"/>
          </a:p>
        </p:txBody>
      </p:sp>
      <p:sp>
        <p:nvSpPr>
          <p:cNvPr id="5" name="Footer Placeholder 4"/>
          <p:cNvSpPr>
            <a:spLocks noGrp="1"/>
          </p:cNvSpPr>
          <p:nvPr>
            <p:ph type="ftr" sz="quarter" idx="11"/>
          </p:nvPr>
        </p:nvSpPr>
        <p:spPr/>
        <p:txBody>
          <a:bodyPr/>
          <a:lstStyle>
            <a:lvl1pPr>
              <a:defRPr/>
            </a:lvl1pPr>
          </a:lstStyle>
          <a:p>
            <a:pPr>
              <a:defRPr/>
            </a:pPr>
            <a:endParaRPr lang="fi-FI"/>
          </a:p>
        </p:txBody>
      </p:sp>
      <p:sp>
        <p:nvSpPr>
          <p:cNvPr id="6" name="Date Placeholder 3"/>
          <p:cNvSpPr>
            <a:spLocks noGrp="1"/>
          </p:cNvSpPr>
          <p:nvPr>
            <p:ph type="dt" sz="half" idx="12"/>
          </p:nvPr>
        </p:nvSpPr>
        <p:spPr/>
        <p:txBody>
          <a:bodyPr/>
          <a:lstStyle>
            <a:lvl1pPr>
              <a:defRPr/>
            </a:lvl1pPr>
          </a:lstStyle>
          <a:p>
            <a:pPr>
              <a:defRPr/>
            </a:pPr>
            <a:fld id="{6D0DDF35-00EA-4536-B48B-208B172A7F00}" type="datetimeFigureOut">
              <a:rPr lang="fi-FI"/>
              <a:pPr>
                <a:defRPr/>
              </a:pPr>
              <a:t>18.2.2014</a:t>
            </a:fld>
            <a:endParaRPr lang="fi-FI"/>
          </a:p>
        </p:txBody>
      </p:sp>
    </p:spTree>
    <p:extLst>
      <p:ext uri="{BB962C8B-B14F-4D97-AF65-F5344CB8AC3E}">
        <p14:creationId xmlns:p14="http://schemas.microsoft.com/office/powerpoint/2010/main" val="390231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AB5C272C-F324-4F53-A0A6-15B95ACF947D}" type="slidenum">
              <a:rPr lang="fi-FI"/>
              <a:pPr>
                <a:defRPr/>
              </a:pPr>
              <a:t>‹#›</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Date Placeholder 3"/>
          <p:cNvSpPr>
            <a:spLocks noGrp="1"/>
          </p:cNvSpPr>
          <p:nvPr>
            <p:ph type="dt" sz="half" idx="12"/>
          </p:nvPr>
        </p:nvSpPr>
        <p:spPr/>
        <p:txBody>
          <a:bodyPr/>
          <a:lstStyle>
            <a:lvl1pPr>
              <a:defRPr/>
            </a:lvl1pPr>
          </a:lstStyle>
          <a:p>
            <a:pPr>
              <a:defRPr/>
            </a:pPr>
            <a:fld id="{3E57D116-B7C2-40AA-8096-6B8049BB6EC0}" type="datetimeFigureOut">
              <a:rPr lang="fi-FI"/>
              <a:pPr>
                <a:defRPr/>
              </a:pPr>
              <a:t>18.2.2014</a:t>
            </a:fld>
            <a:endParaRPr lang="fi-FI"/>
          </a:p>
        </p:txBody>
      </p:sp>
    </p:spTree>
    <p:extLst>
      <p:ext uri="{BB962C8B-B14F-4D97-AF65-F5344CB8AC3E}">
        <p14:creationId xmlns:p14="http://schemas.microsoft.com/office/powerpoint/2010/main" val="320036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ADFEBB68-123E-4680-AF16-5D24521638CF}" type="slidenum">
              <a:rPr lang="fi-FI"/>
              <a:pPr>
                <a:defRPr/>
              </a:pPr>
              <a:t>‹#›</a:t>
            </a:fld>
            <a:endParaRPr lang="fi-FI"/>
          </a:p>
        </p:txBody>
      </p:sp>
      <p:sp>
        <p:nvSpPr>
          <p:cNvPr id="8" name="Footer Placeholder 4"/>
          <p:cNvSpPr>
            <a:spLocks noGrp="1"/>
          </p:cNvSpPr>
          <p:nvPr>
            <p:ph type="ftr" sz="quarter" idx="11"/>
          </p:nvPr>
        </p:nvSpPr>
        <p:spPr/>
        <p:txBody>
          <a:bodyPr/>
          <a:lstStyle>
            <a:lvl1pPr>
              <a:defRPr/>
            </a:lvl1pPr>
          </a:lstStyle>
          <a:p>
            <a:pPr>
              <a:defRPr/>
            </a:pPr>
            <a:endParaRPr lang="fi-FI"/>
          </a:p>
        </p:txBody>
      </p:sp>
      <p:sp>
        <p:nvSpPr>
          <p:cNvPr id="9" name="Date Placeholder 3"/>
          <p:cNvSpPr>
            <a:spLocks noGrp="1"/>
          </p:cNvSpPr>
          <p:nvPr>
            <p:ph type="dt" sz="half" idx="12"/>
          </p:nvPr>
        </p:nvSpPr>
        <p:spPr/>
        <p:txBody>
          <a:bodyPr/>
          <a:lstStyle>
            <a:lvl1pPr>
              <a:defRPr/>
            </a:lvl1pPr>
          </a:lstStyle>
          <a:p>
            <a:pPr>
              <a:defRPr/>
            </a:pPr>
            <a:fld id="{01927A57-AAC7-40DC-AC9D-F31F93CAB6CC}" type="datetimeFigureOut">
              <a:rPr lang="fi-FI"/>
              <a:pPr>
                <a:defRPr/>
              </a:pPr>
              <a:t>18.2.2014</a:t>
            </a:fld>
            <a:endParaRPr lang="fi-FI"/>
          </a:p>
        </p:txBody>
      </p:sp>
    </p:spTree>
    <p:extLst>
      <p:ext uri="{BB962C8B-B14F-4D97-AF65-F5344CB8AC3E}">
        <p14:creationId xmlns:p14="http://schemas.microsoft.com/office/powerpoint/2010/main" val="393284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90B978F2-48A0-4B74-A1E0-170B061E0E00}" type="slidenum">
              <a:rPr lang="fi-FI"/>
              <a:pPr>
                <a:defRPr/>
              </a:pPr>
              <a:t>‹#›</a:t>
            </a:fld>
            <a:endParaRPr lang="fi-FI"/>
          </a:p>
        </p:txBody>
      </p:sp>
      <p:sp>
        <p:nvSpPr>
          <p:cNvPr id="4" name="Footer Placeholder 4"/>
          <p:cNvSpPr>
            <a:spLocks noGrp="1"/>
          </p:cNvSpPr>
          <p:nvPr>
            <p:ph type="ftr" sz="quarter" idx="11"/>
          </p:nvPr>
        </p:nvSpPr>
        <p:spPr/>
        <p:txBody>
          <a:bodyPr/>
          <a:lstStyle>
            <a:lvl1pPr>
              <a:defRPr/>
            </a:lvl1pPr>
          </a:lstStyle>
          <a:p>
            <a:pPr>
              <a:defRPr/>
            </a:pPr>
            <a:endParaRPr lang="fi-FI"/>
          </a:p>
        </p:txBody>
      </p:sp>
      <p:sp>
        <p:nvSpPr>
          <p:cNvPr id="5" name="Date Placeholder 3"/>
          <p:cNvSpPr>
            <a:spLocks noGrp="1"/>
          </p:cNvSpPr>
          <p:nvPr>
            <p:ph type="dt" sz="half" idx="12"/>
          </p:nvPr>
        </p:nvSpPr>
        <p:spPr/>
        <p:txBody>
          <a:bodyPr/>
          <a:lstStyle>
            <a:lvl1pPr>
              <a:defRPr/>
            </a:lvl1pPr>
          </a:lstStyle>
          <a:p>
            <a:pPr>
              <a:defRPr/>
            </a:pPr>
            <a:fld id="{25D4C5BB-0C7D-4BB2-8394-0625788CE3E7}" type="datetimeFigureOut">
              <a:rPr lang="fi-FI"/>
              <a:pPr>
                <a:defRPr/>
              </a:pPr>
              <a:t>18.2.2014</a:t>
            </a:fld>
            <a:endParaRPr lang="fi-FI"/>
          </a:p>
        </p:txBody>
      </p:sp>
    </p:spTree>
    <p:extLst>
      <p:ext uri="{BB962C8B-B14F-4D97-AF65-F5344CB8AC3E}">
        <p14:creationId xmlns:p14="http://schemas.microsoft.com/office/powerpoint/2010/main" val="261067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FF75DC2-0E7A-4507-B9F4-82D22979C6E5}" type="slidenum">
              <a:rPr lang="fi-FI"/>
              <a:pPr>
                <a:defRPr/>
              </a:pPr>
              <a:t>‹#›</a:t>
            </a:fld>
            <a:endParaRPr lang="fi-FI"/>
          </a:p>
        </p:txBody>
      </p:sp>
      <p:sp>
        <p:nvSpPr>
          <p:cNvPr id="3" name="Footer Placeholder 4"/>
          <p:cNvSpPr>
            <a:spLocks noGrp="1"/>
          </p:cNvSpPr>
          <p:nvPr>
            <p:ph type="ftr" sz="quarter" idx="11"/>
          </p:nvPr>
        </p:nvSpPr>
        <p:spPr/>
        <p:txBody>
          <a:bodyPr/>
          <a:lstStyle>
            <a:lvl1pPr>
              <a:defRPr/>
            </a:lvl1pPr>
          </a:lstStyle>
          <a:p>
            <a:pPr>
              <a:defRPr/>
            </a:pPr>
            <a:endParaRPr lang="fi-FI"/>
          </a:p>
        </p:txBody>
      </p:sp>
      <p:sp>
        <p:nvSpPr>
          <p:cNvPr id="4" name="Date Placeholder 3"/>
          <p:cNvSpPr>
            <a:spLocks noGrp="1"/>
          </p:cNvSpPr>
          <p:nvPr>
            <p:ph type="dt" sz="half" idx="12"/>
          </p:nvPr>
        </p:nvSpPr>
        <p:spPr/>
        <p:txBody>
          <a:bodyPr/>
          <a:lstStyle>
            <a:lvl1pPr>
              <a:defRPr/>
            </a:lvl1pPr>
          </a:lstStyle>
          <a:p>
            <a:pPr>
              <a:defRPr/>
            </a:pPr>
            <a:fld id="{1F06719A-E0AE-49D5-84A2-BC2C9082CF64}" type="datetimeFigureOut">
              <a:rPr lang="fi-FI"/>
              <a:pPr>
                <a:defRPr/>
              </a:pPr>
              <a:t>18.2.2014</a:t>
            </a:fld>
            <a:endParaRPr lang="fi-FI"/>
          </a:p>
        </p:txBody>
      </p:sp>
    </p:spTree>
    <p:extLst>
      <p:ext uri="{BB962C8B-B14F-4D97-AF65-F5344CB8AC3E}">
        <p14:creationId xmlns:p14="http://schemas.microsoft.com/office/powerpoint/2010/main" val="343514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ED058D1C-F6C1-404D-B0C3-9D8B7ADEDA71}" type="slidenum">
              <a:rPr lang="fi-FI"/>
              <a:pPr>
                <a:defRPr/>
              </a:pPr>
              <a:t>‹#›</a:t>
            </a:fld>
            <a:endParaRPr lang="fi-FI"/>
          </a:p>
        </p:txBody>
      </p:sp>
      <p:sp>
        <p:nvSpPr>
          <p:cNvPr id="6" name="Footer Placeholder 4"/>
          <p:cNvSpPr>
            <a:spLocks noGrp="1"/>
          </p:cNvSpPr>
          <p:nvPr>
            <p:ph type="ftr" sz="quarter" idx="15"/>
          </p:nvPr>
        </p:nvSpPr>
        <p:spPr/>
        <p:txBody>
          <a:bodyPr/>
          <a:lstStyle>
            <a:lvl1pPr>
              <a:defRPr/>
            </a:lvl1pPr>
          </a:lstStyle>
          <a:p>
            <a:pPr>
              <a:defRPr/>
            </a:pPr>
            <a:endParaRPr lang="fi-FI"/>
          </a:p>
        </p:txBody>
      </p:sp>
      <p:sp>
        <p:nvSpPr>
          <p:cNvPr id="7" name="Date Placeholder 3"/>
          <p:cNvSpPr>
            <a:spLocks noGrp="1"/>
          </p:cNvSpPr>
          <p:nvPr>
            <p:ph type="dt" sz="half" idx="16"/>
          </p:nvPr>
        </p:nvSpPr>
        <p:spPr/>
        <p:txBody>
          <a:bodyPr/>
          <a:lstStyle>
            <a:lvl1pPr>
              <a:defRPr/>
            </a:lvl1pPr>
          </a:lstStyle>
          <a:p>
            <a:pPr>
              <a:defRPr/>
            </a:pPr>
            <a:fld id="{25ABE918-53F6-404C-AFF8-8D006B306233}" type="datetimeFigureOut">
              <a:rPr lang="fi-FI"/>
              <a:pPr>
                <a:defRPr/>
              </a:pPr>
              <a:t>18.2.2014</a:t>
            </a:fld>
            <a:endParaRPr lang="fi-FI"/>
          </a:p>
        </p:txBody>
      </p:sp>
    </p:spTree>
    <p:extLst>
      <p:ext uri="{BB962C8B-B14F-4D97-AF65-F5344CB8AC3E}">
        <p14:creationId xmlns:p14="http://schemas.microsoft.com/office/powerpoint/2010/main" val="373714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A2DE3036-D4F0-4343-98DA-1558D9EF6FBD}" type="slidenum">
              <a:rPr lang="fi-FI"/>
              <a:pPr>
                <a:defRPr/>
              </a:pPr>
              <a:t>‹#›</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Date Placeholder 3"/>
          <p:cNvSpPr>
            <a:spLocks noGrp="1"/>
          </p:cNvSpPr>
          <p:nvPr>
            <p:ph type="dt" sz="half" idx="12"/>
          </p:nvPr>
        </p:nvSpPr>
        <p:spPr/>
        <p:txBody>
          <a:bodyPr/>
          <a:lstStyle>
            <a:lvl1pPr>
              <a:defRPr/>
            </a:lvl1pPr>
          </a:lstStyle>
          <a:p>
            <a:pPr>
              <a:defRPr/>
            </a:pPr>
            <a:fld id="{2D0F6FB9-50A2-48F7-B9E1-E97B368E44A4}" type="datetimeFigureOut">
              <a:rPr lang="fi-FI"/>
              <a:pPr>
                <a:defRPr/>
              </a:pPr>
              <a:t>18.2.2014</a:t>
            </a:fld>
            <a:endParaRPr lang="fi-FI"/>
          </a:p>
        </p:txBody>
      </p:sp>
    </p:spTree>
    <p:extLst>
      <p:ext uri="{BB962C8B-B14F-4D97-AF65-F5344CB8AC3E}">
        <p14:creationId xmlns:p14="http://schemas.microsoft.com/office/powerpoint/2010/main" val="149672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35340" y="0"/>
            <a:ext cx="7086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cs typeface="+mn-cs"/>
              </a:defRPr>
            </a:lvl1pPr>
          </a:lstStyle>
          <a:p>
            <a:pPr>
              <a:defRPr/>
            </a:pPr>
            <a:fld id="{4C3A69A3-20DA-4923-AD85-D910410D917A}" type="slidenum">
              <a:rPr lang="fi-FI"/>
              <a:pPr>
                <a:defRPr/>
              </a:pPr>
              <a:t>‹#›</a:t>
            </a:fld>
            <a:endParaRPr lang="fi-FI"/>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cs typeface="+mn-cs"/>
              </a:defRPr>
            </a:lvl1pPr>
          </a:lstStyle>
          <a:p>
            <a:pPr>
              <a:defRPr/>
            </a:pPr>
            <a:endParaRPr lang="fi-FI"/>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cs typeface="+mn-cs"/>
              </a:defRPr>
            </a:lvl1pPr>
          </a:lstStyle>
          <a:p>
            <a:pPr>
              <a:defRPr/>
            </a:pPr>
            <a:fld id="{7F74134B-73EE-4A4C-8815-EF1C56B88FD5}" type="datetimeFigureOut">
              <a:rPr lang="fi-FI"/>
              <a:pPr>
                <a:defRPr/>
              </a:pPr>
              <a:t>18.2.2014</a:t>
            </a:fld>
            <a:endParaRPr lang="fi-FI"/>
          </a:p>
        </p:txBody>
      </p:sp>
      <p:pic>
        <p:nvPicPr>
          <p:cNvPr id="9" name="Picture 8" descr="PROFOR logo .bmp"/>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26166" y="836712"/>
            <a:ext cx="731520" cy="731520"/>
          </a:xfrm>
          <a:prstGeom prst="rect">
            <a:avLst/>
          </a:prstGeom>
        </p:spPr>
      </p:pic>
      <p:pic>
        <p:nvPicPr>
          <p:cNvPr id="10" name="Picture 9" descr="wbcube-l.gif"/>
          <p:cNvPicPr>
            <a:picLocks noChangeAspect="1"/>
          </p:cNvPicPr>
          <p:nvPr userDrawn="1"/>
        </p:nvPicPr>
        <p:blipFill>
          <a:blip r:embed="rId1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35340" y="0"/>
            <a:ext cx="731520" cy="73152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4.jpe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jpeg"/><Relationship Id="rId14" Type="http://schemas.openxmlformats.org/officeDocument/2006/relationships/image" Target="../media/image1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GautWv1CiRnBqM&amp;tbnid=0h1dw0axpedtiM:&amp;ved=0CAUQjRw&amp;url=http://www.worldbank.org/en/about/president&amp;ei=C8tKUrDqENT-4AOOzoHIBg&amp;bvm=bv.53371865,d.dmg&amp;psig=AFQjCNGi4Da9LU9OrfqXSSE3UPK9buPOyw&amp;ust=1380719725202053"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t>Climate and Landscape Restoration</a:t>
            </a:r>
            <a:endParaRPr lang="fi-FI" dirty="0"/>
          </a:p>
        </p:txBody>
      </p:sp>
      <p:sp>
        <p:nvSpPr>
          <p:cNvPr id="3" name="Subtitle 2"/>
          <p:cNvSpPr>
            <a:spLocks noGrp="1"/>
          </p:cNvSpPr>
          <p:nvPr>
            <p:ph type="subTitle" idx="1"/>
          </p:nvPr>
        </p:nvSpPr>
        <p:spPr>
          <a:xfrm>
            <a:off x="685800" y="4572000"/>
            <a:ext cx="6461125" cy="1809328"/>
          </a:xfrm>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smtClean="0"/>
          </a:p>
          <a:p>
            <a:pPr algn="r" eaLnBrk="1" fontAlgn="auto" hangingPunct="1">
              <a:spcAft>
                <a:spcPts val="0"/>
              </a:spcAft>
              <a:buFont typeface="Arial" pitchFamily="34" charset="0"/>
              <a:buNone/>
              <a:defRPr/>
            </a:pPr>
            <a:r>
              <a:rPr lang="en-US" dirty="0" smtClean="0"/>
              <a:t>Tuukka Castrén/World Bank</a:t>
            </a:r>
          </a:p>
          <a:p>
            <a:pPr algn="r" eaLnBrk="1" fontAlgn="auto" hangingPunct="1">
              <a:spcAft>
                <a:spcPts val="0"/>
              </a:spcAft>
              <a:buFont typeface="Arial" pitchFamily="34" charset="0"/>
              <a:buNone/>
              <a:defRPr/>
            </a:pPr>
            <a:r>
              <a:rPr lang="en-US" dirty="0" smtClean="0"/>
              <a:t>San Salvador/February 18, 2014</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i-FI" dirty="0" smtClean="0"/>
              <a:t>Case Malawi</a:t>
            </a:r>
            <a:br>
              <a:rPr lang="fi-FI" dirty="0" smtClean="0"/>
            </a:br>
            <a:r>
              <a:rPr lang="en-US" sz="2000" dirty="0" smtClean="0"/>
              <a:t>Perverse </a:t>
            </a:r>
            <a:r>
              <a:rPr lang="en-US" sz="2000" dirty="0"/>
              <a:t>incentives </a:t>
            </a:r>
            <a:r>
              <a:rPr lang="en-US" sz="2000" dirty="0" smtClean="0"/>
              <a:t> and looking outside the box</a:t>
            </a:r>
            <a:endParaRPr lang="fi-FI" sz="2000" dirty="0"/>
          </a:p>
        </p:txBody>
      </p:sp>
      <p:sp>
        <p:nvSpPr>
          <p:cNvPr id="35843" name="Content Placeholder 2"/>
          <p:cNvSpPr>
            <a:spLocks noGrp="1"/>
          </p:cNvSpPr>
          <p:nvPr>
            <p:ph idx="1"/>
          </p:nvPr>
        </p:nvSpPr>
        <p:spPr/>
        <p:txBody>
          <a:bodyPr/>
          <a:lstStyle/>
          <a:p>
            <a:pPr>
              <a:spcAft>
                <a:spcPts val="600"/>
              </a:spcAft>
            </a:pPr>
            <a:r>
              <a:rPr lang="en-US" sz="2400" dirty="0" smtClean="0"/>
              <a:t>In late 2000s the Malawi’s financial sector was liberalized </a:t>
            </a:r>
            <a:r>
              <a:rPr lang="en-US" sz="2400" dirty="0" smtClean="0">
                <a:sym typeface="Wingdings"/>
              </a:rPr>
              <a:t> </a:t>
            </a:r>
            <a:r>
              <a:rPr lang="en-US" sz="2400" b="1" dirty="0" smtClean="0">
                <a:sym typeface="Wingdings"/>
              </a:rPr>
              <a:t>f</a:t>
            </a:r>
            <a:r>
              <a:rPr lang="en-US" sz="2400" b="1" dirty="0" smtClean="0"/>
              <a:t>orest financing available but mainly for short-term exploitation of forest resources </a:t>
            </a:r>
            <a:endParaRPr lang="en-US" b="1" dirty="0">
              <a:sym typeface="Wingdings"/>
            </a:endParaRPr>
          </a:p>
          <a:p>
            <a:pPr>
              <a:spcAft>
                <a:spcPts val="600"/>
              </a:spcAft>
            </a:pPr>
            <a:r>
              <a:rPr lang="en-US" sz="2400" dirty="0" smtClean="0">
                <a:sym typeface="Wingdings"/>
              </a:rPr>
              <a:t>Do</a:t>
            </a:r>
            <a:r>
              <a:rPr lang="en-US" sz="2400" dirty="0" smtClean="0"/>
              <a:t>mestic debt financing is available </a:t>
            </a:r>
            <a:r>
              <a:rPr lang="en-US" sz="2400" b="1" dirty="0" smtClean="0"/>
              <a:t>interest rates are high</a:t>
            </a:r>
            <a:r>
              <a:rPr lang="en-US" sz="2400" i="1" dirty="0" smtClean="0"/>
              <a:t> </a:t>
            </a:r>
            <a:r>
              <a:rPr lang="en-US" sz="2400" dirty="0" smtClean="0"/>
              <a:t>and </a:t>
            </a:r>
            <a:r>
              <a:rPr lang="en-US" sz="2400" b="1" dirty="0" smtClean="0"/>
              <a:t>loan pay-back periods very short </a:t>
            </a:r>
            <a:r>
              <a:rPr lang="en-US" sz="2400" dirty="0" smtClean="0"/>
              <a:t>(6-36 months)</a:t>
            </a:r>
          </a:p>
          <a:p>
            <a:pPr marL="342900" lvl="1">
              <a:spcAft>
                <a:spcPts val="600"/>
              </a:spcAft>
              <a:buClr>
                <a:schemeClr val="accent1"/>
              </a:buClr>
            </a:pPr>
            <a:r>
              <a:rPr lang="en-US" sz="2400" dirty="0"/>
              <a:t>Tobacco and bioenergy companies developing plantations without link to the Forest Department, using their own staff, and prefer minimum meddling from government’s side</a:t>
            </a:r>
          </a:p>
          <a:p>
            <a:endParaRPr lang="en-US" sz="2400" dirty="0" smtClean="0"/>
          </a:p>
          <a:p>
            <a:endParaRPr lang="en-US" sz="2400" dirty="0" smtClean="0"/>
          </a:p>
          <a:p>
            <a:endParaRPr lang="en-US" sz="2400" dirty="0" smtClean="0"/>
          </a:p>
          <a:p>
            <a:endParaRPr lang="en-US" sz="2400" dirty="0" smtClean="0"/>
          </a:p>
          <a:p>
            <a:endParaRPr lang="fi-FI" sz="2400" dirty="0" smtClean="0"/>
          </a:p>
        </p:txBody>
      </p:sp>
      <p:pic>
        <p:nvPicPr>
          <p:cNvPr id="358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950" y="130175"/>
            <a:ext cx="1131888" cy="1398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up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12500497"/>
              </p:ext>
            </p:extLst>
          </p:nvPr>
        </p:nvGraphicFramePr>
        <p:xfrm>
          <a:off x="251520" y="1556792"/>
          <a:ext cx="7560840" cy="4665492"/>
        </p:xfrm>
        <a:graphic>
          <a:graphicData uri="http://schemas.openxmlformats.org/drawingml/2006/table">
            <a:tbl>
              <a:tblPr firstRow="1" bandRow="1">
                <a:tableStyleId>{5C22544A-7EE6-4342-B048-85BDC9FD1C3A}</a:tableStyleId>
              </a:tblPr>
              <a:tblGrid>
                <a:gridCol w="3780420"/>
                <a:gridCol w="3780420"/>
              </a:tblGrid>
              <a:tr h="2135652">
                <a:tc>
                  <a:txBody>
                    <a:bodyPr/>
                    <a:lstStyle/>
                    <a:p>
                      <a:r>
                        <a:rPr lang="en-US" sz="2000" dirty="0" smtClean="0"/>
                        <a:t>Strength</a:t>
                      </a:r>
                    </a:p>
                    <a:p>
                      <a:pPr marL="342900" indent="-342900">
                        <a:buFont typeface="Arial" panose="020B0604020202020204" pitchFamily="34" charset="0"/>
                        <a:buChar char="•"/>
                      </a:pPr>
                      <a:r>
                        <a:rPr lang="en-US" sz="2000" b="0" dirty="0" smtClean="0">
                          <a:solidFill>
                            <a:schemeClr val="tx1"/>
                          </a:solidFill>
                        </a:rPr>
                        <a:t>Bonn Challenge</a:t>
                      </a:r>
                    </a:p>
                    <a:p>
                      <a:pPr marL="342900" indent="-342900">
                        <a:buFont typeface="Arial" panose="020B0604020202020204" pitchFamily="34" charset="0"/>
                        <a:buChar char="•"/>
                      </a:pPr>
                      <a:r>
                        <a:rPr lang="en-US" sz="2000" b="0" dirty="0" smtClean="0">
                          <a:solidFill>
                            <a:schemeClr val="tx1"/>
                          </a:solidFill>
                        </a:rPr>
                        <a:t>Progress</a:t>
                      </a:r>
                    </a:p>
                    <a:p>
                      <a:pPr marL="342900" indent="-342900">
                        <a:buFont typeface="Arial" panose="020B0604020202020204" pitchFamily="34" charset="0"/>
                        <a:buChar char="•"/>
                      </a:pPr>
                      <a:r>
                        <a:rPr lang="en-US" sz="2000" b="0" dirty="0" smtClean="0">
                          <a:solidFill>
                            <a:schemeClr val="tx1"/>
                          </a:solidFill>
                        </a:rPr>
                        <a:t>Higher understanding</a:t>
                      </a:r>
                    </a:p>
                    <a:p>
                      <a:pPr marL="342900" indent="-342900">
                        <a:buFont typeface="Arial" panose="020B0604020202020204" pitchFamily="34" charset="0"/>
                        <a:buChar char="•"/>
                      </a:pPr>
                      <a:r>
                        <a:rPr lang="en-US" sz="2000" b="0" dirty="0" smtClean="0">
                          <a:solidFill>
                            <a:schemeClr val="tx1"/>
                          </a:solidFill>
                        </a:rPr>
                        <a:t>Integration into</a:t>
                      </a:r>
                      <a:r>
                        <a:rPr lang="en-US" sz="2000" b="0" baseline="0" dirty="0" smtClean="0">
                          <a:solidFill>
                            <a:schemeClr val="tx1"/>
                          </a:solidFill>
                        </a:rPr>
                        <a:t> multilateral environment agreement</a:t>
                      </a:r>
                      <a:endParaRPr lang="en-US" sz="2000" b="0" dirty="0">
                        <a:solidFill>
                          <a:schemeClr val="tx1"/>
                        </a:solidFill>
                      </a:endParaRPr>
                    </a:p>
                  </a:txBody>
                  <a:tcPr>
                    <a:solidFill>
                      <a:schemeClr val="tx2">
                        <a:lumMod val="20000"/>
                        <a:lumOff val="80000"/>
                      </a:schemeClr>
                    </a:solidFill>
                  </a:tcPr>
                </a:tc>
                <a:tc>
                  <a:txBody>
                    <a:bodyPr/>
                    <a:lstStyle/>
                    <a:p>
                      <a:r>
                        <a:rPr lang="en-US" sz="2000" dirty="0" smtClean="0"/>
                        <a:t>Weakness</a:t>
                      </a:r>
                    </a:p>
                    <a:p>
                      <a:pPr marL="342900" indent="-342900">
                        <a:buFont typeface="Arial" panose="020B0604020202020204" pitchFamily="34" charset="0"/>
                        <a:buChar char="•"/>
                      </a:pPr>
                      <a:r>
                        <a:rPr lang="en-US" sz="2000" b="0" dirty="0" smtClean="0">
                          <a:solidFill>
                            <a:schemeClr val="tx1"/>
                          </a:solidFill>
                        </a:rPr>
                        <a:t>Private investment</a:t>
                      </a:r>
                    </a:p>
                    <a:p>
                      <a:pPr marL="342900" indent="-342900">
                        <a:buFont typeface="Arial" panose="020B0604020202020204" pitchFamily="34" charset="0"/>
                        <a:buChar char="•"/>
                      </a:pPr>
                      <a:r>
                        <a:rPr lang="en-US" sz="2000" b="0" dirty="0" smtClean="0">
                          <a:solidFill>
                            <a:schemeClr val="tx1"/>
                          </a:solidFill>
                        </a:rPr>
                        <a:t>Data availability</a:t>
                      </a:r>
                    </a:p>
                    <a:p>
                      <a:pPr marL="342900" indent="-342900">
                        <a:buFont typeface="Arial" panose="020B0604020202020204" pitchFamily="34" charset="0"/>
                        <a:buChar char="•"/>
                      </a:pPr>
                      <a:r>
                        <a:rPr lang="en-US" sz="2000" b="0" dirty="0" smtClean="0">
                          <a:solidFill>
                            <a:schemeClr val="tx1"/>
                          </a:solidFill>
                        </a:rPr>
                        <a:t>Financing</a:t>
                      </a:r>
                    </a:p>
                    <a:p>
                      <a:endParaRPr lang="en-US" sz="2000" b="0" dirty="0">
                        <a:solidFill>
                          <a:schemeClr val="tx1"/>
                        </a:solidFill>
                      </a:endParaRPr>
                    </a:p>
                  </a:txBody>
                  <a:tcPr>
                    <a:solidFill>
                      <a:schemeClr val="tx2">
                        <a:lumMod val="20000"/>
                        <a:lumOff val="80000"/>
                      </a:schemeClr>
                    </a:solidFill>
                  </a:tcPr>
                </a:tc>
              </a:tr>
              <a:tr h="2472860">
                <a:tc>
                  <a:txBody>
                    <a:bodyPr/>
                    <a:lstStyle/>
                    <a:p>
                      <a:r>
                        <a:rPr lang="en-US" sz="2000" b="1" kern="1200" dirty="0" smtClean="0">
                          <a:solidFill>
                            <a:schemeClr val="lt1"/>
                          </a:solidFill>
                          <a:latin typeface="+mn-lt"/>
                          <a:ea typeface="+mn-ea"/>
                          <a:cs typeface="+mn-cs"/>
                        </a:rPr>
                        <a:t>Opportunity</a:t>
                      </a:r>
                    </a:p>
                    <a:p>
                      <a:pPr marL="342900" indent="-342900">
                        <a:buFont typeface="Arial" panose="020B0604020202020204" pitchFamily="34" charset="0"/>
                        <a:buChar char="•"/>
                      </a:pPr>
                      <a:r>
                        <a:rPr lang="en-US" sz="2000" dirty="0" smtClean="0"/>
                        <a:t>Innovative</a:t>
                      </a:r>
                      <a:r>
                        <a:rPr lang="en-US" sz="2000" baseline="0" dirty="0" smtClean="0"/>
                        <a:t> financing</a:t>
                      </a:r>
                      <a:endParaRPr lang="en-US" sz="2000" dirty="0" smtClean="0"/>
                    </a:p>
                    <a:p>
                      <a:pPr marL="342900" indent="-342900">
                        <a:buFont typeface="Arial" panose="020B0604020202020204" pitchFamily="34" charset="0"/>
                        <a:buChar char="•"/>
                      </a:pPr>
                      <a:r>
                        <a:rPr lang="en-US" sz="2000" dirty="0" smtClean="0"/>
                        <a:t>Agroforestry</a:t>
                      </a:r>
                    </a:p>
                    <a:p>
                      <a:pPr marL="342900" indent="-342900">
                        <a:buFont typeface="Arial" panose="020B0604020202020204" pitchFamily="34" charset="0"/>
                        <a:buChar char="•"/>
                      </a:pPr>
                      <a:r>
                        <a:rPr lang="en-US" sz="2000" dirty="0" smtClean="0"/>
                        <a:t>PES</a:t>
                      </a:r>
                    </a:p>
                    <a:p>
                      <a:pPr marL="342900" indent="-342900">
                        <a:buFont typeface="Arial" panose="020B0604020202020204" pitchFamily="34" charset="0"/>
                        <a:buChar char="•"/>
                      </a:pPr>
                      <a:r>
                        <a:rPr lang="en-US" sz="2000" dirty="0" smtClean="0"/>
                        <a:t>Community</a:t>
                      </a:r>
                      <a:r>
                        <a:rPr lang="en-US" sz="2000" baseline="0" dirty="0" smtClean="0"/>
                        <a:t> forest management</a:t>
                      </a:r>
                    </a:p>
                    <a:p>
                      <a:pPr marL="342900" indent="-342900">
                        <a:buFont typeface="Arial" panose="020B0604020202020204" pitchFamily="34" charset="0"/>
                        <a:buChar char="•"/>
                      </a:pPr>
                      <a:r>
                        <a:rPr lang="en-US" sz="2000" baseline="0" dirty="0" smtClean="0"/>
                        <a:t>WAVES</a:t>
                      </a:r>
                      <a:endParaRPr lang="en-US" sz="2000" dirty="0"/>
                    </a:p>
                  </a:txBody>
                  <a:tcPr>
                    <a:solidFill>
                      <a:schemeClr val="tx2">
                        <a:lumMod val="20000"/>
                        <a:lumOff val="80000"/>
                      </a:schemeClr>
                    </a:solidFill>
                  </a:tcPr>
                </a:tc>
                <a:tc>
                  <a:txBody>
                    <a:bodyPr/>
                    <a:lstStyle/>
                    <a:p>
                      <a:pPr marL="0" algn="l" defTabSz="914400" rtl="0" eaLnBrk="1" latinLnBrk="0" hangingPunct="1"/>
                      <a:r>
                        <a:rPr lang="en-US" sz="2000" b="1" kern="1200" dirty="0" smtClean="0">
                          <a:solidFill>
                            <a:schemeClr val="lt1"/>
                          </a:solidFill>
                          <a:latin typeface="+mn-lt"/>
                          <a:ea typeface="+mn-ea"/>
                          <a:cs typeface="+mn-cs"/>
                        </a:rPr>
                        <a:t>Barrier</a:t>
                      </a:r>
                    </a:p>
                    <a:p>
                      <a:pPr marL="342900" indent="-342900">
                        <a:buFont typeface="Arial" panose="020B0604020202020204" pitchFamily="34" charset="0"/>
                        <a:buChar char="•"/>
                      </a:pPr>
                      <a:r>
                        <a:rPr lang="en-US" sz="2000" b="0" i="0" u="none" strike="noStrike" kern="1200" baseline="0" dirty="0" smtClean="0">
                          <a:solidFill>
                            <a:schemeClr val="dk1"/>
                          </a:solidFill>
                          <a:latin typeface="+mn-lt"/>
                          <a:ea typeface="+mn-ea"/>
                          <a:cs typeface="+mn-cs"/>
                        </a:rPr>
                        <a:t>Policy and legislative frameworks</a:t>
                      </a:r>
                    </a:p>
                    <a:p>
                      <a:pPr marL="342900" indent="-342900">
                        <a:buFont typeface="Arial" panose="020B0604020202020204" pitchFamily="34" charset="0"/>
                        <a:buChar char="•"/>
                      </a:pPr>
                      <a:r>
                        <a:rPr lang="en-US" sz="2000" b="0" i="0" u="none" strike="noStrike" kern="1200" baseline="0" dirty="0" smtClean="0">
                          <a:solidFill>
                            <a:schemeClr val="dk1"/>
                          </a:solidFill>
                          <a:latin typeface="+mn-lt"/>
                          <a:ea typeface="+mn-ea"/>
                          <a:cs typeface="+mn-cs"/>
                        </a:rPr>
                        <a:t>Knowledge</a:t>
                      </a:r>
                    </a:p>
                    <a:p>
                      <a:pPr marL="342900" indent="-342900">
                        <a:buFont typeface="Arial" panose="020B0604020202020204" pitchFamily="34" charset="0"/>
                        <a:buChar char="•"/>
                      </a:pPr>
                      <a:r>
                        <a:rPr lang="en-US" sz="2000" b="0" i="0" u="none" strike="noStrike" kern="1200" baseline="0" dirty="0" smtClean="0">
                          <a:solidFill>
                            <a:schemeClr val="dk1"/>
                          </a:solidFill>
                          <a:latin typeface="+mn-lt"/>
                          <a:ea typeface="+mn-ea"/>
                          <a:cs typeface="+mn-cs"/>
                        </a:rPr>
                        <a:t>National capacity development and institutions</a:t>
                      </a:r>
                    </a:p>
                    <a:p>
                      <a:pPr marL="342900" indent="-342900">
                        <a:buFont typeface="Arial" panose="020B0604020202020204" pitchFamily="34" charset="0"/>
                        <a:buChar char="•"/>
                      </a:pPr>
                      <a:r>
                        <a:rPr lang="en-US" sz="2000" b="0" i="0" u="none" strike="noStrike" kern="1200" baseline="0" dirty="0" smtClean="0">
                          <a:solidFill>
                            <a:schemeClr val="dk1"/>
                          </a:solidFill>
                          <a:latin typeface="+mn-lt"/>
                          <a:ea typeface="+mn-ea"/>
                          <a:cs typeface="+mn-cs"/>
                        </a:rPr>
                        <a:t>Markets and private sector mechanisms and instruments</a:t>
                      </a:r>
                      <a:endParaRPr lang="en-US" sz="2000"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678070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3412"/>
          </a:xfrm>
        </p:spPr>
        <p:txBody>
          <a:bodyPr/>
          <a:lstStyle/>
          <a:p>
            <a:pPr>
              <a:defRPr/>
            </a:pPr>
            <a:r>
              <a:rPr lang="en-US" sz="3200" dirty="0" smtClean="0"/>
              <a:t>Investment </a:t>
            </a:r>
            <a:r>
              <a:rPr lang="en-US" sz="3200" dirty="0"/>
              <a:t>landscape </a:t>
            </a:r>
          </a:p>
        </p:txBody>
      </p:sp>
      <p:graphicFrame>
        <p:nvGraphicFramePr>
          <p:cNvPr id="4" name="Content Placeholder 3"/>
          <p:cNvGraphicFramePr>
            <a:graphicFrameLocks noGrp="1"/>
          </p:cNvGraphicFramePr>
          <p:nvPr>
            <p:ph idx="1"/>
          </p:nvPr>
        </p:nvGraphicFramePr>
        <p:xfrm>
          <a:off x="323528" y="1124744"/>
          <a:ext cx="7620000" cy="52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Picture 2" descr="http://kaivoasema.fi/w950/files/images/lainsaadant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7300" y="2038350"/>
            <a:ext cx="1009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C:\Users\mariia.kaikkonen\AppData\Local\Microsoft\Windows\Temporary Internet Files\Content.IE5\ADOQBM0K\MP900390117[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4138" y="4013200"/>
            <a:ext cx="9398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C:\Users\mariia.kaikkonen\AppData\Local\Microsoft\Windows\Temporary Internet Files\Content.IE5\UDDZAF31\MC900431631[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3800" y="5538788"/>
            <a:ext cx="9969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descr="https://encrypted-tbn0.gstatic.com/images?q=tbn:ANd9GcTbGPYKZFPGtm9Kc6-ELNf-kkjS3xQ0lO2wG1P_4dGjzt6OUwj89w"/>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16638" y="2019300"/>
            <a:ext cx="9064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3" descr="C:\Users\mariia.kaikkonen\AppData\Local\Microsoft\Windows\Temporary Internet Files\Content.IE5\3622027G\MP900411828[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1612900"/>
            <a:ext cx="90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Box 4"/>
          <p:cNvSpPr txBox="1">
            <a:spLocks noChangeArrowheads="1"/>
          </p:cNvSpPr>
          <p:nvPr/>
        </p:nvSpPr>
        <p:spPr bwMode="auto">
          <a:xfrm>
            <a:off x="1006475" y="1435100"/>
            <a:ext cx="151130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b="1">
                <a:solidFill>
                  <a:schemeClr val="tx2"/>
                </a:solidFill>
              </a:rPr>
              <a:t>Policies and legislation</a:t>
            </a:r>
          </a:p>
          <a:p>
            <a:pPr eaLnBrk="1" hangingPunct="1">
              <a:lnSpc>
                <a:spcPts val="1800"/>
              </a:lnSpc>
            </a:pPr>
            <a:endParaRPr lang="en-GB"/>
          </a:p>
        </p:txBody>
      </p:sp>
      <p:sp>
        <p:nvSpPr>
          <p:cNvPr id="6154" name="TextBox 6"/>
          <p:cNvSpPr txBox="1">
            <a:spLocks noChangeArrowheads="1"/>
          </p:cNvSpPr>
          <p:nvPr/>
        </p:nvSpPr>
        <p:spPr bwMode="auto">
          <a:xfrm>
            <a:off x="3463925" y="1177925"/>
            <a:ext cx="1439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chemeClr val="tx2"/>
                </a:solidFill>
              </a:rPr>
              <a:t>Social factors</a:t>
            </a:r>
            <a:endParaRPr lang="en-US">
              <a:solidFill>
                <a:schemeClr val="tx2"/>
              </a:solidFill>
            </a:endParaRPr>
          </a:p>
          <a:p>
            <a:pPr eaLnBrk="1" hangingPunct="1"/>
            <a:endParaRPr lang="en-GB"/>
          </a:p>
        </p:txBody>
      </p:sp>
      <p:sp>
        <p:nvSpPr>
          <p:cNvPr id="6155" name="TextBox 7"/>
          <p:cNvSpPr txBox="1">
            <a:spLocks noChangeArrowheads="1"/>
          </p:cNvSpPr>
          <p:nvPr/>
        </p:nvSpPr>
        <p:spPr bwMode="auto">
          <a:xfrm>
            <a:off x="5783263" y="1319213"/>
            <a:ext cx="15906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700"/>
              </a:lnSpc>
            </a:pPr>
            <a:r>
              <a:rPr lang="en-US" b="1">
                <a:solidFill>
                  <a:schemeClr val="tx2"/>
                </a:solidFill>
              </a:rPr>
              <a:t>Political and economic stability</a:t>
            </a:r>
          </a:p>
        </p:txBody>
      </p:sp>
      <p:sp>
        <p:nvSpPr>
          <p:cNvPr id="6156" name="TextBox 8"/>
          <p:cNvSpPr txBox="1">
            <a:spLocks noChangeArrowheads="1"/>
          </p:cNvSpPr>
          <p:nvPr/>
        </p:nvSpPr>
        <p:spPr bwMode="auto">
          <a:xfrm>
            <a:off x="631825" y="3284538"/>
            <a:ext cx="1584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chemeClr val="tx2"/>
                </a:solidFill>
              </a:rPr>
              <a:t>Infrastructure</a:t>
            </a:r>
          </a:p>
          <a:p>
            <a:pPr eaLnBrk="1" hangingPunct="1"/>
            <a:endParaRPr lang="en-GB"/>
          </a:p>
        </p:txBody>
      </p:sp>
      <p:pic>
        <p:nvPicPr>
          <p:cNvPr id="6157" name="Picture 21" descr="http://upload.wikimedia.org/wikipedia/commons/8/89/Wellington_infrastructur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6775" y="3736975"/>
            <a:ext cx="11842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Box 9"/>
          <p:cNvSpPr txBox="1">
            <a:spLocks noChangeArrowheads="1"/>
          </p:cNvSpPr>
          <p:nvPr/>
        </p:nvSpPr>
        <p:spPr bwMode="auto">
          <a:xfrm>
            <a:off x="6350000" y="3455988"/>
            <a:ext cx="10795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b="1">
                <a:solidFill>
                  <a:schemeClr val="tx2"/>
                </a:solidFill>
              </a:rPr>
              <a:t>Market demand</a:t>
            </a:r>
          </a:p>
        </p:txBody>
      </p:sp>
      <p:sp>
        <p:nvSpPr>
          <p:cNvPr id="6159" name="TextBox 10"/>
          <p:cNvSpPr txBox="1">
            <a:spLocks noChangeArrowheads="1"/>
          </p:cNvSpPr>
          <p:nvPr/>
        </p:nvSpPr>
        <p:spPr bwMode="auto">
          <a:xfrm>
            <a:off x="4903788" y="5094288"/>
            <a:ext cx="12731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b="1">
                <a:solidFill>
                  <a:schemeClr val="tx2"/>
                </a:solidFill>
              </a:rPr>
              <a:t>Financial factors</a:t>
            </a:r>
          </a:p>
        </p:txBody>
      </p:sp>
      <p:sp>
        <p:nvSpPr>
          <p:cNvPr id="6160" name="TextBox 11"/>
          <p:cNvSpPr txBox="1">
            <a:spLocks noChangeArrowheads="1"/>
          </p:cNvSpPr>
          <p:nvPr/>
        </p:nvSpPr>
        <p:spPr bwMode="auto">
          <a:xfrm>
            <a:off x="2251075" y="5032375"/>
            <a:ext cx="1490663"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ts val="1800"/>
              </a:lnSpc>
            </a:pPr>
            <a:r>
              <a:rPr lang="en-US" b="1">
                <a:solidFill>
                  <a:schemeClr val="tx2"/>
                </a:solidFill>
              </a:rPr>
              <a:t>Tree growth and physical environment</a:t>
            </a:r>
          </a:p>
          <a:p>
            <a:pPr eaLnBrk="1" hangingPunct="1"/>
            <a:endParaRPr lang="en-GB"/>
          </a:p>
        </p:txBody>
      </p:sp>
      <p:pic>
        <p:nvPicPr>
          <p:cNvPr id="6161" name="Picture 26" descr="C:\Users\mariia.kaikkonen\AppData\Local\Microsoft\Windows\Temporary Internet Files\Content.IE5\UDDZAF31\MC900390702[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84438" y="5772150"/>
            <a:ext cx="10953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41393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Entry points</a:t>
            </a:r>
          </a:p>
          <a:p>
            <a:r>
              <a:rPr lang="en-US" dirty="0" smtClean="0"/>
              <a:t>Financing, issues on private finance</a:t>
            </a:r>
          </a:p>
          <a:p>
            <a:r>
              <a:rPr lang="en-US" dirty="0" smtClean="0"/>
              <a:t>Lessons and scaling up</a:t>
            </a:r>
          </a:p>
          <a:p>
            <a:endParaRPr lang="en-US" dirty="0"/>
          </a:p>
        </p:txBody>
      </p:sp>
    </p:spTree>
    <p:extLst>
      <p:ext uri="{BB962C8B-B14F-4D97-AF65-F5344CB8AC3E}">
        <p14:creationId xmlns:p14="http://schemas.microsoft.com/office/powerpoint/2010/main" val="116243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313899"/>
            <a:ext cx="8496300" cy="1310185"/>
          </a:xfrm>
        </p:spPr>
        <p:txBody>
          <a:bodyPr/>
          <a:lstStyle/>
          <a:p>
            <a:r>
              <a:rPr lang="en-US" sz="4100" dirty="0"/>
              <a:t>Mandate for </a:t>
            </a:r>
            <a:r>
              <a:rPr lang="en-US" sz="4100" dirty="0" smtClean="0"/>
              <a:t>action</a:t>
            </a:r>
            <a:endParaRPr lang="en-US" sz="4100" dirty="0"/>
          </a:p>
        </p:txBody>
      </p:sp>
      <p:sp>
        <p:nvSpPr>
          <p:cNvPr id="7" name="Content Placeholder 2"/>
          <p:cNvSpPr>
            <a:spLocks noGrp="1"/>
          </p:cNvSpPr>
          <p:nvPr>
            <p:ph sz="quarter" idx="12"/>
          </p:nvPr>
        </p:nvSpPr>
        <p:spPr>
          <a:xfrm>
            <a:off x="482285" y="4285397"/>
            <a:ext cx="8195888" cy="1853520"/>
          </a:xfrm>
        </p:spPr>
        <p:txBody>
          <a:bodyPr>
            <a:noAutofit/>
          </a:bodyPr>
          <a:lstStyle/>
          <a:p>
            <a:pPr>
              <a:spcAft>
                <a:spcPts val="400"/>
              </a:spcAft>
            </a:pPr>
            <a:r>
              <a:rPr lang="en-US" sz="2800" dirty="0" smtClean="0">
                <a:solidFill>
                  <a:schemeClr val="tx2"/>
                </a:solidFill>
              </a:rPr>
              <a:t>Responding to the call for action, the WBG is stepping up mitigation and adaptation work and we will increasingly look at all our business through the climate lens. </a:t>
            </a:r>
          </a:p>
          <a:p>
            <a:pPr>
              <a:spcAft>
                <a:spcPts val="400"/>
              </a:spcAft>
            </a:pPr>
            <a:endParaRPr lang="en-US" sz="3600" dirty="0" smtClean="0"/>
          </a:p>
        </p:txBody>
      </p:sp>
      <p:sp>
        <p:nvSpPr>
          <p:cNvPr id="6" name="TextBox 5"/>
          <p:cNvSpPr txBox="1"/>
          <p:nvPr/>
        </p:nvSpPr>
        <p:spPr>
          <a:xfrm>
            <a:off x="6800850" y="6320790"/>
            <a:ext cx="1600200" cy="369332"/>
          </a:xfrm>
          <a:prstGeom prst="rect">
            <a:avLst/>
          </a:prstGeom>
          <a:solidFill>
            <a:schemeClr val="bg1"/>
          </a:solidFill>
        </p:spPr>
        <p:txBody>
          <a:bodyPr wrap="square" rtlCol="0">
            <a:spAutoFit/>
          </a:bodyPr>
          <a:lstStyle/>
          <a:p>
            <a:endParaRPr lang="en-US" dirty="0"/>
          </a:p>
        </p:txBody>
      </p:sp>
      <p:pic>
        <p:nvPicPr>
          <p:cNvPr id="8" name="Picture 2" descr="http://www.worldbank.org/content/dam/Worldbank/Highlights%20&amp;%20Features/EAP/China/cn_JYK_hero_0919.jpg/_jcr_content/renditions/cq5dam.resized.400x267!.pn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64674" y="1903036"/>
            <a:ext cx="2860960" cy="19096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6603" y="1856095"/>
            <a:ext cx="5650173" cy="1672253"/>
          </a:xfrm>
          <a:prstGeom prst="rect">
            <a:avLst/>
          </a:prstGeom>
          <a:noFill/>
        </p:spPr>
        <p:txBody>
          <a:bodyPr wrap="square" rtlCol="0">
            <a:spAutoFit/>
          </a:bodyPr>
          <a:lstStyle/>
          <a:p>
            <a:pPr>
              <a:spcAft>
                <a:spcPts val="400"/>
              </a:spcAft>
            </a:pPr>
            <a:endParaRPr lang="en-US" sz="2000" dirty="0" smtClean="0">
              <a:solidFill>
                <a:schemeClr val="tx2"/>
              </a:solidFill>
            </a:endParaRPr>
          </a:p>
          <a:p>
            <a:pPr>
              <a:spcAft>
                <a:spcPts val="400"/>
              </a:spcAft>
            </a:pPr>
            <a:r>
              <a:rPr lang="en-US" sz="2000" dirty="0" smtClean="0">
                <a:solidFill>
                  <a:schemeClr val="tx2"/>
                </a:solidFill>
                <a:latin typeface="+mn-lt"/>
              </a:rPr>
              <a:t>Jim </a:t>
            </a:r>
            <a:r>
              <a:rPr lang="en-US" sz="2000" dirty="0">
                <a:solidFill>
                  <a:schemeClr val="tx2"/>
                </a:solidFill>
                <a:latin typeface="+mn-lt"/>
              </a:rPr>
              <a:t>Yong Kim: </a:t>
            </a:r>
            <a:endParaRPr lang="en-US" sz="2000" dirty="0" smtClean="0">
              <a:solidFill>
                <a:schemeClr val="tx2"/>
              </a:solidFill>
              <a:latin typeface="+mn-lt"/>
            </a:endParaRPr>
          </a:p>
          <a:p>
            <a:pPr>
              <a:spcAft>
                <a:spcPts val="400"/>
              </a:spcAft>
            </a:pPr>
            <a:r>
              <a:rPr lang="en-US" sz="2800" b="1" dirty="0" smtClean="0">
                <a:solidFill>
                  <a:schemeClr val="tx2"/>
                </a:solidFill>
                <a:latin typeface="+mn-lt"/>
              </a:rPr>
              <a:t>“ </a:t>
            </a:r>
            <a:r>
              <a:rPr lang="en-US" sz="2800" b="1" dirty="0">
                <a:solidFill>
                  <a:schemeClr val="tx2"/>
                </a:solidFill>
                <a:latin typeface="+mn-lt"/>
              </a:rPr>
              <a:t>We will never end </a:t>
            </a:r>
            <a:r>
              <a:rPr lang="en-US" sz="2800" b="1" dirty="0" smtClean="0">
                <a:solidFill>
                  <a:schemeClr val="tx2"/>
                </a:solidFill>
                <a:latin typeface="+mn-lt"/>
              </a:rPr>
              <a:t>poverty </a:t>
            </a:r>
            <a:r>
              <a:rPr lang="en-US" sz="2800" b="1" dirty="0">
                <a:solidFill>
                  <a:schemeClr val="tx2"/>
                </a:solidFill>
                <a:latin typeface="+mn-lt"/>
              </a:rPr>
              <a:t>if we don’t tackle climate change</a:t>
            </a:r>
            <a:r>
              <a:rPr lang="en-US" sz="2800" b="1" dirty="0" smtClean="0">
                <a:solidFill>
                  <a:schemeClr val="tx2"/>
                </a:solidFill>
                <a:latin typeface="+mn-lt"/>
              </a:rPr>
              <a:t>.</a:t>
            </a:r>
            <a:r>
              <a:rPr lang="en-US" sz="2800" dirty="0" smtClean="0">
                <a:solidFill>
                  <a:schemeClr val="tx2"/>
                </a:solidFill>
                <a:latin typeface="+mn-lt"/>
              </a:rPr>
              <a:t>”</a:t>
            </a:r>
            <a:endParaRPr lang="en-US" sz="2800" dirty="0">
              <a:solidFill>
                <a:schemeClr val="tx2"/>
              </a:solidFill>
              <a:latin typeface="+mn-lt"/>
            </a:endParaRPr>
          </a:p>
        </p:txBody>
      </p:sp>
    </p:spTree>
    <p:extLst>
      <p:ext uri="{BB962C8B-B14F-4D97-AF65-F5344CB8AC3E}">
        <p14:creationId xmlns:p14="http://schemas.microsoft.com/office/powerpoint/2010/main" val="11179780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391448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262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7620000" cy="1143000"/>
          </a:xfrm>
        </p:spPr>
        <p:txBody>
          <a:bodyPr>
            <a:normAutofit fontScale="90000"/>
          </a:bodyPr>
          <a:lstStyle/>
          <a:p>
            <a:r>
              <a:rPr lang="en-US" dirty="0" smtClean="0"/>
              <a:t>Landscape restoration potential</a:t>
            </a:r>
            <a:endParaRPr lang="en-US" dirty="0"/>
          </a:p>
        </p:txBody>
      </p:sp>
      <p:sp>
        <p:nvSpPr>
          <p:cNvPr id="3" name="Content Placeholder 2"/>
          <p:cNvSpPr>
            <a:spLocks noGrp="1"/>
          </p:cNvSpPr>
          <p:nvPr>
            <p:ph idx="1"/>
          </p:nvPr>
        </p:nvSpPr>
        <p:spPr/>
        <p:txBody>
          <a:bodyPr/>
          <a:lstStyle/>
          <a:p>
            <a:endParaRPr lang="en-US" dirty="0"/>
          </a:p>
        </p:txBody>
      </p: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5536" y="1412776"/>
            <a:ext cx="6264696" cy="507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969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Forests and Landscapes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7592295"/>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487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714818684"/>
              </p:ext>
            </p:extLst>
          </p:nvPr>
        </p:nvGraphicFramePr>
        <p:xfrm>
          <a:off x="0" y="1268759"/>
          <a:ext cx="8244408" cy="540826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eaLnBrk="1" fontAlgn="auto" hangingPunct="1">
              <a:spcAft>
                <a:spcPts val="0"/>
              </a:spcAft>
              <a:defRPr/>
            </a:pPr>
            <a:r>
              <a:rPr lang="fi-FI" sz="3200" dirty="0" smtClean="0"/>
              <a:t>Private sector investments dwarf ODA</a:t>
            </a:r>
            <a:endParaRPr lang="fi-FI" sz="3200" dirty="0"/>
          </a:p>
        </p:txBody>
      </p:sp>
      <p:sp>
        <p:nvSpPr>
          <p:cNvPr id="13315" name="Content Placeholder 2"/>
          <p:cNvSpPr>
            <a:spLocks noGrp="1"/>
          </p:cNvSpPr>
          <p:nvPr>
            <p:ph idx="1"/>
          </p:nvPr>
        </p:nvSpPr>
        <p:spPr>
          <a:xfrm>
            <a:off x="457200" y="1268413"/>
            <a:ext cx="7620000" cy="5132387"/>
          </a:xfrm>
        </p:spPr>
        <p:txBody>
          <a:bodyPr/>
          <a:lstStyle/>
          <a:p>
            <a:pPr eaLnBrk="1" hangingPunct="1"/>
            <a:endParaRPr lang="fi-FI" dirty="0" smtClean="0"/>
          </a:p>
          <a:p>
            <a:pPr eaLnBrk="1" hangingPunct="1"/>
            <a:endParaRPr lang="fi-FI" dirty="0" smtClean="0"/>
          </a:p>
        </p:txBody>
      </p:sp>
      <p:sp>
        <p:nvSpPr>
          <p:cNvPr id="13316" name="TextBox 4"/>
          <p:cNvSpPr txBox="1">
            <a:spLocks noChangeArrowheads="1"/>
          </p:cNvSpPr>
          <p:nvPr/>
        </p:nvSpPr>
        <p:spPr bwMode="auto">
          <a:xfrm rot="-5400000">
            <a:off x="-476820" y="3211003"/>
            <a:ext cx="2464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i-FI" sz="1400" dirty="0">
                <a:latin typeface="+mn-lt"/>
              </a:rPr>
              <a:t>Million </a:t>
            </a:r>
            <a:r>
              <a:rPr lang="fi-FI" sz="1400" dirty="0" smtClean="0">
                <a:latin typeface="+mn-lt"/>
              </a:rPr>
              <a:t>USD (2011/2003-12 av.)</a:t>
            </a:r>
            <a:endParaRPr lang="fi-FI" sz="1400" dirty="0">
              <a:latin typeface="+mn-lt"/>
            </a:endParaRPr>
          </a:p>
        </p:txBody>
      </p:sp>
      <p:sp>
        <p:nvSpPr>
          <p:cNvPr id="13318" name="TextBox 6"/>
          <p:cNvSpPr txBox="1">
            <a:spLocks noChangeArrowheads="1"/>
          </p:cNvSpPr>
          <p:nvPr/>
        </p:nvSpPr>
        <p:spPr bwMode="auto">
          <a:xfrm>
            <a:off x="254000" y="6399213"/>
            <a:ext cx="4319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i-FI" sz="1200" i="1"/>
              <a:t>Data combined from ECLAC, Indufor Plantation Databank, OECD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6860249"/>
              </p:ext>
            </p:extLst>
          </p:nvPr>
        </p:nvGraphicFramePr>
        <p:xfrm>
          <a:off x="395536" y="1556792"/>
          <a:ext cx="7920880" cy="488600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Private finance snapshot LAC</a:t>
            </a:r>
            <a:endParaRPr lang="en-US" dirty="0"/>
          </a:p>
        </p:txBody>
      </p:sp>
    </p:spTree>
    <p:extLst>
      <p:ext uri="{BB962C8B-B14F-4D97-AF65-F5344CB8AC3E}">
        <p14:creationId xmlns:p14="http://schemas.microsoft.com/office/powerpoint/2010/main" val="841185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i-FI" dirty="0"/>
              <a:t>Case </a:t>
            </a:r>
            <a:r>
              <a:rPr lang="fi-FI" dirty="0" smtClean="0"/>
              <a:t>Brazil</a:t>
            </a:r>
            <a:r>
              <a:rPr lang="fi-FI" sz="2000" dirty="0" smtClean="0"/>
              <a:t/>
            </a:r>
            <a:br>
              <a:rPr lang="fi-FI" sz="2000" dirty="0" smtClean="0"/>
            </a:br>
            <a:r>
              <a:rPr lang="fi-FI" sz="2000" dirty="0" smtClean="0"/>
              <a:t>Key lessons</a:t>
            </a:r>
            <a:endParaRPr lang="fi-FI" sz="2000" dirty="0"/>
          </a:p>
        </p:txBody>
      </p:sp>
      <p:sp>
        <p:nvSpPr>
          <p:cNvPr id="32771" name="Content Placeholder 2"/>
          <p:cNvSpPr>
            <a:spLocks noGrp="1"/>
          </p:cNvSpPr>
          <p:nvPr>
            <p:ph idx="1"/>
          </p:nvPr>
        </p:nvSpPr>
        <p:spPr/>
        <p:txBody>
          <a:bodyPr/>
          <a:lstStyle/>
          <a:p>
            <a:pPr eaLnBrk="1" fontAlgn="auto" hangingPunct="1">
              <a:spcAft>
                <a:spcPts val="0"/>
              </a:spcAft>
              <a:buFont typeface="Arial" pitchFamily="34" charset="0"/>
              <a:buChar char="•"/>
              <a:defRPr/>
            </a:pPr>
            <a:r>
              <a:rPr lang="en-GB" sz="2400" dirty="0"/>
              <a:t>Besides favourable </a:t>
            </a:r>
            <a:r>
              <a:rPr lang="en-GB" sz="2400" dirty="0" smtClean="0"/>
              <a:t>policies, </a:t>
            </a:r>
            <a:r>
              <a:rPr lang="en-GB" sz="2400" b="1" dirty="0" smtClean="0"/>
              <a:t>key </a:t>
            </a:r>
            <a:r>
              <a:rPr lang="en-GB" sz="2400" b="1" dirty="0"/>
              <a:t>factors </a:t>
            </a:r>
            <a:r>
              <a:rPr lang="en-GB" sz="2400" dirty="0" smtClean="0"/>
              <a:t>have been </a:t>
            </a:r>
            <a:endParaRPr lang="en-GB" sz="2400" dirty="0"/>
          </a:p>
          <a:p>
            <a:pPr lvl="1" eaLnBrk="1" hangingPunct="1">
              <a:lnSpc>
                <a:spcPct val="80000"/>
              </a:lnSpc>
              <a:spcBef>
                <a:spcPts val="600"/>
              </a:spcBef>
              <a:spcAft>
                <a:spcPts val="600"/>
              </a:spcAft>
              <a:buFont typeface="Wingdings" pitchFamily="2" charset="2"/>
              <a:buChar char="Ø"/>
              <a:defRPr/>
            </a:pPr>
            <a:r>
              <a:rPr lang="en-GB" dirty="0"/>
              <a:t>Good growing conditions</a:t>
            </a:r>
          </a:p>
          <a:p>
            <a:pPr lvl="1" eaLnBrk="1" hangingPunct="1">
              <a:lnSpc>
                <a:spcPct val="80000"/>
              </a:lnSpc>
              <a:spcBef>
                <a:spcPts val="600"/>
              </a:spcBef>
              <a:spcAft>
                <a:spcPts val="600"/>
              </a:spcAft>
              <a:buFont typeface="Wingdings" pitchFamily="2" charset="2"/>
              <a:buChar char="Ø"/>
              <a:defRPr/>
            </a:pPr>
            <a:r>
              <a:rPr lang="en-GB" dirty="0"/>
              <a:t>State-of-the-art plantation technology and overall R&amp;D</a:t>
            </a:r>
          </a:p>
          <a:p>
            <a:pPr lvl="1" eaLnBrk="1" hangingPunct="1">
              <a:lnSpc>
                <a:spcPct val="80000"/>
              </a:lnSpc>
              <a:spcBef>
                <a:spcPts val="600"/>
              </a:spcBef>
              <a:spcAft>
                <a:spcPts val="600"/>
              </a:spcAft>
              <a:buFont typeface="Wingdings" pitchFamily="2" charset="2"/>
              <a:buChar char="Ø"/>
              <a:defRPr/>
            </a:pPr>
            <a:r>
              <a:rPr lang="en-GB" dirty="0"/>
              <a:t>Investments in enabling infrastructure</a:t>
            </a:r>
          </a:p>
          <a:p>
            <a:pPr lvl="1" eaLnBrk="1" hangingPunct="1">
              <a:lnSpc>
                <a:spcPct val="80000"/>
              </a:lnSpc>
              <a:spcBef>
                <a:spcPts val="600"/>
              </a:spcBef>
              <a:spcAft>
                <a:spcPts val="600"/>
              </a:spcAft>
              <a:buFont typeface="Wingdings" pitchFamily="2" charset="2"/>
              <a:buChar char="Ø"/>
              <a:defRPr/>
            </a:pPr>
            <a:r>
              <a:rPr lang="en-GB" dirty="0"/>
              <a:t>Access to markets, including rapidly expanding domestic industry</a:t>
            </a:r>
          </a:p>
          <a:p>
            <a:pPr marL="809625" indent="-449263" eaLnBrk="1" fontAlgn="auto" hangingPunct="1">
              <a:spcBef>
                <a:spcPts val="600"/>
              </a:spcBef>
              <a:spcAft>
                <a:spcPts val="600"/>
              </a:spcAft>
              <a:buFont typeface="Arial" pitchFamily="34" charset="0"/>
              <a:buAutoNum type="romanLcParenBoth"/>
              <a:defRPr/>
            </a:pPr>
            <a:endParaRPr lang="en-GB" sz="1800" dirty="0" smtClean="0"/>
          </a:p>
          <a:p>
            <a:pPr eaLnBrk="1" fontAlgn="auto" hangingPunct="1">
              <a:spcBef>
                <a:spcPts val="600"/>
              </a:spcBef>
              <a:spcAft>
                <a:spcPts val="600"/>
              </a:spcAft>
              <a:buFont typeface="Arial" pitchFamily="34" charset="0"/>
              <a:buChar char="•"/>
              <a:defRPr/>
            </a:pPr>
            <a:r>
              <a:rPr lang="en-GB" sz="2400" b="1" dirty="0"/>
              <a:t>Key lessons</a:t>
            </a:r>
          </a:p>
          <a:p>
            <a:pPr lvl="1" eaLnBrk="1" hangingPunct="1">
              <a:lnSpc>
                <a:spcPct val="80000"/>
              </a:lnSpc>
              <a:spcBef>
                <a:spcPts val="600"/>
              </a:spcBef>
              <a:spcAft>
                <a:spcPts val="600"/>
              </a:spcAft>
              <a:buFont typeface="Wingdings" pitchFamily="2" charset="2"/>
              <a:buChar char="Ø"/>
              <a:defRPr/>
            </a:pPr>
            <a:r>
              <a:rPr lang="en-GB" dirty="0"/>
              <a:t>Public incentives </a:t>
            </a:r>
            <a:r>
              <a:rPr lang="en-GB" dirty="0" smtClean="0"/>
              <a:t>accelerate  investments; smart, performance based and inclusive</a:t>
            </a:r>
            <a:endParaRPr lang="en-GB" dirty="0"/>
          </a:p>
          <a:p>
            <a:pPr lvl="1" eaLnBrk="1" hangingPunct="1">
              <a:lnSpc>
                <a:spcPct val="80000"/>
              </a:lnSpc>
              <a:spcBef>
                <a:spcPts val="600"/>
              </a:spcBef>
              <a:spcAft>
                <a:spcPts val="600"/>
              </a:spcAft>
              <a:buFont typeface="Wingdings" pitchFamily="2" charset="2"/>
              <a:buChar char="Ø"/>
              <a:defRPr/>
            </a:pPr>
            <a:r>
              <a:rPr lang="en-GB" dirty="0" smtClean="0"/>
              <a:t>Investments </a:t>
            </a:r>
            <a:r>
              <a:rPr lang="en-GB" dirty="0"/>
              <a:t>can drive small- and medium scale tree growing with significant social development</a:t>
            </a:r>
          </a:p>
          <a:p>
            <a:pPr lvl="1" eaLnBrk="1" hangingPunct="1">
              <a:lnSpc>
                <a:spcPct val="80000"/>
              </a:lnSpc>
              <a:spcBef>
                <a:spcPts val="600"/>
              </a:spcBef>
              <a:spcAft>
                <a:spcPts val="600"/>
              </a:spcAft>
              <a:buFont typeface="Wingdings" pitchFamily="2" charset="2"/>
              <a:buChar char="Ø"/>
              <a:defRPr/>
            </a:pPr>
            <a:r>
              <a:rPr lang="en-GB" dirty="0"/>
              <a:t>Private sector investment </a:t>
            </a:r>
            <a:r>
              <a:rPr lang="en-GB" dirty="0" smtClean="0"/>
              <a:t>need strong environmental and social regulation</a:t>
            </a:r>
            <a:endParaRPr lang="fi-FI" dirty="0"/>
          </a:p>
          <a:p>
            <a:pPr eaLnBrk="1" hangingPunct="1">
              <a:defRPr/>
            </a:pPr>
            <a:endParaRPr lang="fi-FI" dirty="0" smtClean="0"/>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15888"/>
            <a:ext cx="874713" cy="14144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5191</TotalTime>
  <Words>1292</Words>
  <Application>Microsoft Office PowerPoint</Application>
  <PresentationFormat>On-screen Show (4:3)</PresentationFormat>
  <Paragraphs>155</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Adjacency</vt:lpstr>
      <vt:lpstr>Climate and Landscape Restoration</vt:lpstr>
      <vt:lpstr>Outline</vt:lpstr>
      <vt:lpstr>Mandate for action</vt:lpstr>
      <vt:lpstr>Ingredients</vt:lpstr>
      <vt:lpstr>Landscape restoration potential</vt:lpstr>
      <vt:lpstr>Forests and Landscapes</vt:lpstr>
      <vt:lpstr>Private sector investments dwarf ODA</vt:lpstr>
      <vt:lpstr>Private finance snapshot LAC</vt:lpstr>
      <vt:lpstr>Case Brazil Key lessons</vt:lpstr>
      <vt:lpstr>Case Malawi Perverse incentives  and looking outside the box</vt:lpstr>
      <vt:lpstr>Scaling up</vt:lpstr>
      <vt:lpstr>Investment landscape </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Karoliina Lindroos</dc:creator>
  <cp:lastModifiedBy>Tuukka Castren</cp:lastModifiedBy>
  <cp:revision>401</cp:revision>
  <cp:lastPrinted>2013-04-09T06:48:00Z</cp:lastPrinted>
  <dcterms:created xsi:type="dcterms:W3CDTF">2013-03-26T08:59:10Z</dcterms:created>
  <dcterms:modified xsi:type="dcterms:W3CDTF">2014-02-18T20:52:05Z</dcterms:modified>
</cp:coreProperties>
</file>