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81" r:id="rId3"/>
    <p:sldId id="922" r:id="rId4"/>
    <p:sldId id="992" r:id="rId5"/>
    <p:sldId id="258" r:id="rId6"/>
    <p:sldId id="271" r:id="rId7"/>
    <p:sldId id="259" r:id="rId8"/>
    <p:sldId id="921" r:id="rId9"/>
    <p:sldId id="961" r:id="rId10"/>
    <p:sldId id="993" r:id="rId11"/>
    <p:sldId id="261" r:id="rId12"/>
    <p:sldId id="264" r:id="rId13"/>
    <p:sldId id="273" r:id="rId14"/>
    <p:sldId id="279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'page 62'!$B$18</c:f>
              <c:strCache>
                <c:ptCount val="1"/>
                <c:pt idx="0">
                  <c:v>Total. Demanda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'page 62'!$C$2:$N$2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'page 62'!$C$18:$N$18</c:f>
              <c:numCache>
                <c:formatCode>Estándar</c:formatCode>
                <c:ptCount val="12"/>
                <c:pt idx="0">
                  <c:v>56.03</c:v>
                </c:pt>
                <c:pt idx="1">
                  <c:v>61.449999999999996</c:v>
                </c:pt>
                <c:pt idx="2">
                  <c:v>56.03</c:v>
                </c:pt>
                <c:pt idx="3">
                  <c:v>57.72</c:v>
                </c:pt>
                <c:pt idx="4">
                  <c:v>77.8</c:v>
                </c:pt>
                <c:pt idx="5">
                  <c:v>80.38</c:v>
                </c:pt>
                <c:pt idx="6">
                  <c:v>78.05</c:v>
                </c:pt>
                <c:pt idx="7">
                  <c:v>78.05</c:v>
                </c:pt>
                <c:pt idx="8">
                  <c:v>80.38</c:v>
                </c:pt>
                <c:pt idx="9">
                  <c:v>78.05</c:v>
                </c:pt>
                <c:pt idx="10">
                  <c:v>80.38</c:v>
                </c:pt>
                <c:pt idx="11">
                  <c:v>56.03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B-4A80-AB45-D92FDFCE48AF}"/>
            </c:ext>
          </c:extLst>
        </c:ser>
        <c:ser>
          <c:idx val="1"/>
          <c:order val="1"/>
          <c:tx>
            <c:strRef>
              <c:f>'page 62'!$B$19</c:f>
              <c:strCache>
                <c:ptCount val="1"/>
                <c:pt idx="0">
                  <c:v>Aporte Cuenca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'page 62'!$C$2:$N$2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'page 62'!$C$19:$N$19</c:f>
              <c:numCache>
                <c:formatCode>Estándar</c:formatCode>
                <c:ptCount val="12"/>
                <c:pt idx="0">
                  <c:v>95.19</c:v>
                </c:pt>
                <c:pt idx="1">
                  <c:v>85.55</c:v>
                </c:pt>
                <c:pt idx="2">
                  <c:v>86.94</c:v>
                </c:pt>
                <c:pt idx="3">
                  <c:v>128.94</c:v>
                </c:pt>
                <c:pt idx="4">
                  <c:v>251.12</c:v>
                </c:pt>
                <c:pt idx="5">
                  <c:v>266.93</c:v>
                </c:pt>
                <c:pt idx="6">
                  <c:v>221.27</c:v>
                </c:pt>
                <c:pt idx="7">
                  <c:v>276.79000000000002</c:v>
                </c:pt>
                <c:pt idx="8">
                  <c:v>313.31</c:v>
                </c:pt>
                <c:pt idx="9">
                  <c:v>359.85</c:v>
                </c:pt>
                <c:pt idx="10">
                  <c:v>257.24</c:v>
                </c:pt>
                <c:pt idx="11">
                  <c:v>142.84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CB-4A80-AB45-D92FDFCE48AF}"/>
            </c:ext>
          </c:extLst>
        </c:ser>
        <c:ser>
          <c:idx val="2"/>
          <c:order val="2"/>
          <c:tx>
            <c:strRef>
              <c:f>'page 62'!$B$20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'page 62'!$C$2:$N$2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'page 62'!$C$20:$N$20</c:f>
              <c:numCache>
                <c:formatCode>Estándar</c:formatCode>
                <c:ptCount val="12"/>
                <c:pt idx="0">
                  <c:v>39.159999999999997</c:v>
                </c:pt>
                <c:pt idx="1">
                  <c:v>24.1</c:v>
                </c:pt>
                <c:pt idx="2">
                  <c:v>30.91</c:v>
                </c:pt>
                <c:pt idx="3">
                  <c:v>71.23</c:v>
                </c:pt>
                <c:pt idx="4">
                  <c:v>173.33</c:v>
                </c:pt>
                <c:pt idx="5">
                  <c:v>186.54</c:v>
                </c:pt>
                <c:pt idx="6">
                  <c:v>143.22</c:v>
                </c:pt>
                <c:pt idx="7">
                  <c:v>198.74</c:v>
                </c:pt>
                <c:pt idx="8">
                  <c:v>232.93</c:v>
                </c:pt>
                <c:pt idx="9">
                  <c:v>281.8</c:v>
                </c:pt>
                <c:pt idx="10">
                  <c:v>176.86</c:v>
                </c:pt>
                <c:pt idx="11">
                  <c:v>86.81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CB-4A80-AB45-D92FDFCE4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509120"/>
        <c:axId val="54840704"/>
      </c:barChart>
      <c:catAx>
        <c:axId val="157509120"/>
        <c:scaling>
          <c:orientation val="minMax"/>
        </c:scaling>
        <c:delete val="0"/>
        <c:axPos val="b"/>
        <c:numFmt formatCode="Estándar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840704"/>
        <c:crosses val="autoZero"/>
        <c:auto val="1"/>
        <c:lblAlgn val="ctr"/>
        <c:lblOffset val="100"/>
        <c:noMultiLvlLbl val="0"/>
      </c:catAx>
      <c:valAx>
        <c:axId val="5484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Estándar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750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0846F-7D02-4527-BABA-7041DDA8FD1A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095C3-786C-44E3-8791-AD1B475256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831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SV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dirty="0"/>
              <a:t>Monstruo: cambio de iconografía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/>
          </a:p>
          <a:p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534B-ED8E-B94D-8F0D-24BDB6F1F773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18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534B-ED8E-B94D-8F0D-24BDB6F1F773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47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66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77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76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28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32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75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32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9194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735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1644993"/>
            <a:ext cx="10972800" cy="429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rgbClr val="595959"/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1560008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11054575" y="317217"/>
            <a:ext cx="1137447" cy="2908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1644993"/>
            <a:ext cx="10972800" cy="429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421356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84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723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45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96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292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975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36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64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1A4143-B185-4E2E-8563-77878847E037}" type="datetimeFigureOut">
              <a:rPr lang="es-MX" smtClean="0"/>
              <a:t>11/04/2021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4814-FCCA-4134-90D3-9DD29C998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8917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7" r:id="rId18"/>
    <p:sldLayoutId id="2147483698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47448-4BD9-4EE5-8F6C-4F49AD058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882" y="356153"/>
            <a:ext cx="7359153" cy="1613452"/>
          </a:xfrm>
        </p:spPr>
        <p:txBody>
          <a:bodyPr/>
          <a:lstStyle/>
          <a:p>
            <a:r>
              <a:rPr lang="es-ES" sz="3600" b="1" dirty="0"/>
              <a:t>Seminario: Cambio climático y desarrollo sostenible</a:t>
            </a:r>
            <a:endParaRPr lang="es-MX" sz="36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AFEF1F-4391-4671-87F2-DEE689DC6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204" y="2685222"/>
            <a:ext cx="8825658" cy="1712844"/>
          </a:xfrm>
        </p:spPr>
        <p:txBody>
          <a:bodyPr>
            <a:noAutofit/>
          </a:bodyPr>
          <a:lstStyle/>
          <a:p>
            <a:r>
              <a:rPr lang="es-SV" sz="3200" b="1" dirty="0"/>
              <a:t>Crisis ambiental y climática y sus efectos en el recurso hídrico y los sistemas alimentarios</a:t>
            </a:r>
            <a:endParaRPr lang="es-MX" sz="32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D7DBF1-9E5B-44E3-97A1-72CDDFFBD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2" y="5208090"/>
            <a:ext cx="1364146" cy="13641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4BF1ED-7E81-4FF9-A4B4-1B9214A8CC91}"/>
              </a:ext>
            </a:extLst>
          </p:cNvPr>
          <p:cNvSpPr txBox="1"/>
          <p:nvPr/>
        </p:nvSpPr>
        <p:spPr>
          <a:xfrm>
            <a:off x="5353878" y="5208090"/>
            <a:ext cx="449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Lic. Silvia de Larios</a:t>
            </a:r>
          </a:p>
          <a:p>
            <a:endParaRPr lang="es-SV" b="1" dirty="0"/>
          </a:p>
          <a:p>
            <a:pPr algn="r"/>
            <a:r>
              <a:rPr lang="es-SV" b="1" dirty="0"/>
              <a:t>14 de Abril, 2021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19202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B638F-FF7E-4807-88EE-63FC2DE0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155369"/>
            <a:ext cx="9733722" cy="838544"/>
          </a:xfrm>
        </p:spPr>
        <p:txBody>
          <a:bodyPr/>
          <a:lstStyle/>
          <a:p>
            <a:r>
              <a:rPr lang="es-SV" sz="3600" b="1" dirty="0"/>
              <a:t>Adaptación: Restauración de Ecosistemas y paisajes</a:t>
            </a:r>
            <a:endParaRPr lang="es-MX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A89C51-5F87-4479-AE86-77579ED7C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15637" r="11848" b="7224"/>
          <a:stretch/>
        </p:blipFill>
        <p:spPr>
          <a:xfrm>
            <a:off x="1331842" y="1415014"/>
            <a:ext cx="9528315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3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C9553-38F3-4760-B407-55C4A54F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89" y="397136"/>
            <a:ext cx="9404723" cy="1400530"/>
          </a:xfrm>
        </p:spPr>
        <p:txBody>
          <a:bodyPr/>
          <a:lstStyle/>
          <a:p>
            <a:r>
              <a:rPr lang="es-SV" dirty="0"/>
              <a:t>Instrumentos y estrategias ante sequía y mapa de actores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D3EF30-05B2-4504-9260-3390C6A59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Instrumentos y estrategias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5D0F5E-B0AD-4A12-BC2F-626DCD46A5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SV" dirty="0"/>
              <a:t>Hay leyes de protección civil que activan comités interinstitucionales para la atención a Emergencias. </a:t>
            </a:r>
          </a:p>
          <a:p>
            <a:r>
              <a:rPr lang="es-SV" dirty="0"/>
              <a:t>Hay planes nacionales para la atención a recursos hídricos, pero el tema de sequía es marginal. </a:t>
            </a:r>
          </a:p>
          <a:p>
            <a:r>
              <a:rPr lang="es-SV" dirty="0"/>
              <a:t>Hay instrumentos financieros de atención a emergencia.</a:t>
            </a:r>
          </a:p>
          <a:p>
            <a:r>
              <a:rPr lang="es-SV" dirty="0"/>
              <a:t>Se han implementado programas de atención a sequía en territorios específicos, con fondos de cooperación internacional. </a:t>
            </a:r>
          </a:p>
          <a:p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201A02-16F1-486A-9732-304112E2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6373" y="1797666"/>
            <a:ext cx="4396339" cy="576262"/>
          </a:xfrm>
        </p:spPr>
        <p:txBody>
          <a:bodyPr/>
          <a:lstStyle/>
          <a:p>
            <a:r>
              <a:rPr lang="es-SV" dirty="0"/>
              <a:t>Principales actores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F7E708-6231-422B-9A92-6F59422EE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6372" y="2514600"/>
            <a:ext cx="5079767" cy="3741738"/>
          </a:xfrm>
        </p:spPr>
        <p:txBody>
          <a:bodyPr>
            <a:normAutofit lnSpcReduction="10000"/>
          </a:bodyPr>
          <a:lstStyle/>
          <a:p>
            <a:r>
              <a:rPr lang="es-SV" dirty="0"/>
              <a:t>Instituciones públicas: Ambiente, Agricultura y Ganadería, Forestal. </a:t>
            </a:r>
          </a:p>
          <a:p>
            <a:r>
              <a:rPr lang="es-SV" dirty="0"/>
              <a:t>Cooperación Internacional: PMA, PNUD, Plan Internacional, GIZ, KOIKA. </a:t>
            </a:r>
          </a:p>
          <a:p>
            <a:r>
              <a:rPr lang="es-SV" dirty="0"/>
              <a:t>Sociedad civil: Cooperativas, asociaciones de productores, </a:t>
            </a:r>
            <a:r>
              <a:rPr lang="es-SV" dirty="0" err="1"/>
              <a:t>ongs</a:t>
            </a:r>
            <a:r>
              <a:rPr lang="es-SV" dirty="0"/>
              <a:t> locales. </a:t>
            </a:r>
          </a:p>
          <a:p>
            <a:r>
              <a:rPr lang="es-SV" dirty="0"/>
              <a:t>La participación ha sido vital para el trabajo coordinado y establecer sinergias.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069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ED80B-2B67-4A8F-8016-F12DEC15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" y="156120"/>
            <a:ext cx="5580018" cy="864298"/>
          </a:xfrm>
        </p:spPr>
        <p:txBody>
          <a:bodyPr/>
          <a:lstStyle/>
          <a:p>
            <a:r>
              <a:rPr lang="es-SV" b="1" dirty="0">
                <a:solidFill>
                  <a:srgbClr val="FFC000"/>
                </a:solidFill>
              </a:rPr>
              <a:t>Lecciones y Retos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9583B-66F3-4363-BC2C-20EF04EF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86" y="1253331"/>
            <a:ext cx="9372823" cy="5604669"/>
          </a:xfrm>
        </p:spPr>
        <p:txBody>
          <a:bodyPr>
            <a:normAutofit fontScale="92500" lnSpcReduction="20000"/>
          </a:bodyPr>
          <a:lstStyle/>
          <a:p>
            <a:r>
              <a:rPr lang="es-SV" b="1" dirty="0"/>
              <a:t>El proceso participativo facilita la coordinación interinstitucional y </a:t>
            </a:r>
            <a:r>
              <a:rPr lang="es-SV" b="1" dirty="0" err="1"/>
              <a:t>multiactores</a:t>
            </a:r>
            <a:r>
              <a:rPr lang="es-SV" b="1" dirty="0"/>
              <a:t>. </a:t>
            </a:r>
          </a:p>
          <a:p>
            <a:r>
              <a:rPr lang="es-SV" b="1" dirty="0"/>
              <a:t>Reconocimiento de la afectación de la sequía no solamente a la seguridad alimentaria sino también a la afectación al desarrollo local sostenible. </a:t>
            </a:r>
          </a:p>
          <a:p>
            <a:r>
              <a:rPr lang="es-SV" b="1" dirty="0"/>
              <a:t>La planificación con visión estratégica ha servido de plataforma de trabajo efectiva, confiable y sostenible para la ejecución de acciones de preparación y respuesta para enfrentar la sequía. </a:t>
            </a:r>
          </a:p>
          <a:p>
            <a:r>
              <a:rPr lang="es-SV" b="1" dirty="0"/>
              <a:t>Se necesita adoptar un enfoque de prevención de la sequía y de mediano plazo. </a:t>
            </a:r>
          </a:p>
          <a:p>
            <a:r>
              <a:rPr lang="es-SV" b="1" dirty="0"/>
              <a:t>Programa de acciones de prevención y mitigación de los efectos de una sequía, considerando la ejecución de obras de protección de suelos, reforestación, cosecha de agua y protección de los recursos hídricos, restauración de ecosistemas. </a:t>
            </a:r>
          </a:p>
          <a:p>
            <a:r>
              <a:rPr lang="es-SV" b="1" dirty="0"/>
              <a:t>Involucrar a los gobiernos municipales es clave para la coordinación local y gestión de recursos y acciones. </a:t>
            </a:r>
          </a:p>
          <a:p>
            <a:r>
              <a:rPr lang="es-SV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requiere de inversión, seguimiento y monitoreo para incrementar la resiliencia de los medios de vida ante los efectos del cambio climático, en particular del fenómeno de la sequía.  </a:t>
            </a:r>
            <a:endParaRPr lang="es-MX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6E7E64-6B36-47A9-B830-DD8EAAD1016E}"/>
              </a:ext>
            </a:extLst>
          </p:cNvPr>
          <p:cNvPicPr/>
          <p:nvPr/>
        </p:nvPicPr>
        <p:blipFill rotWithShape="1">
          <a:blip r:embed="rId2"/>
          <a:srcRect l="55858" t="43099" r="14364" b="22385"/>
          <a:stretch/>
        </p:blipFill>
        <p:spPr bwMode="auto">
          <a:xfrm>
            <a:off x="9356036" y="0"/>
            <a:ext cx="2835964" cy="1649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212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951D7-8EB0-4BD3-8E61-AD3A70B5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1" y="62813"/>
            <a:ext cx="6613689" cy="1000878"/>
          </a:xfrm>
        </p:spPr>
        <p:txBody>
          <a:bodyPr/>
          <a:lstStyle/>
          <a:p>
            <a:r>
              <a:rPr lang="es-SV" b="1" dirty="0"/>
              <a:t>Lecciones aprendidas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6A44F6-8D72-48DD-AA23-89F45BE85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10" y="1501012"/>
            <a:ext cx="11825309" cy="4900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SV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gestión del conocimiento a nivel local, facilitó el espacio para abordar el cambio de enfoque desde una respuesta reactiva ante las afectaciones por sequía a respuestas más preventivas y medidas de </a:t>
            </a:r>
            <a:r>
              <a:rPr lang="es-SV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adaptación y restauración</a:t>
            </a:r>
            <a:r>
              <a:rPr lang="es-SV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una visión más de proceso que de proyecto, factor clave para la sostenibilidad de las respuestas adoptadas en el mediano y largo plazo más allá de la gestión de crisis.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SV" sz="1800" dirty="0">
                <a:latin typeface="Tahoma" panose="020B0604030504040204" pitchFamily="34" charset="0"/>
                <a:ea typeface="Calibri" panose="020F0502020204030204" pitchFamily="34" charset="0"/>
              </a:rPr>
              <a:t>S</a:t>
            </a:r>
            <a:r>
              <a:rPr lang="es-SV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 ha tenido una participación muy activa por parte de las mujeres, ha sido más propositiva y han sido más anuentes a los procesos de formación y a comprender el enfoque de prevención y adopción de medidas de </a:t>
            </a:r>
            <a:r>
              <a:rPr lang="es-SV" sz="1800" dirty="0">
                <a:latin typeface="Tahoma" panose="020B0604030504040204" pitchFamily="34" charset="0"/>
                <a:ea typeface="Calibri" panose="020F0502020204030204" pitchFamily="34" charset="0"/>
              </a:rPr>
              <a:t>adaptación y técnicas de restauración</a:t>
            </a:r>
            <a:r>
              <a:rPr lang="es-SV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y respuesta más integrales.</a:t>
            </a:r>
          </a:p>
          <a:p>
            <a:pPr>
              <a:lnSpc>
                <a:spcPct val="100000"/>
              </a:lnSpc>
            </a:pPr>
            <a:r>
              <a:rPr lang="es-SV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Estos instrumentos de Plan Municipal que llevan a territorio local, el Plan Nacional de Contingencia a la Sequía, son un claro ejemplo de que las políticas públicas necesitan no sólo tener su abordaje nacional sino también converger en el territorio para ser más efectiva su aplicación y desarrollo.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SV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arreglos institucionales impulsados constituyen ejemplos de articulación, armonización y alineamiento de la cooperación internacional con los esfuerzos de política pública del GOES en la atención del riesgo de sequía.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SV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Escalar iniciativas locales a nivel nacional o regional contribuiría a atender el fenómeno de la sequía desde un enfoque de prevención y adaptación superando la respuesta a la emergencia, empoderando la acción en el nivel local y evitando así pérdidas y daños en las familias y en sus activos productivos.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291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C8DAF-1594-4CF2-87F7-5439FA58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" y="156120"/>
            <a:ext cx="3637487" cy="826520"/>
          </a:xfrm>
        </p:spPr>
        <p:txBody>
          <a:bodyPr/>
          <a:lstStyle/>
          <a:p>
            <a:r>
              <a:rPr lang="es-SV" dirty="0"/>
              <a:t>Conclusiones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76A0D3-86F2-441B-B220-332E4CEF1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82" y="1404673"/>
            <a:ext cx="11580484" cy="5038454"/>
          </a:xfrm>
        </p:spPr>
        <p:txBody>
          <a:bodyPr>
            <a:normAutofit lnSpcReduction="10000"/>
          </a:bodyPr>
          <a:lstStyle/>
          <a:p>
            <a:r>
              <a:rPr lang="es-SV" sz="1800" spc="-15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nivel de monitoreo y sistema de alerta temprana, los países de la región cuentan con instituciones públicas que generan información a través de sus redes o estaciones de monitoreo, pero aparecen importantes retos como la medición de nuevas variables para determinar impactos significativos en sequías hidrológicas, agrícolas y socioeconómicas, así como para ampliar el monitoreo con una participación más activa de las comunidades y actores locales en territorios priorizados. </a:t>
            </a:r>
          </a:p>
          <a:p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SV" sz="1800" spc="-15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En la evaluación de impactos y vulnerabilidad, se identifican importantes esfuerzos de medición de impactos en las pérdidas y daños en los sectores más sensibles a la sequía como es la seguridad alimentaria, pero también en otros sectores como energía para el caso de Belice, la agricultura en el caso de Panamá y sus distritos de riego, así como disponibilidad hídrica para el caso de Costa Rica con relación al abastecimiento de agua para las comunidades rurales es clave.  </a:t>
            </a:r>
          </a:p>
          <a:p>
            <a:r>
              <a:rPr lang="es-SV" sz="1800" spc="-15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En El Salvador se ha hecho un esfuerzo por territorializar una política nacional de atención a la sequía</a:t>
            </a:r>
            <a:r>
              <a:rPr lang="es-SV" sz="1800" spc="-15" dirty="0">
                <a:latin typeface="Tahoma" panose="020B0604030504040204" pitchFamily="34" charset="0"/>
                <a:ea typeface="Calibri" panose="020F0502020204030204" pitchFamily="34" charset="0"/>
              </a:rPr>
              <a:t>, como es el plan nacional de atención a sequía a nivel municipal, el cual ha facilitado una mirada preventiva desde las comunidades y las instituciones, pero tendrá que escalarse a nivel regional. </a:t>
            </a:r>
            <a:endParaRPr lang="es-SV" sz="1800" spc="-15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es-SV" sz="1800" spc="-15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Análisis comparado entre países abre la mirada hacia otras experticias extra regionales donde encontramos metodologías, herramientas, y aplicaciones innovadoras que otros países han implementado para atender el riesgo de sequía con enfoque integral</a:t>
            </a:r>
            <a:r>
              <a:rPr lang="es-SV" sz="1800" spc="-15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facilita el intercambio de experiencias y de colaboración.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197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4B6EA-4A9C-4371-9C5E-FD7DD375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" y="156119"/>
            <a:ext cx="3241145" cy="1325563"/>
          </a:xfrm>
        </p:spPr>
        <p:txBody>
          <a:bodyPr/>
          <a:lstStyle/>
          <a:p>
            <a:r>
              <a:rPr lang="es-SV" dirty="0"/>
              <a:t>Gracias!!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D1953C-EC17-4DB7-A090-B5F48193EF15}"/>
              </a:ext>
            </a:extLst>
          </p:cNvPr>
          <p:cNvPicPr/>
          <p:nvPr/>
        </p:nvPicPr>
        <p:blipFill rotWithShape="1">
          <a:blip r:embed="rId2"/>
          <a:srcRect l="28339" t="22436" r="45028" b="15286"/>
          <a:stretch/>
        </p:blipFill>
        <p:spPr bwMode="auto">
          <a:xfrm>
            <a:off x="2482214" y="1152939"/>
            <a:ext cx="3878829" cy="5111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4404D8D-174B-4F9D-BF95-E3D79620DE80}"/>
              </a:ext>
            </a:extLst>
          </p:cNvPr>
          <p:cNvSpPr txBox="1">
            <a:spLocks/>
          </p:cNvSpPr>
          <p:nvPr/>
        </p:nvSpPr>
        <p:spPr>
          <a:xfrm>
            <a:off x="6732104" y="1697059"/>
            <a:ext cx="4773354" cy="4023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</a:lstStyle>
          <a:p>
            <a:r>
              <a:rPr lang="es-SV" dirty="0"/>
              <a:t>Resiliencia en los ecosistemas, aseguramos los medios de vida de hoy y mañana.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630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40688" y="424650"/>
            <a:ext cx="9496008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70">
              <a:spcBef>
                <a:spcPts val="2400"/>
              </a:spcBef>
              <a:buFont typeface="Wingdings" pitchFamily="2" charset="2"/>
              <a:buChar char="Ø"/>
            </a:pPr>
            <a:r>
              <a:rPr lang="es-SV" altLang="es-SV" sz="2933" b="1" dirty="0"/>
              <a:t>Gases de efecto invernadero </a:t>
            </a:r>
          </a:p>
        </p:txBody>
      </p:sp>
      <p:sp>
        <p:nvSpPr>
          <p:cNvPr id="79874" name="AutoShape 2" descr="Resultado de imagen para imagen gases efecto invernadero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s-SV" sz="240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8036" b="68010"/>
          <a:stretch/>
        </p:blipFill>
        <p:spPr>
          <a:xfrm>
            <a:off x="4025484" y="1551032"/>
            <a:ext cx="4063533" cy="18759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8036" t="32146" b="34637"/>
          <a:stretch/>
        </p:blipFill>
        <p:spPr>
          <a:xfrm>
            <a:off x="100641" y="1574589"/>
            <a:ext cx="3815241" cy="18287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8036" t="64771"/>
          <a:stretch/>
        </p:blipFill>
        <p:spPr>
          <a:xfrm>
            <a:off x="8216757" y="1580581"/>
            <a:ext cx="3956968" cy="2011641"/>
          </a:xfrm>
          <a:prstGeom prst="rect">
            <a:avLst/>
          </a:prstGeom>
        </p:spPr>
      </p:pic>
      <p:sp>
        <p:nvSpPr>
          <p:cNvPr id="7" name="7 Rectángulo"/>
          <p:cNvSpPr/>
          <p:nvPr/>
        </p:nvSpPr>
        <p:spPr>
          <a:xfrm>
            <a:off x="3915882" y="4102152"/>
            <a:ext cx="4275573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649" defTabSz="609570">
              <a:spcBef>
                <a:spcPct val="0"/>
              </a:spcBef>
            </a:pPr>
            <a:r>
              <a:rPr lang="es-SV" altLang="es-SV" sz="1733" dirty="0"/>
              <a:t>Dióxido de carbono  CO</a:t>
            </a:r>
            <a:r>
              <a:rPr lang="es-SV" altLang="es-SV" sz="1733" baseline="-25000" dirty="0"/>
              <a:t>2</a:t>
            </a:r>
            <a:r>
              <a:rPr lang="es-SV" altLang="es-SV" sz="1733" dirty="0"/>
              <a:t>:  respiración, erupciones volcánicas, quema de combustibles fósiles, leña, incendios forestales, quema cultivos, deforestación, otros.</a:t>
            </a:r>
            <a:endParaRPr lang="es-SV" altLang="es-SV" sz="1733" baseline="-25000" dirty="0"/>
          </a:p>
        </p:txBody>
      </p:sp>
      <p:sp>
        <p:nvSpPr>
          <p:cNvPr id="9" name="7 Rectángulo"/>
          <p:cNvSpPr/>
          <p:nvPr/>
        </p:nvSpPr>
        <p:spPr>
          <a:xfrm>
            <a:off x="-83135" y="4051360"/>
            <a:ext cx="409046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649" defTabSz="609570">
              <a:spcBef>
                <a:spcPct val="0"/>
              </a:spcBef>
            </a:pPr>
            <a:r>
              <a:rPr lang="es-SV" altLang="es-SV" sz="1733" dirty="0"/>
              <a:t>Metano CH</a:t>
            </a:r>
            <a:r>
              <a:rPr lang="es-SV" altLang="es-SV" sz="1733" baseline="-25000" dirty="0"/>
              <a:t>4</a:t>
            </a:r>
            <a:r>
              <a:rPr lang="es-SV" altLang="es-SV" sz="1733" dirty="0"/>
              <a:t>: descomposición de desechos orgánicos en ausencia de oxígeno, rellenos sanitarios,  digestión de rumiantes.</a:t>
            </a:r>
          </a:p>
        </p:txBody>
      </p:sp>
      <p:sp>
        <p:nvSpPr>
          <p:cNvPr id="11" name="7 Rectángulo"/>
          <p:cNvSpPr/>
          <p:nvPr/>
        </p:nvSpPr>
        <p:spPr>
          <a:xfrm>
            <a:off x="7895513" y="4102152"/>
            <a:ext cx="4296487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649" defTabSz="609570">
              <a:spcBef>
                <a:spcPct val="0"/>
              </a:spcBef>
            </a:pPr>
            <a:r>
              <a:rPr lang="es-SV" altLang="es-SV" sz="1733" dirty="0"/>
              <a:t>Oxido Nitroso N</a:t>
            </a:r>
            <a:r>
              <a:rPr lang="es-SV" sz="1733" b="1" baseline="-25000" dirty="0"/>
              <a:t>2</a:t>
            </a:r>
            <a:r>
              <a:rPr lang="es-SV" altLang="es-SV" sz="1733" dirty="0"/>
              <a:t>O: emitido por bacterias del suelo, fertilización de cultivos con productos nitrogenados, sulfato de amonio, urea, quema de combustibles y biomasa.</a:t>
            </a:r>
            <a:r>
              <a:rPr lang="es-SV" sz="1733" dirty="0">
                <a:latin typeface="Gill Sans MT" pitchFamily="34" charset="0"/>
              </a:rPr>
              <a:t> 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48036" t="96067"/>
          <a:stretch/>
        </p:blipFill>
        <p:spPr>
          <a:xfrm>
            <a:off x="4263594" y="3416095"/>
            <a:ext cx="3753569" cy="213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48036" t="96067"/>
          <a:stretch/>
        </p:blipFill>
        <p:spPr>
          <a:xfrm>
            <a:off x="85314" y="3365303"/>
            <a:ext cx="3753569" cy="2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891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064" y="129594"/>
            <a:ext cx="10001894" cy="829813"/>
          </a:xfrm>
        </p:spPr>
        <p:txBody>
          <a:bodyPr/>
          <a:lstStyle/>
          <a:p>
            <a:r>
              <a:rPr lang="es-ES" sz="3600" b="1" dirty="0">
                <a:solidFill>
                  <a:schemeClr val="tx1"/>
                </a:solidFill>
              </a:rPr>
              <a:t>Cómo se manifiestan los efectos del CC</a:t>
            </a:r>
          </a:p>
        </p:txBody>
      </p:sp>
      <p:sp>
        <p:nvSpPr>
          <p:cNvPr id="40" name="Marcador de contenido 39"/>
          <p:cNvSpPr>
            <a:spLocks noGrp="1"/>
          </p:cNvSpPr>
          <p:nvPr>
            <p:ph sz="half" idx="2"/>
          </p:nvPr>
        </p:nvSpPr>
        <p:spPr>
          <a:xfrm>
            <a:off x="609600" y="1229017"/>
            <a:ext cx="10972800" cy="1609003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s-SV" sz="2400" dirty="0">
                <a:solidFill>
                  <a:schemeClr val="tx1"/>
                </a:solidFill>
              </a:rPr>
              <a:t>Cambios en la temperatura global, en la precipitación, en los océanos, derretimiento de glaciares y eventos extremos.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8" y="2946926"/>
            <a:ext cx="699425" cy="185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18" y="2946925"/>
            <a:ext cx="2320740" cy="167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629" y="2792934"/>
            <a:ext cx="1736929" cy="177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75" y="2946926"/>
            <a:ext cx="1932984" cy="18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70" y="3020538"/>
            <a:ext cx="2675540" cy="13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4 CuadroTexto"/>
          <p:cNvSpPr txBox="1"/>
          <p:nvPr/>
        </p:nvSpPr>
        <p:spPr>
          <a:xfrm>
            <a:off x="1804611" y="4821567"/>
            <a:ext cx="2692991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b="1" dirty="0"/>
              <a:t>Cambios </a:t>
            </a:r>
          </a:p>
          <a:p>
            <a:pPr algn="ctr"/>
            <a:r>
              <a:rPr lang="es-ES" sz="2133" b="1" dirty="0"/>
              <a:t>en la </a:t>
            </a:r>
          </a:p>
          <a:p>
            <a:pPr algn="ctr"/>
            <a:r>
              <a:rPr lang="es-ES" sz="2133" b="1" dirty="0"/>
              <a:t>precipitación</a:t>
            </a:r>
          </a:p>
        </p:txBody>
      </p:sp>
      <p:sp>
        <p:nvSpPr>
          <p:cNvPr id="20" name="12 CuadroTexto"/>
          <p:cNvSpPr txBox="1"/>
          <p:nvPr/>
        </p:nvSpPr>
        <p:spPr>
          <a:xfrm>
            <a:off x="30557" y="4829320"/>
            <a:ext cx="1899844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b="1" dirty="0"/>
              <a:t>Cambios </a:t>
            </a:r>
          </a:p>
          <a:p>
            <a:pPr algn="ctr"/>
            <a:r>
              <a:rPr lang="es-ES" sz="2133" b="1" dirty="0"/>
              <a:t>en la </a:t>
            </a:r>
          </a:p>
          <a:p>
            <a:pPr algn="ctr"/>
            <a:r>
              <a:rPr lang="es-ES" sz="2133" b="1" dirty="0"/>
              <a:t>temperatura </a:t>
            </a:r>
          </a:p>
        </p:txBody>
      </p:sp>
      <p:sp>
        <p:nvSpPr>
          <p:cNvPr id="21" name="13 CuadroTexto"/>
          <p:cNvSpPr txBox="1"/>
          <p:nvPr/>
        </p:nvSpPr>
        <p:spPr>
          <a:xfrm>
            <a:off x="4614470" y="4993468"/>
            <a:ext cx="265257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b="1" dirty="0"/>
              <a:t>Cambios en</a:t>
            </a:r>
          </a:p>
          <a:p>
            <a:pPr algn="ctr"/>
            <a:r>
              <a:rPr lang="es-ES" sz="2133" b="1" dirty="0"/>
              <a:t>los océanos</a:t>
            </a:r>
          </a:p>
        </p:txBody>
      </p:sp>
      <p:sp>
        <p:nvSpPr>
          <p:cNvPr id="22" name="14 CuadroTexto"/>
          <p:cNvSpPr txBox="1"/>
          <p:nvPr/>
        </p:nvSpPr>
        <p:spPr>
          <a:xfrm>
            <a:off x="6945658" y="4993468"/>
            <a:ext cx="33933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b="1" dirty="0"/>
              <a:t>Derretimiento de glaciares</a:t>
            </a:r>
          </a:p>
        </p:txBody>
      </p:sp>
      <p:sp>
        <p:nvSpPr>
          <p:cNvPr id="23" name="15 CuadroTexto"/>
          <p:cNvSpPr txBox="1"/>
          <p:nvPr/>
        </p:nvSpPr>
        <p:spPr>
          <a:xfrm>
            <a:off x="9871531" y="5012260"/>
            <a:ext cx="255850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b="1" dirty="0"/>
              <a:t>Eventos extremos</a:t>
            </a:r>
          </a:p>
        </p:txBody>
      </p:sp>
    </p:spTree>
    <p:extLst>
      <p:ext uri="{BB962C8B-B14F-4D97-AF65-F5344CB8AC3E}">
        <p14:creationId xmlns:p14="http://schemas.microsoft.com/office/powerpoint/2010/main" val="318644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72733-ABDF-43B7-9F40-B2CA3106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05" y="164307"/>
            <a:ext cx="9396408" cy="872052"/>
          </a:xfrm>
        </p:spPr>
        <p:txBody>
          <a:bodyPr/>
          <a:lstStyle/>
          <a:p>
            <a:r>
              <a:rPr lang="es-SV" sz="3600" b="1" dirty="0"/>
              <a:t>Impacto desigual del cambio climático</a:t>
            </a:r>
            <a:endParaRPr lang="es-MX" sz="3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767895-7D98-4EA3-B306-C6B343AFE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370" y="1036359"/>
            <a:ext cx="7746204" cy="5832029"/>
          </a:xfrm>
        </p:spPr>
        <p:txBody>
          <a:bodyPr>
            <a:normAutofit/>
          </a:bodyPr>
          <a:lstStyle/>
          <a:p>
            <a:r>
              <a:rPr lang="es-MX" sz="2133" dirty="0">
                <a:solidFill>
                  <a:schemeClr val="tx1"/>
                </a:solidFill>
              </a:rPr>
              <a:t>En algunos países pobres los impactos pueden ser realmente altos, retrasando el crecimiento en un 20% o más. </a:t>
            </a:r>
          </a:p>
          <a:p>
            <a:r>
              <a:rPr lang="es-MX" sz="2133" dirty="0">
                <a:solidFill>
                  <a:schemeClr val="tx1"/>
                </a:solidFill>
              </a:rPr>
              <a:t>Además el cambio climático ha incrementado la vulnerabilidad de los pobres a través de diferentes canales: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schemeClr val="tx1"/>
                </a:solidFill>
              </a:rPr>
              <a:t>Puede ocasionar grandes pérdidas en la productividad agrícola en muchas países en desarrollo, desde un 10% hasta un 17%.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schemeClr val="tx1"/>
                </a:solidFill>
              </a:rPr>
              <a:t>Aumenta el riesgo de muertes debidas a olas de calor extremo.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2133" dirty="0">
                <a:solidFill>
                  <a:schemeClr val="tx1"/>
                </a:solidFill>
              </a:rPr>
              <a:t>Puede ocasionar un aumento en las enfermedades transmitidas por vectores tales como el dengue y la malaria debido a los patrones de precipitación errática e intensa.</a:t>
            </a:r>
          </a:p>
        </p:txBody>
      </p:sp>
      <p:pic>
        <p:nvPicPr>
          <p:cNvPr id="1026" name="Picture 2" descr="Noticias, información y más...: Disminución de caudales provoca  racionamiento en servicio de riego">
            <a:extLst>
              <a:ext uri="{FF2B5EF4-FFF2-40B4-BE49-F238E27FC236}">
                <a16:creationId xmlns:a16="http://schemas.microsoft.com/office/drawing/2014/main" id="{63ACD797-700B-4A7D-9BFB-A18C2546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568" y="4369578"/>
            <a:ext cx="3739432" cy="24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5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A05BB-6DE1-4931-9015-8C09D55D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" y="156120"/>
            <a:ext cx="10515600" cy="851046"/>
          </a:xfrm>
        </p:spPr>
        <p:txBody>
          <a:bodyPr/>
          <a:lstStyle/>
          <a:p>
            <a:r>
              <a:rPr lang="es-SV" sz="3600" dirty="0">
                <a:solidFill>
                  <a:srgbClr val="FFC000"/>
                </a:solidFill>
              </a:rPr>
              <a:t>Contexto de vulnerabilidad en la región</a:t>
            </a:r>
            <a:endParaRPr lang="es-MX" sz="3600" dirty="0">
              <a:solidFill>
                <a:srgbClr val="FFC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662034-4E61-4FC4-B21D-1320A9A1A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82" y="1007166"/>
            <a:ext cx="6163114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SV" sz="1600" dirty="0">
                <a:latin typeface="Tahoma" panose="020B0604030504040204" pitchFamily="34" charset="0"/>
                <a:ea typeface="Calibri" panose="020F0502020204030204" pitchFamily="34" charset="0"/>
              </a:rPr>
              <a:t>L</a:t>
            </a:r>
            <a:r>
              <a:rPr lang="es-SV" sz="1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 región centroamericana comparte un mega ecosistema de bosque tropical seco, en el cual se producen recurrentes sequías, generalmente relacionadas con el fenómeno de El Niño. </a:t>
            </a:r>
          </a:p>
          <a:p>
            <a:pPr>
              <a:lnSpc>
                <a:spcPct val="120000"/>
              </a:lnSpc>
            </a:pPr>
            <a:r>
              <a:rPr lang="es-SV" sz="1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La disminución de las precipitaciones medias anuales y la irregularidad de su distribución temporal y espacial han provocado daños económicos y sociales producto de las pérdidas consecutivas de cosechas a lo largo de varios años. </a:t>
            </a:r>
          </a:p>
          <a:p>
            <a:pPr>
              <a:lnSpc>
                <a:spcPct val="120000"/>
              </a:lnSpc>
            </a:pPr>
            <a:r>
              <a:rPr lang="es-SV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actuales sistemas de monitoreo en la región están evidenciando la recurrencia de la sequía en la zona. </a:t>
            </a:r>
          </a:p>
          <a:p>
            <a:pPr>
              <a:lnSpc>
                <a:spcPct val="120000"/>
              </a:lnSpc>
            </a:pPr>
            <a:r>
              <a:rPr lang="es-SV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figura  muestra la </a:t>
            </a:r>
            <a:r>
              <a:rPr lang="es-SV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perspectiva climática para los meses de mayo a julio del año 2019, presentando la afectación en los países de la región, donde se destacan en color café las zonas que tendrían una reducción de hasta 50% de la precipitación promedio</a:t>
            </a:r>
            <a:r>
              <a:rPr lang="es-SV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lo que impacta por supuesto a las actividades que se desarrollan en esos territorios.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C3BCD4-A75F-46AA-85B8-BD70EED44262}"/>
              </a:ext>
            </a:extLst>
          </p:cNvPr>
          <p:cNvPicPr/>
          <p:nvPr/>
        </p:nvPicPr>
        <p:blipFill rotWithShape="1">
          <a:blip r:embed="rId2"/>
          <a:srcRect l="27665" t="18716" r="29226" b="16381"/>
          <a:stretch/>
        </p:blipFill>
        <p:spPr bwMode="auto">
          <a:xfrm>
            <a:off x="6639339" y="1116154"/>
            <a:ext cx="5650423" cy="4625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303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6ECA2A2-C6DD-4BDE-A609-0B81D4E0FAF2}"/>
              </a:ext>
            </a:extLst>
          </p:cNvPr>
          <p:cNvPicPr/>
          <p:nvPr/>
        </p:nvPicPr>
        <p:blipFill rotWithShape="1">
          <a:blip r:embed="rId2"/>
          <a:srcRect l="2150" t="2973" r="1901" b="2230"/>
          <a:stretch/>
        </p:blipFill>
        <p:spPr bwMode="auto">
          <a:xfrm>
            <a:off x="6096000" y="1775792"/>
            <a:ext cx="5755329" cy="4466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6CF238C-C2B0-4976-8ED3-EADF6398C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855057"/>
              </p:ext>
            </p:extLst>
          </p:nvPr>
        </p:nvGraphicFramePr>
        <p:xfrm>
          <a:off x="190089" y="1444487"/>
          <a:ext cx="553085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672F3DC-DA6E-4334-9D3C-47C532B59776}"/>
              </a:ext>
            </a:extLst>
          </p:cNvPr>
          <p:cNvSpPr txBox="1"/>
          <p:nvPr/>
        </p:nvSpPr>
        <p:spPr>
          <a:xfrm>
            <a:off x="1378226" y="198783"/>
            <a:ext cx="7898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>
                <a:solidFill>
                  <a:srgbClr val="FFC000"/>
                </a:solidFill>
              </a:rPr>
              <a:t>Disminución de caudales en las cuencas</a:t>
            </a:r>
            <a:endParaRPr lang="es-MX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9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4B6DF-0044-4490-9A26-B12BCEF1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02" y="183842"/>
            <a:ext cx="9404723" cy="955845"/>
          </a:xfrm>
        </p:spPr>
        <p:txBody>
          <a:bodyPr/>
          <a:lstStyle/>
          <a:p>
            <a:r>
              <a:rPr lang="es-SV" dirty="0"/>
              <a:t>Gestión Integrada de la sequía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C48635-C849-4AB3-9C88-05FEB6E2E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02" y="1176415"/>
            <a:ext cx="7603321" cy="5497743"/>
          </a:xfrm>
        </p:spPr>
        <p:txBody>
          <a:bodyPr>
            <a:noAutofit/>
          </a:bodyPr>
          <a:lstStyle/>
          <a:p>
            <a:r>
              <a:rPr lang="es-SV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Para aumentar la resiliencia frente a los fenómenos de sequía y adoptar efectivamente un enfoque integrado para gestionar los recursos hídricos, debemos avanzar en un enfoque centrado en el objetivo estratégico de </a:t>
            </a:r>
            <a:r>
              <a:rPr lang="es-SV" u="sng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seguridad hídrica.</a:t>
            </a:r>
          </a:p>
          <a:p>
            <a:r>
              <a:rPr lang="es-SV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bien es imposible controlar la ocurrencia de sequías, los impactos sí pueden mitigarse mediante estrategias apropiadas de vigilancia y gestión, en una planificación de mitigación y respuesta. 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SV" dirty="0">
              <a:latin typeface="Tahoma" panose="020B0604030504040204" pitchFamily="34" charset="0"/>
            </a:endParaRPr>
          </a:p>
          <a:p>
            <a:r>
              <a:rPr lang="es-SV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El enfoque de Gestión Integrada de la Sequía descansa en tres pilares: a) Monitoreo y alerta temprana; b) Evaluación de vulnerabilidad e impacto; c) Mitigación, preparación y respuesta</a:t>
            </a:r>
            <a:r>
              <a:rPr lang="es-SV" dirty="0">
                <a:latin typeface="Tahoma" panose="020B0604030504040204" pitchFamily="34" charset="0"/>
                <a:ea typeface="Calibri" panose="020F0502020204030204" pitchFamily="34" charset="0"/>
              </a:rPr>
              <a:t>, mediante una mejor planificación para aumentar la capacidad operacional.</a:t>
            </a:r>
          </a:p>
          <a:p>
            <a:r>
              <a:rPr lang="es-SV" dirty="0">
                <a:latin typeface="Tahoma" panose="020B0604030504040204" pitchFamily="34" charset="0"/>
                <a:ea typeface="Calibri" panose="020F0502020204030204" pitchFamily="34" charset="0"/>
              </a:rPr>
              <a:t>R</a:t>
            </a:r>
            <a:r>
              <a:rPr lang="es-SV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etroalimentación constante entre los pilares.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D8C968-26A0-4E94-A629-C4360A330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1279" r="29455"/>
          <a:stretch/>
        </p:blipFill>
        <p:spPr>
          <a:xfrm>
            <a:off x="8613756" y="1584372"/>
            <a:ext cx="3081403" cy="458643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3A4C98F6-24EC-4613-8B6F-1125F7E2506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8052366" y="3013597"/>
            <a:ext cx="535705" cy="199685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vert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Retroalimentación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2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115BDF2-AF4B-4528-BD4C-0838F2B74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413" y="1004503"/>
            <a:ext cx="3201163" cy="4646848"/>
          </a:xfrm>
          <a:prstGeom prst="rect">
            <a:avLst/>
          </a:prstGeom>
        </p:spPr>
      </p:pic>
      <p:pic>
        <p:nvPicPr>
          <p:cNvPr id="5" name="4 Imagen" descr="images_articulos_2016_acuerdo_de_paris_contral_el_cambio_climati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764"/>
            <a:ext cx="5769085" cy="6858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769085" y="1717076"/>
            <a:ext cx="3192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dirty="0"/>
              <a:t>En la Conferencia de París sobre el Clima (COP21), celebrada en diciembre de 2015, 195 países firmaron el primer acuerdo vinculante mundial sobre el clima.</a:t>
            </a:r>
          </a:p>
        </p:txBody>
      </p:sp>
    </p:spTree>
    <p:extLst>
      <p:ext uri="{BB962C8B-B14F-4D97-AF65-F5344CB8AC3E}">
        <p14:creationId xmlns:p14="http://schemas.microsoft.com/office/powerpoint/2010/main" val="10192402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91875" y="986799"/>
            <a:ext cx="4178975" cy="2944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s-SV" altLang="es-SV" sz="2933" b="1" dirty="0"/>
              <a:t>Mitigación: </a:t>
            </a:r>
          </a:p>
          <a:p>
            <a:endParaRPr lang="es-SV" sz="1200" dirty="0"/>
          </a:p>
          <a:p>
            <a:r>
              <a:rPr lang="es-SV" sz="2400" dirty="0"/>
              <a:t>Intervención humana para reducir las fuentes o mejorar los procesos, actividades o mecanismos que absorben los gases de efecto invernadero. </a:t>
            </a:r>
          </a:p>
        </p:txBody>
      </p:sp>
      <p:pic>
        <p:nvPicPr>
          <p:cNvPr id="14338" name="Picture 2" descr="Resultado de imagen para imagen protocolo kioto">
            <a:extLst>
              <a:ext uri="{FF2B5EF4-FFF2-40B4-BE49-F238E27FC236}">
                <a16:creationId xmlns:a16="http://schemas.microsoft.com/office/drawing/2014/main" id="{8E9594D9-2D2B-40C1-ABAC-7F79778C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9" y="4543921"/>
            <a:ext cx="3973565" cy="18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 Rectángulo"/>
          <p:cNvSpPr/>
          <p:nvPr/>
        </p:nvSpPr>
        <p:spPr>
          <a:xfrm>
            <a:off x="6797699" y="860925"/>
            <a:ext cx="3970503" cy="368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s-SV" altLang="es-SV" sz="2933" b="1" dirty="0"/>
              <a:t>Adaptación:</a:t>
            </a:r>
          </a:p>
          <a:p>
            <a:endParaRPr lang="es-ES" sz="1200" dirty="0"/>
          </a:p>
          <a:p>
            <a:r>
              <a:rPr lang="es-ES" sz="2400" dirty="0"/>
              <a:t>Estrategias para reducir los impactos del cambio climático.</a:t>
            </a:r>
          </a:p>
          <a:p>
            <a:r>
              <a:rPr lang="es-SV" sz="2400" dirty="0"/>
              <a:t>Ajuste realizado por los ecosistemas humano o naturales como respuesta a los estímulos climáticos o sus efectos.</a:t>
            </a:r>
          </a:p>
        </p:txBody>
      </p:sp>
      <p:pic>
        <p:nvPicPr>
          <p:cNvPr id="5" name="Picture 2" descr="C:\Documents and Settings\Jmagana.MARN\Mis documentos\Mis imágenes\A.FOTOS\To ENMA\Tala de bosque Tanancingo.JPG"/>
          <p:cNvPicPr>
            <a:picLocks noChangeAspect="1" noChangeArrowheads="1"/>
          </p:cNvPicPr>
          <p:nvPr/>
        </p:nvPicPr>
        <p:blipFill rotWithShape="1">
          <a:blip r:embed="rId3" cstate="print"/>
          <a:srcRect t="18493" b="6107"/>
          <a:stretch/>
        </p:blipFill>
        <p:spPr bwMode="auto">
          <a:xfrm>
            <a:off x="6983886" y="4675222"/>
            <a:ext cx="3598128" cy="2034925"/>
          </a:xfrm>
          <a:prstGeom prst="rect">
            <a:avLst/>
          </a:prstGeom>
          <a:noFill/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B0922F5-565D-48EE-B5E6-5971291144A7}"/>
              </a:ext>
            </a:extLst>
          </p:cNvPr>
          <p:cNvSpPr txBox="1">
            <a:spLocks/>
          </p:cNvSpPr>
          <p:nvPr/>
        </p:nvSpPr>
        <p:spPr bwMode="auto">
          <a:xfrm>
            <a:off x="570705" y="147853"/>
            <a:ext cx="9669761" cy="65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09570" eaLnBrk="1" hangingPunct="1">
              <a:lnSpc>
                <a:spcPct val="80000"/>
              </a:lnSpc>
            </a:pPr>
            <a:r>
              <a:rPr lang="es-SV" altLang="es-ES" sz="4267" b="1" dirty="0">
                <a:latin typeface="Arial"/>
                <a:ea typeface="+mj-ea"/>
                <a:cs typeface="+mj-cs"/>
              </a:rPr>
              <a:t>Acciones climáticas</a:t>
            </a:r>
            <a:br>
              <a:rPr lang="en-US" altLang="es-ES" sz="4267" b="1" dirty="0"/>
            </a:br>
            <a:br>
              <a:rPr lang="en-US" altLang="es-ES" sz="4267" b="1" dirty="0"/>
            </a:br>
            <a:endParaRPr lang="es-ES" altLang="es-ES" sz="4267" b="1" dirty="0"/>
          </a:p>
        </p:txBody>
      </p:sp>
    </p:spTree>
    <p:extLst>
      <p:ext uri="{BB962C8B-B14F-4D97-AF65-F5344CB8AC3E}">
        <p14:creationId xmlns:p14="http://schemas.microsoft.com/office/powerpoint/2010/main" val="321580186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</TotalTime>
  <Words>1470</Words>
  <Application>Microsoft Office PowerPoint</Application>
  <PresentationFormat>Panorámica</PresentationFormat>
  <Paragraphs>87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Abadi</vt:lpstr>
      <vt:lpstr>Arial</vt:lpstr>
      <vt:lpstr>Calibri</vt:lpstr>
      <vt:lpstr>Century Gothic</vt:lpstr>
      <vt:lpstr>Gill Sans MT</vt:lpstr>
      <vt:lpstr>Tahoma</vt:lpstr>
      <vt:lpstr>Wingdings</vt:lpstr>
      <vt:lpstr>Wingdings 3</vt:lpstr>
      <vt:lpstr>Ion</vt:lpstr>
      <vt:lpstr>Seminario: Cambio climático y desarrollo sostenible</vt:lpstr>
      <vt:lpstr>Presentación de PowerPoint</vt:lpstr>
      <vt:lpstr>Cómo se manifiestan los efectos del CC</vt:lpstr>
      <vt:lpstr>Impacto desigual del cambio climático</vt:lpstr>
      <vt:lpstr>Contexto de vulnerabilidad en la región</vt:lpstr>
      <vt:lpstr>Presentación de PowerPoint</vt:lpstr>
      <vt:lpstr>Gestión Integrada de la sequía</vt:lpstr>
      <vt:lpstr>Presentación de PowerPoint</vt:lpstr>
      <vt:lpstr>Presentación de PowerPoint</vt:lpstr>
      <vt:lpstr>Adaptación: Restauración de Ecosistemas y paisajes</vt:lpstr>
      <vt:lpstr>Instrumentos y estrategias ante sequía y mapa de actores</vt:lpstr>
      <vt:lpstr>Lecciones y Retos</vt:lpstr>
      <vt:lpstr>Lecciones aprendidas</vt:lpstr>
      <vt:lpstr>Conclusiones</vt:lpstr>
      <vt:lpstr>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sdelarios@gmail.com</dc:creator>
  <cp:lastModifiedBy>sdelarios@gmail.com</cp:lastModifiedBy>
  <cp:revision>17</cp:revision>
  <dcterms:created xsi:type="dcterms:W3CDTF">2021-04-11T18:44:12Z</dcterms:created>
  <dcterms:modified xsi:type="dcterms:W3CDTF">2021-04-12T05:29:21Z</dcterms:modified>
</cp:coreProperties>
</file>