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1" r:id="rId2"/>
    <p:sldId id="314" r:id="rId3"/>
    <p:sldId id="830" r:id="rId4"/>
    <p:sldId id="833" r:id="rId5"/>
    <p:sldId id="390" r:id="rId6"/>
    <p:sldId id="832" r:id="rId7"/>
    <p:sldId id="831" r:id="rId8"/>
    <p:sldId id="438" r:id="rId9"/>
  </p:sldIdLst>
  <p:sldSz cx="12192000" cy="6858000"/>
  <p:notesSz cx="6858000" cy="9144000"/>
  <p:defaultTextStyle>
    <a:defPPr>
      <a:defRPr lang="en-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362"/>
  </p:normalViewPr>
  <p:slideViewPr>
    <p:cSldViewPr snapToGrid="0" snapToObjects="1">
      <p:cViewPr varScale="1">
        <p:scale>
          <a:sx n="61" d="100"/>
          <a:sy n="61"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sers\ilianamonterrosoibarra\Downloads\FW__Updated_Figures\Bioversity%20Report%20Updated%20Figures%20and%20Tables%201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 21-23 Investmnts by Capital'!$S$59</c:f>
              <c:strCache>
                <c:ptCount val="1"/>
                <c:pt idx="0">
                  <c:v>AFICC </c:v>
                </c:pt>
              </c:strCache>
            </c:strRef>
          </c:tx>
          <c:spPr>
            <a:solidFill>
              <a:schemeClr val="accent1"/>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Capital'!$S$68:$S$73</c:f>
              <c:numCache>
                <c:formatCode>0%</c:formatCode>
                <c:ptCount val="6"/>
                <c:pt idx="0">
                  <c:v>0.8</c:v>
                </c:pt>
                <c:pt idx="1">
                  <c:v>0.1</c:v>
                </c:pt>
                <c:pt idx="2">
                  <c:v>0.23</c:v>
                </c:pt>
              </c:numCache>
            </c:numRef>
          </c:val>
          <c:extLst>
            <c:ext xmlns:c16="http://schemas.microsoft.com/office/drawing/2014/chart" uri="{C3380CC4-5D6E-409C-BE32-E72D297353CC}">
              <c16:uniqueId val="{00000000-5626-0B43-B31B-F9BC4C73B1B9}"/>
            </c:ext>
          </c:extLst>
        </c:ser>
        <c:ser>
          <c:idx val="1"/>
          <c:order val="1"/>
          <c:tx>
            <c:strRef>
              <c:f>'Fig 21-23 Investmnts by Capital'!$T$59</c:f>
              <c:strCache>
                <c:ptCount val="1"/>
                <c:pt idx="0">
                  <c:v>AFISAP</c:v>
                </c:pt>
              </c:strCache>
            </c:strRef>
          </c:tx>
          <c:spPr>
            <a:solidFill>
              <a:schemeClr val="accent2"/>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Capital'!$T$68:$T$73</c:f>
              <c:numCache>
                <c:formatCode>General</c:formatCode>
                <c:ptCount val="6"/>
                <c:pt idx="0" formatCode="0%">
                  <c:v>0.83</c:v>
                </c:pt>
              </c:numCache>
            </c:numRef>
          </c:val>
          <c:extLst>
            <c:ext xmlns:c16="http://schemas.microsoft.com/office/drawing/2014/chart" uri="{C3380CC4-5D6E-409C-BE32-E72D297353CC}">
              <c16:uniqueId val="{00000001-5626-0B43-B31B-F9BC4C73B1B9}"/>
            </c:ext>
          </c:extLst>
        </c:ser>
        <c:ser>
          <c:idx val="2"/>
          <c:order val="2"/>
          <c:tx>
            <c:strRef>
              <c:f>'Fig 21-23 Investmnts by Capital'!$U$59</c:f>
              <c:strCache>
                <c:ptCount val="1"/>
                <c:pt idx="0">
                  <c:v>Coop. Carmelita </c:v>
                </c:pt>
              </c:strCache>
            </c:strRef>
          </c:tx>
          <c:spPr>
            <a:solidFill>
              <a:schemeClr val="accent3"/>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Capital'!$U$68:$U$73</c:f>
              <c:numCache>
                <c:formatCode>0%</c:formatCode>
                <c:ptCount val="6"/>
                <c:pt idx="0">
                  <c:v>0.77</c:v>
                </c:pt>
                <c:pt idx="1">
                  <c:v>0.13</c:v>
                </c:pt>
                <c:pt idx="2">
                  <c:v>0.4</c:v>
                </c:pt>
              </c:numCache>
            </c:numRef>
          </c:val>
          <c:extLst>
            <c:ext xmlns:c16="http://schemas.microsoft.com/office/drawing/2014/chart" uri="{C3380CC4-5D6E-409C-BE32-E72D297353CC}">
              <c16:uniqueId val="{00000002-5626-0B43-B31B-F9BC4C73B1B9}"/>
            </c:ext>
          </c:extLst>
        </c:ser>
        <c:ser>
          <c:idx val="3"/>
          <c:order val="3"/>
          <c:tx>
            <c:strRef>
              <c:f>'Fig 21-23 Investmnts by Capital'!$V$59</c:f>
              <c:strCache>
                <c:ptCount val="1"/>
                <c:pt idx="0">
                  <c:v>SCAV</c:v>
                </c:pt>
              </c:strCache>
            </c:strRef>
          </c:tx>
          <c:spPr>
            <a:solidFill>
              <a:schemeClr val="accent4"/>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Capital'!$V$68:$V$73</c:f>
              <c:numCache>
                <c:formatCode>General</c:formatCode>
                <c:ptCount val="6"/>
                <c:pt idx="0" formatCode="0%">
                  <c:v>0.4</c:v>
                </c:pt>
                <c:pt idx="3" formatCode="0%">
                  <c:v>0.46</c:v>
                </c:pt>
                <c:pt idx="4" formatCode="0%">
                  <c:v>0.08</c:v>
                </c:pt>
                <c:pt idx="5" formatCode="0%">
                  <c:v>0.14000000000000001</c:v>
                </c:pt>
              </c:numCache>
            </c:numRef>
          </c:val>
          <c:extLst>
            <c:ext xmlns:c16="http://schemas.microsoft.com/office/drawing/2014/chart" uri="{C3380CC4-5D6E-409C-BE32-E72D297353CC}">
              <c16:uniqueId val="{00000003-5626-0B43-B31B-F9BC4C73B1B9}"/>
            </c:ext>
          </c:extLst>
        </c:ser>
        <c:ser>
          <c:idx val="4"/>
          <c:order val="4"/>
          <c:tx>
            <c:strRef>
              <c:f>'Fig 21-23 Investmnts by Capital'!$W$59</c:f>
              <c:strCache>
                <c:ptCount val="1"/>
                <c:pt idx="0">
                  <c:v>ESEE</c:v>
                </c:pt>
              </c:strCache>
            </c:strRef>
          </c:tx>
          <c:spPr>
            <a:solidFill>
              <a:schemeClr val="accent5"/>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Capital'!$W$68:$W$73</c:f>
              <c:numCache>
                <c:formatCode>General</c:formatCode>
                <c:ptCount val="6"/>
                <c:pt idx="0" formatCode="0%">
                  <c:v>0.89</c:v>
                </c:pt>
                <c:pt idx="2" formatCode="0%">
                  <c:v>0.09</c:v>
                </c:pt>
                <c:pt idx="3" formatCode="0%">
                  <c:v>0.42</c:v>
                </c:pt>
                <c:pt idx="4" formatCode="0%">
                  <c:v>0.11</c:v>
                </c:pt>
                <c:pt idx="5" formatCode="0%">
                  <c:v>0.08</c:v>
                </c:pt>
              </c:numCache>
            </c:numRef>
          </c:val>
          <c:extLst>
            <c:ext xmlns:c16="http://schemas.microsoft.com/office/drawing/2014/chart" uri="{C3380CC4-5D6E-409C-BE32-E72D297353CC}">
              <c16:uniqueId val="{00000004-5626-0B43-B31B-F9BC4C73B1B9}"/>
            </c:ext>
          </c:extLst>
        </c:ser>
        <c:ser>
          <c:idx val="5"/>
          <c:order val="5"/>
          <c:tx>
            <c:strRef>
              <c:f>'Fig 21-23 Investmnts by Capital'!$X$59</c:f>
              <c:strCache>
                <c:ptCount val="1"/>
                <c:pt idx="0">
                  <c:v>SCCUSTOSEL</c:v>
                </c:pt>
              </c:strCache>
            </c:strRef>
          </c:tx>
          <c:spPr>
            <a:solidFill>
              <a:schemeClr val="accent6"/>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Capital'!$X$68:$X$73</c:f>
              <c:numCache>
                <c:formatCode>General</c:formatCode>
                <c:ptCount val="6"/>
                <c:pt idx="0" formatCode="0%">
                  <c:v>0.5</c:v>
                </c:pt>
                <c:pt idx="3" formatCode="0%">
                  <c:v>0.32</c:v>
                </c:pt>
                <c:pt idx="4" formatCode="0%">
                  <c:v>0.05</c:v>
                </c:pt>
                <c:pt idx="5" formatCode="0%">
                  <c:v>0.08</c:v>
                </c:pt>
              </c:numCache>
            </c:numRef>
          </c:val>
          <c:extLst>
            <c:ext xmlns:c16="http://schemas.microsoft.com/office/drawing/2014/chart" uri="{C3380CC4-5D6E-409C-BE32-E72D297353CC}">
              <c16:uniqueId val="{00000005-5626-0B43-B31B-F9BC4C73B1B9}"/>
            </c:ext>
          </c:extLst>
        </c:ser>
        <c:ser>
          <c:idx val="6"/>
          <c:order val="6"/>
          <c:tx>
            <c:strRef>
              <c:f>'Fig 21-23 Investmnts by Capital'!$Y$59</c:f>
              <c:strCache>
                <c:ptCount val="1"/>
                <c:pt idx="0">
                  <c:v>SCIS</c:v>
                </c:pt>
              </c:strCache>
            </c:strRef>
          </c:tx>
          <c:spPr>
            <a:solidFill>
              <a:schemeClr val="accent1">
                <a:lumMod val="60000"/>
              </a:schemeClr>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Capital'!$Y$68:$Y$73</c:f>
              <c:numCache>
                <c:formatCode>General</c:formatCode>
                <c:ptCount val="6"/>
                <c:pt idx="0" formatCode="0%">
                  <c:v>0.53</c:v>
                </c:pt>
                <c:pt idx="2" formatCode="0%">
                  <c:v>0.13</c:v>
                </c:pt>
                <c:pt idx="3" formatCode="0%">
                  <c:v>0.25</c:v>
                </c:pt>
                <c:pt idx="4" formatCode="0%">
                  <c:v>0.13</c:v>
                </c:pt>
                <c:pt idx="5" formatCode="0%">
                  <c:v>0.08</c:v>
                </c:pt>
              </c:numCache>
            </c:numRef>
          </c:val>
          <c:extLst>
            <c:ext xmlns:c16="http://schemas.microsoft.com/office/drawing/2014/chart" uri="{C3380CC4-5D6E-409C-BE32-E72D297353CC}">
              <c16:uniqueId val="{00000006-5626-0B43-B31B-F9BC4C73B1B9}"/>
            </c:ext>
          </c:extLst>
        </c:ser>
        <c:ser>
          <c:idx val="7"/>
          <c:order val="7"/>
          <c:tx>
            <c:strRef>
              <c:f>'Fig 21-23 Investmnts by Capital'!$Z$59</c:f>
              <c:strCache>
                <c:ptCount val="1"/>
                <c:pt idx="0">
                  <c:v>SCLB</c:v>
                </c:pt>
              </c:strCache>
            </c:strRef>
          </c:tx>
          <c:spPr>
            <a:solidFill>
              <a:schemeClr val="accent2">
                <a:lumMod val="60000"/>
              </a:schemeClr>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Capital'!$Z$68:$Z$73</c:f>
              <c:numCache>
                <c:formatCode>0%</c:formatCode>
                <c:ptCount val="6"/>
                <c:pt idx="0">
                  <c:v>0.14000000000000001</c:v>
                </c:pt>
                <c:pt idx="1">
                  <c:v>0.13</c:v>
                </c:pt>
                <c:pt idx="2">
                  <c:v>0.43</c:v>
                </c:pt>
              </c:numCache>
            </c:numRef>
          </c:val>
          <c:extLst>
            <c:ext xmlns:c16="http://schemas.microsoft.com/office/drawing/2014/chart" uri="{C3380CC4-5D6E-409C-BE32-E72D297353CC}">
              <c16:uniqueId val="{00000007-5626-0B43-B31B-F9BC4C73B1B9}"/>
            </c:ext>
          </c:extLst>
        </c:ser>
        <c:ser>
          <c:idx val="8"/>
          <c:order val="8"/>
          <c:tx>
            <c:strRef>
              <c:f>'Fig 21-23 Investmnts by Capital'!$AA$59</c:f>
              <c:strCache>
                <c:ptCount val="1"/>
                <c:pt idx="0">
                  <c:v>SCOMYC</c:v>
                </c:pt>
              </c:strCache>
            </c:strRef>
          </c:tx>
          <c:spPr>
            <a:solidFill>
              <a:schemeClr val="accent3">
                <a:lumMod val="60000"/>
              </a:schemeClr>
            </a:solidFill>
            <a:ln>
              <a:noFill/>
            </a:ln>
            <a:effectLst/>
          </c:spPr>
          <c:invertIfNegative val="0"/>
          <c:cat>
            <c:multiLvlStrRef>
              <c:f>'Fig 21-23 Investmnts by Capital'!$Q$68:$R$73</c:f>
              <c:multiLvlStrCache>
                <c:ptCount val="6"/>
                <c:lvl>
                  <c:pt idx="0">
                    <c:v>Inversión en el hogar </c:v>
                  </c:pt>
                  <c:pt idx="1">
                    <c:v>Salud</c:v>
                  </c:pt>
                  <c:pt idx="2">
                    <c:v>Educación</c:v>
                  </c:pt>
                  <c:pt idx="3">
                    <c:v>Inversión en el hogar </c:v>
                  </c:pt>
                  <c:pt idx="4">
                    <c:v>Salud</c:v>
                  </c:pt>
                  <c:pt idx="5">
                    <c:v>Educación</c:v>
                  </c:pt>
                </c:lvl>
                <c:lvl>
                  <c:pt idx="0">
                    <c:v>Ingreso proveniente del ingreso por empleo  EFC </c:v>
                  </c:pt>
                  <c:pt idx="3">
                    <c:v>Inversión proveniente por repartición de dividendo </c:v>
                  </c:pt>
                </c:lvl>
              </c:multiLvlStrCache>
            </c:multiLvlStrRef>
          </c:cat>
          <c:val>
            <c:numRef>
              <c:f>'Fig 21-23 Investmnts by Capital'!$AA$68:$AA$73</c:f>
              <c:numCache>
                <c:formatCode>General</c:formatCode>
                <c:ptCount val="6"/>
                <c:pt idx="0" formatCode="0%">
                  <c:v>0.59</c:v>
                </c:pt>
                <c:pt idx="2" formatCode="0%">
                  <c:v>0.2</c:v>
                </c:pt>
              </c:numCache>
            </c:numRef>
          </c:val>
          <c:extLst>
            <c:ext xmlns:c16="http://schemas.microsoft.com/office/drawing/2014/chart" uri="{C3380CC4-5D6E-409C-BE32-E72D297353CC}">
              <c16:uniqueId val="{00000008-5626-0B43-B31B-F9BC4C73B1B9}"/>
            </c:ext>
          </c:extLst>
        </c:ser>
        <c:dLbls>
          <c:showLegendKey val="0"/>
          <c:showVal val="0"/>
          <c:showCatName val="0"/>
          <c:showSerName val="0"/>
          <c:showPercent val="0"/>
          <c:showBubbleSize val="0"/>
        </c:dLbls>
        <c:gapWidth val="150"/>
        <c:axId val="114321664"/>
        <c:axId val="114327552"/>
      </c:barChart>
      <c:catAx>
        <c:axId val="11432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US"/>
          </a:p>
        </c:txPr>
        <c:crossAx val="114327552"/>
        <c:crosses val="autoZero"/>
        <c:auto val="1"/>
        <c:lblAlgn val="ctr"/>
        <c:lblOffset val="100"/>
        <c:noMultiLvlLbl val="0"/>
      </c:catAx>
      <c:valAx>
        <c:axId val="114327552"/>
        <c:scaling>
          <c:orientation val="minMax"/>
          <c:max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a:t>Porcentaje</a:t>
                </a:r>
                <a:r>
                  <a:rPr lang="en-US" dirty="0"/>
                  <a:t> de </a:t>
                </a:r>
                <a:r>
                  <a:rPr lang="en-US" dirty="0" err="1"/>
                  <a:t>miembros</a:t>
                </a:r>
                <a:r>
                  <a:rPr lang="en-US" baseline="0" dirty="0"/>
                  <a:t> de EFC</a:t>
                </a:r>
                <a:endParaRPr lang="en-US"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11432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glow rad="127000">
        <a:schemeClr val="accent1">
          <a:alpha val="0"/>
        </a:schemeClr>
      </a:glow>
    </a:effectLst>
  </c:spPr>
  <c:txPr>
    <a:bodyPr/>
    <a:lstStyle/>
    <a:p>
      <a:pPr>
        <a:defRPr/>
      </a:pPr>
      <a:endParaRPr lang="es-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13C96-76A8-B84F-899D-E58A5CE0591B}" type="datetimeFigureOut">
              <a:rPr lang="en-GT" smtClean="0"/>
              <a:t>04/21/2021</a:t>
            </a:fld>
            <a:endParaRPr lang="en-G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87FBD-CEC5-564B-AEC7-ADDD4E5A3FAA}" type="slidenum">
              <a:rPr lang="en-GT" smtClean="0"/>
              <a:t>‹Nº›</a:t>
            </a:fld>
            <a:endParaRPr lang="en-GT"/>
          </a:p>
        </p:txBody>
      </p:sp>
    </p:spTree>
    <p:extLst>
      <p:ext uri="{BB962C8B-B14F-4D97-AF65-F5344CB8AC3E}">
        <p14:creationId xmlns:p14="http://schemas.microsoft.com/office/powerpoint/2010/main" val="141738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1/5 </a:t>
            </a:r>
            <a:r>
              <a:rPr lang="en-US" sz="1200" b="1" kern="1200" dirty="0">
                <a:solidFill>
                  <a:schemeClr val="tx1"/>
                </a:solidFill>
                <a:effectLst/>
                <a:latin typeface="+mn-lt"/>
                <a:ea typeface="+mn-ea"/>
                <a:cs typeface="+mn-cs"/>
              </a:rPr>
              <a:t>The creation of the #</a:t>
            </a:r>
            <a:r>
              <a:rPr lang="en-US" sz="1200" b="1" kern="1200" dirty="0" err="1">
                <a:solidFill>
                  <a:schemeClr val="tx1"/>
                </a:solidFill>
                <a:effectLst/>
                <a:latin typeface="+mn-lt"/>
                <a:ea typeface="+mn-ea"/>
                <a:cs typeface="+mn-cs"/>
              </a:rPr>
              <a:t>MayanBiosphereReserve</a:t>
            </a:r>
            <a:r>
              <a:rPr lang="en-US" sz="1200" b="1" kern="1200" dirty="0">
                <a:solidFill>
                  <a:schemeClr val="tx1"/>
                </a:solidFill>
                <a:effectLst/>
                <a:latin typeface="+mn-lt"/>
                <a:ea typeface="+mn-ea"/>
                <a:cs typeface="+mn-cs"/>
              </a:rPr>
              <a:t> 25 years ago </a:t>
            </a:r>
            <a:r>
              <a:rPr lang="en-US" sz="1200" kern="1200" dirty="0">
                <a:solidFill>
                  <a:schemeClr val="tx1"/>
                </a:solidFill>
                <a:effectLst/>
                <a:latin typeface="+mn-lt"/>
                <a:ea typeface="+mn-ea"/>
                <a:cs typeface="+mn-cs"/>
              </a:rPr>
              <a:t>represents a switch in #Guatemalan government policy regarding land use and tenure, moving from a focus on agriculture, putting conservation outcomes at the center of the process leading to one of the largest certified forests managed collaboratively by communities.</a:t>
            </a:r>
            <a:endParaRPr lang="en-GT" sz="1200" kern="1200" dirty="0">
              <a:solidFill>
                <a:schemeClr val="tx1"/>
              </a:solidFill>
              <a:effectLst/>
              <a:latin typeface="+mn-lt"/>
              <a:ea typeface="+mn-ea"/>
              <a:cs typeface="+mn-cs"/>
            </a:endParaRPr>
          </a:p>
          <a:p>
            <a:endParaRPr lang="en-GT" dirty="0"/>
          </a:p>
        </p:txBody>
      </p:sp>
      <p:sp>
        <p:nvSpPr>
          <p:cNvPr id="4" name="Slide Number Placeholder 3"/>
          <p:cNvSpPr>
            <a:spLocks noGrp="1"/>
          </p:cNvSpPr>
          <p:nvPr>
            <p:ph type="sldNum" sz="quarter" idx="5"/>
          </p:nvPr>
        </p:nvSpPr>
        <p:spPr/>
        <p:txBody>
          <a:bodyPr/>
          <a:lstStyle/>
          <a:p>
            <a:fld id="{2722EE0F-FD5A-BF46-9079-FA08FF8D2575}" type="slidenum">
              <a:rPr lang="en-US" smtClean="0"/>
              <a:t>1</a:t>
            </a:fld>
            <a:endParaRPr lang="en-US"/>
          </a:p>
        </p:txBody>
      </p:sp>
    </p:spTree>
    <p:extLst>
      <p:ext uri="{BB962C8B-B14F-4D97-AF65-F5344CB8AC3E}">
        <p14:creationId xmlns:p14="http://schemas.microsoft.com/office/powerpoint/2010/main" val="238667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https://</a:t>
            </a:r>
            <a:r>
              <a:rPr lang="en-US" sz="1600" dirty="0" err="1"/>
              <a:t>www.congress.gov</a:t>
            </a:r>
            <a:r>
              <a:rPr lang="en-US" sz="1600" dirty="0"/>
              <a:t>/116/bills/hr2615/BILLS-116hr2615rfs.pdf</a:t>
            </a:r>
          </a:p>
          <a:p>
            <a:endParaRPr lang="en-US" sz="1600" dirty="0"/>
          </a:p>
          <a:p>
            <a:r>
              <a:rPr lang="en-US" sz="1600" dirty="0"/>
              <a:t>Any effort that addresses the roots causes of migration should draw from thorough analysis of increased vulnerability in the region, characterized by poverty conditions affecting about 51% of the population of both Guatemala and Honduras  and 8 out 10 people in some highlands regions of </a:t>
            </a:r>
            <a:r>
              <a:rPr lang="en-US" sz="1600" dirty="0" err="1"/>
              <a:t>Totonicapan</a:t>
            </a:r>
            <a:r>
              <a:rPr lang="en-US" sz="1600" dirty="0"/>
              <a:t> and las </a:t>
            </a:r>
            <a:r>
              <a:rPr lang="en-US" sz="1600" dirty="0" err="1"/>
              <a:t>Verapaces</a:t>
            </a:r>
            <a:r>
              <a:rPr lang="en-US" sz="1600" dirty="0"/>
              <a:t>. </a:t>
            </a:r>
          </a:p>
          <a:p>
            <a:endParaRPr lang="en-US" sz="1600" dirty="0"/>
          </a:p>
          <a:p>
            <a:r>
              <a:rPr lang="en-US" sz="1600" dirty="0"/>
              <a:t>Underlined in the crisis left after ETA and IOTA </a:t>
            </a:r>
            <a:r>
              <a:rPr lang="en-US" sz="1600" dirty="0" err="1"/>
              <a:t>huricannes</a:t>
            </a:r>
            <a:r>
              <a:rPr lang="en-US" sz="1600" dirty="0"/>
              <a:t> which impacted over 4million in the region aggravating food insecurity and chronic malnutrition which already affects over 5 out of 10 </a:t>
            </a:r>
            <a:r>
              <a:rPr lang="en-US" sz="1600" dirty="0" err="1"/>
              <a:t>childer</a:t>
            </a:r>
            <a:r>
              <a:rPr lang="en-US" sz="1600" dirty="0"/>
              <a:t> under five years old in Guatemala. </a:t>
            </a:r>
          </a:p>
          <a:p>
            <a:pPr marL="0" marR="0" lvl="0" indent="0" algn="l" defTabSz="914400" rtl="0" eaLnBrk="1" fontAlgn="auto" latinLnBrk="0" hangingPunct="1">
              <a:lnSpc>
                <a:spcPct val="100000"/>
              </a:lnSpc>
              <a:spcBef>
                <a:spcPts val="0"/>
              </a:spcBef>
              <a:spcAft>
                <a:spcPts val="0"/>
              </a:spcAft>
              <a:buClrTx/>
              <a:buSzTx/>
              <a:buFontTx/>
              <a:buNone/>
              <a:tabLst/>
              <a:defRPr/>
            </a:pPr>
            <a:r>
              <a:rPr lang="en-GT" sz="1200" kern="1200" dirty="0">
                <a:solidFill>
                  <a:schemeClr val="tx1"/>
                </a:solidFill>
                <a:effectLst/>
                <a:latin typeface="+mn-lt"/>
                <a:ea typeface="+mn-ea"/>
                <a:cs typeface="+mn-cs"/>
              </a:rPr>
              <a:t>locally grounded, investable and scalable solutions for more inclusive and equitable pathways for a climate-resilient</a:t>
            </a:r>
          </a:p>
          <a:p>
            <a:endParaRPr lang="en-US" sz="1600" dirty="0"/>
          </a:p>
          <a:p>
            <a:endParaRPr lang="en-US" sz="1600" dirty="0"/>
          </a:p>
          <a:p>
            <a:r>
              <a:rPr lang="en-US" sz="1600" dirty="0"/>
              <a:t>Forest are critical to address climate change agenda, they not only play a key role in mitigating greenhouse gas emissions, they are also crucial for building adaptation, providing livelihoods and enhancing resilience to crisis be them natural disasters, economic or pandemic shocks. In fact recent evidence suggests that over 1.6 billion indigenous peoples and local communities live in and around forests and depend on them.</a:t>
            </a:r>
          </a:p>
          <a:p>
            <a:endParaRPr lang="en-US" sz="1600" dirty="0"/>
          </a:p>
          <a:p>
            <a:pPr indent="-228600">
              <a:lnSpc>
                <a:spcPct val="90000"/>
              </a:lnSpc>
              <a:spcAft>
                <a:spcPts val="600"/>
              </a:spcAft>
              <a:buFont typeface="Arial" panose="020B0604020202020204" pitchFamily="34" charset="0"/>
              <a:buChar char="•"/>
            </a:pPr>
            <a:r>
              <a:rPr lang="en-US" sz="1600" dirty="0"/>
              <a:t>Left: Community of </a:t>
            </a:r>
            <a:r>
              <a:rPr lang="en-US" sz="1600" dirty="0" err="1"/>
              <a:t>Campur</a:t>
            </a:r>
            <a:r>
              <a:rPr lang="en-US" sz="1600" dirty="0"/>
              <a:t> (Alta Verapaz) after ETA and IOTA</a:t>
            </a:r>
          </a:p>
          <a:p>
            <a:pPr indent="-228600">
              <a:lnSpc>
                <a:spcPct val="90000"/>
              </a:lnSpc>
              <a:spcAft>
                <a:spcPts val="600"/>
              </a:spcAft>
              <a:buFont typeface="Arial" panose="020B0604020202020204" pitchFamily="34" charset="0"/>
              <a:buChar char="•"/>
            </a:pPr>
            <a:r>
              <a:rPr lang="en-US" sz="1600" dirty="0"/>
              <a:t>Picture: </a:t>
            </a:r>
            <a:r>
              <a:rPr lang="en-US" sz="1600" dirty="0" err="1"/>
              <a:t>Unicef</a:t>
            </a:r>
            <a:endParaRPr lang="en-US" sz="1600" dirty="0"/>
          </a:p>
          <a:p>
            <a:endParaRPr lang="en-US" sz="1600" dirty="0"/>
          </a:p>
        </p:txBody>
      </p:sp>
      <p:sp>
        <p:nvSpPr>
          <p:cNvPr id="4" name="Slide Number Placeholder 3"/>
          <p:cNvSpPr>
            <a:spLocks noGrp="1"/>
          </p:cNvSpPr>
          <p:nvPr>
            <p:ph type="sldNum" sz="quarter" idx="5"/>
          </p:nvPr>
        </p:nvSpPr>
        <p:spPr/>
        <p:txBody>
          <a:bodyPr/>
          <a:lstStyle/>
          <a:p>
            <a:fld id="{F3087FBD-CEC5-564B-AEC7-ADDD4E5A3FAA}" type="slidenum">
              <a:rPr lang="en-GT" smtClean="0"/>
              <a:t>2</a:t>
            </a:fld>
            <a:endParaRPr lang="en-GT"/>
          </a:p>
        </p:txBody>
      </p:sp>
    </p:spTree>
    <p:extLst>
      <p:ext uri="{BB962C8B-B14F-4D97-AF65-F5344CB8AC3E}">
        <p14:creationId xmlns:p14="http://schemas.microsoft.com/office/powerpoint/2010/main" val="344323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1200" dirty="0">
                <a:solidFill>
                  <a:srgbClr val="FFC000"/>
                </a:solidFill>
              </a:rPr>
              <a:t>Las contribuciones de los ingresos forestales entre los asociados a las 9 EFC activas varían entre 11 y 63% y están completados por ingresos provenientes de pequeños negocios y otras fuentes. </a:t>
            </a:r>
          </a:p>
          <a:p>
            <a:endParaRPr lang="en-US" dirty="0"/>
          </a:p>
        </p:txBody>
      </p:sp>
      <p:sp>
        <p:nvSpPr>
          <p:cNvPr id="4" name="Slide Number Placeholder 3"/>
          <p:cNvSpPr>
            <a:spLocks noGrp="1"/>
          </p:cNvSpPr>
          <p:nvPr>
            <p:ph type="sldNum" sz="quarter" idx="5"/>
          </p:nvPr>
        </p:nvSpPr>
        <p:spPr/>
        <p:txBody>
          <a:bodyPr/>
          <a:lstStyle/>
          <a:p>
            <a:fld id="{2003A6E2-FC37-434C-8FB8-48FECE2941F6}" type="slidenum">
              <a:rPr lang="en-US" smtClean="0"/>
              <a:t>5</a:t>
            </a:fld>
            <a:endParaRPr lang="en-US"/>
          </a:p>
        </p:txBody>
      </p:sp>
    </p:spTree>
    <p:extLst>
      <p:ext uri="{BB962C8B-B14F-4D97-AF65-F5344CB8AC3E}">
        <p14:creationId xmlns:p14="http://schemas.microsoft.com/office/powerpoint/2010/main" val="2129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www.tandfonline.com</a:t>
            </a:r>
            <a:r>
              <a:rPr lang="en-US" dirty="0"/>
              <a:t>/</a:t>
            </a:r>
            <a:r>
              <a:rPr lang="en-US" dirty="0" err="1"/>
              <a:t>doi</a:t>
            </a:r>
            <a:r>
              <a:rPr lang="en-US" dirty="0"/>
              <a:t>/full/10.1111/gere.12309 </a:t>
            </a:r>
            <a:endParaRPr lang="en-GT" dirty="0"/>
          </a:p>
        </p:txBody>
      </p:sp>
      <p:sp>
        <p:nvSpPr>
          <p:cNvPr id="4" name="Slide Number Placeholder 3"/>
          <p:cNvSpPr>
            <a:spLocks noGrp="1"/>
          </p:cNvSpPr>
          <p:nvPr>
            <p:ph type="sldNum" sz="quarter" idx="5"/>
          </p:nvPr>
        </p:nvSpPr>
        <p:spPr/>
        <p:txBody>
          <a:bodyPr/>
          <a:lstStyle/>
          <a:p>
            <a:fld id="{F3087FBD-CEC5-564B-AEC7-ADDD4E5A3FAA}" type="slidenum">
              <a:rPr lang="en-GT" smtClean="0"/>
              <a:t>6</a:t>
            </a:fld>
            <a:endParaRPr lang="en-GT"/>
          </a:p>
        </p:txBody>
      </p:sp>
    </p:spTree>
    <p:extLst>
      <p:ext uri="{BB962C8B-B14F-4D97-AF65-F5344CB8AC3E}">
        <p14:creationId xmlns:p14="http://schemas.microsoft.com/office/powerpoint/2010/main" val="253345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tiff"/><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8C4ED-8FB5-974C-8E41-A59973D621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T"/>
          </a:p>
        </p:txBody>
      </p:sp>
      <p:sp>
        <p:nvSpPr>
          <p:cNvPr id="3" name="Subtitle 2">
            <a:extLst>
              <a:ext uri="{FF2B5EF4-FFF2-40B4-BE49-F238E27FC236}">
                <a16:creationId xmlns:a16="http://schemas.microsoft.com/office/drawing/2014/main" id="{A03AA411-EBD9-6C49-9884-8BC681C9A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T"/>
          </a:p>
        </p:txBody>
      </p:sp>
      <p:sp>
        <p:nvSpPr>
          <p:cNvPr id="4" name="Date Placeholder 3">
            <a:extLst>
              <a:ext uri="{FF2B5EF4-FFF2-40B4-BE49-F238E27FC236}">
                <a16:creationId xmlns:a16="http://schemas.microsoft.com/office/drawing/2014/main" id="{341E58CE-197F-9848-ACE9-BADFF10F158A}"/>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5" name="Footer Placeholder 4">
            <a:extLst>
              <a:ext uri="{FF2B5EF4-FFF2-40B4-BE49-F238E27FC236}">
                <a16:creationId xmlns:a16="http://schemas.microsoft.com/office/drawing/2014/main" id="{3E4B272F-0EF0-214C-A998-4FFA742552D9}"/>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E713451A-402F-F540-9290-73CD1400B0C8}"/>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320473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B803-5F97-384F-9E07-5A23F8387F49}"/>
              </a:ext>
            </a:extLst>
          </p:cNvPr>
          <p:cNvSpPr>
            <a:spLocks noGrp="1"/>
          </p:cNvSpPr>
          <p:nvPr>
            <p:ph type="title"/>
          </p:nvPr>
        </p:nvSpPr>
        <p:spPr/>
        <p:txBody>
          <a:bodyPr/>
          <a:lstStyle/>
          <a:p>
            <a:r>
              <a:rPr lang="en-US"/>
              <a:t>Click to edit Master title style</a:t>
            </a:r>
            <a:endParaRPr lang="en-GT"/>
          </a:p>
        </p:txBody>
      </p:sp>
      <p:sp>
        <p:nvSpPr>
          <p:cNvPr id="3" name="Vertical Text Placeholder 2">
            <a:extLst>
              <a:ext uri="{FF2B5EF4-FFF2-40B4-BE49-F238E27FC236}">
                <a16:creationId xmlns:a16="http://schemas.microsoft.com/office/drawing/2014/main" id="{423A4417-54C7-124A-AE83-9BB39EFE3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BDC7D67E-D2A7-DF49-ABE1-252F585E42EB}"/>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5" name="Footer Placeholder 4">
            <a:extLst>
              <a:ext uri="{FF2B5EF4-FFF2-40B4-BE49-F238E27FC236}">
                <a16:creationId xmlns:a16="http://schemas.microsoft.com/office/drawing/2014/main" id="{547BAD34-8AC5-D24E-B800-D28BC6AF1899}"/>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8EE2E1A0-5579-C14C-B67A-DB4F390EAB8C}"/>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164907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51197-7D66-AF4C-92C0-5FB83253D0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T"/>
          </a:p>
        </p:txBody>
      </p:sp>
      <p:sp>
        <p:nvSpPr>
          <p:cNvPr id="3" name="Vertical Text Placeholder 2">
            <a:extLst>
              <a:ext uri="{FF2B5EF4-FFF2-40B4-BE49-F238E27FC236}">
                <a16:creationId xmlns:a16="http://schemas.microsoft.com/office/drawing/2014/main" id="{0B806F74-8755-7946-BD55-7916184F7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8F5D47DA-E891-5949-8635-8254C4B84F52}"/>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5" name="Footer Placeholder 4">
            <a:extLst>
              <a:ext uri="{FF2B5EF4-FFF2-40B4-BE49-F238E27FC236}">
                <a16:creationId xmlns:a16="http://schemas.microsoft.com/office/drawing/2014/main" id="{A2EA10A2-1B79-694B-9514-9506D264119D}"/>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D87EB535-216C-A344-AFD2-01BA4E5D2FC9}"/>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20298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511800"/>
          </a:xfrm>
          <a:prstGeom prst="rect">
            <a:avLst/>
          </a:prstGeom>
        </p:spPr>
      </p:pic>
      <p:pic>
        <p:nvPicPr>
          <p:cNvPr id="23" name="Picture 22">
            <a:extLst>
              <a:ext uri="{FF2B5EF4-FFF2-40B4-BE49-F238E27FC236}">
                <a16:creationId xmlns:a16="http://schemas.microsoft.com/office/drawing/2014/main" id="{4FD812FE-534D-D340-9DFF-910FBA153ACD}"/>
              </a:ext>
            </a:extLst>
          </p:cNvPr>
          <p:cNvPicPr>
            <a:picLocks noChangeAspect="1"/>
          </p:cNvPicPr>
          <p:nvPr userDrawn="1"/>
        </p:nvPicPr>
        <p:blipFill>
          <a:blip r:embed="rId3"/>
          <a:stretch>
            <a:fillRect/>
          </a:stretch>
        </p:blipFill>
        <p:spPr>
          <a:xfrm>
            <a:off x="-1" y="4470312"/>
            <a:ext cx="12192000" cy="2387600"/>
          </a:xfrm>
          <a:prstGeom prst="rect">
            <a:avLst/>
          </a:prstGeom>
        </p:spPr>
      </p:pic>
      <p:sp>
        <p:nvSpPr>
          <p:cNvPr id="9" name="Text Placeholder 8">
            <a:extLst>
              <a:ext uri="{FF2B5EF4-FFF2-40B4-BE49-F238E27FC236}">
                <a16:creationId xmlns:a16="http://schemas.microsoft.com/office/drawing/2014/main" id="{F996D12C-ADDF-ED41-BDC4-E3910748FBEB}"/>
              </a:ext>
            </a:extLst>
          </p:cNvPr>
          <p:cNvSpPr>
            <a:spLocks noGrp="1"/>
          </p:cNvSpPr>
          <p:nvPr>
            <p:ph type="body" sz="quarter" idx="11"/>
          </p:nvPr>
        </p:nvSpPr>
        <p:spPr>
          <a:xfrm>
            <a:off x="619432" y="2801492"/>
            <a:ext cx="10296217" cy="1054100"/>
          </a:xfrm>
          <a:effectLst/>
        </p:spPr>
        <p:txBody>
          <a:bodyPr vert="horz" lIns="91440" tIns="45720" rIns="91440" bIns="45720" rtlCol="0" anchor="t">
            <a:normAutofit/>
          </a:bodyPr>
          <a:lstStyle>
            <a:lvl1pPr>
              <a:buFontTx/>
              <a:buNone/>
              <a:defRPr lang="en-US" dirty="0" smtClean="0">
                <a:solidFill>
                  <a:srgbClr val="FFFFFF"/>
                </a:solidFill>
                <a:latin typeface="Arial" panose="020B0604020202020204" pitchFamily="34" charset="0"/>
                <a:cs typeface="Arial" panose="020B0604020202020204" pitchFamily="34" charset="0"/>
              </a:defRPr>
            </a:lvl1pPr>
          </a:lstStyle>
          <a:p>
            <a:pPr marL="0" lvl="0" indent="0">
              <a:spcBef>
                <a:spcPct val="20000"/>
              </a:spcBef>
              <a:buNone/>
            </a:pPr>
            <a:r>
              <a:rPr lang="en-US" dirty="0"/>
              <a:t>Click to edit Master text styles</a:t>
            </a:r>
          </a:p>
        </p:txBody>
      </p:sp>
      <p:sp>
        <p:nvSpPr>
          <p:cNvPr id="10" name="Title 9">
            <a:extLst>
              <a:ext uri="{FF2B5EF4-FFF2-40B4-BE49-F238E27FC236}">
                <a16:creationId xmlns:a16="http://schemas.microsoft.com/office/drawing/2014/main" id="{8EA43171-D9BE-0A47-BE68-0C240442D34E}"/>
              </a:ext>
            </a:extLst>
          </p:cNvPr>
          <p:cNvSpPr>
            <a:spLocks noGrp="1"/>
          </p:cNvSpPr>
          <p:nvPr>
            <p:ph type="title" hasCustomPrompt="1"/>
          </p:nvPr>
        </p:nvSpPr>
        <p:spPr>
          <a:xfrm>
            <a:off x="619433" y="1071562"/>
            <a:ext cx="10296217" cy="1687068"/>
          </a:xfrm>
          <a:effectLst/>
        </p:spPr>
        <p:txBody>
          <a:bodyPr vert="horz" lIns="91440" tIns="45720" rIns="91440" bIns="45720" rtlCol="0" anchor="b">
            <a:normAutofit/>
          </a:bodyPr>
          <a:lstStyle>
            <a:lvl1pPr algn="l">
              <a:defRPr lang="en-US" sz="4000" b="1" i="0" dirty="0">
                <a:ln>
                  <a:noFill/>
                </a:ln>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pPr marL="0" lvl="0" indent="0" algn="l">
              <a:spcAft>
                <a:spcPts val="480"/>
              </a:spcAft>
              <a:buFontTx/>
            </a:pPr>
            <a:r>
              <a:rPr lang="en-US" dirty="0"/>
              <a:t>CLICK TO EDIT MASTER TITLE STYLE</a:t>
            </a:r>
          </a:p>
        </p:txBody>
      </p:sp>
      <p:sp>
        <p:nvSpPr>
          <p:cNvPr id="34" name="Rectangle 33"/>
          <p:cNvSpPr/>
          <p:nvPr userDrawn="1"/>
        </p:nvSpPr>
        <p:spPr>
          <a:xfrm>
            <a:off x="0" y="6032089"/>
            <a:ext cx="12192000" cy="8259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ounded Rectangle 34"/>
          <p:cNvSpPr/>
          <p:nvPr userDrawn="1"/>
        </p:nvSpPr>
        <p:spPr>
          <a:xfrm>
            <a:off x="619433" y="5751191"/>
            <a:ext cx="2153265" cy="90267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id="{ACB760D5-78C6-B94D-9D09-6D1224F0B0ED}"/>
              </a:ext>
            </a:extLst>
          </p:cNvPr>
          <p:cNvGrpSpPr/>
          <p:nvPr userDrawn="1"/>
        </p:nvGrpSpPr>
        <p:grpSpPr>
          <a:xfrm>
            <a:off x="817586" y="5939717"/>
            <a:ext cx="1765311" cy="768887"/>
            <a:chOff x="817586" y="5939717"/>
            <a:chExt cx="1765311" cy="768887"/>
          </a:xfrm>
        </p:grpSpPr>
        <p:pic>
          <p:nvPicPr>
            <p:cNvPr id="19" name="Graphic 15">
              <a:extLst>
                <a:ext uri="{FF2B5EF4-FFF2-40B4-BE49-F238E27FC236}">
                  <a16:creationId xmlns:a16="http://schemas.microsoft.com/office/drawing/2014/main" id="{D4518CD5-4816-2149-9B58-6CBE448E352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44937" y="5939717"/>
              <a:ext cx="737960" cy="729669"/>
            </a:xfrm>
            <a:prstGeom prst="rect">
              <a:avLst/>
            </a:prstGeom>
          </p:spPr>
        </p:pic>
        <p:pic>
          <p:nvPicPr>
            <p:cNvPr id="20" name="Picture 19">
              <a:extLst>
                <a:ext uri="{FF2B5EF4-FFF2-40B4-BE49-F238E27FC236}">
                  <a16:creationId xmlns:a16="http://schemas.microsoft.com/office/drawing/2014/main" id="{BAE275A1-7BFE-7B44-A948-B5D50EAC4F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7586" y="5971518"/>
              <a:ext cx="782586" cy="737086"/>
            </a:xfrm>
            <a:prstGeom prst="rect">
              <a:avLst/>
            </a:prstGeom>
          </p:spPr>
        </p:pic>
      </p:grpSp>
      <p:pic>
        <p:nvPicPr>
          <p:cNvPr id="16" name="Picture 15">
            <a:extLst>
              <a:ext uri="{FF2B5EF4-FFF2-40B4-BE49-F238E27FC236}">
                <a16:creationId xmlns:a16="http://schemas.microsoft.com/office/drawing/2014/main" id="{43075F6F-2A89-D846-ACE0-AC21F63A87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35124" y="6354810"/>
            <a:ext cx="1364410" cy="248600"/>
          </a:xfrm>
          <a:prstGeom prst="rect">
            <a:avLst/>
          </a:prstGeom>
        </p:spPr>
      </p:pic>
      <p:pic>
        <p:nvPicPr>
          <p:cNvPr id="17" name="Picture 16" descr="A close up of a sign&#10;&#10;Description automatically generated">
            <a:extLst>
              <a:ext uri="{FF2B5EF4-FFF2-40B4-BE49-F238E27FC236}">
                <a16:creationId xmlns:a16="http://schemas.microsoft.com/office/drawing/2014/main" id="{82413465-3A4D-A14B-83F3-5B48ACC1D42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548007" y="6269179"/>
            <a:ext cx="1095407" cy="381733"/>
          </a:xfrm>
          <a:prstGeom prst="rect">
            <a:avLst/>
          </a:prstGeom>
        </p:spPr>
      </p:pic>
      <p:pic>
        <p:nvPicPr>
          <p:cNvPr id="18" name="Picture 17" descr="A close up of a logo&#10;&#10;Description automatically generated">
            <a:extLst>
              <a:ext uri="{FF2B5EF4-FFF2-40B4-BE49-F238E27FC236}">
                <a16:creationId xmlns:a16="http://schemas.microsoft.com/office/drawing/2014/main" id="{B6EA73DA-3CB7-2E4A-90AA-A0F12A208B3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920445" y="6247289"/>
            <a:ext cx="1095407" cy="421310"/>
          </a:xfrm>
          <a:prstGeom prst="rect">
            <a:avLst/>
          </a:prstGeom>
        </p:spPr>
      </p:pic>
    </p:spTree>
    <p:extLst>
      <p:ext uri="{BB962C8B-B14F-4D97-AF65-F5344CB8AC3E}">
        <p14:creationId xmlns:p14="http://schemas.microsoft.com/office/powerpoint/2010/main" val="3959646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6" name="Picture 5" descr="RS6523_7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084541"/>
          </a:xfrm>
          <a:prstGeom prst="rect">
            <a:avLst/>
          </a:prstGeom>
        </p:spPr>
      </p:pic>
      <p:pic>
        <p:nvPicPr>
          <p:cNvPr id="7" name="Picture 6" descr="Cover foot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639" y="5221241"/>
            <a:ext cx="12209640" cy="1645806"/>
          </a:xfrm>
          <a:prstGeom prst="rect">
            <a:avLst/>
          </a:prstGeom>
        </p:spPr>
      </p:pic>
      <p:sp>
        <p:nvSpPr>
          <p:cNvPr id="2" name="Title 1"/>
          <p:cNvSpPr>
            <a:spLocks noGrp="1"/>
          </p:cNvSpPr>
          <p:nvPr>
            <p:ph type="title" hasCustomPrompt="1"/>
          </p:nvPr>
        </p:nvSpPr>
        <p:spPr>
          <a:xfrm>
            <a:off x="963084" y="4155310"/>
            <a:ext cx="10363200" cy="631209"/>
          </a:xfrm>
        </p:spPr>
        <p:txBody>
          <a:bodyPr anchor="t"/>
          <a:lstStyle>
            <a:lvl1pPr algn="l">
              <a:defRPr sz="4000" b="0" i="0" cap="all">
                <a:solidFill>
                  <a:srgbClr val="FFFFFF"/>
                </a:solidFill>
                <a:latin typeface="Avenir Heavy"/>
                <a:cs typeface="Avenir Heavy"/>
              </a:defRPr>
            </a:lvl1pPr>
          </a:lstStyle>
          <a:p>
            <a:r>
              <a:rPr lang="en-US" dirty="0"/>
              <a:t>THANK YOU</a:t>
            </a:r>
          </a:p>
        </p:txBody>
      </p:sp>
      <p:sp>
        <p:nvSpPr>
          <p:cNvPr id="8" name="Rectangle 7"/>
          <p:cNvSpPr/>
          <p:nvPr userDrawn="1"/>
        </p:nvSpPr>
        <p:spPr>
          <a:xfrm>
            <a:off x="3494077" y="6103620"/>
            <a:ext cx="6096000" cy="507831"/>
          </a:xfrm>
          <a:prstGeom prst="rect">
            <a:avLst/>
          </a:prstGeom>
        </p:spPr>
        <p:txBody>
          <a:bodyPr>
            <a:spAutoFit/>
          </a:bodyPr>
          <a:lstStyle/>
          <a:p>
            <a:r>
              <a:rPr lang="en-US" sz="1600" dirty="0">
                <a:solidFill>
                  <a:schemeClr val="bg1"/>
                </a:solidFill>
                <a:latin typeface="Avenir Medium"/>
                <a:cs typeface="Avenir Medium"/>
              </a:rPr>
              <a:t>cifor.org</a:t>
            </a:r>
          </a:p>
          <a:p>
            <a:r>
              <a:rPr lang="en-US" sz="1100" dirty="0">
                <a:solidFill>
                  <a:schemeClr val="bg1"/>
                </a:solidFill>
                <a:latin typeface="Avenir Book"/>
                <a:cs typeface="Avenir Book"/>
              </a:rPr>
              <a:t>blog.cifor.org</a:t>
            </a:r>
          </a:p>
        </p:txBody>
      </p:sp>
    </p:spTree>
    <p:extLst>
      <p:ext uri="{BB962C8B-B14F-4D97-AF65-F5344CB8AC3E}">
        <p14:creationId xmlns:p14="http://schemas.microsoft.com/office/powerpoint/2010/main" val="43165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D10C-99CC-9B40-A7E0-80045BCE6CA2}"/>
              </a:ext>
            </a:extLst>
          </p:cNvPr>
          <p:cNvSpPr>
            <a:spLocks noGrp="1"/>
          </p:cNvSpPr>
          <p:nvPr>
            <p:ph type="title"/>
          </p:nvPr>
        </p:nvSpPr>
        <p:spPr/>
        <p:txBody>
          <a:bodyPr/>
          <a:lstStyle/>
          <a:p>
            <a:r>
              <a:rPr lang="en-US"/>
              <a:t>Click to edit Master title style</a:t>
            </a:r>
            <a:endParaRPr lang="en-GT"/>
          </a:p>
        </p:txBody>
      </p:sp>
      <p:sp>
        <p:nvSpPr>
          <p:cNvPr id="3" name="Content Placeholder 2">
            <a:extLst>
              <a:ext uri="{FF2B5EF4-FFF2-40B4-BE49-F238E27FC236}">
                <a16:creationId xmlns:a16="http://schemas.microsoft.com/office/drawing/2014/main" id="{D9BF6A06-8E79-E441-8049-A96EB36A2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2D1AA891-4B5B-A142-8F66-D85B457C8BF4}"/>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5" name="Footer Placeholder 4">
            <a:extLst>
              <a:ext uri="{FF2B5EF4-FFF2-40B4-BE49-F238E27FC236}">
                <a16:creationId xmlns:a16="http://schemas.microsoft.com/office/drawing/2014/main" id="{C204CE38-7B87-5C48-9979-F90C71A25320}"/>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82CCE8D6-02A9-6946-857C-A64910C40E0B}"/>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245235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CED0-C2F3-8D46-85AC-AF4AB403B8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T"/>
          </a:p>
        </p:txBody>
      </p:sp>
      <p:sp>
        <p:nvSpPr>
          <p:cNvPr id="3" name="Text Placeholder 2">
            <a:extLst>
              <a:ext uri="{FF2B5EF4-FFF2-40B4-BE49-F238E27FC236}">
                <a16:creationId xmlns:a16="http://schemas.microsoft.com/office/drawing/2014/main" id="{23F4F672-C6F0-A946-B879-06F8BD700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05742-87C8-2D4A-A468-21D007F28A3F}"/>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5" name="Footer Placeholder 4">
            <a:extLst>
              <a:ext uri="{FF2B5EF4-FFF2-40B4-BE49-F238E27FC236}">
                <a16:creationId xmlns:a16="http://schemas.microsoft.com/office/drawing/2014/main" id="{C6EB502B-0C40-9E4C-943C-07CAC5F4D7E7}"/>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C7219611-0408-C745-81DF-8350BA3E9C12}"/>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120597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B220-51F5-7141-A89D-585F34D67199}"/>
              </a:ext>
            </a:extLst>
          </p:cNvPr>
          <p:cNvSpPr>
            <a:spLocks noGrp="1"/>
          </p:cNvSpPr>
          <p:nvPr>
            <p:ph type="title"/>
          </p:nvPr>
        </p:nvSpPr>
        <p:spPr/>
        <p:txBody>
          <a:bodyPr/>
          <a:lstStyle/>
          <a:p>
            <a:r>
              <a:rPr lang="en-US"/>
              <a:t>Click to edit Master title style</a:t>
            </a:r>
            <a:endParaRPr lang="en-GT"/>
          </a:p>
        </p:txBody>
      </p:sp>
      <p:sp>
        <p:nvSpPr>
          <p:cNvPr id="3" name="Content Placeholder 2">
            <a:extLst>
              <a:ext uri="{FF2B5EF4-FFF2-40B4-BE49-F238E27FC236}">
                <a16:creationId xmlns:a16="http://schemas.microsoft.com/office/drawing/2014/main" id="{F2E1B3A0-AC67-5A49-9F9C-2A0DA5B975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Content Placeholder 3">
            <a:extLst>
              <a:ext uri="{FF2B5EF4-FFF2-40B4-BE49-F238E27FC236}">
                <a16:creationId xmlns:a16="http://schemas.microsoft.com/office/drawing/2014/main" id="{591CAE47-33C3-D146-8D5B-FB0B252DC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5" name="Date Placeholder 4">
            <a:extLst>
              <a:ext uri="{FF2B5EF4-FFF2-40B4-BE49-F238E27FC236}">
                <a16:creationId xmlns:a16="http://schemas.microsoft.com/office/drawing/2014/main" id="{6C594E27-25E3-4E4D-8503-BBDF0EEE6358}"/>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6" name="Footer Placeholder 5">
            <a:extLst>
              <a:ext uri="{FF2B5EF4-FFF2-40B4-BE49-F238E27FC236}">
                <a16:creationId xmlns:a16="http://schemas.microsoft.com/office/drawing/2014/main" id="{1A8DA13E-7C7E-1347-A828-C6465DA2D271}"/>
              </a:ext>
            </a:extLst>
          </p:cNvPr>
          <p:cNvSpPr>
            <a:spLocks noGrp="1"/>
          </p:cNvSpPr>
          <p:nvPr>
            <p:ph type="ftr" sz="quarter" idx="11"/>
          </p:nvPr>
        </p:nvSpPr>
        <p:spPr/>
        <p:txBody>
          <a:bodyPr/>
          <a:lstStyle/>
          <a:p>
            <a:endParaRPr lang="en-GT"/>
          </a:p>
        </p:txBody>
      </p:sp>
      <p:sp>
        <p:nvSpPr>
          <p:cNvPr id="7" name="Slide Number Placeholder 6">
            <a:extLst>
              <a:ext uri="{FF2B5EF4-FFF2-40B4-BE49-F238E27FC236}">
                <a16:creationId xmlns:a16="http://schemas.microsoft.com/office/drawing/2014/main" id="{7E58AC8D-C36F-7F4D-8366-4ED861C574BF}"/>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398228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E04A-8CD3-CA48-8974-697B969D7C12}"/>
              </a:ext>
            </a:extLst>
          </p:cNvPr>
          <p:cNvSpPr>
            <a:spLocks noGrp="1"/>
          </p:cNvSpPr>
          <p:nvPr>
            <p:ph type="title"/>
          </p:nvPr>
        </p:nvSpPr>
        <p:spPr>
          <a:xfrm>
            <a:off x="839788" y="365125"/>
            <a:ext cx="10515600" cy="1325563"/>
          </a:xfrm>
        </p:spPr>
        <p:txBody>
          <a:bodyPr/>
          <a:lstStyle/>
          <a:p>
            <a:r>
              <a:rPr lang="en-US"/>
              <a:t>Click to edit Master title style</a:t>
            </a:r>
            <a:endParaRPr lang="en-GT"/>
          </a:p>
        </p:txBody>
      </p:sp>
      <p:sp>
        <p:nvSpPr>
          <p:cNvPr id="3" name="Text Placeholder 2">
            <a:extLst>
              <a:ext uri="{FF2B5EF4-FFF2-40B4-BE49-F238E27FC236}">
                <a16:creationId xmlns:a16="http://schemas.microsoft.com/office/drawing/2014/main" id="{0F0167DD-8230-A245-8BC6-2F62D4946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C4BDA-7EC9-794E-8A6D-A1282F99D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5" name="Text Placeholder 4">
            <a:extLst>
              <a:ext uri="{FF2B5EF4-FFF2-40B4-BE49-F238E27FC236}">
                <a16:creationId xmlns:a16="http://schemas.microsoft.com/office/drawing/2014/main" id="{8791A53F-B37A-9A4B-A6CC-370C3576A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08B7A-C0A3-944A-848F-E9FBA08F46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7" name="Date Placeholder 6">
            <a:extLst>
              <a:ext uri="{FF2B5EF4-FFF2-40B4-BE49-F238E27FC236}">
                <a16:creationId xmlns:a16="http://schemas.microsoft.com/office/drawing/2014/main" id="{D42189C8-A3E9-214C-BA36-DE77F4267862}"/>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8" name="Footer Placeholder 7">
            <a:extLst>
              <a:ext uri="{FF2B5EF4-FFF2-40B4-BE49-F238E27FC236}">
                <a16:creationId xmlns:a16="http://schemas.microsoft.com/office/drawing/2014/main" id="{E996B963-745E-554B-BDB6-10C4189A08DC}"/>
              </a:ext>
            </a:extLst>
          </p:cNvPr>
          <p:cNvSpPr>
            <a:spLocks noGrp="1"/>
          </p:cNvSpPr>
          <p:nvPr>
            <p:ph type="ftr" sz="quarter" idx="11"/>
          </p:nvPr>
        </p:nvSpPr>
        <p:spPr/>
        <p:txBody>
          <a:bodyPr/>
          <a:lstStyle/>
          <a:p>
            <a:endParaRPr lang="en-GT"/>
          </a:p>
        </p:txBody>
      </p:sp>
      <p:sp>
        <p:nvSpPr>
          <p:cNvPr id="9" name="Slide Number Placeholder 8">
            <a:extLst>
              <a:ext uri="{FF2B5EF4-FFF2-40B4-BE49-F238E27FC236}">
                <a16:creationId xmlns:a16="http://schemas.microsoft.com/office/drawing/2014/main" id="{873B1B3C-5871-7847-B696-823C7B24BC3A}"/>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420648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2D49-BBEF-E74A-9D92-ED45403E417E}"/>
              </a:ext>
            </a:extLst>
          </p:cNvPr>
          <p:cNvSpPr>
            <a:spLocks noGrp="1"/>
          </p:cNvSpPr>
          <p:nvPr>
            <p:ph type="title"/>
          </p:nvPr>
        </p:nvSpPr>
        <p:spPr/>
        <p:txBody>
          <a:bodyPr/>
          <a:lstStyle/>
          <a:p>
            <a:r>
              <a:rPr lang="en-US"/>
              <a:t>Click to edit Master title style</a:t>
            </a:r>
            <a:endParaRPr lang="en-GT"/>
          </a:p>
        </p:txBody>
      </p:sp>
      <p:sp>
        <p:nvSpPr>
          <p:cNvPr id="3" name="Date Placeholder 2">
            <a:extLst>
              <a:ext uri="{FF2B5EF4-FFF2-40B4-BE49-F238E27FC236}">
                <a16:creationId xmlns:a16="http://schemas.microsoft.com/office/drawing/2014/main" id="{ED0D3191-DE7F-C04B-A910-F7C0C774EB43}"/>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4" name="Footer Placeholder 3">
            <a:extLst>
              <a:ext uri="{FF2B5EF4-FFF2-40B4-BE49-F238E27FC236}">
                <a16:creationId xmlns:a16="http://schemas.microsoft.com/office/drawing/2014/main" id="{BB8524FB-55D4-BE49-AE8A-414954E919B1}"/>
              </a:ext>
            </a:extLst>
          </p:cNvPr>
          <p:cNvSpPr>
            <a:spLocks noGrp="1"/>
          </p:cNvSpPr>
          <p:nvPr>
            <p:ph type="ftr" sz="quarter" idx="11"/>
          </p:nvPr>
        </p:nvSpPr>
        <p:spPr/>
        <p:txBody>
          <a:bodyPr/>
          <a:lstStyle/>
          <a:p>
            <a:endParaRPr lang="en-GT"/>
          </a:p>
        </p:txBody>
      </p:sp>
      <p:sp>
        <p:nvSpPr>
          <p:cNvPr id="5" name="Slide Number Placeholder 4">
            <a:extLst>
              <a:ext uri="{FF2B5EF4-FFF2-40B4-BE49-F238E27FC236}">
                <a16:creationId xmlns:a16="http://schemas.microsoft.com/office/drawing/2014/main" id="{BA126247-53E1-974C-A347-3871D69F0706}"/>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406753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07DA8-5A87-CA4E-A331-646986B85655}"/>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3" name="Footer Placeholder 2">
            <a:extLst>
              <a:ext uri="{FF2B5EF4-FFF2-40B4-BE49-F238E27FC236}">
                <a16:creationId xmlns:a16="http://schemas.microsoft.com/office/drawing/2014/main" id="{23514BCB-E3AA-C44C-B548-8E63DF7B3328}"/>
              </a:ext>
            </a:extLst>
          </p:cNvPr>
          <p:cNvSpPr>
            <a:spLocks noGrp="1"/>
          </p:cNvSpPr>
          <p:nvPr>
            <p:ph type="ftr" sz="quarter" idx="11"/>
          </p:nvPr>
        </p:nvSpPr>
        <p:spPr/>
        <p:txBody>
          <a:bodyPr/>
          <a:lstStyle/>
          <a:p>
            <a:endParaRPr lang="en-GT"/>
          </a:p>
        </p:txBody>
      </p:sp>
      <p:sp>
        <p:nvSpPr>
          <p:cNvPr id="4" name="Slide Number Placeholder 3">
            <a:extLst>
              <a:ext uri="{FF2B5EF4-FFF2-40B4-BE49-F238E27FC236}">
                <a16:creationId xmlns:a16="http://schemas.microsoft.com/office/drawing/2014/main" id="{2A07F38F-B2DC-A647-B659-E86C26BF7791}"/>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47780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D16D-81E2-B44E-8CC3-469AF8E84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T"/>
          </a:p>
        </p:txBody>
      </p:sp>
      <p:sp>
        <p:nvSpPr>
          <p:cNvPr id="3" name="Content Placeholder 2">
            <a:extLst>
              <a:ext uri="{FF2B5EF4-FFF2-40B4-BE49-F238E27FC236}">
                <a16:creationId xmlns:a16="http://schemas.microsoft.com/office/drawing/2014/main" id="{EC54A973-F5C9-FE47-8725-0C98B9623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Text Placeholder 3">
            <a:extLst>
              <a:ext uri="{FF2B5EF4-FFF2-40B4-BE49-F238E27FC236}">
                <a16:creationId xmlns:a16="http://schemas.microsoft.com/office/drawing/2014/main" id="{957C02A0-EA5E-7547-B4B3-693C6EF95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260740-41C5-4E4F-9BAD-E00D01145469}"/>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6" name="Footer Placeholder 5">
            <a:extLst>
              <a:ext uri="{FF2B5EF4-FFF2-40B4-BE49-F238E27FC236}">
                <a16:creationId xmlns:a16="http://schemas.microsoft.com/office/drawing/2014/main" id="{3B619117-E9C7-3E45-89E5-EE964A39DF57}"/>
              </a:ext>
            </a:extLst>
          </p:cNvPr>
          <p:cNvSpPr>
            <a:spLocks noGrp="1"/>
          </p:cNvSpPr>
          <p:nvPr>
            <p:ph type="ftr" sz="quarter" idx="11"/>
          </p:nvPr>
        </p:nvSpPr>
        <p:spPr/>
        <p:txBody>
          <a:bodyPr/>
          <a:lstStyle/>
          <a:p>
            <a:endParaRPr lang="en-GT"/>
          </a:p>
        </p:txBody>
      </p:sp>
      <p:sp>
        <p:nvSpPr>
          <p:cNvPr id="7" name="Slide Number Placeholder 6">
            <a:extLst>
              <a:ext uri="{FF2B5EF4-FFF2-40B4-BE49-F238E27FC236}">
                <a16:creationId xmlns:a16="http://schemas.microsoft.com/office/drawing/2014/main" id="{36C81ED7-83C0-ED44-A2CC-AE97AF0D628B}"/>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255479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A0F8-1326-1E45-8052-F948DD45F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T"/>
          </a:p>
        </p:txBody>
      </p:sp>
      <p:sp>
        <p:nvSpPr>
          <p:cNvPr id="3" name="Picture Placeholder 2">
            <a:extLst>
              <a:ext uri="{FF2B5EF4-FFF2-40B4-BE49-F238E27FC236}">
                <a16:creationId xmlns:a16="http://schemas.microsoft.com/office/drawing/2014/main" id="{0B08D503-2FFB-854D-A474-7986F8A5F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T"/>
          </a:p>
        </p:txBody>
      </p:sp>
      <p:sp>
        <p:nvSpPr>
          <p:cNvPr id="4" name="Text Placeholder 3">
            <a:extLst>
              <a:ext uri="{FF2B5EF4-FFF2-40B4-BE49-F238E27FC236}">
                <a16:creationId xmlns:a16="http://schemas.microsoft.com/office/drawing/2014/main" id="{5ED1DCDD-F8B8-8145-BF2C-B08790359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16158-019C-5445-B3FE-E1DBB7849A6A}"/>
              </a:ext>
            </a:extLst>
          </p:cNvPr>
          <p:cNvSpPr>
            <a:spLocks noGrp="1"/>
          </p:cNvSpPr>
          <p:nvPr>
            <p:ph type="dt" sz="half" idx="10"/>
          </p:nvPr>
        </p:nvSpPr>
        <p:spPr/>
        <p:txBody>
          <a:bodyPr/>
          <a:lstStyle/>
          <a:p>
            <a:fld id="{B2E67031-AF4C-494A-8579-680877DB76CC}" type="datetimeFigureOut">
              <a:rPr lang="en-GT" smtClean="0"/>
              <a:t>04/21/2021</a:t>
            </a:fld>
            <a:endParaRPr lang="en-GT"/>
          </a:p>
        </p:txBody>
      </p:sp>
      <p:sp>
        <p:nvSpPr>
          <p:cNvPr id="6" name="Footer Placeholder 5">
            <a:extLst>
              <a:ext uri="{FF2B5EF4-FFF2-40B4-BE49-F238E27FC236}">
                <a16:creationId xmlns:a16="http://schemas.microsoft.com/office/drawing/2014/main" id="{FFD8A813-3B27-4F4A-9C0D-FAC7BE764BD1}"/>
              </a:ext>
            </a:extLst>
          </p:cNvPr>
          <p:cNvSpPr>
            <a:spLocks noGrp="1"/>
          </p:cNvSpPr>
          <p:nvPr>
            <p:ph type="ftr" sz="quarter" idx="11"/>
          </p:nvPr>
        </p:nvSpPr>
        <p:spPr/>
        <p:txBody>
          <a:bodyPr/>
          <a:lstStyle/>
          <a:p>
            <a:endParaRPr lang="en-GT"/>
          </a:p>
        </p:txBody>
      </p:sp>
      <p:sp>
        <p:nvSpPr>
          <p:cNvPr id="7" name="Slide Number Placeholder 6">
            <a:extLst>
              <a:ext uri="{FF2B5EF4-FFF2-40B4-BE49-F238E27FC236}">
                <a16:creationId xmlns:a16="http://schemas.microsoft.com/office/drawing/2014/main" id="{144F3CC3-7C1E-DE4B-9A3E-A706812A0469}"/>
              </a:ext>
            </a:extLst>
          </p:cNvPr>
          <p:cNvSpPr>
            <a:spLocks noGrp="1"/>
          </p:cNvSpPr>
          <p:nvPr>
            <p:ph type="sldNum" sz="quarter" idx="12"/>
          </p:nvPr>
        </p:nvSpPr>
        <p:spPr/>
        <p:txBody>
          <a:bodyPr/>
          <a:lstStyle/>
          <a:p>
            <a:fld id="{65D989AA-55C1-BD45-A03F-43ED35E9DFF1}" type="slidenum">
              <a:rPr lang="en-GT" smtClean="0"/>
              <a:t>‹Nº›</a:t>
            </a:fld>
            <a:endParaRPr lang="en-GT"/>
          </a:p>
        </p:txBody>
      </p:sp>
    </p:spTree>
    <p:extLst>
      <p:ext uri="{BB962C8B-B14F-4D97-AF65-F5344CB8AC3E}">
        <p14:creationId xmlns:p14="http://schemas.microsoft.com/office/powerpoint/2010/main" val="350176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E7CBE-BE0B-864C-B73C-13948AEFF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T"/>
          </a:p>
        </p:txBody>
      </p:sp>
      <p:sp>
        <p:nvSpPr>
          <p:cNvPr id="3" name="Text Placeholder 2">
            <a:extLst>
              <a:ext uri="{FF2B5EF4-FFF2-40B4-BE49-F238E27FC236}">
                <a16:creationId xmlns:a16="http://schemas.microsoft.com/office/drawing/2014/main" id="{6BB06A4F-F378-D140-9ED1-C002F501A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355AB65F-B799-C049-95FB-2EAA5AC9E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67031-AF4C-494A-8579-680877DB76CC}" type="datetimeFigureOut">
              <a:rPr lang="en-GT" smtClean="0"/>
              <a:t>04/21/2021</a:t>
            </a:fld>
            <a:endParaRPr lang="en-GT"/>
          </a:p>
        </p:txBody>
      </p:sp>
      <p:sp>
        <p:nvSpPr>
          <p:cNvPr id="5" name="Footer Placeholder 4">
            <a:extLst>
              <a:ext uri="{FF2B5EF4-FFF2-40B4-BE49-F238E27FC236}">
                <a16:creationId xmlns:a16="http://schemas.microsoft.com/office/drawing/2014/main" id="{D2B6CE58-B476-8A48-AB70-F66553B41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T"/>
          </a:p>
        </p:txBody>
      </p:sp>
      <p:sp>
        <p:nvSpPr>
          <p:cNvPr id="6" name="Slide Number Placeholder 5">
            <a:extLst>
              <a:ext uri="{FF2B5EF4-FFF2-40B4-BE49-F238E27FC236}">
                <a16:creationId xmlns:a16="http://schemas.microsoft.com/office/drawing/2014/main" id="{B071B31A-0477-AD48-A96F-5CC6C9E5B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989AA-55C1-BD45-A03F-43ED35E9DFF1}" type="slidenum">
              <a:rPr lang="en-GT" smtClean="0"/>
              <a:t>‹Nº›</a:t>
            </a:fld>
            <a:endParaRPr lang="en-GT"/>
          </a:p>
        </p:txBody>
      </p:sp>
    </p:spTree>
    <p:extLst>
      <p:ext uri="{BB962C8B-B14F-4D97-AF65-F5344CB8AC3E}">
        <p14:creationId xmlns:p14="http://schemas.microsoft.com/office/powerpoint/2010/main" val="166461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xfrm>
            <a:off x="619433" y="3349442"/>
            <a:ext cx="10296217" cy="871157"/>
          </a:xfrm>
        </p:spPr>
        <p:txBody>
          <a:bodyPr>
            <a:noAutofit/>
          </a:bodyPr>
          <a:lstStyle/>
          <a:p>
            <a:r>
              <a:rPr lang="en-US" sz="1600" dirty="0">
                <a:latin typeface="Bookman Old Style" panose="02050604050505020204" pitchFamily="18" charset="0"/>
              </a:rPr>
              <a:t>Iliana Monterroso, PhD</a:t>
            </a:r>
          </a:p>
          <a:p>
            <a:r>
              <a:rPr lang="en-US" sz="1600" dirty="0">
                <a:latin typeface="Bookman Old Style" panose="02050604050505020204" pitchFamily="18" charset="0"/>
              </a:rPr>
              <a:t>Scientist, Equity, Justice, Gender and Tenure Team </a:t>
            </a:r>
          </a:p>
          <a:p>
            <a:r>
              <a:rPr lang="en-US" sz="1600" dirty="0">
                <a:latin typeface="Bookman Old Style" panose="02050604050505020204" pitchFamily="18" charset="0"/>
              </a:rPr>
              <a:t>Center for International Forestry Research (CIFOR), Guatemala</a:t>
            </a:r>
            <a:endParaRPr lang="en-GT" sz="1600" dirty="0">
              <a:latin typeface="Bookman Old Style" panose="02050604050505020204" pitchFamily="18" charset="0"/>
            </a:endParaRPr>
          </a:p>
          <a:p>
            <a:r>
              <a:rPr lang="en-US" sz="1600" dirty="0">
                <a:latin typeface="Bookman Old Style" panose="02050604050505020204" pitchFamily="18" charset="0"/>
              </a:rPr>
              <a:t> </a:t>
            </a:r>
            <a:endParaRPr lang="en-GT" sz="1600" dirty="0">
              <a:latin typeface="Bookman Old Style" panose="02050604050505020204" pitchFamily="18" charset="0"/>
            </a:endParaRPr>
          </a:p>
          <a:p>
            <a:endParaRPr lang="en-US" sz="900" b="1" dirty="0">
              <a:latin typeface="Bookman Old Style" panose="02050604050505020204" pitchFamily="18" charset="0"/>
            </a:endParaRPr>
          </a:p>
        </p:txBody>
      </p:sp>
      <p:sp>
        <p:nvSpPr>
          <p:cNvPr id="3" name="Title 2"/>
          <p:cNvSpPr>
            <a:spLocks noGrp="1"/>
          </p:cNvSpPr>
          <p:nvPr>
            <p:ph type="title"/>
          </p:nvPr>
        </p:nvSpPr>
        <p:spPr>
          <a:xfrm>
            <a:off x="619433" y="1455185"/>
            <a:ext cx="11073803" cy="1687068"/>
          </a:xfrm>
        </p:spPr>
        <p:txBody>
          <a:bodyPr>
            <a:noAutofit/>
          </a:bodyPr>
          <a:lstStyle/>
          <a:p>
            <a:r>
              <a:rPr lang="en-US" dirty="0">
                <a:effectLst/>
              </a:rPr>
              <a:t>Is there a role for forests in addressing the root causes of migration in the Northern Triangle?</a:t>
            </a:r>
            <a:endParaRPr lang="en-GT" dirty="0">
              <a:effectLst/>
            </a:endParaRPr>
          </a:p>
        </p:txBody>
      </p:sp>
      <p:pic>
        <p:nvPicPr>
          <p:cNvPr id="5" name="Picture 4">
            <a:extLst>
              <a:ext uri="{FF2B5EF4-FFF2-40B4-BE49-F238E27FC236}">
                <a16:creationId xmlns:a16="http://schemas.microsoft.com/office/drawing/2014/main" id="{6AC342F2-3B82-BD43-BF37-AA9981EFC4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6631" y="6155956"/>
            <a:ext cx="1100859" cy="607371"/>
          </a:xfrm>
          <a:prstGeom prst="rect">
            <a:avLst/>
          </a:prstGeom>
        </p:spPr>
      </p:pic>
    </p:spTree>
    <p:extLst>
      <p:ext uri="{BB962C8B-B14F-4D97-AF65-F5344CB8AC3E}">
        <p14:creationId xmlns:p14="http://schemas.microsoft.com/office/powerpoint/2010/main" val="347749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DC14B3F1-8CC5-4623-94B0-4445E3775D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771B3F-6DD8-9C44-83F8-9B545E8EEB46}"/>
              </a:ext>
            </a:extLst>
          </p:cNvPr>
          <p:cNvSpPr>
            <a:spLocks noGrp="1"/>
          </p:cNvSpPr>
          <p:nvPr>
            <p:ph type="title"/>
          </p:nvPr>
        </p:nvSpPr>
        <p:spPr>
          <a:xfrm>
            <a:off x="695104" y="2170220"/>
            <a:ext cx="4929556" cy="2057400"/>
          </a:xfrm>
        </p:spPr>
        <p:txBody>
          <a:bodyPr vert="horz" lIns="91440" tIns="45720" rIns="91440" bIns="45720" rtlCol="0" anchor="b">
            <a:normAutofit/>
          </a:bodyPr>
          <a:lstStyle/>
          <a:p>
            <a:r>
              <a:rPr lang="en-US" sz="4000" b="1" kern="1200" dirty="0">
                <a:solidFill>
                  <a:schemeClr val="tx1"/>
                </a:solidFill>
                <a:latin typeface="+mj-lt"/>
                <a:ea typeface="+mj-ea"/>
                <a:cs typeface="+mj-cs"/>
              </a:rPr>
              <a:t>Migration: roots and links with socio environmental crisis</a:t>
            </a:r>
          </a:p>
        </p:txBody>
      </p:sp>
      <p:sp>
        <p:nvSpPr>
          <p:cNvPr id="12" name="TextBox 11">
            <a:extLst>
              <a:ext uri="{FF2B5EF4-FFF2-40B4-BE49-F238E27FC236}">
                <a16:creationId xmlns:a16="http://schemas.microsoft.com/office/drawing/2014/main" id="{3BC02950-34E7-1E4D-822D-345AC16CA8A8}"/>
              </a:ext>
            </a:extLst>
          </p:cNvPr>
          <p:cNvSpPr txBox="1"/>
          <p:nvPr/>
        </p:nvSpPr>
        <p:spPr>
          <a:xfrm>
            <a:off x="841248" y="2624962"/>
            <a:ext cx="4929556" cy="353809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cxnSp>
        <p:nvCxnSpPr>
          <p:cNvPr id="257" name="Straight Connector 256">
            <a:extLst>
              <a:ext uri="{FF2B5EF4-FFF2-40B4-BE49-F238E27FC236}">
                <a16:creationId xmlns:a16="http://schemas.microsoft.com/office/drawing/2014/main" id="{B8EC0F70-6AFD-45BE-8F70-52888FC304F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Imagen">
            <a:extLst>
              <a:ext uri="{FF2B5EF4-FFF2-40B4-BE49-F238E27FC236}">
                <a16:creationId xmlns:a16="http://schemas.microsoft.com/office/drawing/2014/main" id="{6FD8F4F3-A6B0-C64F-AFB1-EFA50333C2C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6818278" y="343454"/>
            <a:ext cx="4853685" cy="293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sta aérea de una zona inundada después del paso del huracán Eta.">
            <a:extLst>
              <a:ext uri="{FF2B5EF4-FFF2-40B4-BE49-F238E27FC236}">
                <a16:creationId xmlns:a16="http://schemas.microsoft.com/office/drawing/2014/main" id="{AFD648C2-4E5F-1542-A29E-9A6607EA7D6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
          <a:stretch/>
        </p:blipFill>
        <p:spPr bwMode="auto">
          <a:xfrm>
            <a:off x="6818278" y="3597883"/>
            <a:ext cx="4853685" cy="29366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3667F41-CE2C-1244-9072-FA53F419965E}"/>
              </a:ext>
            </a:extLst>
          </p:cNvPr>
          <p:cNvSpPr txBox="1"/>
          <p:nvPr/>
        </p:nvSpPr>
        <p:spPr>
          <a:xfrm>
            <a:off x="9304417" y="2793031"/>
            <a:ext cx="2723442" cy="811778"/>
          </a:xfrm>
          <a:prstGeom prst="rect">
            <a:avLst/>
          </a:prstGeom>
          <a:solidFill>
            <a:srgbClr val="000000">
              <a:alpha val="50000"/>
            </a:srgbClr>
          </a:solidFill>
          <a:ln>
            <a:noFill/>
          </a:ln>
        </p:spPr>
        <p:txBody>
          <a:bodyPr wrap="square" rtlCol="0">
            <a:noAutofit/>
          </a:bodyPr>
          <a:lstStyle/>
          <a:p>
            <a:pPr algn="ctr">
              <a:spcAft>
                <a:spcPts val="600"/>
              </a:spcAft>
            </a:pPr>
            <a:r>
              <a:rPr lang="en-GT" sz="1100" dirty="0">
                <a:solidFill>
                  <a:srgbClr val="FFFFFF"/>
                </a:solidFill>
              </a:rPr>
              <a:t>Migrant caravan: Honduras/Guatemala border,  January, 2021. 7,000 – 8000 people</a:t>
            </a:r>
          </a:p>
          <a:p>
            <a:pPr algn="ctr">
              <a:spcAft>
                <a:spcPts val="600"/>
              </a:spcAft>
            </a:pPr>
            <a:r>
              <a:rPr lang="en-GT" sz="1100" dirty="0">
                <a:solidFill>
                  <a:srgbClr val="FFFFFF"/>
                </a:solidFill>
              </a:rPr>
              <a:t>Foto: @estebanbiba</a:t>
            </a:r>
          </a:p>
        </p:txBody>
      </p:sp>
      <p:sp>
        <p:nvSpPr>
          <p:cNvPr id="19" name="TextBox 18">
            <a:extLst>
              <a:ext uri="{FF2B5EF4-FFF2-40B4-BE49-F238E27FC236}">
                <a16:creationId xmlns:a16="http://schemas.microsoft.com/office/drawing/2014/main" id="{6A84B880-8DC5-A14B-B641-4CFBEC2DC3E7}"/>
              </a:ext>
            </a:extLst>
          </p:cNvPr>
          <p:cNvSpPr txBox="1"/>
          <p:nvPr/>
        </p:nvSpPr>
        <p:spPr>
          <a:xfrm>
            <a:off x="9468558" y="5884513"/>
            <a:ext cx="2723442" cy="811778"/>
          </a:xfrm>
          <a:prstGeom prst="rect">
            <a:avLst/>
          </a:prstGeom>
          <a:solidFill>
            <a:srgbClr val="000000">
              <a:alpha val="50000"/>
            </a:srgbClr>
          </a:solidFill>
          <a:ln>
            <a:noFill/>
          </a:ln>
        </p:spPr>
        <p:txBody>
          <a:bodyPr wrap="square" rtlCol="0">
            <a:noAutofit/>
          </a:bodyPr>
          <a:lstStyle/>
          <a:p>
            <a:pPr algn="ctr">
              <a:lnSpc>
                <a:spcPct val="90000"/>
              </a:lnSpc>
              <a:spcAft>
                <a:spcPts val="600"/>
              </a:spcAft>
            </a:pPr>
            <a:r>
              <a:rPr lang="en-US" sz="1100" dirty="0">
                <a:solidFill>
                  <a:srgbClr val="FFFFFF"/>
                </a:solidFill>
              </a:rPr>
              <a:t>Community of </a:t>
            </a:r>
            <a:r>
              <a:rPr lang="en-US" sz="1100" dirty="0" err="1">
                <a:solidFill>
                  <a:srgbClr val="FFFFFF"/>
                </a:solidFill>
              </a:rPr>
              <a:t>Campur</a:t>
            </a:r>
            <a:r>
              <a:rPr lang="en-US" sz="1100" dirty="0">
                <a:solidFill>
                  <a:srgbClr val="FFFFFF"/>
                </a:solidFill>
              </a:rPr>
              <a:t> (Alta Verapaz) after ETA and IOTA</a:t>
            </a:r>
          </a:p>
          <a:p>
            <a:pPr algn="ctr">
              <a:lnSpc>
                <a:spcPct val="90000"/>
              </a:lnSpc>
              <a:spcAft>
                <a:spcPts val="600"/>
              </a:spcAft>
            </a:pPr>
            <a:r>
              <a:rPr lang="en-US" sz="1100" dirty="0">
                <a:solidFill>
                  <a:srgbClr val="FFFFFF"/>
                </a:solidFill>
              </a:rPr>
              <a:t>Picture: </a:t>
            </a:r>
            <a:r>
              <a:rPr lang="en-US" sz="1100" dirty="0" err="1">
                <a:solidFill>
                  <a:srgbClr val="FFFFFF"/>
                </a:solidFill>
              </a:rPr>
              <a:t>Unicef</a:t>
            </a:r>
            <a:endParaRPr lang="en-US" sz="1100" dirty="0">
              <a:solidFill>
                <a:srgbClr val="FFFFFF"/>
              </a:solidFill>
            </a:endParaRPr>
          </a:p>
        </p:txBody>
      </p:sp>
    </p:spTree>
    <p:extLst>
      <p:ext uri="{BB962C8B-B14F-4D97-AF65-F5344CB8AC3E}">
        <p14:creationId xmlns:p14="http://schemas.microsoft.com/office/powerpoint/2010/main" val="2926375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14"/>
    </mc:Choice>
    <mc:Fallback xmlns="">
      <p:transition spd="slow" advTm="13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A93898FF-D987-4B0E-BFB4-85F5EB356D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612F383F-B981-4BC3-9E2B-7BE938CE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AA485AD-076E-4077-A6E6-C3C9F0C39F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088DBDF-80D5-4FC0-8A54-9D660B728DC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alphaModFix amt="40000"/>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26" name="Rectangle 25">
            <a:extLst>
              <a:ext uri="{FF2B5EF4-FFF2-40B4-BE49-F238E27FC236}">
                <a16:creationId xmlns:a16="http://schemas.microsoft.com/office/drawing/2014/main" id="{58D235B8-3D10-493F-88AC-84BB404C1B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473F2166-EB79-8D44-A241-DB70C23E184E}"/>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20" y="10"/>
            <a:ext cx="6097022" cy="3428990"/>
          </a:xfrm>
          <a:prstGeom prst="rect">
            <a:avLst/>
          </a:prstGeom>
        </p:spPr>
      </p:pic>
      <p:pic>
        <p:nvPicPr>
          <p:cNvPr id="13" name="Picture 12">
            <a:extLst>
              <a:ext uri="{FF2B5EF4-FFF2-40B4-BE49-F238E27FC236}">
                <a16:creationId xmlns:a16="http://schemas.microsoft.com/office/drawing/2014/main" id="{08865BDC-6455-3F42-8C5F-F5D7C6B66CA7}"/>
              </a:ext>
            </a:extLst>
          </p:cNvPr>
          <p:cNvPicPr>
            <a:picLocks noChangeAspect="1"/>
          </p:cNvPicPr>
          <p:nvPr/>
        </p:nvPicPr>
        <p:blipFill rotWithShape="1">
          <a:blip r:embed="rId4" cstate="email">
            <a:alphaModFix amt="60000"/>
            <a:extLst>
              <a:ext uri="{28A0092B-C50C-407E-A947-70E740481C1C}">
                <a14:useLocalDpi xmlns:a14="http://schemas.microsoft.com/office/drawing/2010/main"/>
              </a:ext>
            </a:extLst>
          </a:blip>
          <a:srcRect/>
          <a:stretch/>
        </p:blipFill>
        <p:spPr>
          <a:xfrm>
            <a:off x="6098422" y="10"/>
            <a:ext cx="6093578" cy="3428990"/>
          </a:xfrm>
          <a:prstGeom prst="rect">
            <a:avLst/>
          </a:prstGeom>
        </p:spPr>
      </p:pic>
      <p:pic>
        <p:nvPicPr>
          <p:cNvPr id="11" name="Picture 10">
            <a:extLst>
              <a:ext uri="{FF2B5EF4-FFF2-40B4-BE49-F238E27FC236}">
                <a16:creationId xmlns:a16="http://schemas.microsoft.com/office/drawing/2014/main" id="{98C99FD5-77E9-744C-8F9A-468B02DBB2BB}"/>
              </a:ext>
            </a:extLst>
          </p:cNvPr>
          <p:cNvPicPr>
            <a:picLocks noChangeAspect="1"/>
          </p:cNvPicPr>
          <p:nvPr/>
        </p:nvPicPr>
        <p:blipFill rotWithShape="1">
          <a:blip r:embed="rId5" cstate="email">
            <a:alphaModFix amt="60000"/>
            <a:extLst>
              <a:ext uri="{28A0092B-C50C-407E-A947-70E740481C1C}">
                <a14:useLocalDpi xmlns:a14="http://schemas.microsoft.com/office/drawing/2010/main"/>
              </a:ext>
            </a:extLst>
          </a:blip>
          <a:srcRect/>
          <a:stretch/>
        </p:blipFill>
        <p:spPr>
          <a:xfrm>
            <a:off x="7328" y="3429000"/>
            <a:ext cx="6093578" cy="3429000"/>
          </a:xfrm>
          <a:prstGeom prst="rect">
            <a:avLst/>
          </a:prstGeom>
        </p:spPr>
      </p:pic>
      <p:pic>
        <p:nvPicPr>
          <p:cNvPr id="5" name="Picture 4">
            <a:extLst>
              <a:ext uri="{FF2B5EF4-FFF2-40B4-BE49-F238E27FC236}">
                <a16:creationId xmlns:a16="http://schemas.microsoft.com/office/drawing/2014/main" id="{DD0E9E44-D2A1-5345-957E-F539F4ECBD2C}"/>
              </a:ext>
            </a:extLst>
          </p:cNvPr>
          <p:cNvPicPr>
            <a:picLocks noChangeAspect="1"/>
          </p:cNvPicPr>
          <p:nvPr/>
        </p:nvPicPr>
        <p:blipFill rotWithShape="1">
          <a:blip r:embed="rId6" cstate="email">
            <a:alphaModFix amt="60000"/>
            <a:extLst>
              <a:ext uri="{28A0092B-C50C-407E-A947-70E740481C1C}">
                <a14:useLocalDpi xmlns:a14="http://schemas.microsoft.com/office/drawing/2010/main"/>
              </a:ext>
            </a:extLst>
          </a:blip>
          <a:srcRect/>
          <a:stretch/>
        </p:blipFill>
        <p:spPr>
          <a:xfrm>
            <a:off x="6101860" y="3429000"/>
            <a:ext cx="6093578" cy="3429000"/>
          </a:xfrm>
          <a:prstGeom prst="rect">
            <a:avLst/>
          </a:prstGeom>
        </p:spPr>
      </p:pic>
      <p:sp>
        <p:nvSpPr>
          <p:cNvPr id="2" name="Title 1">
            <a:extLst>
              <a:ext uri="{FF2B5EF4-FFF2-40B4-BE49-F238E27FC236}">
                <a16:creationId xmlns:a16="http://schemas.microsoft.com/office/drawing/2014/main" id="{A51B3DAA-77D9-4446-8659-A830BF6DA4E0}"/>
              </a:ext>
            </a:extLst>
          </p:cNvPr>
          <p:cNvSpPr>
            <a:spLocks noGrp="1"/>
          </p:cNvSpPr>
          <p:nvPr>
            <p:ph type="title"/>
          </p:nvPr>
        </p:nvSpPr>
        <p:spPr>
          <a:xfrm>
            <a:off x="1185503" y="2740730"/>
            <a:ext cx="9801082" cy="2059637"/>
          </a:xfrm>
        </p:spPr>
        <p:txBody>
          <a:bodyPr vert="horz" lIns="91440" tIns="45720" rIns="91440" bIns="45720" rtlCol="0" anchor="t">
            <a:normAutofit/>
          </a:bodyPr>
          <a:lstStyle/>
          <a:p>
            <a:pPr algn="ctr"/>
            <a:r>
              <a:rPr lang="en-US" sz="4800" b="1" kern="1200" dirty="0">
                <a:solidFill>
                  <a:srgbClr val="FFFFFF"/>
                </a:solidFill>
                <a:latin typeface="+mj-lt"/>
                <a:ea typeface="+mj-ea"/>
                <a:cs typeface="+mj-cs"/>
              </a:rPr>
              <a:t>25 years of community forest management </a:t>
            </a:r>
          </a:p>
        </p:txBody>
      </p:sp>
    </p:spTree>
    <p:extLst>
      <p:ext uri="{BB962C8B-B14F-4D97-AF65-F5344CB8AC3E}">
        <p14:creationId xmlns:p14="http://schemas.microsoft.com/office/powerpoint/2010/main" val="1438325071"/>
      </p:ext>
    </p:extLst>
  </p:cSld>
  <p:clrMapOvr>
    <a:masterClrMapping/>
  </p:clrMapOvr>
  <mc:AlternateContent xmlns:mc="http://schemas.openxmlformats.org/markup-compatibility/2006" xmlns:p14="http://schemas.microsoft.com/office/powerpoint/2010/main">
    <mc:Choice Requires="p14">
      <p:transition spd="slow" p14:dur="2000" advTm="26131"/>
    </mc:Choice>
    <mc:Fallback xmlns="">
      <p:transition spd="slow" advTm="261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6DCB3-4504-2A4E-8D7D-7FCE6328F5CB}"/>
              </a:ext>
            </a:extLst>
          </p:cNvPr>
          <p:cNvSpPr>
            <a:spLocks noGrp="1"/>
          </p:cNvSpPr>
          <p:nvPr>
            <p:ph type="title"/>
          </p:nvPr>
        </p:nvSpPr>
        <p:spPr>
          <a:noFill/>
        </p:spPr>
        <p:txBody>
          <a:bodyPr vert="horz" lIns="91440" tIns="45720" rIns="91440" bIns="45720" rtlCol="0" anchor="ctr">
            <a:normAutofit/>
          </a:bodyPr>
          <a:lstStyle/>
          <a:p>
            <a:pPr algn="ctr"/>
            <a:r>
              <a:rPr lang="en-GT" sz="3200" dirty="0">
                <a:solidFill>
                  <a:srgbClr val="165551"/>
                </a:solidFill>
                <a:latin typeface="Avenir Heavy"/>
              </a:rPr>
              <a:t>Community Forest Concessions in the Mayan Biosphere Reserves Peten</a:t>
            </a:r>
          </a:p>
        </p:txBody>
      </p:sp>
      <p:sp>
        <p:nvSpPr>
          <p:cNvPr id="5" name="Rectangle 4">
            <a:extLst>
              <a:ext uri="{FF2B5EF4-FFF2-40B4-BE49-F238E27FC236}">
                <a16:creationId xmlns:a16="http://schemas.microsoft.com/office/drawing/2014/main" id="{37E91946-13BF-184B-B509-2848A1A4AD32}"/>
              </a:ext>
            </a:extLst>
          </p:cNvPr>
          <p:cNvSpPr/>
          <p:nvPr/>
        </p:nvSpPr>
        <p:spPr>
          <a:xfrm>
            <a:off x="454488" y="5739510"/>
            <a:ext cx="1845733" cy="954107"/>
          </a:xfrm>
          <a:prstGeom prst="rect">
            <a:avLst/>
          </a:prstGeom>
        </p:spPr>
        <p:txBody>
          <a:bodyPr wrap="square">
            <a:spAutoFit/>
          </a:bodyPr>
          <a:lstStyle/>
          <a:p>
            <a:r>
              <a:rPr lang="en-US" sz="1400" dirty="0"/>
              <a:t>Source: ACOFOP y CEMEC 2016, 2018  </a:t>
            </a:r>
            <a:r>
              <a:rPr lang="en-US" sz="1400" dirty="0" err="1"/>
              <a:t>en</a:t>
            </a:r>
            <a:r>
              <a:rPr lang="en-US" sz="1400" dirty="0"/>
              <a:t> Monterroso et al., 2019</a:t>
            </a:r>
          </a:p>
        </p:txBody>
      </p:sp>
      <p:pic>
        <p:nvPicPr>
          <p:cNvPr id="6" name="Picture 5">
            <a:extLst>
              <a:ext uri="{FF2B5EF4-FFF2-40B4-BE49-F238E27FC236}">
                <a16:creationId xmlns:a16="http://schemas.microsoft.com/office/drawing/2014/main" id="{158B8957-1407-E547-95FB-318477A28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488" y="1962785"/>
            <a:ext cx="4769974" cy="3685889"/>
          </a:xfrm>
          <a:prstGeom prst="rect">
            <a:avLst/>
          </a:prstGeom>
        </p:spPr>
      </p:pic>
      <p:grpSp>
        <p:nvGrpSpPr>
          <p:cNvPr id="31" name="Group 30">
            <a:extLst>
              <a:ext uri="{FF2B5EF4-FFF2-40B4-BE49-F238E27FC236}">
                <a16:creationId xmlns:a16="http://schemas.microsoft.com/office/drawing/2014/main" id="{78D40A02-2583-CA41-9AAB-674E823A063F}"/>
              </a:ext>
            </a:extLst>
          </p:cNvPr>
          <p:cNvGrpSpPr/>
          <p:nvPr/>
        </p:nvGrpSpPr>
        <p:grpSpPr>
          <a:xfrm>
            <a:off x="5973208" y="1690688"/>
            <a:ext cx="5973735" cy="4309045"/>
            <a:chOff x="3964121" y="1805049"/>
            <a:chExt cx="5973735" cy="4309045"/>
          </a:xfrm>
        </p:grpSpPr>
        <p:pic>
          <p:nvPicPr>
            <p:cNvPr id="32" name="Picture 2">
              <a:extLst>
                <a:ext uri="{FF2B5EF4-FFF2-40B4-BE49-F238E27FC236}">
                  <a16:creationId xmlns:a16="http://schemas.microsoft.com/office/drawing/2014/main" id="{970EC5C5-6955-224F-8DFC-1E883C9B5B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4121" y="1805049"/>
              <a:ext cx="5973735" cy="36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4 CuadroTexto">
              <a:extLst>
                <a:ext uri="{FF2B5EF4-FFF2-40B4-BE49-F238E27FC236}">
                  <a16:creationId xmlns:a16="http://schemas.microsoft.com/office/drawing/2014/main" id="{48CCC9A1-0A58-5E4F-985F-330569CD19CC}"/>
                </a:ext>
              </a:extLst>
            </p:cNvPr>
            <p:cNvSpPr txBox="1"/>
            <p:nvPr/>
          </p:nvSpPr>
          <p:spPr>
            <a:xfrm>
              <a:off x="5998460" y="5713984"/>
              <a:ext cx="2122697" cy="400110"/>
            </a:xfrm>
            <a:prstGeom prst="rect">
              <a:avLst/>
            </a:prstGeom>
            <a:noFill/>
          </p:spPr>
          <p:txBody>
            <a:bodyPr wrap="none" rtlCol="0">
              <a:spAutoFit/>
            </a:bodyPr>
            <a:lstStyle/>
            <a:p>
              <a:r>
                <a:rPr lang="es-GT" dirty="0"/>
                <a:t>N=292 </a:t>
              </a:r>
              <a:r>
                <a:rPr lang="es-GT" dirty="0" err="1"/>
                <a:t>households</a:t>
              </a:r>
              <a:endParaRPr lang="es-GT" dirty="0"/>
            </a:p>
          </p:txBody>
        </p:sp>
        <p:sp>
          <p:nvSpPr>
            <p:cNvPr id="34" name="5 Rectángulo">
              <a:extLst>
                <a:ext uri="{FF2B5EF4-FFF2-40B4-BE49-F238E27FC236}">
                  <a16:creationId xmlns:a16="http://schemas.microsoft.com/office/drawing/2014/main" id="{36AC7CCC-6F7A-F84C-9530-A17F6FA13BAC}"/>
                </a:ext>
              </a:extLst>
            </p:cNvPr>
            <p:cNvSpPr/>
            <p:nvPr/>
          </p:nvSpPr>
          <p:spPr>
            <a:xfrm>
              <a:off x="8174402" y="4831762"/>
              <a:ext cx="1763453" cy="54906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GT" sz="1200" dirty="0"/>
                <a:t>Average data for 11 Community Forest Enterprises</a:t>
              </a:r>
            </a:p>
          </p:txBody>
        </p:sp>
        <p:sp>
          <p:nvSpPr>
            <p:cNvPr id="35" name="5 Rectángulo">
              <a:extLst>
                <a:ext uri="{FF2B5EF4-FFF2-40B4-BE49-F238E27FC236}">
                  <a16:creationId xmlns:a16="http://schemas.microsoft.com/office/drawing/2014/main" id="{775C1C56-9C67-7B45-B630-C3BE282C44B6}"/>
                </a:ext>
              </a:extLst>
            </p:cNvPr>
            <p:cNvSpPr/>
            <p:nvPr/>
          </p:nvSpPr>
          <p:spPr>
            <a:xfrm>
              <a:off x="5116460" y="3481449"/>
              <a:ext cx="1764000" cy="707886"/>
            </a:xfrm>
            <a:prstGeom prst="rect">
              <a:avLst/>
            </a:prstGeom>
            <a:solidFill>
              <a:srgbClr val="C00000"/>
            </a:solidFill>
          </p:spPr>
          <p:txBody>
            <a:bodyPr wrap="square" rtlCol="0">
              <a:spAutoFit/>
            </a:bodyPr>
            <a:lstStyle/>
            <a:p>
              <a:pPr algn="ctr"/>
              <a:r>
                <a:rPr lang="es-GT" dirty="0">
                  <a:solidFill>
                    <a:srgbClr val="FFC000"/>
                  </a:solidFill>
                </a:rPr>
                <a:t>Forest Income: 38%</a:t>
              </a:r>
            </a:p>
          </p:txBody>
        </p:sp>
        <p:sp>
          <p:nvSpPr>
            <p:cNvPr id="36" name="TextBox 35">
              <a:extLst>
                <a:ext uri="{FF2B5EF4-FFF2-40B4-BE49-F238E27FC236}">
                  <a16:creationId xmlns:a16="http://schemas.microsoft.com/office/drawing/2014/main" id="{1BFE1A9E-F7F1-954E-A3A0-C8FA91EBFF9A}"/>
                </a:ext>
              </a:extLst>
            </p:cNvPr>
            <p:cNvSpPr txBox="1"/>
            <p:nvPr/>
          </p:nvSpPr>
          <p:spPr>
            <a:xfrm>
              <a:off x="4279075" y="1809532"/>
              <a:ext cx="1046684" cy="461665"/>
            </a:xfrm>
            <a:prstGeom prst="rect">
              <a:avLst/>
            </a:prstGeom>
            <a:solidFill>
              <a:schemeClr val="bg1"/>
            </a:solidFill>
          </p:spPr>
          <p:txBody>
            <a:bodyPr wrap="square" rtlCol="0">
              <a:spAutoFit/>
            </a:bodyPr>
            <a:lstStyle/>
            <a:p>
              <a:r>
                <a:rPr lang="en-US" sz="1200" dirty="0"/>
                <a:t>Income from other sources</a:t>
              </a:r>
            </a:p>
          </p:txBody>
        </p:sp>
        <p:sp>
          <p:nvSpPr>
            <p:cNvPr id="37" name="TextBox 36">
              <a:extLst>
                <a:ext uri="{FF2B5EF4-FFF2-40B4-BE49-F238E27FC236}">
                  <a16:creationId xmlns:a16="http://schemas.microsoft.com/office/drawing/2014/main" id="{E4635FC4-60F0-4442-BE29-01B7E4CD197E}"/>
                </a:ext>
              </a:extLst>
            </p:cNvPr>
            <p:cNvSpPr txBox="1"/>
            <p:nvPr/>
          </p:nvSpPr>
          <p:spPr>
            <a:xfrm>
              <a:off x="4106559" y="2583837"/>
              <a:ext cx="1219200" cy="276999"/>
            </a:xfrm>
            <a:prstGeom prst="rect">
              <a:avLst/>
            </a:prstGeom>
            <a:solidFill>
              <a:schemeClr val="bg1"/>
            </a:solidFill>
          </p:spPr>
          <p:txBody>
            <a:bodyPr wrap="square" rtlCol="0">
              <a:spAutoFit/>
            </a:bodyPr>
            <a:lstStyle/>
            <a:p>
              <a:r>
                <a:rPr lang="en-US" sz="1200" dirty="0"/>
                <a:t>Cattle ranching</a:t>
              </a:r>
            </a:p>
          </p:txBody>
        </p:sp>
        <p:sp>
          <p:nvSpPr>
            <p:cNvPr id="38" name="TextBox 37">
              <a:extLst>
                <a:ext uri="{FF2B5EF4-FFF2-40B4-BE49-F238E27FC236}">
                  <a16:creationId xmlns:a16="http://schemas.microsoft.com/office/drawing/2014/main" id="{2FD89BCB-6E31-0B40-8BAA-851AB775262B}"/>
                </a:ext>
              </a:extLst>
            </p:cNvPr>
            <p:cNvSpPr txBox="1"/>
            <p:nvPr/>
          </p:nvSpPr>
          <p:spPr>
            <a:xfrm>
              <a:off x="4964875" y="2250909"/>
              <a:ext cx="838200" cy="261610"/>
            </a:xfrm>
            <a:prstGeom prst="rect">
              <a:avLst/>
            </a:prstGeom>
            <a:solidFill>
              <a:schemeClr val="bg1"/>
            </a:solidFill>
          </p:spPr>
          <p:txBody>
            <a:bodyPr wrap="square" rtlCol="0">
              <a:spAutoFit/>
            </a:bodyPr>
            <a:lstStyle/>
            <a:p>
              <a:r>
                <a:rPr lang="en-US" sz="1100" dirty="0"/>
                <a:t>retirement</a:t>
              </a:r>
            </a:p>
          </p:txBody>
        </p:sp>
        <p:sp>
          <p:nvSpPr>
            <p:cNvPr id="39" name="TextBox 38">
              <a:extLst>
                <a:ext uri="{FF2B5EF4-FFF2-40B4-BE49-F238E27FC236}">
                  <a16:creationId xmlns:a16="http://schemas.microsoft.com/office/drawing/2014/main" id="{764ABA1F-8BA1-3B4D-AF4E-D63350F4F473}"/>
                </a:ext>
              </a:extLst>
            </p:cNvPr>
            <p:cNvSpPr txBox="1"/>
            <p:nvPr/>
          </p:nvSpPr>
          <p:spPr>
            <a:xfrm>
              <a:off x="5226557" y="1836425"/>
              <a:ext cx="894284" cy="261610"/>
            </a:xfrm>
            <a:prstGeom prst="rect">
              <a:avLst/>
            </a:prstGeom>
            <a:solidFill>
              <a:schemeClr val="bg1"/>
            </a:solidFill>
          </p:spPr>
          <p:txBody>
            <a:bodyPr wrap="square" rtlCol="0">
              <a:spAutoFit/>
            </a:bodyPr>
            <a:lstStyle/>
            <a:p>
              <a:r>
                <a:rPr lang="en-US" sz="1100" dirty="0"/>
                <a:t>remittances</a:t>
              </a:r>
            </a:p>
          </p:txBody>
        </p:sp>
        <p:sp>
          <p:nvSpPr>
            <p:cNvPr id="40" name="TextBox 39">
              <a:extLst>
                <a:ext uri="{FF2B5EF4-FFF2-40B4-BE49-F238E27FC236}">
                  <a16:creationId xmlns:a16="http://schemas.microsoft.com/office/drawing/2014/main" id="{C94E2CF6-AACE-6F4D-BE95-402DE78FB4DF}"/>
                </a:ext>
              </a:extLst>
            </p:cNvPr>
            <p:cNvSpPr txBox="1"/>
            <p:nvPr/>
          </p:nvSpPr>
          <p:spPr>
            <a:xfrm>
              <a:off x="6121440" y="1827440"/>
              <a:ext cx="682390" cy="261610"/>
            </a:xfrm>
            <a:prstGeom prst="rect">
              <a:avLst/>
            </a:prstGeom>
            <a:solidFill>
              <a:schemeClr val="bg1"/>
            </a:solidFill>
          </p:spPr>
          <p:txBody>
            <a:bodyPr wrap="square" rtlCol="0">
              <a:spAutoFit/>
            </a:bodyPr>
            <a:lstStyle/>
            <a:p>
              <a:r>
                <a:rPr lang="en-US" sz="1100" dirty="0"/>
                <a:t>tourism</a:t>
              </a:r>
            </a:p>
          </p:txBody>
        </p:sp>
        <p:sp>
          <p:nvSpPr>
            <p:cNvPr id="41" name="TextBox 40">
              <a:extLst>
                <a:ext uri="{FF2B5EF4-FFF2-40B4-BE49-F238E27FC236}">
                  <a16:creationId xmlns:a16="http://schemas.microsoft.com/office/drawing/2014/main" id="{8F6C54D0-E2EA-DD4C-9200-0989AE8E58CC}"/>
                </a:ext>
              </a:extLst>
            </p:cNvPr>
            <p:cNvSpPr txBox="1"/>
            <p:nvPr/>
          </p:nvSpPr>
          <p:spPr>
            <a:xfrm>
              <a:off x="6787124" y="1852934"/>
              <a:ext cx="894284" cy="261610"/>
            </a:xfrm>
            <a:prstGeom prst="rect">
              <a:avLst/>
            </a:prstGeom>
            <a:solidFill>
              <a:schemeClr val="bg1"/>
            </a:solidFill>
          </p:spPr>
          <p:txBody>
            <a:bodyPr wrap="square" rtlCol="0">
              <a:spAutoFit/>
            </a:bodyPr>
            <a:lstStyle/>
            <a:p>
              <a:r>
                <a:rPr lang="en-US" sz="1100" dirty="0"/>
                <a:t>agriculture</a:t>
              </a:r>
            </a:p>
          </p:txBody>
        </p:sp>
        <p:sp>
          <p:nvSpPr>
            <p:cNvPr id="42" name="TextBox 41">
              <a:extLst>
                <a:ext uri="{FF2B5EF4-FFF2-40B4-BE49-F238E27FC236}">
                  <a16:creationId xmlns:a16="http://schemas.microsoft.com/office/drawing/2014/main" id="{8B5A0DBB-F539-1C46-952A-0CD42A79AF50}"/>
                </a:ext>
              </a:extLst>
            </p:cNvPr>
            <p:cNvSpPr txBox="1"/>
            <p:nvPr/>
          </p:nvSpPr>
          <p:spPr>
            <a:xfrm>
              <a:off x="7544850" y="1819600"/>
              <a:ext cx="867118" cy="261610"/>
            </a:xfrm>
            <a:prstGeom prst="rect">
              <a:avLst/>
            </a:prstGeom>
            <a:solidFill>
              <a:schemeClr val="bg1"/>
            </a:solidFill>
          </p:spPr>
          <p:txBody>
            <a:bodyPr wrap="square" rtlCol="0">
              <a:spAutoFit/>
            </a:bodyPr>
            <a:lstStyle/>
            <a:p>
              <a:r>
                <a:rPr lang="en-US" sz="1100" dirty="0"/>
                <a:t>leasehold</a:t>
              </a:r>
            </a:p>
          </p:txBody>
        </p:sp>
        <p:sp>
          <p:nvSpPr>
            <p:cNvPr id="43" name="TextBox 42">
              <a:extLst>
                <a:ext uri="{FF2B5EF4-FFF2-40B4-BE49-F238E27FC236}">
                  <a16:creationId xmlns:a16="http://schemas.microsoft.com/office/drawing/2014/main" id="{F2C9CD55-387A-CC4E-88E2-583DB47A3067}"/>
                </a:ext>
              </a:extLst>
            </p:cNvPr>
            <p:cNvSpPr txBox="1"/>
            <p:nvPr/>
          </p:nvSpPr>
          <p:spPr>
            <a:xfrm>
              <a:off x="8709214" y="1815934"/>
              <a:ext cx="867118" cy="261610"/>
            </a:xfrm>
            <a:prstGeom prst="rect">
              <a:avLst/>
            </a:prstGeom>
            <a:solidFill>
              <a:schemeClr val="bg1"/>
            </a:solidFill>
          </p:spPr>
          <p:txBody>
            <a:bodyPr wrap="square" rtlCol="0">
              <a:spAutoFit/>
            </a:bodyPr>
            <a:lstStyle/>
            <a:p>
              <a:r>
                <a:rPr lang="en-US" sz="1100" dirty="0"/>
                <a:t>beekeeping</a:t>
              </a:r>
            </a:p>
          </p:txBody>
        </p:sp>
        <p:sp>
          <p:nvSpPr>
            <p:cNvPr id="44" name="TextBox 43">
              <a:extLst>
                <a:ext uri="{FF2B5EF4-FFF2-40B4-BE49-F238E27FC236}">
                  <a16:creationId xmlns:a16="http://schemas.microsoft.com/office/drawing/2014/main" id="{D68BA01B-4630-A643-8CB6-A9A536F15C7C}"/>
                </a:ext>
              </a:extLst>
            </p:cNvPr>
            <p:cNvSpPr txBox="1"/>
            <p:nvPr/>
          </p:nvSpPr>
          <p:spPr>
            <a:xfrm>
              <a:off x="8473316" y="2235493"/>
              <a:ext cx="682559" cy="261610"/>
            </a:xfrm>
            <a:prstGeom prst="rect">
              <a:avLst/>
            </a:prstGeom>
            <a:solidFill>
              <a:schemeClr val="bg1"/>
            </a:solidFill>
          </p:spPr>
          <p:txBody>
            <a:bodyPr wrap="square" rtlCol="0">
              <a:spAutoFit/>
            </a:bodyPr>
            <a:lstStyle/>
            <a:p>
              <a:r>
                <a:rPr lang="en-US" sz="1100" dirty="0"/>
                <a:t>crafts</a:t>
              </a:r>
            </a:p>
          </p:txBody>
        </p:sp>
        <p:sp>
          <p:nvSpPr>
            <p:cNvPr id="45" name="TextBox 44">
              <a:extLst>
                <a:ext uri="{FF2B5EF4-FFF2-40B4-BE49-F238E27FC236}">
                  <a16:creationId xmlns:a16="http://schemas.microsoft.com/office/drawing/2014/main" id="{8FF20673-57B7-4242-8D4E-2AD39980E83B}"/>
                </a:ext>
              </a:extLst>
            </p:cNvPr>
            <p:cNvSpPr txBox="1"/>
            <p:nvPr/>
          </p:nvSpPr>
          <p:spPr>
            <a:xfrm>
              <a:off x="8927275" y="2395539"/>
              <a:ext cx="888154" cy="400110"/>
            </a:xfrm>
            <a:prstGeom prst="rect">
              <a:avLst/>
            </a:prstGeom>
            <a:solidFill>
              <a:schemeClr val="bg1"/>
            </a:solidFill>
          </p:spPr>
          <p:txBody>
            <a:bodyPr wrap="square" rtlCol="0">
              <a:spAutoFit/>
            </a:bodyPr>
            <a:lstStyle/>
            <a:p>
              <a:r>
                <a:rPr lang="en-US" sz="1000" dirty="0"/>
                <a:t>Support from their children</a:t>
              </a:r>
            </a:p>
          </p:txBody>
        </p:sp>
        <p:sp>
          <p:nvSpPr>
            <p:cNvPr id="46" name="TextBox 45">
              <a:extLst>
                <a:ext uri="{FF2B5EF4-FFF2-40B4-BE49-F238E27FC236}">
                  <a16:creationId xmlns:a16="http://schemas.microsoft.com/office/drawing/2014/main" id="{393276FD-7F20-F847-8216-178DF83580CD}"/>
                </a:ext>
              </a:extLst>
            </p:cNvPr>
            <p:cNvSpPr txBox="1"/>
            <p:nvPr/>
          </p:nvSpPr>
          <p:spPr>
            <a:xfrm>
              <a:off x="9043162" y="3917171"/>
              <a:ext cx="888154" cy="600164"/>
            </a:xfrm>
            <a:prstGeom prst="rect">
              <a:avLst/>
            </a:prstGeom>
            <a:solidFill>
              <a:schemeClr val="bg1"/>
            </a:solidFill>
          </p:spPr>
          <p:txBody>
            <a:bodyPr wrap="square" rtlCol="0">
              <a:spAutoFit/>
            </a:bodyPr>
            <a:lstStyle/>
            <a:p>
              <a:r>
                <a:rPr lang="en-US" sz="1100" dirty="0"/>
                <a:t>Other income sources</a:t>
              </a:r>
            </a:p>
          </p:txBody>
        </p:sp>
        <p:sp>
          <p:nvSpPr>
            <p:cNvPr id="47" name="TextBox 46">
              <a:extLst>
                <a:ext uri="{FF2B5EF4-FFF2-40B4-BE49-F238E27FC236}">
                  <a16:creationId xmlns:a16="http://schemas.microsoft.com/office/drawing/2014/main" id="{E6269A95-0424-A54D-8934-905A328842F9}"/>
                </a:ext>
              </a:extLst>
            </p:cNvPr>
            <p:cNvSpPr txBox="1"/>
            <p:nvPr/>
          </p:nvSpPr>
          <p:spPr>
            <a:xfrm>
              <a:off x="8927275" y="3067439"/>
              <a:ext cx="888154" cy="261610"/>
            </a:xfrm>
            <a:prstGeom prst="rect">
              <a:avLst/>
            </a:prstGeom>
            <a:solidFill>
              <a:schemeClr val="bg1"/>
            </a:solidFill>
          </p:spPr>
          <p:txBody>
            <a:bodyPr wrap="square" rtlCol="0">
              <a:spAutoFit/>
            </a:bodyPr>
            <a:lstStyle/>
            <a:p>
              <a:r>
                <a:rPr lang="en-US" sz="1100" dirty="0"/>
                <a:t>Trade</a:t>
              </a:r>
            </a:p>
          </p:txBody>
        </p:sp>
      </p:grpSp>
      <p:sp>
        <p:nvSpPr>
          <p:cNvPr id="48" name="TextBox 47">
            <a:extLst>
              <a:ext uri="{FF2B5EF4-FFF2-40B4-BE49-F238E27FC236}">
                <a16:creationId xmlns:a16="http://schemas.microsoft.com/office/drawing/2014/main" id="{F4E937F9-64C0-3A44-8D79-910BEDC552C6}"/>
              </a:ext>
            </a:extLst>
          </p:cNvPr>
          <p:cNvSpPr txBox="1"/>
          <p:nvPr/>
        </p:nvSpPr>
        <p:spPr>
          <a:xfrm>
            <a:off x="9717162" y="6314160"/>
            <a:ext cx="2438400" cy="300082"/>
          </a:xfrm>
          <a:prstGeom prst="rect">
            <a:avLst/>
          </a:prstGeom>
          <a:noFill/>
        </p:spPr>
        <p:txBody>
          <a:bodyPr wrap="square" rtlCol="0">
            <a:spAutoFit/>
          </a:bodyPr>
          <a:lstStyle/>
          <a:p>
            <a:r>
              <a:rPr lang="en-US" sz="1350" dirty="0"/>
              <a:t>Source: Stoian et al., 2019</a:t>
            </a:r>
          </a:p>
        </p:txBody>
      </p:sp>
      <p:sp>
        <p:nvSpPr>
          <p:cNvPr id="49" name="Right Arrow 48">
            <a:extLst>
              <a:ext uri="{FF2B5EF4-FFF2-40B4-BE49-F238E27FC236}">
                <a16:creationId xmlns:a16="http://schemas.microsoft.com/office/drawing/2014/main" id="{5591AD30-9400-F448-B572-F2691EFFDD4D}"/>
              </a:ext>
            </a:extLst>
          </p:cNvPr>
          <p:cNvSpPr/>
          <p:nvPr/>
        </p:nvSpPr>
        <p:spPr>
          <a:xfrm>
            <a:off x="2709266" y="2607975"/>
            <a:ext cx="328613" cy="2769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50" name="Right Arrow 49">
            <a:extLst>
              <a:ext uri="{FF2B5EF4-FFF2-40B4-BE49-F238E27FC236}">
                <a16:creationId xmlns:a16="http://schemas.microsoft.com/office/drawing/2014/main" id="{AF34577D-92A8-0F44-B008-95B35B21F2F4}"/>
              </a:ext>
            </a:extLst>
          </p:cNvPr>
          <p:cNvSpPr/>
          <p:nvPr/>
        </p:nvSpPr>
        <p:spPr>
          <a:xfrm>
            <a:off x="3884711" y="2542788"/>
            <a:ext cx="328613" cy="2769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51" name="Right Arrow 50">
            <a:extLst>
              <a:ext uri="{FF2B5EF4-FFF2-40B4-BE49-F238E27FC236}">
                <a16:creationId xmlns:a16="http://schemas.microsoft.com/office/drawing/2014/main" id="{5B849EB4-1621-A24F-87B6-13C9BCEFBDD4}"/>
              </a:ext>
            </a:extLst>
          </p:cNvPr>
          <p:cNvSpPr/>
          <p:nvPr/>
        </p:nvSpPr>
        <p:spPr>
          <a:xfrm>
            <a:off x="4256187" y="2927045"/>
            <a:ext cx="328613" cy="2769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Tree>
    <p:extLst>
      <p:ext uri="{BB962C8B-B14F-4D97-AF65-F5344CB8AC3E}">
        <p14:creationId xmlns:p14="http://schemas.microsoft.com/office/powerpoint/2010/main" val="198689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0D8B72-7D23-4DFA-AF88-69C81986079F}"/>
              </a:ext>
            </a:extLst>
          </p:cNvPr>
          <p:cNvSpPr txBox="1"/>
          <p:nvPr/>
        </p:nvSpPr>
        <p:spPr>
          <a:xfrm>
            <a:off x="2200275" y="16477"/>
            <a:ext cx="7324725" cy="1103739"/>
          </a:xfrm>
          <a:prstGeom prst="rect">
            <a:avLst/>
          </a:prstGeom>
          <a:noFill/>
        </p:spPr>
        <p:txBody>
          <a:bodyPr vert="horz" lIns="91440" tIns="45720" rIns="91440" bIns="45720" rtlCol="0" anchor="ctr">
            <a:normAutofit/>
          </a:bodyPr>
          <a:lstStyle>
            <a:defPPr>
              <a:defRPr lang="es-ES"/>
            </a:defPPr>
            <a:lvl1pPr algn="r">
              <a:spcBef>
                <a:spcPct val="0"/>
              </a:spcBef>
              <a:buNone/>
              <a:defRPr sz="2800" b="0" i="0">
                <a:solidFill>
                  <a:srgbClr val="165551"/>
                </a:solidFill>
                <a:latin typeface="Avenir Heavy"/>
                <a:ea typeface="+mj-ea"/>
                <a:cs typeface="Avenir Heavy"/>
              </a:defRPr>
            </a:lvl1pPr>
          </a:lstStyle>
          <a:p>
            <a:pPr algn="ctr"/>
            <a:r>
              <a:rPr lang="es-ES" sz="3200" dirty="0" err="1"/>
              <a:t>Investments</a:t>
            </a:r>
            <a:r>
              <a:rPr lang="es-ES" sz="3200" dirty="0"/>
              <a:t> of </a:t>
            </a:r>
            <a:r>
              <a:rPr lang="es-ES" sz="3200" dirty="0" err="1"/>
              <a:t>forest</a:t>
            </a:r>
            <a:r>
              <a:rPr lang="es-ES" sz="3200" dirty="0"/>
              <a:t> </a:t>
            </a:r>
            <a:r>
              <a:rPr lang="es-ES" sz="3200" dirty="0" err="1"/>
              <a:t>management</a:t>
            </a:r>
            <a:r>
              <a:rPr lang="es-ES" sz="3200" dirty="0"/>
              <a:t> at </a:t>
            </a:r>
            <a:r>
              <a:rPr lang="es-ES" sz="3200" dirty="0" err="1"/>
              <a:t>the</a:t>
            </a:r>
            <a:r>
              <a:rPr lang="es-ES" sz="3200" dirty="0"/>
              <a:t> </a:t>
            </a:r>
            <a:r>
              <a:rPr lang="es-ES" sz="3200" dirty="0" err="1"/>
              <a:t>household</a:t>
            </a:r>
            <a:r>
              <a:rPr lang="es-ES" sz="3200" dirty="0"/>
              <a:t> </a:t>
            </a:r>
            <a:r>
              <a:rPr lang="es-ES" sz="3200" dirty="0" err="1"/>
              <a:t>level</a:t>
            </a:r>
            <a:endParaRPr lang="en-US" sz="3200" dirty="0"/>
          </a:p>
        </p:txBody>
      </p:sp>
      <p:sp>
        <p:nvSpPr>
          <p:cNvPr id="2" name="TextBox 1">
            <a:extLst>
              <a:ext uri="{FF2B5EF4-FFF2-40B4-BE49-F238E27FC236}">
                <a16:creationId xmlns:a16="http://schemas.microsoft.com/office/drawing/2014/main" id="{310DB283-9390-454E-B0C0-A6F26D393F19}"/>
              </a:ext>
            </a:extLst>
          </p:cNvPr>
          <p:cNvSpPr txBox="1"/>
          <p:nvPr/>
        </p:nvSpPr>
        <p:spPr>
          <a:xfrm>
            <a:off x="9753600" y="6555475"/>
            <a:ext cx="2438400" cy="300082"/>
          </a:xfrm>
          <a:prstGeom prst="rect">
            <a:avLst/>
          </a:prstGeom>
          <a:noFill/>
        </p:spPr>
        <p:txBody>
          <a:bodyPr wrap="square" rtlCol="0">
            <a:spAutoFit/>
          </a:bodyPr>
          <a:lstStyle/>
          <a:p>
            <a:r>
              <a:rPr lang="en-US" sz="1350" dirty="0"/>
              <a:t>Source: Stoian et al., 2019</a:t>
            </a:r>
          </a:p>
        </p:txBody>
      </p:sp>
      <p:grpSp>
        <p:nvGrpSpPr>
          <p:cNvPr id="27" name="Group 26">
            <a:extLst>
              <a:ext uri="{FF2B5EF4-FFF2-40B4-BE49-F238E27FC236}">
                <a16:creationId xmlns:a16="http://schemas.microsoft.com/office/drawing/2014/main" id="{336B4496-E66E-A244-AE3E-EC845B7A9710}"/>
              </a:ext>
            </a:extLst>
          </p:cNvPr>
          <p:cNvGrpSpPr/>
          <p:nvPr/>
        </p:nvGrpSpPr>
        <p:grpSpPr>
          <a:xfrm>
            <a:off x="6078891" y="1010823"/>
            <a:ext cx="5920331" cy="5286555"/>
            <a:chOff x="4006513" y="1000806"/>
            <a:chExt cx="6425994" cy="5157792"/>
          </a:xfrm>
        </p:grpSpPr>
        <p:graphicFrame>
          <p:nvGraphicFramePr>
            <p:cNvPr id="28" name="Chart 27">
              <a:extLst>
                <a:ext uri="{FF2B5EF4-FFF2-40B4-BE49-F238E27FC236}">
                  <a16:creationId xmlns:a16="http://schemas.microsoft.com/office/drawing/2014/main" id="{4DC02229-7FB2-614E-A80C-94762C7D82C8}"/>
                </a:ext>
              </a:extLst>
            </p:cNvPr>
            <p:cNvGraphicFramePr>
              <a:graphicFrameLocks/>
            </p:cNvGraphicFramePr>
            <p:nvPr>
              <p:extLst>
                <p:ext uri="{D42A27DB-BD31-4B8C-83A1-F6EECF244321}">
                  <p14:modId xmlns:p14="http://schemas.microsoft.com/office/powerpoint/2010/main" val="4090930157"/>
                </p:ext>
              </p:extLst>
            </p:nvPr>
          </p:nvGraphicFramePr>
          <p:xfrm>
            <a:off x="4006513" y="1000806"/>
            <a:ext cx="6425994" cy="5157792"/>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8589C452-406E-EB44-B2E4-6918C46F95FD}"/>
                </a:ext>
              </a:extLst>
            </p:cNvPr>
            <p:cNvSpPr txBox="1"/>
            <p:nvPr/>
          </p:nvSpPr>
          <p:spPr>
            <a:xfrm>
              <a:off x="4668982" y="4316823"/>
              <a:ext cx="1188000" cy="450420"/>
            </a:xfrm>
            <a:prstGeom prst="rect">
              <a:avLst/>
            </a:prstGeom>
            <a:solidFill>
              <a:schemeClr val="bg1"/>
            </a:solidFill>
          </p:spPr>
          <p:txBody>
            <a:bodyPr wrap="square" rtlCol="0">
              <a:spAutoFit/>
            </a:bodyPr>
            <a:lstStyle/>
            <a:p>
              <a:pPr algn="ctr"/>
              <a:r>
                <a:rPr lang="en-US" sz="1200" dirty="0"/>
                <a:t>Housing improvement</a:t>
              </a:r>
            </a:p>
          </p:txBody>
        </p:sp>
        <p:sp>
          <p:nvSpPr>
            <p:cNvPr id="30" name="TextBox 29">
              <a:extLst>
                <a:ext uri="{FF2B5EF4-FFF2-40B4-BE49-F238E27FC236}">
                  <a16:creationId xmlns:a16="http://schemas.microsoft.com/office/drawing/2014/main" id="{0F6E3BD3-6F0D-F04B-B282-98172A633BA0}"/>
                </a:ext>
              </a:extLst>
            </p:cNvPr>
            <p:cNvSpPr txBox="1"/>
            <p:nvPr/>
          </p:nvSpPr>
          <p:spPr>
            <a:xfrm>
              <a:off x="5844430" y="4317420"/>
              <a:ext cx="881952" cy="270252"/>
            </a:xfrm>
            <a:prstGeom prst="rect">
              <a:avLst/>
            </a:prstGeom>
            <a:solidFill>
              <a:schemeClr val="bg1"/>
            </a:solidFill>
          </p:spPr>
          <p:txBody>
            <a:bodyPr wrap="square" rtlCol="0">
              <a:spAutoFit/>
            </a:bodyPr>
            <a:lstStyle/>
            <a:p>
              <a:pPr algn="ctr"/>
              <a:r>
                <a:rPr lang="en-US" sz="1200" dirty="0"/>
                <a:t>Health </a:t>
              </a:r>
            </a:p>
          </p:txBody>
        </p:sp>
        <p:sp>
          <p:nvSpPr>
            <p:cNvPr id="31" name="TextBox 30">
              <a:extLst>
                <a:ext uri="{FF2B5EF4-FFF2-40B4-BE49-F238E27FC236}">
                  <a16:creationId xmlns:a16="http://schemas.microsoft.com/office/drawing/2014/main" id="{0FACB458-F38C-3B43-95D5-25B35A34634D}"/>
                </a:ext>
              </a:extLst>
            </p:cNvPr>
            <p:cNvSpPr txBox="1"/>
            <p:nvPr/>
          </p:nvSpPr>
          <p:spPr>
            <a:xfrm>
              <a:off x="6562193" y="4317420"/>
              <a:ext cx="1051559" cy="270252"/>
            </a:xfrm>
            <a:prstGeom prst="rect">
              <a:avLst/>
            </a:prstGeom>
            <a:solidFill>
              <a:schemeClr val="bg1"/>
            </a:solidFill>
          </p:spPr>
          <p:txBody>
            <a:bodyPr wrap="square" rtlCol="0">
              <a:spAutoFit/>
            </a:bodyPr>
            <a:lstStyle/>
            <a:p>
              <a:pPr algn="ctr"/>
              <a:r>
                <a:rPr lang="en-US" sz="1200" dirty="0"/>
                <a:t>Education</a:t>
              </a:r>
            </a:p>
          </p:txBody>
        </p:sp>
        <p:sp>
          <p:nvSpPr>
            <p:cNvPr id="32" name="TextBox 31">
              <a:extLst>
                <a:ext uri="{FF2B5EF4-FFF2-40B4-BE49-F238E27FC236}">
                  <a16:creationId xmlns:a16="http://schemas.microsoft.com/office/drawing/2014/main" id="{1A106ACE-A32F-9442-A269-B432E9D8093A}"/>
                </a:ext>
              </a:extLst>
            </p:cNvPr>
            <p:cNvSpPr txBox="1"/>
            <p:nvPr/>
          </p:nvSpPr>
          <p:spPr>
            <a:xfrm>
              <a:off x="8606508" y="4317419"/>
              <a:ext cx="881952" cy="270252"/>
            </a:xfrm>
            <a:prstGeom prst="rect">
              <a:avLst/>
            </a:prstGeom>
            <a:solidFill>
              <a:schemeClr val="bg1"/>
            </a:solidFill>
          </p:spPr>
          <p:txBody>
            <a:bodyPr wrap="square" rtlCol="0">
              <a:spAutoFit/>
            </a:bodyPr>
            <a:lstStyle/>
            <a:p>
              <a:pPr algn="ctr"/>
              <a:r>
                <a:rPr lang="en-US" sz="1200" dirty="0"/>
                <a:t>Health </a:t>
              </a:r>
            </a:p>
          </p:txBody>
        </p:sp>
        <p:sp>
          <p:nvSpPr>
            <p:cNvPr id="33" name="TextBox 32">
              <a:extLst>
                <a:ext uri="{FF2B5EF4-FFF2-40B4-BE49-F238E27FC236}">
                  <a16:creationId xmlns:a16="http://schemas.microsoft.com/office/drawing/2014/main" id="{D22A7E78-965F-784F-99BB-F0627F4D0A91}"/>
                </a:ext>
              </a:extLst>
            </p:cNvPr>
            <p:cNvSpPr txBox="1"/>
            <p:nvPr/>
          </p:nvSpPr>
          <p:spPr>
            <a:xfrm>
              <a:off x="9371960" y="4317419"/>
              <a:ext cx="1051559" cy="270252"/>
            </a:xfrm>
            <a:prstGeom prst="rect">
              <a:avLst/>
            </a:prstGeom>
            <a:solidFill>
              <a:schemeClr val="bg1"/>
            </a:solidFill>
          </p:spPr>
          <p:txBody>
            <a:bodyPr wrap="square" rtlCol="0">
              <a:spAutoFit/>
            </a:bodyPr>
            <a:lstStyle/>
            <a:p>
              <a:pPr algn="ctr"/>
              <a:r>
                <a:rPr lang="en-US" sz="1200" dirty="0"/>
                <a:t>Education</a:t>
              </a:r>
            </a:p>
          </p:txBody>
        </p:sp>
        <p:sp>
          <p:nvSpPr>
            <p:cNvPr id="34" name="TextBox 33">
              <a:extLst>
                <a:ext uri="{FF2B5EF4-FFF2-40B4-BE49-F238E27FC236}">
                  <a16:creationId xmlns:a16="http://schemas.microsoft.com/office/drawing/2014/main" id="{1114A780-F961-0F4C-AFE1-2BB19655A82E}"/>
                </a:ext>
              </a:extLst>
            </p:cNvPr>
            <p:cNvSpPr txBox="1"/>
            <p:nvPr/>
          </p:nvSpPr>
          <p:spPr>
            <a:xfrm>
              <a:off x="4364183" y="4819740"/>
              <a:ext cx="3048395" cy="523220"/>
            </a:xfrm>
            <a:prstGeom prst="rect">
              <a:avLst/>
            </a:prstGeom>
            <a:solidFill>
              <a:schemeClr val="bg1"/>
            </a:solidFill>
          </p:spPr>
          <p:txBody>
            <a:bodyPr wrap="square" rtlCol="0" anchor="ctr">
              <a:spAutoFit/>
            </a:bodyPr>
            <a:lstStyle/>
            <a:p>
              <a:pPr algn="ctr"/>
              <a:r>
                <a:rPr lang="en-US" sz="1400" dirty="0"/>
                <a:t>Investments based </a:t>
              </a:r>
            </a:p>
            <a:p>
              <a:pPr algn="ctr"/>
              <a:r>
                <a:rPr lang="en-US" sz="1400" dirty="0"/>
                <a:t>on CFE employment</a:t>
              </a:r>
            </a:p>
          </p:txBody>
        </p:sp>
        <p:sp>
          <p:nvSpPr>
            <p:cNvPr id="35" name="TextBox 34">
              <a:extLst>
                <a:ext uri="{FF2B5EF4-FFF2-40B4-BE49-F238E27FC236}">
                  <a16:creationId xmlns:a16="http://schemas.microsoft.com/office/drawing/2014/main" id="{ECDFEBA6-6044-8C4D-BFCC-F91ACCA08255}"/>
                </a:ext>
              </a:extLst>
            </p:cNvPr>
            <p:cNvSpPr txBox="1"/>
            <p:nvPr/>
          </p:nvSpPr>
          <p:spPr>
            <a:xfrm>
              <a:off x="7527009" y="4813029"/>
              <a:ext cx="2748960" cy="523220"/>
            </a:xfrm>
            <a:prstGeom prst="rect">
              <a:avLst/>
            </a:prstGeom>
            <a:solidFill>
              <a:schemeClr val="bg1"/>
            </a:solidFill>
          </p:spPr>
          <p:txBody>
            <a:bodyPr wrap="square" rtlCol="0" anchor="ctr">
              <a:spAutoFit/>
            </a:bodyPr>
            <a:lstStyle/>
            <a:p>
              <a:pPr algn="ctr"/>
              <a:r>
                <a:rPr lang="en-US" sz="1400" dirty="0"/>
                <a:t>Investments based </a:t>
              </a:r>
            </a:p>
            <a:p>
              <a:pPr algn="ctr"/>
              <a:r>
                <a:rPr lang="en-US" sz="1400" dirty="0"/>
                <a:t>on CFE dividend</a:t>
              </a:r>
            </a:p>
          </p:txBody>
        </p:sp>
        <p:sp>
          <p:nvSpPr>
            <p:cNvPr id="36" name="TextBox 35">
              <a:extLst>
                <a:ext uri="{FF2B5EF4-FFF2-40B4-BE49-F238E27FC236}">
                  <a16:creationId xmlns:a16="http://schemas.microsoft.com/office/drawing/2014/main" id="{B2B2B6A1-75B3-DD4D-A69C-0DFBACF34237}"/>
                </a:ext>
              </a:extLst>
            </p:cNvPr>
            <p:cNvSpPr txBox="1"/>
            <p:nvPr/>
          </p:nvSpPr>
          <p:spPr>
            <a:xfrm rot="16200000">
              <a:off x="2815983" y="2951160"/>
              <a:ext cx="2819400" cy="276999"/>
            </a:xfrm>
            <a:prstGeom prst="rect">
              <a:avLst/>
            </a:prstGeom>
            <a:solidFill>
              <a:schemeClr val="bg1"/>
            </a:solidFill>
          </p:spPr>
          <p:txBody>
            <a:bodyPr wrap="square" rtlCol="0">
              <a:spAutoFit/>
            </a:bodyPr>
            <a:lstStyle/>
            <a:p>
              <a:pPr algn="ctr"/>
              <a:r>
                <a:rPr lang="en-US" sz="1200" dirty="0"/>
                <a:t>Percentage of CFE members</a:t>
              </a:r>
            </a:p>
          </p:txBody>
        </p:sp>
        <p:sp>
          <p:nvSpPr>
            <p:cNvPr id="37" name="TextBox 36">
              <a:extLst>
                <a:ext uri="{FF2B5EF4-FFF2-40B4-BE49-F238E27FC236}">
                  <a16:creationId xmlns:a16="http://schemas.microsoft.com/office/drawing/2014/main" id="{7A85549F-1234-0143-9904-593EAC837672}"/>
                </a:ext>
              </a:extLst>
            </p:cNvPr>
            <p:cNvSpPr txBox="1"/>
            <p:nvPr/>
          </p:nvSpPr>
          <p:spPr>
            <a:xfrm>
              <a:off x="7519467" y="4332373"/>
              <a:ext cx="1188000" cy="450420"/>
            </a:xfrm>
            <a:prstGeom prst="rect">
              <a:avLst/>
            </a:prstGeom>
            <a:solidFill>
              <a:schemeClr val="bg1"/>
            </a:solidFill>
          </p:spPr>
          <p:txBody>
            <a:bodyPr wrap="square" rtlCol="0">
              <a:spAutoFit/>
            </a:bodyPr>
            <a:lstStyle/>
            <a:p>
              <a:pPr algn="ctr"/>
              <a:r>
                <a:rPr lang="en-US" sz="1200" dirty="0"/>
                <a:t>Housing improvement</a:t>
              </a:r>
            </a:p>
          </p:txBody>
        </p:sp>
      </p:grpSp>
      <p:pic>
        <p:nvPicPr>
          <p:cNvPr id="50" name="Picture 49">
            <a:extLst>
              <a:ext uri="{FF2B5EF4-FFF2-40B4-BE49-F238E27FC236}">
                <a16:creationId xmlns:a16="http://schemas.microsoft.com/office/drawing/2014/main" id="{89B58AE4-BE25-4146-879A-B53F729BA6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5282" y="1998509"/>
            <a:ext cx="5630769" cy="2598208"/>
          </a:xfrm>
          <a:prstGeom prst="rect">
            <a:avLst/>
          </a:prstGeom>
        </p:spPr>
      </p:pic>
      <p:sp>
        <p:nvSpPr>
          <p:cNvPr id="51" name="TextBox 50">
            <a:extLst>
              <a:ext uri="{FF2B5EF4-FFF2-40B4-BE49-F238E27FC236}">
                <a16:creationId xmlns:a16="http://schemas.microsoft.com/office/drawing/2014/main" id="{35E5B656-6083-AF46-A621-511E2FADCAAC}"/>
              </a:ext>
            </a:extLst>
          </p:cNvPr>
          <p:cNvSpPr txBox="1"/>
          <p:nvPr/>
        </p:nvSpPr>
        <p:spPr>
          <a:xfrm>
            <a:off x="807009" y="4702561"/>
            <a:ext cx="3640667" cy="369332"/>
          </a:xfrm>
          <a:prstGeom prst="rect">
            <a:avLst/>
          </a:prstGeom>
          <a:noFill/>
        </p:spPr>
        <p:txBody>
          <a:bodyPr wrap="square" rtlCol="0">
            <a:spAutoFit/>
          </a:bodyPr>
          <a:lstStyle/>
          <a:p>
            <a:r>
              <a:rPr lang="en-US" dirty="0">
                <a:solidFill>
                  <a:srgbClr val="FF0000"/>
                </a:solidFill>
              </a:rPr>
              <a:t>2010 - 2020</a:t>
            </a:r>
          </a:p>
        </p:txBody>
      </p:sp>
      <p:sp>
        <p:nvSpPr>
          <p:cNvPr id="52" name="Title 1">
            <a:extLst>
              <a:ext uri="{FF2B5EF4-FFF2-40B4-BE49-F238E27FC236}">
                <a16:creationId xmlns:a16="http://schemas.microsoft.com/office/drawing/2014/main" id="{F4A04A88-A2BF-0640-8DFF-A270B03A0B1E}"/>
              </a:ext>
            </a:extLst>
          </p:cNvPr>
          <p:cNvSpPr txBox="1">
            <a:spLocks/>
          </p:cNvSpPr>
          <p:nvPr/>
        </p:nvSpPr>
        <p:spPr>
          <a:xfrm>
            <a:off x="847346" y="4548733"/>
            <a:ext cx="2603500" cy="1768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panose="02000503020000020003" pitchFamily="2" charset="0"/>
              </a:rPr>
              <a:t>Population Dynamics</a:t>
            </a:r>
          </a:p>
        </p:txBody>
      </p:sp>
      <p:sp>
        <p:nvSpPr>
          <p:cNvPr id="53" name="TextBox 52">
            <a:extLst>
              <a:ext uri="{FF2B5EF4-FFF2-40B4-BE49-F238E27FC236}">
                <a16:creationId xmlns:a16="http://schemas.microsoft.com/office/drawing/2014/main" id="{DDD4848F-D5F2-E34D-AD80-8BD0D50E69E7}"/>
              </a:ext>
            </a:extLst>
          </p:cNvPr>
          <p:cNvSpPr txBox="1"/>
          <p:nvPr/>
        </p:nvSpPr>
        <p:spPr>
          <a:xfrm>
            <a:off x="-490903" y="4764116"/>
            <a:ext cx="6502400" cy="246221"/>
          </a:xfrm>
          <a:prstGeom prst="rect">
            <a:avLst/>
          </a:prstGeom>
          <a:noFill/>
        </p:spPr>
        <p:txBody>
          <a:bodyPr wrap="square" rtlCol="0">
            <a:spAutoFit/>
          </a:bodyPr>
          <a:lstStyle/>
          <a:p>
            <a:pPr algn="r"/>
            <a:r>
              <a:rPr lang="en-US" sz="1000" dirty="0"/>
              <a:t>Elaborated by CEMEC, CONAP together with Aldo </a:t>
            </a:r>
            <a:r>
              <a:rPr lang="en-US" sz="1000" dirty="0" err="1"/>
              <a:t>Rodas</a:t>
            </a:r>
            <a:endParaRPr lang="en-US" sz="1000" dirty="0"/>
          </a:p>
        </p:txBody>
      </p:sp>
    </p:spTree>
    <p:extLst>
      <p:ext uri="{BB962C8B-B14F-4D97-AF65-F5344CB8AC3E}">
        <p14:creationId xmlns:p14="http://schemas.microsoft.com/office/powerpoint/2010/main" val="375915896"/>
      </p:ext>
    </p:extLst>
  </p:cSld>
  <p:clrMapOvr>
    <a:masterClrMapping/>
  </p:clrMapOvr>
  <mc:AlternateContent xmlns:mc="http://schemas.openxmlformats.org/markup-compatibility/2006" xmlns:p14="http://schemas.microsoft.com/office/powerpoint/2010/main">
    <mc:Choice Requires="p14">
      <p:transition spd="slow" p14:dur="2000" advTm="58653"/>
    </mc:Choice>
    <mc:Fallback xmlns="">
      <p:transition spd="slow" advTm="586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EB88BC87-11C4-A74F-8B12-A8843EF075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925" y="1121350"/>
            <a:ext cx="7198112" cy="5836546"/>
          </a:xfrm>
          <a:prstGeom prst="rect">
            <a:avLst/>
          </a:prstGeom>
        </p:spPr>
      </p:pic>
      <p:pic>
        <p:nvPicPr>
          <p:cNvPr id="7" name="Picture 6" descr="Diagram&#10;&#10;Description automatically generated">
            <a:extLst>
              <a:ext uri="{FF2B5EF4-FFF2-40B4-BE49-F238E27FC236}">
                <a16:creationId xmlns:a16="http://schemas.microsoft.com/office/drawing/2014/main" id="{155A6774-AEAD-8741-BAA7-D51AA3C89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327663" y="93552"/>
            <a:ext cx="5037593" cy="6462480"/>
          </a:xfrm>
          <a:prstGeom prst="rect">
            <a:avLst/>
          </a:prstGeom>
        </p:spPr>
      </p:pic>
      <p:sp>
        <p:nvSpPr>
          <p:cNvPr id="8" name="TextBox 7">
            <a:extLst>
              <a:ext uri="{FF2B5EF4-FFF2-40B4-BE49-F238E27FC236}">
                <a16:creationId xmlns:a16="http://schemas.microsoft.com/office/drawing/2014/main" id="{302D5DF5-5EE4-B947-95C1-1CB02E6584E4}"/>
              </a:ext>
            </a:extLst>
          </p:cNvPr>
          <p:cNvSpPr txBox="1"/>
          <p:nvPr/>
        </p:nvSpPr>
        <p:spPr>
          <a:xfrm>
            <a:off x="8558213" y="6000750"/>
            <a:ext cx="2871787" cy="923330"/>
          </a:xfrm>
          <a:prstGeom prst="rect">
            <a:avLst/>
          </a:prstGeom>
          <a:noFill/>
        </p:spPr>
        <p:txBody>
          <a:bodyPr wrap="square" rtlCol="0">
            <a:spAutoFit/>
          </a:bodyPr>
          <a:lstStyle/>
          <a:p>
            <a:r>
              <a:rPr lang="en-GT" dirty="0"/>
              <a:t>Source: </a:t>
            </a:r>
            <a:r>
              <a:rPr lang="en-GT" i="1" dirty="0"/>
              <a:t>Right </a:t>
            </a:r>
            <a:r>
              <a:rPr lang="en-GT" dirty="0"/>
              <a:t>Herlinhy and Tappan, 2019:71; </a:t>
            </a:r>
            <a:r>
              <a:rPr lang="en-GT" i="1" dirty="0"/>
              <a:t>Left</a:t>
            </a:r>
            <a:r>
              <a:rPr lang="en-GT" dirty="0"/>
              <a:t>: Forest Trends, 2015</a:t>
            </a:r>
          </a:p>
        </p:txBody>
      </p:sp>
      <p:sp>
        <p:nvSpPr>
          <p:cNvPr id="9" name="Title 8">
            <a:extLst>
              <a:ext uri="{FF2B5EF4-FFF2-40B4-BE49-F238E27FC236}">
                <a16:creationId xmlns:a16="http://schemas.microsoft.com/office/drawing/2014/main" id="{6E8AB1F0-5027-5144-802F-B728CD4B3021}"/>
              </a:ext>
            </a:extLst>
          </p:cNvPr>
          <p:cNvSpPr>
            <a:spLocks noGrp="1"/>
          </p:cNvSpPr>
          <p:nvPr>
            <p:ph type="title"/>
          </p:nvPr>
        </p:nvSpPr>
        <p:spPr>
          <a:xfrm>
            <a:off x="838200" y="0"/>
            <a:ext cx="10515600" cy="1325563"/>
          </a:xfrm>
        </p:spPr>
        <p:txBody>
          <a:bodyPr/>
          <a:lstStyle/>
          <a:p>
            <a:r>
              <a:rPr lang="en-GT" dirty="0"/>
              <a:t>Indigenous territories in Honduras</a:t>
            </a:r>
          </a:p>
        </p:txBody>
      </p:sp>
    </p:spTree>
    <p:extLst>
      <p:ext uri="{BB962C8B-B14F-4D97-AF65-F5344CB8AC3E}">
        <p14:creationId xmlns:p14="http://schemas.microsoft.com/office/powerpoint/2010/main" val="3369517729"/>
      </p:ext>
    </p:extLst>
  </p:cSld>
  <p:clrMapOvr>
    <a:masterClrMapping/>
  </p:clrMapOvr>
  <mc:AlternateContent xmlns:mc="http://schemas.openxmlformats.org/markup-compatibility/2006" xmlns:p14="http://schemas.microsoft.com/office/powerpoint/2010/main">
    <mc:Choice Requires="p14">
      <p:transition spd="slow" p14:dur="2000" advTm="37891"/>
    </mc:Choice>
    <mc:Fallback xmlns="">
      <p:transition spd="slow" advTm="378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86D9-5A0A-6C40-B866-4FF470C1161F}"/>
              </a:ext>
            </a:extLst>
          </p:cNvPr>
          <p:cNvSpPr>
            <a:spLocks noGrp="1"/>
          </p:cNvSpPr>
          <p:nvPr>
            <p:ph type="title"/>
          </p:nvPr>
        </p:nvSpPr>
        <p:spPr/>
        <p:txBody>
          <a:bodyPr/>
          <a:lstStyle/>
          <a:p>
            <a:endParaRPr lang="en-GT"/>
          </a:p>
        </p:txBody>
      </p:sp>
      <p:pic>
        <p:nvPicPr>
          <p:cNvPr id="5" name="Content Placeholder 4" descr="Graphical user interface, text, application&#10;&#10;Description automatically generated">
            <a:extLst>
              <a:ext uri="{FF2B5EF4-FFF2-40B4-BE49-F238E27FC236}">
                <a16:creationId xmlns:a16="http://schemas.microsoft.com/office/drawing/2014/main" id="{29EE3AAE-A7F7-0945-9879-874EECFDB53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73675" y="4226923"/>
            <a:ext cx="8057269" cy="1920500"/>
          </a:xfrm>
        </p:spPr>
      </p:pic>
      <p:pic>
        <p:nvPicPr>
          <p:cNvPr id="7" name="Picture 6" descr="A picture containing text, indoor&#10;&#10;Description automatically generated">
            <a:extLst>
              <a:ext uri="{FF2B5EF4-FFF2-40B4-BE49-F238E27FC236}">
                <a16:creationId xmlns:a16="http://schemas.microsoft.com/office/drawing/2014/main" id="{C68735DB-4E20-2340-8765-4A0B6E103E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06" y="2989386"/>
            <a:ext cx="8470900" cy="1320800"/>
          </a:xfrm>
          <a:prstGeom prst="rect">
            <a:avLst/>
          </a:prstGeom>
        </p:spPr>
      </p:pic>
      <p:pic>
        <p:nvPicPr>
          <p:cNvPr id="9" name="Picture 8" descr="Text&#10;&#10;Description automatically generated">
            <a:extLst>
              <a:ext uri="{FF2B5EF4-FFF2-40B4-BE49-F238E27FC236}">
                <a16:creationId xmlns:a16="http://schemas.microsoft.com/office/drawing/2014/main" id="{47DA0F2A-A16B-264B-8A95-A682488CE7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969" y="478883"/>
            <a:ext cx="6284069" cy="2528356"/>
          </a:xfrm>
          <a:prstGeom prst="rect">
            <a:avLst/>
          </a:prstGeom>
        </p:spPr>
      </p:pic>
      <p:pic>
        <p:nvPicPr>
          <p:cNvPr id="11" name="Picture 10" descr="Text&#10;&#10;Description automatically generated">
            <a:extLst>
              <a:ext uri="{FF2B5EF4-FFF2-40B4-BE49-F238E27FC236}">
                <a16:creationId xmlns:a16="http://schemas.microsoft.com/office/drawing/2014/main" id="{7DF5728E-10FA-C24E-8ED3-72E8EDE83F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25" y="525617"/>
            <a:ext cx="6127719" cy="1891671"/>
          </a:xfrm>
          <a:prstGeom prst="rect">
            <a:avLst/>
          </a:prstGeom>
        </p:spPr>
      </p:pic>
      <p:pic>
        <p:nvPicPr>
          <p:cNvPr id="13" name="Picture 12">
            <a:extLst>
              <a:ext uri="{FF2B5EF4-FFF2-40B4-BE49-F238E27FC236}">
                <a16:creationId xmlns:a16="http://schemas.microsoft.com/office/drawing/2014/main" id="{89C6E8F2-48B6-944A-B508-7A895FDABD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06" y="6203084"/>
            <a:ext cx="10515600" cy="1281652"/>
          </a:xfrm>
          <a:prstGeom prst="rect">
            <a:avLst/>
          </a:prstGeom>
        </p:spPr>
      </p:pic>
    </p:spTree>
    <p:extLst>
      <p:ext uri="{BB962C8B-B14F-4D97-AF65-F5344CB8AC3E}">
        <p14:creationId xmlns:p14="http://schemas.microsoft.com/office/powerpoint/2010/main" val="3530264698"/>
      </p:ext>
    </p:extLst>
  </p:cSld>
  <p:clrMapOvr>
    <a:masterClrMapping/>
  </p:clrMapOvr>
  <mc:AlternateContent xmlns:mc="http://schemas.openxmlformats.org/markup-compatibility/2006" xmlns:p14="http://schemas.microsoft.com/office/powerpoint/2010/main">
    <mc:Choice Requires="p14">
      <p:transition spd="slow" p14:dur="2000" advTm="135788"/>
    </mc:Choice>
    <mc:Fallback xmlns="">
      <p:transition spd="slow" advTm="1357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735" y="5096167"/>
            <a:ext cx="10363200" cy="631209"/>
          </a:xfrm>
        </p:spPr>
        <p:txBody>
          <a:bodyPr>
            <a:normAutofit fontScale="90000"/>
          </a:bodyPr>
          <a:lstStyle/>
          <a:p>
            <a:pPr algn="ctr"/>
            <a:r>
              <a:rPr lang="en-US" dirty="0"/>
              <a:t>Thank you</a:t>
            </a:r>
          </a:p>
        </p:txBody>
      </p:sp>
      <p:pic>
        <p:nvPicPr>
          <p:cNvPr id="3" name="Picture 2" descr="PIM_Logo_White_OrangeText_LG-768x41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4940" y="5966460"/>
            <a:ext cx="1412096" cy="766724"/>
          </a:xfrm>
          <a:prstGeom prst="rect">
            <a:avLst/>
          </a:prstGeom>
        </p:spPr>
      </p:pic>
      <p:sp>
        <p:nvSpPr>
          <p:cNvPr id="4" name="Subtitle 2">
            <a:extLst>
              <a:ext uri="{FF2B5EF4-FFF2-40B4-BE49-F238E27FC236}">
                <a16:creationId xmlns:a16="http://schemas.microsoft.com/office/drawing/2014/main" id="{D36DB71F-DEA4-E84F-99F1-F6133B9AB436}"/>
              </a:ext>
            </a:extLst>
          </p:cNvPr>
          <p:cNvSpPr txBox="1">
            <a:spLocks/>
          </p:cNvSpPr>
          <p:nvPr/>
        </p:nvSpPr>
        <p:spPr>
          <a:xfrm>
            <a:off x="963084" y="3740415"/>
            <a:ext cx="2480705" cy="2941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solidFill>
                  <a:schemeClr val="bg1"/>
                </a:solidFill>
              </a:rPr>
              <a:t>Monterroso, Stoian, Lawry &amp; </a:t>
            </a:r>
            <a:r>
              <a:rPr lang="en-US" sz="1100" dirty="0" err="1">
                <a:solidFill>
                  <a:schemeClr val="bg1"/>
                </a:solidFill>
              </a:rPr>
              <a:t>Rodas</a:t>
            </a:r>
            <a:r>
              <a:rPr lang="en-US" sz="1100" dirty="0">
                <a:solidFill>
                  <a:schemeClr val="bg1"/>
                </a:solidFill>
              </a:rPr>
              <a:t> (2018)</a:t>
            </a:r>
            <a:endParaRPr lang="en-US" sz="700" dirty="0">
              <a:solidFill>
                <a:schemeClr val="bg1"/>
              </a:solidFill>
            </a:endParaRPr>
          </a:p>
        </p:txBody>
      </p:sp>
      <p:pic>
        <p:nvPicPr>
          <p:cNvPr id="5" name="Picture 4">
            <a:extLst>
              <a:ext uri="{FF2B5EF4-FFF2-40B4-BE49-F238E27FC236}">
                <a16:creationId xmlns:a16="http://schemas.microsoft.com/office/drawing/2014/main" id="{2A77A183-1567-874C-9ABE-22E2299360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084" y="383008"/>
            <a:ext cx="2517486" cy="3357407"/>
          </a:xfrm>
          <a:prstGeom prst="rect">
            <a:avLst/>
          </a:prstGeom>
        </p:spPr>
      </p:pic>
      <p:pic>
        <p:nvPicPr>
          <p:cNvPr id="6" name="Picture 5" descr="Text, letter&#10;&#10;Description automatically generated">
            <a:extLst>
              <a:ext uri="{FF2B5EF4-FFF2-40B4-BE49-F238E27FC236}">
                <a16:creationId xmlns:a16="http://schemas.microsoft.com/office/drawing/2014/main" id="{5929A646-0494-844D-A102-2BC5E0795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3572" y="266595"/>
            <a:ext cx="3214832" cy="4298795"/>
          </a:xfrm>
          <a:prstGeom prst="rect">
            <a:avLst/>
          </a:prstGeom>
        </p:spPr>
      </p:pic>
      <p:pic>
        <p:nvPicPr>
          <p:cNvPr id="7" name="Picture 6" descr="A picture containing indoor, table, knife&#10;&#10;Description automatically generated">
            <a:extLst>
              <a:ext uri="{FF2B5EF4-FFF2-40B4-BE49-F238E27FC236}">
                <a16:creationId xmlns:a16="http://schemas.microsoft.com/office/drawing/2014/main" id="{28722DD2-A349-DE4C-8C1A-D8054FA9EC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7515" y="3740415"/>
            <a:ext cx="2916812" cy="1078575"/>
          </a:xfrm>
          <a:prstGeom prst="rect">
            <a:avLst/>
          </a:prstGeom>
        </p:spPr>
      </p:pic>
      <p:pic>
        <p:nvPicPr>
          <p:cNvPr id="8" name="Picture 7" descr="Text&#10;&#10;Description automatically generated">
            <a:extLst>
              <a:ext uri="{FF2B5EF4-FFF2-40B4-BE49-F238E27FC236}">
                <a16:creationId xmlns:a16="http://schemas.microsoft.com/office/drawing/2014/main" id="{6D15715D-2C20-304B-8FE4-8592E82277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05569" y="356673"/>
            <a:ext cx="2480704" cy="3074094"/>
          </a:xfrm>
          <a:prstGeom prst="rect">
            <a:avLst/>
          </a:prstGeom>
        </p:spPr>
      </p:pic>
    </p:spTree>
    <p:extLst>
      <p:ext uri="{BB962C8B-B14F-4D97-AF65-F5344CB8AC3E}">
        <p14:creationId xmlns:p14="http://schemas.microsoft.com/office/powerpoint/2010/main" val="4216906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TotalTime>
  <Words>530</Words>
  <Application>Microsoft Office PowerPoint</Application>
  <PresentationFormat>Panorámica</PresentationFormat>
  <Paragraphs>69</Paragraphs>
  <Slides>8</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vt:i4>
      </vt:variant>
    </vt:vector>
  </HeadingPairs>
  <TitlesOfParts>
    <vt:vector size="18" baseType="lpstr">
      <vt:lpstr>Arial</vt:lpstr>
      <vt:lpstr>Avenir</vt:lpstr>
      <vt:lpstr>Avenir Book</vt:lpstr>
      <vt:lpstr>Avenir Heavy</vt:lpstr>
      <vt:lpstr>Avenir Medium</vt:lpstr>
      <vt:lpstr>Bookman Old Style</vt:lpstr>
      <vt:lpstr>Calibri</vt:lpstr>
      <vt:lpstr>Calibri Light</vt:lpstr>
      <vt:lpstr>Tw Cen MT</vt:lpstr>
      <vt:lpstr>Office Theme</vt:lpstr>
      <vt:lpstr>Is there a role for forests in addressing the root causes of migration in the Northern Triangle?</vt:lpstr>
      <vt:lpstr>Migration: roots and links with socio environmental crisis</vt:lpstr>
      <vt:lpstr>25 years of community forest management </vt:lpstr>
      <vt:lpstr>Community Forest Concessions in the Mayan Biosphere Reserves Peten</vt:lpstr>
      <vt:lpstr>Presentación de PowerPoint</vt:lpstr>
      <vt:lpstr>Indigenous territories in Honduras</vt:lpstr>
      <vt:lpstr>Presentación de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Monterroso, Iliana   (CIFOR)</dc:creator>
  <cp:lastModifiedBy>LGonzalez</cp:lastModifiedBy>
  <cp:revision>26</cp:revision>
  <dcterms:created xsi:type="dcterms:W3CDTF">2021-04-14T00:16:42Z</dcterms:created>
  <dcterms:modified xsi:type="dcterms:W3CDTF">2021-04-21T21:03:56Z</dcterms:modified>
</cp:coreProperties>
</file>