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1"/>
  </p:notesMasterIdLst>
  <p:handoutMasterIdLst>
    <p:handoutMasterId r:id="rId12"/>
  </p:handoutMasterIdLst>
  <p:sldIdLst>
    <p:sldId id="330" r:id="rId2"/>
    <p:sldId id="366" r:id="rId3"/>
    <p:sldId id="342" r:id="rId4"/>
    <p:sldId id="348" r:id="rId5"/>
    <p:sldId id="365" r:id="rId6"/>
    <p:sldId id="262" r:id="rId7"/>
    <p:sldId id="345" r:id="rId8"/>
    <p:sldId id="312" r:id="rId9"/>
    <p:sldId id="344" r:id="rId10"/>
  </p:sldIdLst>
  <p:sldSz cx="12192000" cy="6858000"/>
  <p:notesSz cx="7019925" cy="93059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834C"/>
    <a:srgbClr val="004A6D"/>
    <a:srgbClr val="000000"/>
    <a:srgbClr val="58A946"/>
    <a:srgbClr val="0076B4"/>
    <a:srgbClr val="8B5F3C"/>
    <a:srgbClr val="8BAA27"/>
    <a:srgbClr val="5B9BD5"/>
    <a:srgbClr val="5B9B27"/>
    <a:srgbClr val="BF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5460" autoAdjust="0"/>
  </p:normalViewPr>
  <p:slideViewPr>
    <p:cSldViewPr>
      <p:cViewPr varScale="1">
        <p:scale>
          <a:sx n="68" d="100"/>
          <a:sy n="68" d="100"/>
        </p:scale>
        <p:origin x="92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830"/>
    </p:cViewPr>
  </p:sorterViewPr>
  <p:notesViewPr>
    <p:cSldViewPr showGuides="1">
      <p:cViewPr varScale="1">
        <p:scale>
          <a:sx n="66" d="100"/>
          <a:sy n="66" d="100"/>
        </p:scale>
        <p:origin x="3062" y="48"/>
      </p:cViewPr>
      <p:guideLst>
        <p:guide orient="horz" pos="2931"/>
        <p:guide pos="221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D4B391D-E8BE-4417-8083-5AAAC87ED510}" type="datetimeFigureOut">
              <a:rPr lang="es-SV" smtClean="0"/>
              <a:t>29/5/2021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7DAD37A9-C067-41A9-8AF4-D978EFB1598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29488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48C904F-504E-4D39-9D61-F3669A15B16D}" type="datetimeFigureOut">
              <a:rPr lang="es-SV" smtClean="0"/>
              <a:t>29/5/2021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AF3DEC1-2713-438A-BA7D-E2308BF5420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6719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3DEC1-2713-438A-BA7D-E2308BF54209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971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are looking for is to have IMPACT, at SCALE, that is SUSTAINABLE and</a:t>
            </a:r>
            <a:r>
              <a:rPr lang="en-US" baseline="0" dirty="0"/>
              <a:t> FEASIBLE to achieve.  </a:t>
            </a:r>
            <a:r>
              <a:rPr lang="en-US" b="1" baseline="0" dirty="0"/>
              <a:t> Impact </a:t>
            </a:r>
            <a:r>
              <a:rPr lang="en-US" baseline="0" dirty="0"/>
              <a:t>is the change in incentives (structure) and behavior of individuals and organizations.</a:t>
            </a:r>
            <a:r>
              <a:rPr lang="en-US" b="1" baseline="0" dirty="0"/>
              <a:t> Scale </a:t>
            </a:r>
            <a:r>
              <a:rPr lang="en-US" baseline="0" dirty="0"/>
              <a:t>=     </a:t>
            </a:r>
            <a:r>
              <a:rPr lang="en-US" b="1" baseline="0" dirty="0"/>
              <a:t>Sustainability</a:t>
            </a:r>
            <a:r>
              <a:rPr lang="en-US" baseline="0" dirty="0"/>
              <a:t>= reform will survive without donor support.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E1535-C0E0-4205-B52D-D3E1132124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13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BBCF-ABB5-4618-AAFC-CC020EA4502C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8421-5BD8-4CDE-AF13-9B81FFCDA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94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BBCF-ABB5-4618-AAFC-CC020EA4502C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8421-5BD8-4CDE-AF13-9B81FFCDA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69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BBCF-ABB5-4618-AAFC-CC020EA4502C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8421-5BD8-4CDE-AF13-9B81FFCDA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96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443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76"/>
          <a:stretch/>
        </p:blipFill>
        <p:spPr>
          <a:xfrm>
            <a:off x="2462" y="6534000"/>
            <a:ext cx="12187076" cy="324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8"/>
          <a:stretch/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0" y="11114"/>
            <a:ext cx="12192000" cy="4587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Montserrat" panose="00000500000000000000" pitchFamily="50" charset="0"/>
              </a:rPr>
              <a:t>Potencial de actividades industriales y logísticas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0637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38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6 Imagen" descr="Master-Es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9 Rectángulo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8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BBCF-ABB5-4618-AAFC-CC020EA4502C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8421-5BD8-4CDE-AF13-9B81FFCDA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08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BBCF-ABB5-4618-AAFC-CC020EA4502C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8421-5BD8-4CDE-AF13-9B81FFCDA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69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BBCF-ABB5-4618-AAFC-CC020EA4502C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8421-5BD8-4CDE-AF13-9B81FFCDA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81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BBCF-ABB5-4618-AAFC-CC020EA4502C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8421-5BD8-4CDE-AF13-9B81FFCDA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78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BBCF-ABB5-4618-AAFC-CC020EA4502C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8421-5BD8-4CDE-AF13-9B81FFCDA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93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" y="0"/>
            <a:ext cx="12187076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4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5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BBCF-ABB5-4618-AAFC-CC020EA4502C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8421-5BD8-4CDE-AF13-9B81FFCDA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74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BBCF-ABB5-4618-AAFC-CC020EA4502C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8421-5BD8-4CDE-AF13-9B81FFCDA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24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BBCF-ABB5-4618-AAFC-CC020EA4502C}" type="datetimeFigureOut">
              <a:rPr lang="es-ES" smtClean="0"/>
              <a:t>29/05/2021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D8421-5BD8-4CDE-AF13-9B81FFCDAA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62" r:id="rId14"/>
    <p:sldLayoutId id="214748369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5"/>
          <p:cNvSpPr txBox="1">
            <a:spLocks/>
          </p:cNvSpPr>
          <p:nvPr/>
        </p:nvSpPr>
        <p:spPr>
          <a:xfrm>
            <a:off x="1371000" y="774000"/>
            <a:ext cx="9089999" cy="3600000"/>
          </a:xfrm>
          <a:prstGeom prst="rect">
            <a:avLst/>
          </a:prstGeom>
          <a:solidFill>
            <a:srgbClr val="58A946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es-SV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Trabajando a </a:t>
            </a:r>
            <a:r>
              <a:rPr lang="es-SV" sz="3200" b="1" dirty="0">
                <a:latin typeface="Arial" panose="020B0604020202020204" pitchFamily="34" charset="0"/>
                <a:cs typeface="Arial" panose="020B0604020202020204" pitchFamily="34" charset="0"/>
              </a:rPr>
              <a:t>Escala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s-SV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tener impacto real y sostenible frente al Cambio </a:t>
            </a:r>
            <a:r>
              <a:rPr lang="es-SV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Climatico</a:t>
            </a:r>
            <a:endParaRPr lang="es-SV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es-S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s-SV" sz="1600" b="1" dirty="0">
                <a:latin typeface="Arial" panose="020B0604020202020204" pitchFamily="34" charset="0"/>
                <a:cs typeface="Arial" panose="020B0604020202020204" pitchFamily="34" charset="0"/>
              </a:rPr>
              <a:t>FUDESCO Webinario</a:t>
            </a:r>
            <a:r>
              <a:rPr lang="es-SV" sz="1600" dirty="0">
                <a:latin typeface="Arial" panose="020B0604020202020204" pitchFamily="34" charset="0"/>
                <a:cs typeface="Arial" panose="020B0604020202020204" pitchFamily="34" charset="0"/>
              </a:rPr>
              <a:t>: Respondiendo a Los Desafíos Climáticos: Experiencias de Restauración de Ecosistemas, Agroecología y Transformación Agrícola 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s-SV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Abril, 2021    Deborah Barry </a:t>
            </a:r>
            <a:br>
              <a:rPr lang="es-SV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01FD0-6424-44BF-AD92-DDA508BD1DA1}"/>
              </a:ext>
            </a:extLst>
          </p:cNvPr>
          <p:cNvSpPr txBox="1"/>
          <p:nvPr/>
        </p:nvSpPr>
        <p:spPr>
          <a:xfrm>
            <a:off x="4161000" y="4734000"/>
            <a:ext cx="3195000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En</a:t>
            </a:r>
            <a:r>
              <a:rPr lang="en-US" sz="2000" b="1" dirty="0"/>
              <a:t> Centro América hay </a:t>
            </a:r>
          </a:p>
          <a:p>
            <a:pPr algn="ctr"/>
            <a:r>
              <a:rPr lang="en-US" sz="2000" b="1" dirty="0" err="1"/>
              <a:t>mucha</a:t>
            </a:r>
            <a:r>
              <a:rPr lang="en-US" sz="2000" b="1" dirty="0"/>
              <a:t> </a:t>
            </a:r>
            <a:r>
              <a:rPr lang="en-US" sz="2000" b="1" dirty="0" err="1"/>
              <a:t>experiencia</a:t>
            </a:r>
            <a:r>
              <a:rPr lang="en-US" sz="2000" b="1" dirty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409617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FE28AF-7F40-43F1-9397-9C3DC271B951}"/>
              </a:ext>
            </a:extLst>
          </p:cNvPr>
          <p:cNvSpPr txBox="1"/>
          <p:nvPr/>
        </p:nvSpPr>
        <p:spPr>
          <a:xfrm>
            <a:off x="1371000" y="774000"/>
            <a:ext cx="9675000" cy="70788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Experiencias</a:t>
            </a:r>
            <a:r>
              <a:rPr lang="en-US" sz="2000" b="1" dirty="0"/>
              <a:t> </a:t>
            </a:r>
            <a:r>
              <a:rPr lang="en-US" sz="2000" b="1" dirty="0" err="1"/>
              <a:t>Existosas</a:t>
            </a:r>
            <a:r>
              <a:rPr lang="en-US" sz="2000" b="1" dirty="0"/>
              <a:t> de </a:t>
            </a:r>
            <a:r>
              <a:rPr lang="en-US" sz="2000" b="1" dirty="0" err="1"/>
              <a:t>trabajo</a:t>
            </a:r>
            <a:r>
              <a:rPr lang="en-US" sz="2000" b="1" dirty="0"/>
              <a:t> a </a:t>
            </a:r>
            <a:r>
              <a:rPr lang="en-US" sz="2000" b="1" dirty="0" err="1"/>
              <a:t>escala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Centro Am</a:t>
            </a:r>
            <a:r>
              <a:rPr lang="es-MX" sz="2000" b="1" dirty="0"/>
              <a:t>é</a:t>
            </a:r>
            <a:r>
              <a:rPr lang="en-US" sz="2000" b="1" dirty="0" err="1"/>
              <a:t>rica</a:t>
            </a:r>
            <a:r>
              <a:rPr lang="en-US" sz="2000" b="1" dirty="0"/>
              <a:t> (y Mexico) –</a:t>
            </a:r>
            <a:r>
              <a:rPr lang="en-US" sz="2000" b="1" dirty="0" err="1"/>
              <a:t>Paisajes</a:t>
            </a:r>
            <a:r>
              <a:rPr lang="en-US" sz="2000" b="1" dirty="0"/>
              <a:t> </a:t>
            </a:r>
            <a:r>
              <a:rPr lang="en-US" sz="2000" b="1" dirty="0" err="1"/>
              <a:t>Agricolas</a:t>
            </a:r>
            <a:r>
              <a:rPr lang="en-US" sz="2000" b="1" dirty="0"/>
              <a:t> , </a:t>
            </a:r>
            <a:r>
              <a:rPr lang="en-US" sz="2000" b="1" dirty="0" err="1"/>
              <a:t>Agroforestales</a:t>
            </a:r>
            <a:r>
              <a:rPr lang="en-US" sz="2000" b="1" dirty="0"/>
              <a:t> y </a:t>
            </a:r>
            <a:r>
              <a:rPr lang="en-US" sz="2000" b="1" dirty="0" err="1"/>
              <a:t>Forestales</a:t>
            </a: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E410A-AE60-4E35-9650-C7F7E784009C}"/>
              </a:ext>
            </a:extLst>
          </p:cNvPr>
          <p:cNvSpPr txBox="1"/>
          <p:nvPr/>
        </p:nvSpPr>
        <p:spPr>
          <a:xfrm>
            <a:off x="1281000" y="1494000"/>
            <a:ext cx="9855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GUATEMALA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PETEN, 16 </a:t>
            </a:r>
            <a:r>
              <a:rPr lang="en-US" dirty="0" err="1"/>
              <a:t>Concesiones</a:t>
            </a:r>
            <a:r>
              <a:rPr lang="en-US" dirty="0"/>
              <a:t> </a:t>
            </a:r>
            <a:r>
              <a:rPr lang="en-US" dirty="0" err="1"/>
              <a:t>Comunitarias</a:t>
            </a:r>
            <a:r>
              <a:rPr lang="en-US" dirty="0"/>
              <a:t> de la Zona de </a:t>
            </a:r>
            <a:r>
              <a:rPr lang="en-US" dirty="0" err="1"/>
              <a:t>Usos</a:t>
            </a:r>
            <a:r>
              <a:rPr lang="en-US" dirty="0"/>
              <a:t> Multiples / </a:t>
            </a:r>
            <a:r>
              <a:rPr lang="en-US" dirty="0" err="1"/>
              <a:t>Biosfera</a:t>
            </a:r>
            <a:r>
              <a:rPr lang="en-US" dirty="0"/>
              <a:t> Maya         500,000 </a:t>
            </a:r>
            <a:r>
              <a:rPr lang="en-US" dirty="0" err="1"/>
              <a:t>mz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 </a:t>
            </a:r>
            <a:r>
              <a:rPr lang="en-US" dirty="0" err="1"/>
              <a:t>Mancomunidades</a:t>
            </a:r>
            <a:r>
              <a:rPr lang="en-US" dirty="0"/>
              <a:t>, </a:t>
            </a:r>
            <a:r>
              <a:rPr lang="en-US" dirty="0" err="1"/>
              <a:t>muchas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altiplano de Guatemala que </a:t>
            </a:r>
            <a:r>
              <a:rPr lang="en-US" dirty="0" err="1"/>
              <a:t>juntan</a:t>
            </a:r>
            <a:r>
              <a:rPr lang="en-US" dirty="0"/>
              <a:t> </a:t>
            </a:r>
            <a:r>
              <a:rPr lang="en-US" dirty="0" err="1"/>
              <a:t>cienes</a:t>
            </a:r>
            <a:r>
              <a:rPr lang="en-US" dirty="0"/>
              <a:t> de </a:t>
            </a:r>
            <a:r>
              <a:rPr lang="en-US" dirty="0" err="1"/>
              <a:t>muncipios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accion</a:t>
            </a:r>
            <a:r>
              <a:rPr lang="en-US" dirty="0"/>
              <a:t> </a:t>
            </a:r>
            <a:r>
              <a:rPr lang="en-US" dirty="0" err="1"/>
              <a:t>colectiva</a:t>
            </a:r>
            <a:r>
              <a:rPr lang="en-US" dirty="0"/>
              <a:t> – </a:t>
            </a:r>
            <a:r>
              <a:rPr lang="en-US" dirty="0" err="1"/>
              <a:t>manejo</a:t>
            </a:r>
            <a:r>
              <a:rPr lang="en-US" dirty="0"/>
              <a:t> del </a:t>
            </a:r>
            <a:r>
              <a:rPr lang="en-US" dirty="0" err="1"/>
              <a:t>agua</a:t>
            </a:r>
            <a:r>
              <a:rPr lang="en-US" dirty="0"/>
              <a:t>, bosque y cafetales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HONDURAS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</a:t>
            </a:r>
            <a:r>
              <a:rPr lang="en-US" dirty="0" err="1"/>
              <a:t>Mancomunidades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alturas</a:t>
            </a:r>
            <a:r>
              <a:rPr lang="en-US" dirty="0"/>
              <a:t> (Sur </a:t>
            </a:r>
            <a:r>
              <a:rPr lang="en-US" dirty="0" err="1"/>
              <a:t>Occidente</a:t>
            </a:r>
            <a:r>
              <a:rPr lang="en-US" dirty="0"/>
              <a:t>) de Honduras – </a:t>
            </a:r>
            <a:r>
              <a:rPr lang="en-US" dirty="0" err="1"/>
              <a:t>Manejo</a:t>
            </a:r>
            <a:r>
              <a:rPr lang="en-US" dirty="0"/>
              <a:t> de Agua, </a:t>
            </a:r>
            <a:r>
              <a:rPr lang="en-US" dirty="0" err="1"/>
              <a:t>Suelos</a:t>
            </a:r>
            <a:r>
              <a:rPr lang="en-US" dirty="0"/>
              <a:t> y </a:t>
            </a:r>
            <a:r>
              <a:rPr lang="en-US" dirty="0" err="1"/>
              <a:t>Caf</a:t>
            </a:r>
            <a:r>
              <a:rPr lang="es-MX" dirty="0"/>
              <a:t>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Municipios </a:t>
            </a:r>
            <a:r>
              <a:rPr lang="es-MX" dirty="0" err="1"/>
              <a:t>LENCAs</a:t>
            </a:r>
            <a:r>
              <a:rPr lang="es-MX" dirty="0"/>
              <a:t> con manejo agrícola y forestal sostenible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Territorio </a:t>
            </a:r>
            <a:r>
              <a:rPr lang="es-MX" dirty="0" err="1"/>
              <a:t>Garifuna</a:t>
            </a:r>
            <a:r>
              <a:rPr lang="es-MX" dirty="0"/>
              <a:t> – Costa Norte con manejo de alimentación tradicional y sistemas de salud </a:t>
            </a:r>
          </a:p>
          <a:p>
            <a:endParaRPr lang="es-MX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EL SALVADOR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Mancomunidades</a:t>
            </a:r>
            <a:r>
              <a:rPr lang="en-US" dirty="0"/>
              <a:t> y </a:t>
            </a:r>
            <a:r>
              <a:rPr lang="en-US" dirty="0" err="1"/>
              <a:t>Microregiones</a:t>
            </a:r>
            <a:r>
              <a:rPr lang="en-US" dirty="0"/>
              <a:t> -  </a:t>
            </a:r>
            <a:r>
              <a:rPr lang="en-US" i="1" dirty="0"/>
              <a:t>La </a:t>
            </a:r>
            <a:r>
              <a:rPr lang="en-US" i="1" dirty="0" err="1"/>
              <a:t>Montañona</a:t>
            </a:r>
            <a:r>
              <a:rPr lang="en-US" i="1" dirty="0"/>
              <a:t>, Los </a:t>
            </a:r>
            <a:r>
              <a:rPr lang="en-US" i="1" dirty="0" err="1"/>
              <a:t>Nonualcos</a:t>
            </a:r>
            <a:r>
              <a:rPr lang="en-US" i="1" dirty="0"/>
              <a:t>, ACUGOLFO, etc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RAICES</a:t>
            </a:r>
            <a:r>
              <a:rPr lang="en-US" dirty="0"/>
              <a:t> -  </a:t>
            </a: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Restauracion</a:t>
            </a:r>
            <a:r>
              <a:rPr lang="en-US" dirty="0"/>
              <a:t> de </a:t>
            </a:r>
            <a:r>
              <a:rPr lang="en-US" dirty="0" err="1"/>
              <a:t>Paisaje</a:t>
            </a:r>
            <a:r>
              <a:rPr lang="en-US" dirty="0"/>
              <a:t>-  </a:t>
            </a:r>
            <a:r>
              <a:rPr lang="en-US" dirty="0" err="1"/>
              <a:t>Ahuachapan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Ahuachapan</a:t>
            </a:r>
            <a:r>
              <a:rPr lang="en-US" i="1" dirty="0"/>
              <a:t> Sur </a:t>
            </a:r>
            <a:r>
              <a:rPr lang="en-US" dirty="0"/>
              <a:t>-  </a:t>
            </a:r>
            <a:r>
              <a:rPr lang="en-US" dirty="0" err="1"/>
              <a:t>Esfuerzo</a:t>
            </a:r>
            <a:r>
              <a:rPr lang="en-US" dirty="0"/>
              <a:t> multi actor a </a:t>
            </a:r>
            <a:r>
              <a:rPr lang="en-US" dirty="0" err="1"/>
              <a:t>escala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MEXICO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Territorios</a:t>
            </a:r>
            <a:r>
              <a:rPr lang="en-US" dirty="0"/>
              <a:t> </a:t>
            </a:r>
            <a:r>
              <a:rPr lang="en-US" dirty="0" err="1"/>
              <a:t>comunitarios</a:t>
            </a:r>
            <a:r>
              <a:rPr lang="en-US" dirty="0"/>
              <a:t> con </a:t>
            </a:r>
            <a:r>
              <a:rPr lang="en-US" dirty="0" err="1"/>
              <a:t>tenencia</a:t>
            </a:r>
            <a:r>
              <a:rPr lang="en-US" dirty="0"/>
              <a:t> </a:t>
            </a:r>
            <a:r>
              <a:rPr lang="en-US" dirty="0" err="1"/>
              <a:t>colectiva</a:t>
            </a:r>
            <a:r>
              <a:rPr lang="en-US" dirty="0"/>
              <a:t> y </a:t>
            </a: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 err="1"/>
              <a:t>gobernanza</a:t>
            </a:r>
            <a:r>
              <a:rPr lang="en-US" dirty="0"/>
              <a:t>/</a:t>
            </a:r>
            <a:r>
              <a:rPr lang="en-US" dirty="0" err="1"/>
              <a:t>empresas</a:t>
            </a:r>
            <a:r>
              <a:rPr lang="en-US" dirty="0"/>
              <a:t>- </a:t>
            </a:r>
            <a:r>
              <a:rPr lang="en-US" dirty="0" err="1"/>
              <a:t>manejo</a:t>
            </a:r>
            <a:r>
              <a:rPr lang="en-US" dirty="0"/>
              <a:t> </a:t>
            </a:r>
            <a:r>
              <a:rPr lang="en-US" dirty="0" err="1"/>
              <a:t>forestal</a:t>
            </a:r>
            <a:r>
              <a:rPr lang="en-US" dirty="0"/>
              <a:t> e Agricola   -  </a:t>
            </a:r>
            <a:r>
              <a:rPr lang="en-US" dirty="0" err="1"/>
              <a:t>Cienes</a:t>
            </a:r>
            <a:r>
              <a:rPr lang="en-US" dirty="0"/>
              <a:t> de </a:t>
            </a:r>
            <a:r>
              <a:rPr lang="en-US" dirty="0" err="1"/>
              <a:t>ejemplos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pais</a:t>
            </a:r>
            <a:r>
              <a:rPr lang="en-US" dirty="0"/>
              <a:t> y con </a:t>
            </a:r>
            <a:r>
              <a:rPr lang="en-US" dirty="0" err="1"/>
              <a:t>ecosistemas</a:t>
            </a:r>
            <a:r>
              <a:rPr lang="en-US" dirty="0"/>
              <a:t> </a:t>
            </a:r>
            <a:r>
              <a:rPr lang="en-US" dirty="0" err="1"/>
              <a:t>diversas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1524000" y="11114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Trayectorias y enfoques de desarrollo a escala en CA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2432132" y="1103671"/>
            <a:ext cx="2131816" cy="2844445"/>
            <a:chOff x="5021516" y="864000"/>
            <a:chExt cx="2131816" cy="2844445"/>
          </a:xfrm>
        </p:grpSpPr>
        <p:sp>
          <p:nvSpPr>
            <p:cNvPr id="9" name="Elipse 8"/>
            <p:cNvSpPr/>
            <p:nvPr/>
          </p:nvSpPr>
          <p:spPr>
            <a:xfrm>
              <a:off x="5021516" y="864000"/>
              <a:ext cx="2131816" cy="1944216"/>
            </a:xfrm>
            <a:prstGeom prst="ellipse">
              <a:avLst/>
            </a:prstGeom>
            <a:solidFill>
              <a:srgbClr val="007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sz="1600" b="1" dirty="0">
                  <a:solidFill>
                    <a:prstClr val="white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Enfoques de cuencas y gestión de recursos hídricos</a:t>
              </a:r>
            </a:p>
          </p:txBody>
        </p:sp>
        <p:sp>
          <p:nvSpPr>
            <p:cNvPr id="11" name="Flecha a la derecha con bandas 10"/>
            <p:cNvSpPr/>
            <p:nvPr/>
          </p:nvSpPr>
          <p:spPr>
            <a:xfrm rot="5400000">
              <a:off x="5706481" y="2843320"/>
              <a:ext cx="758143" cy="972108"/>
            </a:xfrm>
            <a:prstGeom prst="stripedRightArrow">
              <a:avLst/>
            </a:prstGeom>
            <a:solidFill>
              <a:srgbClr val="0076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161000" y="2519081"/>
            <a:ext cx="2718868" cy="2364149"/>
            <a:chOff x="7012540" y="2144410"/>
            <a:chExt cx="2718868" cy="2364149"/>
          </a:xfrm>
        </p:grpSpPr>
        <p:sp>
          <p:nvSpPr>
            <p:cNvPr id="8" name="Elipse 7"/>
            <p:cNvSpPr/>
            <p:nvPr/>
          </p:nvSpPr>
          <p:spPr>
            <a:xfrm>
              <a:off x="7599592" y="2144410"/>
              <a:ext cx="2131816" cy="1944216"/>
            </a:xfrm>
            <a:prstGeom prst="ellipse">
              <a:avLst/>
            </a:prstGeom>
            <a:solidFill>
              <a:srgbClr val="58A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sz="1600" b="1" dirty="0">
                  <a:solidFill>
                    <a:prstClr val="white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Enfoques de conservación de bosques y biodiversidad</a:t>
              </a:r>
            </a:p>
          </p:txBody>
        </p:sp>
        <p:sp>
          <p:nvSpPr>
            <p:cNvPr id="12" name="Flecha a la derecha con bandas 11"/>
            <p:cNvSpPr/>
            <p:nvPr/>
          </p:nvSpPr>
          <p:spPr>
            <a:xfrm rot="8400000">
              <a:off x="7012540" y="3536451"/>
              <a:ext cx="758143" cy="972108"/>
            </a:xfrm>
            <a:prstGeom prst="stripedRightArrow">
              <a:avLst/>
            </a:prstGeom>
            <a:solidFill>
              <a:srgbClr val="58A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11000" y="2519081"/>
            <a:ext cx="2770021" cy="2322674"/>
            <a:chOff x="2271000" y="2144410"/>
            <a:chExt cx="2770021" cy="2322674"/>
          </a:xfrm>
        </p:grpSpPr>
        <p:sp>
          <p:nvSpPr>
            <p:cNvPr id="10" name="Elipse 9"/>
            <p:cNvSpPr/>
            <p:nvPr/>
          </p:nvSpPr>
          <p:spPr>
            <a:xfrm>
              <a:off x="2271000" y="2144410"/>
              <a:ext cx="2131816" cy="1944216"/>
            </a:xfrm>
            <a:prstGeom prst="ellipse">
              <a:avLst/>
            </a:prstGeom>
            <a:solidFill>
              <a:srgbClr val="CD8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sz="1600" b="1" dirty="0">
                  <a:solidFill>
                    <a:prstClr val="white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Enfoques de desarrollo rural</a:t>
              </a:r>
            </a:p>
          </p:txBody>
        </p:sp>
        <p:sp>
          <p:nvSpPr>
            <p:cNvPr id="13" name="Flecha a la derecha con bandas 12"/>
            <p:cNvSpPr/>
            <p:nvPr/>
          </p:nvSpPr>
          <p:spPr>
            <a:xfrm rot="2220000">
              <a:off x="4282878" y="3494976"/>
              <a:ext cx="758143" cy="972108"/>
            </a:xfrm>
            <a:prstGeom prst="stripedRightArrow">
              <a:avLst/>
            </a:prstGeom>
            <a:solidFill>
              <a:srgbClr val="CD8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1600">
                <a:solidFill>
                  <a:prstClr val="white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1191000" y="4935670"/>
            <a:ext cx="459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SV" b="1" dirty="0">
                <a:solidFill>
                  <a:srgbClr val="004C6F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Comunidades y sus medios de vida</a:t>
            </a:r>
            <a:br>
              <a:rPr lang="es-SV" b="1" dirty="0">
                <a:solidFill>
                  <a:srgbClr val="004C6F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</a:br>
            <a:r>
              <a:rPr lang="es-SV" b="1" dirty="0">
                <a:solidFill>
                  <a:srgbClr val="004C6F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Servicios </a:t>
            </a:r>
            <a:r>
              <a:rPr lang="es-SV" b="1" dirty="0" err="1">
                <a:solidFill>
                  <a:srgbClr val="004C6F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Ecosistémicos</a:t>
            </a:r>
            <a:br>
              <a:rPr lang="es-SV" b="1" dirty="0">
                <a:solidFill>
                  <a:srgbClr val="004C6F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</a:br>
            <a:r>
              <a:rPr lang="es-SV" b="1" dirty="0">
                <a:solidFill>
                  <a:srgbClr val="004C6F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Territorios - Paisajes</a:t>
            </a: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7284868" y="729000"/>
            <a:ext cx="4256132" cy="55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Clr>
                <a:srgbClr val="004C6F"/>
              </a:buClr>
              <a:buNone/>
            </a:pPr>
            <a:r>
              <a:rPr lang="es-SV" sz="2100" b="1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Elementos clave </a:t>
            </a:r>
            <a:br>
              <a:rPr lang="es-SV" sz="2100" b="1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</a:br>
            <a:r>
              <a:rPr lang="es-SV" sz="2100" b="1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desde las experiencias:</a:t>
            </a:r>
          </a:p>
          <a:p>
            <a:pPr marL="360363" indent="-360363">
              <a:spcBef>
                <a:spcPts val="600"/>
              </a:spcBef>
              <a:spcAft>
                <a:spcPts val="1200"/>
              </a:spcAft>
              <a:buClr>
                <a:srgbClr val="004C6F"/>
              </a:buClr>
              <a:buFont typeface="+mj-lt"/>
              <a:buAutoNum type="arabicPeriod"/>
            </a:pPr>
            <a:r>
              <a:rPr lang="es-SV" sz="2100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 definición de </a:t>
            </a:r>
            <a:r>
              <a:rPr lang="es-SV" sz="2100" b="1" u="sng" dirty="0">
                <a:solidFill>
                  <a:srgbClr val="CD834C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nuevas escalas de intervención</a:t>
            </a:r>
            <a:r>
              <a:rPr lang="es-SV" sz="2100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, trascendiendo los abordajes tradicionales </a:t>
            </a:r>
            <a:r>
              <a:rPr lang="es-SV" sz="2100" b="1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centrados en fincas individuales</a:t>
            </a:r>
          </a:p>
          <a:p>
            <a:pPr marL="360363" indent="-360363">
              <a:spcBef>
                <a:spcPts val="600"/>
              </a:spcBef>
              <a:spcAft>
                <a:spcPts val="1200"/>
              </a:spcAft>
              <a:buClr>
                <a:srgbClr val="004C6F"/>
              </a:buClr>
              <a:buFont typeface="+mj-lt"/>
              <a:buAutoNum type="arabicPeriod"/>
            </a:pPr>
            <a:r>
              <a:rPr lang="es-SV" sz="2100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 conjugación simultánea de </a:t>
            </a:r>
            <a:r>
              <a:rPr lang="es-SV" sz="2100" b="1" u="sng" dirty="0">
                <a:solidFill>
                  <a:srgbClr val="CD834C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distintos niveles</a:t>
            </a:r>
            <a:r>
              <a:rPr lang="es-SV" sz="2100" dirty="0">
                <a:solidFill>
                  <a:srgbClr val="CD834C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 </a:t>
            </a:r>
            <a:r>
              <a:rPr lang="es-SV" sz="2100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(</a:t>
            </a:r>
            <a:r>
              <a:rPr lang="es-SV" sz="2100" dirty="0" err="1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técnico,organizativo</a:t>
            </a:r>
            <a:r>
              <a:rPr lang="es-SV" sz="2100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-operativo y estratégico)</a:t>
            </a:r>
          </a:p>
          <a:p>
            <a:pPr marL="360363" indent="-360363">
              <a:spcBef>
                <a:spcPts val="600"/>
              </a:spcBef>
              <a:spcAft>
                <a:spcPts val="1200"/>
              </a:spcAft>
              <a:buClr>
                <a:srgbClr val="004C6F"/>
              </a:buClr>
              <a:buFont typeface="+mj-lt"/>
              <a:buAutoNum type="arabicPeriod"/>
            </a:pPr>
            <a:r>
              <a:rPr lang="es-SV" sz="2100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 incorporación de 3 dimensiones que determinan </a:t>
            </a:r>
            <a:r>
              <a:rPr lang="es-SV" sz="2100" b="1" u="sng" dirty="0">
                <a:solidFill>
                  <a:srgbClr val="CD834C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el contexto</a:t>
            </a:r>
            <a:r>
              <a:rPr lang="es-SV" sz="2100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: </a:t>
            </a:r>
            <a:r>
              <a:rPr lang="es-SV" sz="2100" dirty="0" err="1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biófísica</a:t>
            </a:r>
            <a:r>
              <a:rPr lang="es-SV" sz="2100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-ecosistémica; socioeconómica y político-institucional</a:t>
            </a:r>
          </a:p>
          <a:p>
            <a:pPr marL="360363" indent="-360363">
              <a:spcBef>
                <a:spcPts val="600"/>
              </a:spcBef>
              <a:spcAft>
                <a:spcPts val="1200"/>
              </a:spcAft>
              <a:buClr>
                <a:srgbClr val="004C6F"/>
              </a:buClr>
              <a:buFont typeface="+mj-lt"/>
              <a:buAutoNum type="arabicPeriod"/>
            </a:pPr>
            <a:endParaRPr lang="es-SV" sz="2100" dirty="0">
              <a:solidFill>
                <a:srgbClr val="004A6D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068F-52ED-4ED5-9267-B1F26CDE4E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flipV="1">
            <a:off x="-1" y="-34606"/>
            <a:ext cx="1225445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 descr="Map&#10;&#10;Description automatically generated with medium confidence">
            <a:extLst>
              <a:ext uri="{FF2B5EF4-FFF2-40B4-BE49-F238E27FC236}">
                <a16:creationId xmlns:a16="http://schemas.microsoft.com/office/drawing/2014/main" id="{2245392B-151C-48F6-89A2-ED049FA55D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44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856FD5-366E-40BB-B03E-8FC6E3FB2620}"/>
              </a:ext>
            </a:extLst>
          </p:cNvPr>
          <p:cNvSpPr txBox="1"/>
          <p:nvPr/>
        </p:nvSpPr>
        <p:spPr>
          <a:xfrm>
            <a:off x="7247744" y="404734"/>
            <a:ext cx="46994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Trabajar</a:t>
            </a:r>
            <a:r>
              <a:rPr lang="en-US" sz="2400" b="1" dirty="0"/>
              <a:t> a </a:t>
            </a:r>
            <a:r>
              <a:rPr lang="en-US" sz="2400" b="1" dirty="0" err="1"/>
              <a:t>escala</a:t>
            </a:r>
            <a:r>
              <a:rPr lang="en-US" sz="2400" b="1" dirty="0"/>
              <a:t> require </a:t>
            </a:r>
            <a:r>
              <a:rPr lang="en-US" sz="2400" b="1" dirty="0" err="1"/>
              <a:t>hacerlo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 3 </a:t>
            </a:r>
            <a:r>
              <a:rPr lang="en-US" sz="2400" b="1" dirty="0" err="1"/>
              <a:t>Dimensiones</a:t>
            </a:r>
            <a:r>
              <a:rPr lang="en-US" sz="2400" b="1" dirty="0"/>
              <a:t> :</a:t>
            </a:r>
          </a:p>
          <a:p>
            <a:endParaRPr lang="en-US" b="1" dirty="0"/>
          </a:p>
          <a:p>
            <a:r>
              <a:rPr lang="en-US" b="1" dirty="0"/>
              <a:t>       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* 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Biofisico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*  Socio-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Económico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           *  Politico-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Institucional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47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42AB6F-B531-4FE1-B9BD-5FC4B7F5C7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" y="888685"/>
            <a:ext cx="12192000" cy="68202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4553DD-0624-47C9-9680-D32A2DE2AC53}"/>
              </a:ext>
            </a:extLst>
          </p:cNvPr>
          <p:cNvGrpSpPr/>
          <p:nvPr/>
        </p:nvGrpSpPr>
        <p:grpSpPr>
          <a:xfrm>
            <a:off x="1325880" y="1565406"/>
            <a:ext cx="10348181" cy="4965200"/>
            <a:chOff x="1325880" y="796779"/>
            <a:chExt cx="10348181" cy="49652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39599B-D7EE-4E74-86AC-47F87855240E}"/>
                </a:ext>
              </a:extLst>
            </p:cNvPr>
            <p:cNvSpPr txBox="1"/>
            <p:nvPr/>
          </p:nvSpPr>
          <p:spPr>
            <a:xfrm>
              <a:off x="7008910" y="796779"/>
              <a:ext cx="44589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Protejer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y </a:t>
              </a:r>
              <a:r>
                <a:rPr lang="en-US" sz="1200" b="1" dirty="0" err="1">
                  <a:solidFill>
                    <a:prstClr val="black"/>
                  </a:solidFill>
                  <a:latin typeface="Calibri" panose="020F0502020204030204"/>
                </a:rPr>
                <a:t>retairar</a:t>
              </a: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1200" b="1" dirty="0" err="1">
                  <a:solidFill>
                    <a:prstClr val="black"/>
                  </a:solidFill>
                  <a:latin typeface="Calibri" panose="020F0502020204030204"/>
                </a:rPr>
                <a:t>fuentes</a:t>
              </a: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 de H20 y zonas de </a:t>
              </a:r>
              <a:r>
                <a:rPr lang="en-US" sz="1200" b="1" dirty="0" err="1">
                  <a:solidFill>
                    <a:prstClr val="black"/>
                  </a:solidFill>
                  <a:latin typeface="Calibri" panose="020F0502020204030204"/>
                </a:rPr>
                <a:t>recarga</a:t>
              </a: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3C8F310-67F1-4C55-914B-BD4A21CE4828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5417490" y="963204"/>
              <a:ext cx="1317100" cy="535812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4AA1BA-791C-4057-91CE-C14836506C09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6415790" y="963204"/>
              <a:ext cx="318800" cy="1045586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59A4D0-24F7-4926-88DD-3B96B64BAD80}"/>
                </a:ext>
              </a:extLst>
            </p:cNvPr>
            <p:cNvSpPr txBox="1"/>
            <p:nvPr/>
          </p:nvSpPr>
          <p:spPr>
            <a:xfrm>
              <a:off x="8336762" y="2584329"/>
              <a:ext cx="26783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err="1">
                  <a:solidFill>
                    <a:prstClr val="black"/>
                  </a:solidFill>
                  <a:latin typeface="Calibri" panose="020F0502020204030204"/>
                </a:rPr>
                <a:t>Protejer</a:t>
              </a: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 y </a:t>
              </a:r>
              <a:r>
                <a:rPr lang="en-US" sz="1200" b="1" dirty="0" err="1">
                  <a:solidFill>
                    <a:prstClr val="black"/>
                  </a:solidFill>
                  <a:latin typeface="Calibri" panose="020F0502020204030204"/>
                </a:rPr>
                <a:t>manejar</a:t>
              </a: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 bosques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F5CBFD-E956-48D7-BEF0-4D0726A1B149}"/>
                </a:ext>
              </a:extLst>
            </p:cNvPr>
            <p:cNvSpPr txBox="1"/>
            <p:nvPr/>
          </p:nvSpPr>
          <p:spPr>
            <a:xfrm>
              <a:off x="8175348" y="3440252"/>
              <a:ext cx="34987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Promover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practicas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de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agricultura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sostenible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A292B0E-D7F9-447A-8BB0-E758B314E65C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 flipV="1">
              <a:off x="5798821" y="2313584"/>
              <a:ext cx="2230564" cy="41733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7E12FA6-7FB9-473B-9312-C99A3D035AF2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5388917" y="2730922"/>
              <a:ext cx="2640468" cy="604124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D0421B-A680-4EC0-A0DF-BF6E192EEC11}"/>
                </a:ext>
              </a:extLst>
            </p:cNvPr>
            <p:cNvSpPr txBox="1"/>
            <p:nvPr/>
          </p:nvSpPr>
          <p:spPr>
            <a:xfrm>
              <a:off x="6819404" y="5300314"/>
              <a:ext cx="3061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Erosion </a:t>
              </a:r>
              <a:r>
                <a:rPr lang="en-US" sz="1200" b="1">
                  <a:solidFill>
                    <a:prstClr val="black"/>
                  </a:solidFill>
                  <a:latin typeface="Calibri" panose="020F0502020204030204"/>
                </a:rPr>
                <a:t>c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ontrol, reduce risks of landslides on steep slopes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D395894-B161-4331-ACE2-BA7680F6B124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98821" y="3495317"/>
              <a:ext cx="2067694" cy="257067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82A2B7-E33B-46C4-9BB7-CDADC1B21639}"/>
                </a:ext>
              </a:extLst>
            </p:cNvPr>
            <p:cNvSpPr txBox="1"/>
            <p:nvPr/>
          </p:nvSpPr>
          <p:spPr>
            <a:xfrm>
              <a:off x="1600200" y="4377300"/>
              <a:ext cx="2087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err="1">
                  <a:solidFill>
                    <a:prstClr val="black"/>
                  </a:solidFill>
                  <a:latin typeface="Calibri" panose="020F0502020204030204"/>
                </a:rPr>
                <a:t>Mantener</a:t>
              </a: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1200" b="1" dirty="0" err="1">
                  <a:solidFill>
                    <a:prstClr val="black"/>
                  </a:solidFill>
                  <a:latin typeface="Calibri" panose="020F0502020204030204"/>
                </a:rPr>
                <a:t>flujos</a:t>
              </a:r>
              <a:r>
                <a:rPr lang="en-US" sz="12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1200" b="1" dirty="0" err="1">
                  <a:solidFill>
                    <a:prstClr val="black"/>
                  </a:solidFill>
                  <a:latin typeface="Calibri" panose="020F0502020204030204"/>
                </a:rPr>
                <a:t>ecologicos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1C6EEF9-4851-40B5-A9BD-A6A6D42783FD}"/>
                </a:ext>
              </a:extLst>
            </p:cNvPr>
            <p:cNvSpPr/>
            <p:nvPr/>
          </p:nvSpPr>
          <p:spPr>
            <a:xfrm>
              <a:off x="1325880" y="4490056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prstClr val="black"/>
                  </a:solidFill>
                  <a:latin typeface="Calibri" panose="020F0502020204030204"/>
                </a:rPr>
                <a:t>6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642E6CB-5D71-4BF3-B1C9-7FAB2B79DAC1}"/>
                </a:ext>
              </a:extLst>
            </p:cNvPr>
            <p:cNvSpPr/>
            <p:nvPr/>
          </p:nvSpPr>
          <p:spPr>
            <a:xfrm>
              <a:off x="6734590" y="826044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C0B97F-3DCC-4C25-873B-7EAE55D85047}"/>
                </a:ext>
              </a:extLst>
            </p:cNvPr>
            <p:cNvSpPr/>
            <p:nvPr/>
          </p:nvSpPr>
          <p:spPr>
            <a:xfrm>
              <a:off x="8029385" y="2593762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26EA906-B665-42F4-A009-5AB27221308F}"/>
                </a:ext>
              </a:extLst>
            </p:cNvPr>
            <p:cNvSpPr/>
            <p:nvPr/>
          </p:nvSpPr>
          <p:spPr>
            <a:xfrm>
              <a:off x="7866515" y="3358157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F97B38-F006-449E-B774-C058E54F1CBC}"/>
                </a:ext>
              </a:extLst>
            </p:cNvPr>
            <p:cNvSpPr/>
            <p:nvPr/>
          </p:nvSpPr>
          <p:spPr>
            <a:xfrm>
              <a:off x="6506932" y="5348598"/>
              <a:ext cx="274320" cy="2743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prstClr val="black"/>
                  </a:solidFill>
                  <a:latin typeface="Calibri" panose="020F0502020204030204"/>
                </a:rPr>
                <a:t>5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D868F5-8240-4614-A8DB-A7B904B52812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 flipV="1">
              <a:off x="5668295" y="4877355"/>
              <a:ext cx="878810" cy="511416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1DD4503-931E-44DC-9932-C0EE9AD3FFEF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1463040" y="3683132"/>
              <a:ext cx="137160" cy="806924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EC67342-451E-45EE-B404-E9C838E8FFE3}"/>
              </a:ext>
            </a:extLst>
          </p:cNvPr>
          <p:cNvSpPr txBox="1"/>
          <p:nvPr/>
        </p:nvSpPr>
        <p:spPr>
          <a:xfrm>
            <a:off x="1210931" y="3668987"/>
            <a:ext cx="1193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manglares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7C14F8-FBA4-4373-82C9-4B845BD143A5}"/>
              </a:ext>
            </a:extLst>
          </p:cNvPr>
          <p:cNvSpPr txBox="1"/>
          <p:nvPr/>
        </p:nvSpPr>
        <p:spPr>
          <a:xfrm>
            <a:off x="2203554" y="4439958"/>
            <a:ext cx="55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rios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452062-12E3-4C3F-A5E3-6BEDD2F8E384}"/>
              </a:ext>
            </a:extLst>
          </p:cNvPr>
          <p:cNvSpPr txBox="1"/>
          <p:nvPr/>
        </p:nvSpPr>
        <p:spPr>
          <a:xfrm rot="19523298">
            <a:off x="2877336" y="3221786"/>
            <a:ext cx="99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riachuelos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432998-F988-45B5-8240-5E71B2684A45}"/>
              </a:ext>
            </a:extLst>
          </p:cNvPr>
          <p:cNvSpPr txBox="1"/>
          <p:nvPr/>
        </p:nvSpPr>
        <p:spPr>
          <a:xfrm>
            <a:off x="4693394" y="1842405"/>
            <a:ext cx="1379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manantiales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3BFC28-959A-498F-873F-D44BD94D1538}"/>
              </a:ext>
            </a:extLst>
          </p:cNvPr>
          <p:cNvSpPr txBox="1"/>
          <p:nvPr/>
        </p:nvSpPr>
        <p:spPr>
          <a:xfrm rot="16200000">
            <a:off x="-184698" y="3834819"/>
            <a:ext cx="133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oceano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40D322-B269-4B68-8EBA-DDB9AE09D34C}"/>
              </a:ext>
            </a:extLst>
          </p:cNvPr>
          <p:cNvSpPr txBox="1"/>
          <p:nvPr/>
        </p:nvSpPr>
        <p:spPr>
          <a:xfrm>
            <a:off x="0" y="288521"/>
            <a:ext cx="1219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err="1"/>
              <a:t>Empezar</a:t>
            </a:r>
            <a:r>
              <a:rPr lang="en-US" sz="2400" b="1" dirty="0"/>
              <a:t> DESDE la </a:t>
            </a:r>
            <a:r>
              <a:rPr lang="en-US" sz="2400" b="1" dirty="0" err="1"/>
              <a:t>Escala</a:t>
            </a:r>
            <a:r>
              <a:rPr lang="en-US" sz="2400" b="1" dirty="0"/>
              <a:t> -  y </a:t>
            </a:r>
            <a:r>
              <a:rPr lang="en-US" sz="2400" b="1" dirty="0" err="1"/>
              <a:t>apartir</a:t>
            </a:r>
            <a:r>
              <a:rPr lang="en-US" sz="2400" b="1" dirty="0"/>
              <a:t> de algo </a:t>
            </a:r>
            <a:r>
              <a:rPr lang="en-US" sz="2400" b="1" dirty="0" err="1"/>
              <a:t>exitoso</a:t>
            </a:r>
            <a:r>
              <a:rPr lang="en-US" sz="2400" b="1" dirty="0"/>
              <a:t> </a:t>
            </a:r>
            <a:r>
              <a:rPr lang="en-US" sz="2400" b="1" dirty="0" err="1"/>
              <a:t>amplificandolo</a:t>
            </a:r>
            <a:endParaRPr lang="en-US" sz="2400" b="1" dirty="0"/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Multiples </a:t>
            </a:r>
            <a:r>
              <a:rPr lang="en-US" sz="2400" b="1" dirty="0" err="1"/>
              <a:t>tipo</a:t>
            </a:r>
            <a:r>
              <a:rPr lang="en-US" sz="2400" b="1" dirty="0"/>
              <a:t> de </a:t>
            </a:r>
            <a:r>
              <a:rPr lang="en-US" sz="2400" b="1" dirty="0" err="1"/>
              <a:t>trabajo</a:t>
            </a:r>
            <a:r>
              <a:rPr lang="en-US" sz="2400" b="1" dirty="0"/>
              <a:t>: </a:t>
            </a:r>
            <a:r>
              <a:rPr lang="en-US" sz="2400" b="1" dirty="0" err="1"/>
              <a:t>Practicas</a:t>
            </a:r>
            <a:r>
              <a:rPr lang="en-US" sz="2400" b="1" dirty="0"/>
              <a:t> </a:t>
            </a:r>
            <a:r>
              <a:rPr lang="en-US" sz="2400" b="1" dirty="0" err="1"/>
              <a:t>agricolas</a:t>
            </a:r>
            <a:r>
              <a:rPr lang="en-US" sz="2400" b="1" dirty="0"/>
              <a:t> y de </a:t>
            </a:r>
            <a:r>
              <a:rPr lang="en-US" sz="2400" b="1" dirty="0" err="1"/>
              <a:t>suelos</a:t>
            </a:r>
            <a:r>
              <a:rPr lang="en-US" sz="2400" b="1" dirty="0"/>
              <a:t> </a:t>
            </a:r>
            <a:r>
              <a:rPr lang="en-US" sz="2400" b="1" dirty="0" err="1"/>
              <a:t>sostenibles</a:t>
            </a:r>
            <a:r>
              <a:rPr lang="en-US" sz="2400" b="1" dirty="0"/>
              <a:t>, </a:t>
            </a:r>
            <a:r>
              <a:rPr lang="en-US" sz="2400" b="1" dirty="0" err="1"/>
              <a:t>reducci</a:t>
            </a:r>
            <a:r>
              <a:rPr lang="es-MX" sz="2400" b="1" dirty="0" err="1"/>
              <a:t>ón</a:t>
            </a:r>
            <a:r>
              <a:rPr lang="es-MX" sz="2400" b="1" dirty="0"/>
              <a:t> de riesgos y conservación están relacionados. 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7CFB76-5B11-4CD0-9E85-0AB19B11D2D8}"/>
              </a:ext>
            </a:extLst>
          </p:cNvPr>
          <p:cNvSpPr txBox="1"/>
          <p:nvPr/>
        </p:nvSpPr>
        <p:spPr>
          <a:xfrm>
            <a:off x="8175348" y="5065156"/>
            <a:ext cx="3498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Captura</a:t>
            </a: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carbono</a:t>
            </a: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suelos</a:t>
            </a: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vegetación</a:t>
            </a:r>
            <a:r>
              <a:rPr kumimoji="0" lang="en-U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permanente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762B62F-5C89-44D5-9C43-502822FCDA77}"/>
              </a:ext>
            </a:extLst>
          </p:cNvPr>
          <p:cNvSpPr/>
          <p:nvPr/>
        </p:nvSpPr>
        <p:spPr>
          <a:xfrm>
            <a:off x="7892225" y="5114429"/>
            <a:ext cx="274320" cy="274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kumimoji="0" lang="es-MX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8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CEC2-4D9F-456D-9843-C58C13EAC960}"/>
              </a:ext>
            </a:extLst>
          </p:cNvPr>
          <p:cNvSpPr txBox="1">
            <a:spLocks/>
          </p:cNvSpPr>
          <p:nvPr/>
        </p:nvSpPr>
        <p:spPr>
          <a:xfrm>
            <a:off x="357809" y="594000"/>
            <a:ext cx="11224591" cy="10062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</a:rPr>
              <a:t>Restauracion</a:t>
            </a:r>
            <a:r>
              <a:rPr lang="en-US" sz="3200" dirty="0">
                <a:solidFill>
                  <a:schemeClr val="tx1"/>
                </a:solidFill>
              </a:rPr>
              <a:t> a </a:t>
            </a:r>
            <a:r>
              <a:rPr lang="en-US" sz="3200" dirty="0" err="1">
                <a:solidFill>
                  <a:schemeClr val="tx1"/>
                </a:solidFill>
              </a:rPr>
              <a:t>Escala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i="1" dirty="0" err="1">
                <a:solidFill>
                  <a:schemeClr val="tx1"/>
                </a:solidFill>
              </a:rPr>
              <a:t>Paisaje</a:t>
            </a:r>
            <a:r>
              <a:rPr lang="en-US" sz="3200" dirty="0">
                <a:solidFill>
                  <a:schemeClr val="tx1"/>
                </a:solidFill>
              </a:rPr>
              <a:t>) require </a:t>
            </a:r>
            <a:r>
              <a:rPr lang="en-US" sz="3200" dirty="0" err="1">
                <a:solidFill>
                  <a:schemeClr val="tx1"/>
                </a:solidFill>
              </a:rPr>
              <a:t>propuestas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viables</a:t>
            </a:r>
            <a:r>
              <a:rPr lang="en-US" sz="3200" dirty="0">
                <a:solidFill>
                  <a:schemeClr val="tx1"/>
                </a:solidFill>
              </a:rPr>
              <a:t> y </a:t>
            </a:r>
            <a:r>
              <a:rPr lang="en-US" sz="3200" dirty="0" err="1">
                <a:solidFill>
                  <a:schemeClr val="tx1"/>
                </a:solidFill>
              </a:rPr>
              <a:t>dirigidas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localmente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462F3-D1A8-465E-8C41-ABC6F18F67C2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49914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Clear Sans" panose="020B0503030202020304"/>
              </a:rPr>
              <a:t>Generar</a:t>
            </a:r>
            <a:r>
              <a:rPr lang="en-US" dirty="0">
                <a:latin typeface="Clear Sans" panose="020B0503030202020304"/>
              </a:rPr>
              <a:t> </a:t>
            </a:r>
            <a:r>
              <a:rPr lang="en-US" dirty="0" err="1">
                <a:latin typeface="Clear Sans" panose="020B0503030202020304"/>
              </a:rPr>
              <a:t>participación</a:t>
            </a:r>
            <a:r>
              <a:rPr lang="en-US" dirty="0">
                <a:latin typeface="Clear Sans" panose="020B0503030202020304"/>
              </a:rPr>
              <a:t> a </a:t>
            </a:r>
            <a:r>
              <a:rPr lang="en-US" dirty="0" err="1">
                <a:latin typeface="Clear Sans" panose="020B0503030202020304"/>
              </a:rPr>
              <a:t>escala</a:t>
            </a:r>
            <a:r>
              <a:rPr lang="en-US" dirty="0">
                <a:latin typeface="Clear Sans" panose="020B0503030202020304"/>
              </a:rPr>
              <a:t> </a:t>
            </a:r>
            <a:r>
              <a:rPr lang="en-US" dirty="0" err="1">
                <a:latin typeface="Clear Sans" panose="020B0503030202020304"/>
              </a:rPr>
              <a:t>desde</a:t>
            </a:r>
            <a:r>
              <a:rPr lang="en-US" dirty="0">
                <a:latin typeface="Clear Sans" panose="020B0503030202020304"/>
              </a:rPr>
              <a:t> el principio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Clear Sans" panose="020B0503030202020304"/>
              </a:rPr>
              <a:t>Poner</a:t>
            </a:r>
            <a:r>
              <a:rPr lang="en-US" dirty="0">
                <a:latin typeface="Clear Sans" panose="020B0503030202020304"/>
              </a:rPr>
              <a:t> la </a:t>
            </a:r>
            <a:r>
              <a:rPr lang="en-US" dirty="0" err="1">
                <a:latin typeface="Clear Sans" panose="020B0503030202020304"/>
              </a:rPr>
              <a:t>capacidad</a:t>
            </a:r>
            <a:r>
              <a:rPr lang="en-US" dirty="0">
                <a:latin typeface="Clear Sans" panose="020B0503030202020304"/>
              </a:rPr>
              <a:t> </a:t>
            </a:r>
            <a:r>
              <a:rPr lang="en-US" dirty="0" err="1">
                <a:latin typeface="Clear Sans" panose="020B0503030202020304"/>
              </a:rPr>
              <a:t>técnico</a:t>
            </a:r>
            <a:r>
              <a:rPr lang="en-US" dirty="0">
                <a:latin typeface="Clear Sans" panose="020B0503030202020304"/>
              </a:rPr>
              <a:t> </a:t>
            </a:r>
            <a:r>
              <a:rPr lang="en-US" i="1" dirty="0">
                <a:latin typeface="Clear Sans" panose="020B0503030202020304"/>
              </a:rPr>
              <a:t>a </a:t>
            </a:r>
            <a:r>
              <a:rPr lang="en-US" i="1" dirty="0" err="1">
                <a:latin typeface="Clear Sans" panose="020B0503030202020304"/>
              </a:rPr>
              <a:t>servicio</a:t>
            </a:r>
            <a:r>
              <a:rPr lang="en-US" i="1" dirty="0">
                <a:latin typeface="Clear Sans" panose="020B0503030202020304"/>
              </a:rPr>
              <a:t> de </a:t>
            </a:r>
            <a:r>
              <a:rPr lang="en-US" dirty="0">
                <a:latin typeface="Clear Sans" panose="020B0503030202020304"/>
              </a:rPr>
              <a:t>los </a:t>
            </a:r>
            <a:r>
              <a:rPr lang="en-US" dirty="0" err="1">
                <a:latin typeface="Clear Sans" panose="020B0503030202020304"/>
              </a:rPr>
              <a:t>productores</a:t>
            </a:r>
            <a:r>
              <a:rPr lang="en-US" dirty="0">
                <a:latin typeface="Clear Sans" panose="020B0503030202020304"/>
              </a:rPr>
              <a:t> y sus </a:t>
            </a:r>
            <a:r>
              <a:rPr lang="en-US" dirty="0" err="1">
                <a:latin typeface="Clear Sans" panose="020B0503030202020304"/>
              </a:rPr>
              <a:t>comunidades</a:t>
            </a:r>
            <a:r>
              <a:rPr lang="en-US" dirty="0">
                <a:latin typeface="Clear Sans" panose="020B0503030202020304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Clear Sans" panose="020B0503030202020304"/>
              </a:rPr>
              <a:t>Organizar</a:t>
            </a:r>
            <a:r>
              <a:rPr lang="en-US" dirty="0">
                <a:latin typeface="Clear Sans" panose="020B0503030202020304"/>
              </a:rPr>
              <a:t> la </a:t>
            </a:r>
            <a:r>
              <a:rPr lang="en-US" dirty="0" err="1">
                <a:latin typeface="Clear Sans" panose="020B0503030202020304"/>
              </a:rPr>
              <a:t>negotiación</a:t>
            </a:r>
            <a:r>
              <a:rPr lang="en-US" dirty="0">
                <a:latin typeface="Clear Sans" panose="020B0503030202020304"/>
              </a:rPr>
              <a:t> de </a:t>
            </a:r>
            <a:r>
              <a:rPr lang="en-US" i="1" dirty="0">
                <a:latin typeface="Clear Sans" panose="020B0503030202020304"/>
              </a:rPr>
              <a:t>trade-offs</a:t>
            </a:r>
            <a:r>
              <a:rPr lang="en-US" dirty="0">
                <a:latin typeface="Clear Sans" panose="020B0503030202020304"/>
              </a:rPr>
              <a:t> entre las multiples </a:t>
            </a:r>
            <a:r>
              <a:rPr lang="en-US" dirty="0" err="1">
                <a:latin typeface="Clear Sans" panose="020B0503030202020304"/>
              </a:rPr>
              <a:t>funciones</a:t>
            </a:r>
            <a:r>
              <a:rPr lang="en-US" dirty="0">
                <a:latin typeface="Clear Sans" panose="020B0503030202020304"/>
              </a:rPr>
              <a:t>/</a:t>
            </a:r>
            <a:r>
              <a:rPr lang="en-US" dirty="0" err="1">
                <a:latin typeface="Clear Sans" panose="020B0503030202020304"/>
              </a:rPr>
              <a:t>intereses</a:t>
            </a:r>
            <a:r>
              <a:rPr lang="en-US" dirty="0">
                <a:latin typeface="Clear Sans" panose="020B0503030202020304"/>
              </a:rPr>
              <a:t> </a:t>
            </a:r>
            <a:r>
              <a:rPr lang="en-US" dirty="0" err="1">
                <a:latin typeface="Clear Sans" panose="020B0503030202020304"/>
              </a:rPr>
              <a:t>en</a:t>
            </a:r>
            <a:r>
              <a:rPr lang="en-US" dirty="0">
                <a:latin typeface="Clear Sans" panose="020B0503030202020304"/>
              </a:rPr>
              <a:t> el </a:t>
            </a:r>
            <a:r>
              <a:rPr lang="en-US" dirty="0" err="1">
                <a:latin typeface="Clear Sans" panose="020B0503030202020304"/>
              </a:rPr>
              <a:t>paisaje</a:t>
            </a:r>
            <a:r>
              <a:rPr lang="en-US" dirty="0">
                <a:latin typeface="Clear Sans" panose="020B0503030202020304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Clear Sans" panose="020B0503030202020304"/>
              </a:rPr>
              <a:t>Formular y </a:t>
            </a:r>
            <a:r>
              <a:rPr lang="en-US" dirty="0" err="1">
                <a:latin typeface="Clear Sans" panose="020B0503030202020304"/>
              </a:rPr>
              <a:t>canalizar</a:t>
            </a:r>
            <a:r>
              <a:rPr lang="en-US" dirty="0">
                <a:latin typeface="Clear Sans" panose="020B0503030202020304"/>
              </a:rPr>
              <a:t> </a:t>
            </a:r>
            <a:r>
              <a:rPr lang="en-US" dirty="0" err="1">
                <a:latin typeface="Clear Sans" panose="020B0503030202020304"/>
              </a:rPr>
              <a:t>estos</a:t>
            </a:r>
            <a:r>
              <a:rPr lang="en-US" dirty="0">
                <a:latin typeface="Clear Sans" panose="020B0503030202020304"/>
              </a:rPr>
              <a:t> </a:t>
            </a:r>
            <a:r>
              <a:rPr lang="en-US" dirty="0" err="1">
                <a:latin typeface="Clear Sans" panose="020B0503030202020304"/>
              </a:rPr>
              <a:t>resultados</a:t>
            </a:r>
            <a:r>
              <a:rPr lang="en-US" dirty="0">
                <a:latin typeface="Clear Sans" panose="020B0503030202020304"/>
              </a:rPr>
              <a:t> </a:t>
            </a:r>
            <a:r>
              <a:rPr lang="en-US" dirty="0" err="1">
                <a:latin typeface="Clear Sans" panose="020B0503030202020304"/>
              </a:rPr>
              <a:t>como</a:t>
            </a:r>
            <a:r>
              <a:rPr lang="en-US" dirty="0">
                <a:latin typeface="Clear Sans" panose="020B0503030202020304"/>
              </a:rPr>
              <a:t> </a:t>
            </a:r>
            <a:r>
              <a:rPr lang="en-US" dirty="0" err="1">
                <a:latin typeface="Clear Sans" panose="020B0503030202020304"/>
              </a:rPr>
              <a:t>insumos</a:t>
            </a:r>
            <a:r>
              <a:rPr lang="en-US" dirty="0">
                <a:latin typeface="Clear Sans" panose="020B0503030202020304"/>
              </a:rPr>
              <a:t> a los </a:t>
            </a:r>
            <a:r>
              <a:rPr lang="en-US" dirty="0" err="1">
                <a:latin typeface="Clear Sans" panose="020B0503030202020304"/>
              </a:rPr>
              <a:t>programas</a:t>
            </a:r>
            <a:r>
              <a:rPr lang="en-US" dirty="0">
                <a:latin typeface="Clear Sans" panose="020B0503030202020304"/>
              </a:rPr>
              <a:t> </a:t>
            </a:r>
            <a:r>
              <a:rPr lang="en-US" dirty="0" err="1">
                <a:latin typeface="Clear Sans" panose="020B0503030202020304"/>
              </a:rPr>
              <a:t>gubernamentales</a:t>
            </a:r>
            <a:r>
              <a:rPr lang="en-US" dirty="0">
                <a:latin typeface="Clear Sans" panose="020B0503030202020304"/>
              </a:rPr>
              <a:t> y de </a:t>
            </a:r>
            <a:r>
              <a:rPr lang="en-US" dirty="0" err="1">
                <a:latin typeface="Clear Sans" panose="020B0503030202020304"/>
              </a:rPr>
              <a:t>donantes</a:t>
            </a:r>
            <a:r>
              <a:rPr lang="en-US" dirty="0">
                <a:latin typeface="Clear Sans" panose="020B0503030202020304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latin typeface="Clear Sans" panose="020B0503030202020304"/>
              </a:rPr>
              <a:t>Fortalecer</a:t>
            </a:r>
            <a:r>
              <a:rPr lang="en-US" dirty="0">
                <a:latin typeface="Clear Sans" panose="020B0503030202020304"/>
              </a:rPr>
              <a:t> la </a:t>
            </a:r>
            <a:r>
              <a:rPr lang="en-US" dirty="0" err="1">
                <a:latin typeface="Clear Sans" panose="020B0503030202020304"/>
              </a:rPr>
              <a:t>organizacion</a:t>
            </a:r>
            <a:r>
              <a:rPr lang="en-US" dirty="0">
                <a:latin typeface="Clear Sans" panose="020B0503030202020304"/>
              </a:rPr>
              <a:t> local, </a:t>
            </a:r>
            <a:r>
              <a:rPr lang="en-US" dirty="0" err="1">
                <a:latin typeface="Clear Sans" panose="020B0503030202020304"/>
              </a:rPr>
              <a:t>capacidad</a:t>
            </a:r>
            <a:r>
              <a:rPr lang="en-US" dirty="0">
                <a:latin typeface="Clear Sans" panose="020B0503030202020304"/>
              </a:rPr>
              <a:t> de </a:t>
            </a:r>
            <a:r>
              <a:rPr lang="en-US" dirty="0" err="1">
                <a:latin typeface="Clear Sans" panose="020B0503030202020304"/>
              </a:rPr>
              <a:t>representacion</a:t>
            </a:r>
            <a:r>
              <a:rPr lang="en-US" dirty="0">
                <a:latin typeface="Clear Sans" panose="020B0503030202020304"/>
              </a:rPr>
              <a:t> y </a:t>
            </a:r>
            <a:r>
              <a:rPr lang="en-US" dirty="0" err="1">
                <a:latin typeface="Clear Sans" panose="020B0503030202020304"/>
              </a:rPr>
              <a:t>agricultura</a:t>
            </a:r>
            <a:r>
              <a:rPr lang="en-US" dirty="0">
                <a:latin typeface="Clear Sans" panose="020B0503030202020304"/>
              </a:rPr>
              <a:t> </a:t>
            </a:r>
            <a:r>
              <a:rPr lang="en-US" dirty="0" err="1">
                <a:latin typeface="Clear Sans" panose="020B0503030202020304"/>
              </a:rPr>
              <a:t>basado</a:t>
            </a:r>
            <a:r>
              <a:rPr lang="en-US" dirty="0">
                <a:latin typeface="Clear Sans" panose="020B0503030202020304"/>
              </a:rPr>
              <a:t> </a:t>
            </a:r>
            <a:r>
              <a:rPr lang="en-US" dirty="0" err="1">
                <a:latin typeface="Clear Sans" panose="020B0503030202020304"/>
              </a:rPr>
              <a:t>en</a:t>
            </a:r>
            <a:r>
              <a:rPr lang="en-US" dirty="0">
                <a:latin typeface="Clear Sans" panose="020B0503030202020304"/>
              </a:rPr>
              <a:t> el </a:t>
            </a:r>
            <a:r>
              <a:rPr lang="en-US" dirty="0" err="1">
                <a:latin typeface="Clear Sans" panose="020B0503030202020304"/>
              </a:rPr>
              <a:t>conocimiento</a:t>
            </a:r>
            <a:r>
              <a:rPr lang="en-US" dirty="0">
                <a:latin typeface="Clear Sans" panose="020B0503030202020304"/>
              </a:rPr>
              <a:t> </a:t>
            </a:r>
            <a:r>
              <a:rPr lang="en-US" dirty="0" err="1">
                <a:latin typeface="Clear Sans" panose="020B0503030202020304"/>
              </a:rPr>
              <a:t>reciente</a:t>
            </a:r>
            <a:r>
              <a:rPr lang="en-US" dirty="0">
                <a:latin typeface="Clear Sans" panose="020B0503030202020304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03CC4-EBF8-4013-9EBA-D230B4D0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732" y="2096418"/>
            <a:ext cx="4795188" cy="4167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D31825-7520-4271-A66A-62A28F133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104" y="2169001"/>
            <a:ext cx="1417091" cy="10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AAA276-3126-4335-8A9E-A47D416EF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057" y="3321583"/>
            <a:ext cx="1460841" cy="1113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34203-1458-4444-B4BB-53407EAD1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699" y="4021522"/>
            <a:ext cx="1563982" cy="1113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6B9AAF-6BE0-459F-80E4-5636495BA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948" y="3316776"/>
            <a:ext cx="2582377" cy="1875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C1F81B-1C3C-4AF5-B81D-B9E398BEF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1201" y="4522627"/>
            <a:ext cx="550984" cy="278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43A25B-7146-40FC-85BE-FB7DF849D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7253" y="3807211"/>
            <a:ext cx="323747" cy="214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49F21E-C03B-4B4E-8E8B-22A803D24E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7741" y="4229856"/>
            <a:ext cx="284445" cy="1882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85A16-BDD3-4BBC-9A09-428FB36588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1124" y="4733568"/>
            <a:ext cx="426757" cy="2865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118B51-370A-47A1-8E4F-9746269EE9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9037" y="5008277"/>
            <a:ext cx="2482010" cy="1285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80E4E7-41BE-4229-B8B5-010FECA823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1000" y="5064123"/>
            <a:ext cx="233574" cy="2335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8BBC10-E1DB-450A-B0F4-9E5C4D4799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7774" y="4961954"/>
            <a:ext cx="237765" cy="2316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D403DA-00C4-476B-83DA-FFD7A61AF2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94849" y="5100289"/>
            <a:ext cx="237765" cy="2316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53EE4E-2B12-427C-BA74-2A336DAAF5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66000" y="5534994"/>
            <a:ext cx="237765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7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0" y="11114"/>
            <a:ext cx="12192000" cy="458787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Pasos claves para la promoción de trabajo a escala en Centroamérica</a:t>
            </a:r>
          </a:p>
        </p:txBody>
      </p:sp>
      <p:sp>
        <p:nvSpPr>
          <p:cNvPr id="4" name="9 Rectángulo"/>
          <p:cNvSpPr/>
          <p:nvPr/>
        </p:nvSpPr>
        <p:spPr>
          <a:xfrm>
            <a:off x="1281000" y="1359000"/>
            <a:ext cx="931500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SV" sz="2100" b="1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Buscar ‘afincar’ el esfuerzo en las organizaciones permanentes en el territorio.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SV" sz="2100" b="1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Encontrar intereses comunes que sirvan de “entrada”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SV" sz="2100" b="1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Promover la lectura de la parcela en su contorno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SV" sz="2100" b="1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Apoyar la construcción de una visión compartida del paisaje/cuenca/etc.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SV" sz="2100" b="1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Promover una institucionalidad y sistemas de gobernanza para la gestión a escala – reconociendo lo existente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SV" sz="2100" b="1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Abogar por políticas públicas que apoyen la gestión y la gobernanza a escala de paisaje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SV" sz="2100" b="1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Promover y desarrollar nuevos liderazgos coherentes con un abordaje a escala de paisaje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s-SV" sz="2100" b="1" dirty="0">
              <a:solidFill>
                <a:srgbClr val="004A6D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2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Realizar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Reformas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technicamente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solidos</a:t>
            </a:r>
            <a:r>
              <a:rPr lang="en-US" sz="3200" b="1" dirty="0">
                <a:latin typeface="+mn-lt"/>
              </a:rPr>
              <a:t> y </a:t>
            </a:r>
            <a:br>
              <a:rPr lang="en-US" sz="3200" b="1" dirty="0">
                <a:latin typeface="+mn-lt"/>
              </a:rPr>
            </a:br>
            <a:r>
              <a:rPr lang="en-US" sz="3200" b="1" dirty="0" err="1">
                <a:latin typeface="+mn-lt"/>
              </a:rPr>
              <a:t>politicamente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factibles</a:t>
            </a:r>
            <a:r>
              <a:rPr lang="en-US" sz="3200" b="1" dirty="0">
                <a:latin typeface="+mn-lt"/>
              </a:rPr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10399"/>
              </p:ext>
            </p:extLst>
          </p:nvPr>
        </p:nvGraphicFramePr>
        <p:xfrm>
          <a:off x="387096" y="1690688"/>
          <a:ext cx="11670792" cy="464399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202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33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REFORMAS</a:t>
                      </a:r>
                      <a:r>
                        <a:rPr lang="en-US" sz="3200" baseline="0" dirty="0"/>
                        <a:t> </a:t>
                      </a:r>
                      <a:endParaRPr lang="en-US" sz="32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Que </a:t>
                      </a:r>
                      <a:r>
                        <a:rPr lang="en-US" sz="2800" dirty="0" err="1"/>
                        <a:t>quiere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decir</a:t>
                      </a:r>
                      <a:endParaRPr lang="en-US" sz="28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1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IMPACTO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err="1"/>
                        <a:t>Cambiar</a:t>
                      </a:r>
                      <a:r>
                        <a:rPr lang="en-US" sz="2400" dirty="0"/>
                        <a:t> los </a:t>
                      </a:r>
                      <a:r>
                        <a:rPr lang="en-US" sz="2400" dirty="0" err="1"/>
                        <a:t>incentívos</a:t>
                      </a:r>
                      <a:r>
                        <a:rPr lang="en-US" sz="2400" dirty="0"/>
                        <a:t> y </a:t>
                      </a:r>
                      <a:r>
                        <a:rPr lang="en-US" sz="2400" dirty="0" err="1"/>
                        <a:t>comportamiento</a:t>
                      </a:r>
                      <a:r>
                        <a:rPr lang="en-US" sz="2400" dirty="0"/>
                        <a:t> de </a:t>
                      </a:r>
                      <a:r>
                        <a:rPr lang="en-US" sz="2400" dirty="0" err="1"/>
                        <a:t>organizaciones</a:t>
                      </a:r>
                      <a:r>
                        <a:rPr lang="en-US" sz="2400" dirty="0"/>
                        <a:t> se </a:t>
                      </a:r>
                      <a:r>
                        <a:rPr lang="en-US" sz="2400" dirty="0" err="1"/>
                        <a:t>indivíduos</a:t>
                      </a:r>
                      <a:r>
                        <a:rPr lang="en-US" sz="2400" dirty="0"/>
                        <a:t> para </a:t>
                      </a:r>
                      <a:r>
                        <a:rPr lang="en-US" sz="2400" dirty="0" err="1"/>
                        <a:t>mejorar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resultados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8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ESCALA</a:t>
                      </a:r>
                      <a:r>
                        <a:rPr lang="en-US" sz="3200" baseline="0" dirty="0"/>
                        <a:t> 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err="1"/>
                        <a:t>Producir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impactos</a:t>
                      </a:r>
                      <a:r>
                        <a:rPr lang="en-US" sz="2400" dirty="0"/>
                        <a:t> mas </a:t>
                      </a:r>
                      <a:r>
                        <a:rPr lang="en-US" sz="2400" dirty="0" err="1"/>
                        <a:t>allá</a:t>
                      </a:r>
                      <a:r>
                        <a:rPr lang="en-US" sz="2400" dirty="0"/>
                        <a:t> del area y </a:t>
                      </a:r>
                      <a:r>
                        <a:rPr lang="en-US" sz="2400" dirty="0" err="1"/>
                        <a:t>vida</a:t>
                      </a:r>
                      <a:r>
                        <a:rPr lang="en-US" sz="2400" dirty="0"/>
                        <a:t> de los </a:t>
                      </a:r>
                      <a:r>
                        <a:rPr lang="en-US" sz="2400" dirty="0" err="1"/>
                        <a:t>proyectos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982">
                <a:tc>
                  <a:txBody>
                    <a:bodyPr/>
                    <a:lstStyle/>
                    <a:p>
                      <a:pPr algn="ctr"/>
                      <a:r>
                        <a:rPr lang="es-MX" sz="3200" b="0" dirty="0"/>
                        <a:t>SOSTENIBILIDAD</a:t>
                      </a:r>
                      <a:endParaRPr lang="en-US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/>
                        <a:t>La </a:t>
                      </a:r>
                      <a:r>
                        <a:rPr lang="en-US" sz="2400" dirty="0" err="1"/>
                        <a:t>reforma</a:t>
                      </a:r>
                      <a:r>
                        <a:rPr lang="en-US" sz="2400" dirty="0"/>
                        <a:t> se </a:t>
                      </a:r>
                      <a:r>
                        <a:rPr lang="en-US" sz="2400" dirty="0" err="1"/>
                        <a:t>convierte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practica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cotidiana</a:t>
                      </a:r>
                      <a:r>
                        <a:rPr lang="en-US" sz="2400" dirty="0"/>
                        <a:t> </a:t>
                      </a:r>
                      <a:r>
                        <a:rPr lang="en-US" sz="2400" baseline="0" dirty="0"/>
                        <a:t>&amp; </a:t>
                      </a:r>
                      <a:r>
                        <a:rPr lang="en-US" sz="2400" dirty="0" err="1"/>
                        <a:t>reglas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gubernamentales</a:t>
                      </a:r>
                      <a:r>
                        <a:rPr lang="en-US" sz="2400" dirty="0"/>
                        <a:t> o con </a:t>
                      </a:r>
                      <a:r>
                        <a:rPr lang="en-US" sz="2400" dirty="0" err="1"/>
                        <a:t>dinámicas</a:t>
                      </a:r>
                      <a:r>
                        <a:rPr lang="en-US" sz="2400" dirty="0"/>
                        <a:t> del mercado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9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VIABILIDAD</a:t>
                      </a:r>
                      <a:r>
                        <a:rPr lang="en-US" sz="3200" baseline="0" dirty="0"/>
                        <a:t> 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err="1"/>
                        <a:t>Líderes</a:t>
                      </a:r>
                      <a:r>
                        <a:rPr lang="en-US" sz="2400" dirty="0"/>
                        <a:t> y </a:t>
                      </a:r>
                      <a:r>
                        <a:rPr lang="en-US" sz="2400" dirty="0" err="1"/>
                        <a:t>coaliciones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estén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dispuestos</a:t>
                      </a:r>
                      <a:r>
                        <a:rPr lang="en-US" sz="2400" dirty="0"/>
                        <a:t> a </a:t>
                      </a:r>
                      <a:r>
                        <a:rPr lang="en-US" sz="2400" dirty="0" err="1"/>
                        <a:t>gastar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su</a:t>
                      </a:r>
                      <a:r>
                        <a:rPr lang="en-US" sz="2400" dirty="0"/>
                        <a:t> </a:t>
                      </a:r>
                      <a:r>
                        <a:rPr lang="en-US" sz="2400" i="1" dirty="0" err="1"/>
                        <a:t>propia</a:t>
                      </a:r>
                      <a:r>
                        <a:rPr lang="en-US" sz="2400" i="1" dirty="0"/>
                        <a:t> 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 capital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</a:rPr>
                        <a:t>politica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/>
                        <a:t>para </a:t>
                      </a:r>
                      <a:r>
                        <a:rPr lang="en-US" sz="2400" dirty="0" err="1"/>
                        <a:t>promover</a:t>
                      </a:r>
                      <a:r>
                        <a:rPr lang="en-US" sz="2400" dirty="0"/>
                        <a:t> las </a:t>
                      </a:r>
                      <a:r>
                        <a:rPr lang="en-US" sz="2400" dirty="0" err="1"/>
                        <a:t>reformas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17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 idx="4294967295"/>
          </p:nvPr>
        </p:nvSpPr>
        <p:spPr>
          <a:xfrm>
            <a:off x="1524000" y="11114"/>
            <a:ext cx="9144000" cy="458787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ontserrat" panose="00000500000000000000" pitchFamily="50" charset="0"/>
              </a:rPr>
              <a:t>¿Una contribución basado en el estudio de lo probado.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00" y="748305"/>
            <a:ext cx="4291965" cy="556069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2 Marcador de contenido"/>
          <p:cNvSpPr txBox="1">
            <a:spLocks/>
          </p:cNvSpPr>
          <p:nvPr/>
        </p:nvSpPr>
        <p:spPr>
          <a:xfrm>
            <a:off x="5466000" y="748305"/>
            <a:ext cx="6570000" cy="55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rgbClr val="004C6F"/>
              </a:buClr>
              <a:buNone/>
            </a:pPr>
            <a:endParaRPr lang="es-SV" sz="2100" b="1" dirty="0">
              <a:solidFill>
                <a:srgbClr val="004A6D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rgbClr val="004C6F"/>
              </a:buClr>
              <a:buNone/>
            </a:pPr>
            <a:endParaRPr lang="es-SV" sz="2100" b="1" dirty="0">
              <a:solidFill>
                <a:srgbClr val="004A6D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rgbClr val="004C6F"/>
              </a:buClr>
              <a:buNone/>
            </a:pPr>
            <a:endParaRPr lang="es-SV" sz="2100" b="1" dirty="0">
              <a:solidFill>
                <a:srgbClr val="004A6D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rgbClr val="004C6F"/>
              </a:buClr>
              <a:buNone/>
            </a:pPr>
            <a:endParaRPr lang="es-SV" sz="3200" b="1" dirty="0">
              <a:solidFill>
                <a:srgbClr val="004A6D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rgbClr val="004C6F"/>
              </a:buClr>
              <a:buNone/>
            </a:pPr>
            <a:r>
              <a:rPr lang="es-SV" sz="3200" b="1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Las Experiencias, los abordajes y los éxitos y fracasos en Centroamérica.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rgbClr val="004C6F"/>
              </a:buClr>
              <a:buNone/>
            </a:pPr>
            <a:endParaRPr lang="es-SV" sz="3200" b="1" dirty="0">
              <a:solidFill>
                <a:srgbClr val="004A6D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Clr>
                <a:srgbClr val="004C6F"/>
              </a:buClr>
              <a:buNone/>
            </a:pPr>
            <a:r>
              <a:rPr lang="es-SV" sz="2100" b="1" dirty="0" err="1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Veanlo</a:t>
            </a:r>
            <a:r>
              <a:rPr lang="es-SV" sz="2100" b="1" dirty="0">
                <a:solidFill>
                  <a:srgbClr val="004A6D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!!!!!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Clr>
                <a:srgbClr val="004C6F"/>
              </a:buClr>
              <a:buNone/>
            </a:pPr>
            <a:endParaRPr lang="es-SV" sz="2100" dirty="0">
              <a:solidFill>
                <a:srgbClr val="004A6D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63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20205</TotalTime>
  <Words>728</Words>
  <Application>Microsoft Office PowerPoint</Application>
  <PresentationFormat>Panorámica</PresentationFormat>
  <Paragraphs>97</Paragraphs>
  <Slides>9</Slides>
  <Notes>2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Clear Sans</vt:lpstr>
      <vt:lpstr>Montserrat</vt:lpstr>
      <vt:lpstr>Tema de Office</vt:lpstr>
      <vt:lpstr>Presentación de PowerPoint</vt:lpstr>
      <vt:lpstr>Presentación de PowerPoint</vt:lpstr>
      <vt:lpstr>Trayectorias y enfoques de desarrollo a escala en CA</vt:lpstr>
      <vt:lpstr>Presentación de PowerPoint</vt:lpstr>
      <vt:lpstr>Presentación de PowerPoint</vt:lpstr>
      <vt:lpstr>Presentación de PowerPoint</vt:lpstr>
      <vt:lpstr>Pasos claves para la promoción de trabajo a escala en Centroamérica</vt:lpstr>
      <vt:lpstr> Realizar Reformas technicamente solidos y  politicamente factibles </vt:lpstr>
      <vt:lpstr>¿Una contribución basado en el estudio de lo probado.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DDA2016-Nov-25-Actualizado-Recuperado</dc:title>
  <dc:creator>Nelson Cuéllar</dc:creator>
  <cp:lastModifiedBy>hp</cp:lastModifiedBy>
  <cp:revision>1290</cp:revision>
  <cp:lastPrinted>2017-09-11T16:35:30Z</cp:lastPrinted>
  <dcterms:created xsi:type="dcterms:W3CDTF">2016-01-15T17:26:43Z</dcterms:created>
  <dcterms:modified xsi:type="dcterms:W3CDTF">2021-05-30T04:39:52Z</dcterms:modified>
</cp:coreProperties>
</file>