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312" r:id="rId6"/>
    <p:sldId id="313" r:id="rId7"/>
    <p:sldId id="314" r:id="rId8"/>
    <p:sldId id="316" r:id="rId9"/>
    <p:sldId id="257" r:id="rId10"/>
    <p:sldId id="841" r:id="rId11"/>
    <p:sldId id="391" r:id="rId12"/>
    <p:sldId id="258" r:id="rId13"/>
    <p:sldId id="845" r:id="rId14"/>
    <p:sldId id="298" r:id="rId15"/>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Oakes" initials="SO" lastIdx="5" clrIdx="0">
    <p:extLst>
      <p:ext uri="{19B8F6BF-5375-455C-9EA6-DF929625EA0E}">
        <p15:presenceInfo xmlns:p15="http://schemas.microsoft.com/office/powerpoint/2012/main" userId="Sarah Oa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F121"/>
    <a:srgbClr val="00000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75844"/>
  </p:normalViewPr>
  <p:slideViewPr>
    <p:cSldViewPr snapToGrid="0">
      <p:cViewPr varScale="1">
        <p:scale>
          <a:sx n="73" d="100"/>
          <a:sy n="73" d="100"/>
        </p:scale>
        <p:origin x="19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ABCC7-8A35-6F49-8588-92D9800BFA6F}" type="doc">
      <dgm:prSet loTypeId="urn:microsoft.com/office/officeart/2005/8/layout/vList4" loCatId="" qsTypeId="urn:microsoft.com/office/officeart/2005/8/quickstyle/simple1" qsCatId="simple" csTypeId="urn:microsoft.com/office/officeart/2005/8/colors/accent3_1" csCatId="accent3" phldr="1"/>
      <dgm:spPr/>
      <dgm:t>
        <a:bodyPr/>
        <a:lstStyle/>
        <a:p>
          <a:endParaRPr lang="en-US"/>
        </a:p>
      </dgm:t>
    </dgm:pt>
    <dgm:pt modelId="{B8758490-0DBF-A349-B9D2-0B0B3A179D5F}">
      <dgm:prSet phldrT="[Text]" custT="1"/>
      <dgm:spPr/>
      <dgm:t>
        <a:bodyPr/>
        <a:lstStyle/>
        <a:p>
          <a:r>
            <a:rPr lang="en-US" sz="1800" b="1" dirty="0" err="1">
              <a:solidFill>
                <a:schemeClr val="tx1"/>
              </a:solidFill>
              <a:latin typeface="Book Antiqua" panose="02040602050305030304" pitchFamily="18" charset="0"/>
            </a:rPr>
            <a:t>Expansión</a:t>
          </a:r>
          <a:r>
            <a:rPr lang="en-US" sz="1800" b="1" dirty="0">
              <a:solidFill>
                <a:schemeClr val="tx1"/>
              </a:solidFill>
              <a:latin typeface="Book Antiqua" panose="02040602050305030304" pitchFamily="18" charset="0"/>
            </a:rPr>
            <a:t> de </a:t>
          </a:r>
          <a:r>
            <a:rPr lang="en-US" sz="1800" b="1" dirty="0" err="1">
              <a:solidFill>
                <a:schemeClr val="tx1"/>
              </a:solidFill>
              <a:latin typeface="Book Antiqua" panose="02040602050305030304" pitchFamily="18" charset="0"/>
            </a:rPr>
            <a:t>agrocultivos</a:t>
          </a:r>
          <a:r>
            <a:rPr lang="en-US" sz="1800" b="1" dirty="0">
              <a:solidFill>
                <a:schemeClr val="tx1"/>
              </a:solidFill>
              <a:latin typeface="Book Antiqua" panose="02040602050305030304" pitchFamily="18" charset="0"/>
            </a:rPr>
            <a:t>: Palma, </a:t>
          </a:r>
          <a:r>
            <a:rPr lang="en-US" sz="1800" b="1" dirty="0" err="1">
              <a:solidFill>
                <a:schemeClr val="tx1"/>
              </a:solidFill>
              <a:latin typeface="Book Antiqua" panose="02040602050305030304" pitchFamily="18" charset="0"/>
            </a:rPr>
            <a:t>azucar</a:t>
          </a:r>
          <a:r>
            <a:rPr lang="en-US" sz="1800" b="1" dirty="0">
              <a:solidFill>
                <a:schemeClr val="tx1"/>
              </a:solidFill>
              <a:latin typeface="Book Antiqua" panose="02040602050305030304" pitchFamily="18" charset="0"/>
            </a:rPr>
            <a:t>, café, </a:t>
          </a:r>
          <a:r>
            <a:rPr lang="en-US" sz="1800" b="1" dirty="0" err="1">
              <a:solidFill>
                <a:schemeClr val="tx1"/>
              </a:solidFill>
              <a:latin typeface="Book Antiqua" panose="02040602050305030304" pitchFamily="18" charset="0"/>
            </a:rPr>
            <a:t>banano</a:t>
          </a:r>
          <a:r>
            <a:rPr lang="en-US" sz="1800" b="1" dirty="0">
              <a:solidFill>
                <a:schemeClr val="tx1"/>
              </a:solidFill>
              <a:latin typeface="Book Antiqua" panose="02040602050305030304" pitchFamily="18" charset="0"/>
            </a:rPr>
            <a:t>, papaya, </a:t>
          </a:r>
          <a:r>
            <a:rPr lang="en-US" sz="1800" b="1" dirty="0" err="1">
              <a:solidFill>
                <a:schemeClr val="tx1"/>
              </a:solidFill>
              <a:latin typeface="Book Antiqua" panose="02040602050305030304" pitchFamily="18" charset="0"/>
            </a:rPr>
            <a:t>melón</a:t>
          </a:r>
          <a:endParaRPr lang="en-US" sz="1800" b="1" dirty="0">
            <a:solidFill>
              <a:schemeClr val="tx1"/>
            </a:solidFill>
            <a:latin typeface="Book Antiqua" panose="02040602050305030304" pitchFamily="18" charset="0"/>
          </a:endParaRPr>
        </a:p>
      </dgm:t>
    </dgm:pt>
    <dgm:pt modelId="{CF150B25-56D4-9D4B-996B-464C8AC9279E}" type="parTrans" cxnId="{24B8060C-1F12-BC45-928F-0342FC8470A5}">
      <dgm:prSet/>
      <dgm:spPr/>
      <dgm:t>
        <a:bodyPr/>
        <a:lstStyle/>
        <a:p>
          <a:endParaRPr lang="en-US" sz="1800" b="1">
            <a:solidFill>
              <a:schemeClr val="tx1"/>
            </a:solidFill>
            <a:latin typeface="Book Antiqua" panose="02040602050305030304" pitchFamily="18" charset="0"/>
          </a:endParaRPr>
        </a:p>
      </dgm:t>
    </dgm:pt>
    <dgm:pt modelId="{3FF049B6-B7DD-A149-AD6E-859DB930EBD8}" type="sibTrans" cxnId="{24B8060C-1F12-BC45-928F-0342FC8470A5}">
      <dgm:prSet/>
      <dgm:spPr/>
      <dgm:t>
        <a:bodyPr/>
        <a:lstStyle/>
        <a:p>
          <a:endParaRPr lang="en-US" sz="1800" b="1">
            <a:solidFill>
              <a:schemeClr val="tx1"/>
            </a:solidFill>
            <a:latin typeface="Book Antiqua" panose="02040602050305030304" pitchFamily="18" charset="0"/>
          </a:endParaRPr>
        </a:p>
      </dgm:t>
    </dgm:pt>
    <dgm:pt modelId="{5F3A1209-B7AF-7645-9693-3AD9AD9CFC1E}">
      <dgm:prSet phldrT="[Text]" custT="1"/>
      <dgm:spPr/>
      <dgm:t>
        <a:bodyPr/>
        <a:lstStyle/>
        <a:p>
          <a:r>
            <a:rPr lang="en-US" sz="1800" b="1" dirty="0" err="1">
              <a:solidFill>
                <a:schemeClr val="tx1"/>
              </a:solidFill>
              <a:latin typeface="Book Antiqua" panose="02040602050305030304" pitchFamily="18" charset="0"/>
            </a:rPr>
            <a:t>Economías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extractivas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Hidróelectricas</a:t>
          </a:r>
          <a:endParaRPr lang="en-US" sz="1800" b="1" dirty="0">
            <a:solidFill>
              <a:schemeClr val="tx1"/>
            </a:solidFill>
            <a:latin typeface="Book Antiqua" panose="02040602050305030304" pitchFamily="18" charset="0"/>
          </a:endParaRPr>
        </a:p>
      </dgm:t>
    </dgm:pt>
    <dgm:pt modelId="{BA29F8F3-B737-2C41-9C94-C34BE24DFC12}" type="parTrans" cxnId="{ECE68082-42E1-5842-924A-99B4ACC77AFF}">
      <dgm:prSet/>
      <dgm:spPr/>
      <dgm:t>
        <a:bodyPr/>
        <a:lstStyle/>
        <a:p>
          <a:endParaRPr lang="en-US" sz="1800" b="1">
            <a:solidFill>
              <a:schemeClr val="tx1"/>
            </a:solidFill>
            <a:latin typeface="Book Antiqua" panose="02040602050305030304" pitchFamily="18" charset="0"/>
          </a:endParaRPr>
        </a:p>
      </dgm:t>
    </dgm:pt>
    <dgm:pt modelId="{423FCD27-076E-1547-9BF9-C0AC99E4B260}" type="sibTrans" cxnId="{ECE68082-42E1-5842-924A-99B4ACC77AFF}">
      <dgm:prSet/>
      <dgm:spPr/>
      <dgm:t>
        <a:bodyPr/>
        <a:lstStyle/>
        <a:p>
          <a:endParaRPr lang="en-US" sz="1800" b="1">
            <a:solidFill>
              <a:schemeClr val="tx1"/>
            </a:solidFill>
            <a:latin typeface="Book Antiqua" panose="02040602050305030304" pitchFamily="18" charset="0"/>
          </a:endParaRPr>
        </a:p>
      </dgm:t>
    </dgm:pt>
    <dgm:pt modelId="{DBC8E290-B446-AA43-9AE9-75C8997FB384}">
      <dgm:prSet phldrT="[Text]" custT="1"/>
      <dgm:spPr/>
      <dgm:t>
        <a:bodyPr/>
        <a:lstStyle/>
        <a:p>
          <a:r>
            <a:rPr lang="en-US" sz="1800" b="1" dirty="0" err="1">
              <a:solidFill>
                <a:schemeClr val="tx1"/>
              </a:solidFill>
              <a:latin typeface="Book Antiqua" panose="02040602050305030304" pitchFamily="18" charset="0"/>
            </a:rPr>
            <a:t>Economías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extractivas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Minería</a:t>
          </a:r>
          <a:endParaRPr lang="en-US" sz="1800" b="1" dirty="0">
            <a:solidFill>
              <a:schemeClr val="tx1"/>
            </a:solidFill>
            <a:latin typeface="Book Antiqua" panose="02040602050305030304" pitchFamily="18" charset="0"/>
          </a:endParaRPr>
        </a:p>
      </dgm:t>
    </dgm:pt>
    <dgm:pt modelId="{78ED4571-2EE4-C74F-ADB0-870DC83D5A00}" type="parTrans" cxnId="{9BC602AB-ADD6-0148-81C9-F91F5A3BD2D8}">
      <dgm:prSet/>
      <dgm:spPr/>
      <dgm:t>
        <a:bodyPr/>
        <a:lstStyle/>
        <a:p>
          <a:endParaRPr lang="en-US" sz="1800" b="1">
            <a:solidFill>
              <a:schemeClr val="tx1"/>
            </a:solidFill>
            <a:latin typeface="Book Antiqua" panose="02040602050305030304" pitchFamily="18" charset="0"/>
          </a:endParaRPr>
        </a:p>
      </dgm:t>
    </dgm:pt>
    <dgm:pt modelId="{7B37EF6C-BEF1-834F-99ED-0FFA6A620708}" type="sibTrans" cxnId="{9BC602AB-ADD6-0148-81C9-F91F5A3BD2D8}">
      <dgm:prSet/>
      <dgm:spPr/>
      <dgm:t>
        <a:bodyPr/>
        <a:lstStyle/>
        <a:p>
          <a:endParaRPr lang="en-US" sz="1800" b="1">
            <a:solidFill>
              <a:schemeClr val="tx1"/>
            </a:solidFill>
            <a:latin typeface="Book Antiqua" panose="02040602050305030304" pitchFamily="18" charset="0"/>
          </a:endParaRPr>
        </a:p>
      </dgm:t>
    </dgm:pt>
    <dgm:pt modelId="{F27247E9-A4C3-1B46-AA56-388489B2E2F4}">
      <dgm:prSet phldrT="[Text]" custT="1"/>
      <dgm:spPr/>
      <dgm:t>
        <a:bodyPr/>
        <a:lstStyle/>
        <a:p>
          <a:r>
            <a:rPr lang="en-US" sz="1800" b="1" dirty="0" err="1">
              <a:solidFill>
                <a:schemeClr val="tx1"/>
              </a:solidFill>
              <a:latin typeface="Book Antiqua" panose="02040602050305030304" pitchFamily="18" charset="0"/>
            </a:rPr>
            <a:t>Desplazamiento</a:t>
          </a:r>
          <a:r>
            <a:rPr lang="en-US" sz="1800" b="1" dirty="0">
              <a:solidFill>
                <a:schemeClr val="tx1"/>
              </a:solidFill>
              <a:latin typeface="Book Antiqua" panose="02040602050305030304" pitchFamily="18" charset="0"/>
            </a:rPr>
            <a:t> y </a:t>
          </a:r>
          <a:r>
            <a:rPr lang="en-US" sz="1800" b="1" dirty="0" err="1">
              <a:solidFill>
                <a:schemeClr val="tx1"/>
              </a:solidFill>
              <a:latin typeface="Book Antiqua" panose="02040602050305030304" pitchFamily="18" charset="0"/>
            </a:rPr>
            <a:t>despojo</a:t>
          </a:r>
          <a:r>
            <a:rPr lang="en-US" sz="1800" b="1" dirty="0">
              <a:solidFill>
                <a:schemeClr val="tx1"/>
              </a:solidFill>
              <a:latin typeface="Book Antiqua" panose="02040602050305030304" pitchFamily="18" charset="0"/>
            </a:rPr>
            <a:t> vs. </a:t>
          </a:r>
          <a:r>
            <a:rPr lang="en-US" sz="1800" b="1" dirty="0" err="1">
              <a:solidFill>
                <a:schemeClr val="tx1"/>
              </a:solidFill>
              <a:latin typeface="Book Antiqua" panose="02040602050305030304" pitchFamily="18" charset="0"/>
            </a:rPr>
            <a:t>migración</a:t>
          </a:r>
          <a:endParaRPr lang="en-US" sz="1800" b="1" dirty="0">
            <a:solidFill>
              <a:schemeClr val="tx1"/>
            </a:solidFill>
            <a:latin typeface="Book Antiqua" panose="02040602050305030304" pitchFamily="18" charset="0"/>
          </a:endParaRPr>
        </a:p>
      </dgm:t>
    </dgm:pt>
    <dgm:pt modelId="{E6105C2E-C37D-D046-BBB6-77F55B3B1DD0}" type="parTrans" cxnId="{3AB0A215-1E48-FE4A-A14B-7022378A6122}">
      <dgm:prSet/>
      <dgm:spPr/>
      <dgm:t>
        <a:bodyPr/>
        <a:lstStyle/>
        <a:p>
          <a:endParaRPr lang="en-US" sz="1800" b="1">
            <a:solidFill>
              <a:schemeClr val="tx1"/>
            </a:solidFill>
            <a:latin typeface="Book Antiqua" panose="02040602050305030304" pitchFamily="18" charset="0"/>
          </a:endParaRPr>
        </a:p>
      </dgm:t>
    </dgm:pt>
    <dgm:pt modelId="{8E684A80-537C-FB40-AE14-A348C519C998}" type="sibTrans" cxnId="{3AB0A215-1E48-FE4A-A14B-7022378A6122}">
      <dgm:prSet/>
      <dgm:spPr/>
      <dgm:t>
        <a:bodyPr/>
        <a:lstStyle/>
        <a:p>
          <a:endParaRPr lang="en-US" sz="1800" b="1">
            <a:solidFill>
              <a:schemeClr val="tx1"/>
            </a:solidFill>
            <a:latin typeface="Book Antiqua" panose="02040602050305030304" pitchFamily="18" charset="0"/>
          </a:endParaRPr>
        </a:p>
      </dgm:t>
    </dgm:pt>
    <dgm:pt modelId="{ABA5FE79-95DF-8E4A-9C25-EBEE87918785}">
      <dgm:prSet custT="1"/>
      <dgm:spPr/>
      <dgm:t>
        <a:bodyPr/>
        <a:lstStyle/>
        <a:p>
          <a:r>
            <a:rPr lang="en-US" sz="1800" b="1" dirty="0" err="1">
              <a:solidFill>
                <a:schemeClr val="tx1"/>
              </a:solidFill>
              <a:latin typeface="Book Antiqua" panose="02040602050305030304" pitchFamily="18" charset="0"/>
            </a:rPr>
            <a:t>Crecimiento</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urbano</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desordenado</a:t>
          </a:r>
          <a:r>
            <a:rPr lang="en-US" sz="1800" b="1" dirty="0">
              <a:solidFill>
                <a:schemeClr val="tx1"/>
              </a:solidFill>
              <a:latin typeface="Book Antiqua" panose="02040602050305030304" pitchFamily="18" charset="0"/>
            </a:rPr>
            <a:t>  e </a:t>
          </a:r>
          <a:r>
            <a:rPr lang="en-US" sz="1800" b="1" dirty="0" err="1">
              <a:solidFill>
                <a:schemeClr val="tx1"/>
              </a:solidFill>
              <a:latin typeface="Book Antiqua" panose="02040602050305030304" pitchFamily="18" charset="0"/>
            </a:rPr>
            <a:t>incremento</a:t>
          </a:r>
          <a:r>
            <a:rPr lang="en-US" sz="1800" b="1" dirty="0">
              <a:solidFill>
                <a:schemeClr val="tx1"/>
              </a:solidFill>
              <a:latin typeface="Book Antiqua" panose="02040602050305030304" pitchFamily="18" charset="0"/>
            </a:rPr>
            <a:t> de la </a:t>
          </a:r>
          <a:r>
            <a:rPr lang="en-US" sz="1800" b="1" dirty="0" err="1">
              <a:solidFill>
                <a:schemeClr val="tx1"/>
              </a:solidFill>
              <a:latin typeface="Book Antiqua" panose="02040602050305030304" pitchFamily="18" charset="0"/>
            </a:rPr>
            <a:t>desigualdad</a:t>
          </a:r>
          <a:r>
            <a:rPr lang="en-US" sz="1800" b="1" dirty="0">
              <a:solidFill>
                <a:schemeClr val="tx1"/>
              </a:solidFill>
              <a:latin typeface="Book Antiqua" panose="02040602050305030304" pitchFamily="18" charset="0"/>
            </a:rPr>
            <a:t>/</a:t>
          </a:r>
          <a:r>
            <a:rPr lang="en-US" sz="1800" b="1" dirty="0" err="1">
              <a:solidFill>
                <a:schemeClr val="tx1"/>
              </a:solidFill>
              <a:latin typeface="Book Antiqua" panose="02040602050305030304" pitchFamily="18" charset="0"/>
            </a:rPr>
            <a:t>violencia</a:t>
          </a:r>
          <a:endParaRPr lang="en-US" sz="1800" b="1" dirty="0">
            <a:solidFill>
              <a:schemeClr val="tx1"/>
            </a:solidFill>
            <a:latin typeface="Book Antiqua" panose="02040602050305030304" pitchFamily="18" charset="0"/>
          </a:endParaRPr>
        </a:p>
      </dgm:t>
    </dgm:pt>
    <dgm:pt modelId="{0E41EB15-56AC-8749-B45A-52212B7422A0}" type="parTrans" cxnId="{5E75816B-B170-324F-B6F9-918E31412D32}">
      <dgm:prSet/>
      <dgm:spPr/>
      <dgm:t>
        <a:bodyPr/>
        <a:lstStyle/>
        <a:p>
          <a:endParaRPr lang="en-US" sz="1800" b="1">
            <a:solidFill>
              <a:schemeClr val="tx1"/>
            </a:solidFill>
            <a:latin typeface="Book Antiqua" panose="02040602050305030304" pitchFamily="18" charset="0"/>
          </a:endParaRPr>
        </a:p>
      </dgm:t>
    </dgm:pt>
    <dgm:pt modelId="{FE0BBA61-4E06-BD4E-8434-402D9E01FAD8}" type="sibTrans" cxnId="{5E75816B-B170-324F-B6F9-918E31412D32}">
      <dgm:prSet/>
      <dgm:spPr/>
      <dgm:t>
        <a:bodyPr/>
        <a:lstStyle/>
        <a:p>
          <a:endParaRPr lang="en-US" sz="1800" b="1">
            <a:solidFill>
              <a:schemeClr val="tx1"/>
            </a:solidFill>
            <a:latin typeface="Book Antiqua" panose="02040602050305030304" pitchFamily="18" charset="0"/>
          </a:endParaRPr>
        </a:p>
      </dgm:t>
    </dgm:pt>
    <dgm:pt modelId="{F3304451-82EF-F848-A738-71FE5EFC3C0D}">
      <dgm:prSet custT="1"/>
      <dgm:spPr/>
      <dgm:t>
        <a:bodyPr/>
        <a:lstStyle/>
        <a:p>
          <a:r>
            <a:rPr lang="en-US" sz="1800" b="1" dirty="0" err="1">
              <a:solidFill>
                <a:schemeClr val="tx1"/>
              </a:solidFill>
              <a:latin typeface="Book Antiqua" panose="02040602050305030304" pitchFamily="18" charset="0"/>
            </a:rPr>
            <a:t>Expansión</a:t>
          </a:r>
          <a:r>
            <a:rPr lang="en-US" sz="1800" b="1" dirty="0">
              <a:solidFill>
                <a:schemeClr val="tx1"/>
              </a:solidFill>
              <a:latin typeface="Book Antiqua" panose="02040602050305030304" pitchFamily="18" charset="0"/>
            </a:rPr>
            <a:t> de la </a:t>
          </a:r>
          <a:r>
            <a:rPr lang="en-US" sz="1800" b="1" dirty="0" err="1">
              <a:solidFill>
                <a:schemeClr val="tx1"/>
              </a:solidFill>
              <a:latin typeface="Book Antiqua" panose="02040602050305030304" pitchFamily="18" charset="0"/>
            </a:rPr>
            <a:t>ganadería</a:t>
          </a:r>
          <a:endParaRPr lang="en-US" sz="1800" b="1" dirty="0">
            <a:solidFill>
              <a:schemeClr val="tx1"/>
            </a:solidFill>
            <a:latin typeface="Book Antiqua" panose="02040602050305030304" pitchFamily="18" charset="0"/>
          </a:endParaRPr>
        </a:p>
      </dgm:t>
    </dgm:pt>
    <dgm:pt modelId="{CBEE6888-C451-3A43-B17C-239F6B0EFAD0}" type="sibTrans" cxnId="{11557707-F046-C54E-BE55-1D4DD5D1AA44}">
      <dgm:prSet/>
      <dgm:spPr/>
      <dgm:t>
        <a:bodyPr/>
        <a:lstStyle/>
        <a:p>
          <a:endParaRPr lang="en-US" sz="1800" b="1">
            <a:solidFill>
              <a:schemeClr val="tx1"/>
            </a:solidFill>
            <a:latin typeface="Book Antiqua" panose="02040602050305030304" pitchFamily="18" charset="0"/>
          </a:endParaRPr>
        </a:p>
      </dgm:t>
    </dgm:pt>
    <dgm:pt modelId="{2803D312-4882-1247-86F7-6FB40ACCE0A5}" type="parTrans" cxnId="{11557707-F046-C54E-BE55-1D4DD5D1AA44}">
      <dgm:prSet/>
      <dgm:spPr/>
      <dgm:t>
        <a:bodyPr/>
        <a:lstStyle/>
        <a:p>
          <a:endParaRPr lang="en-US" sz="1800" b="1">
            <a:solidFill>
              <a:schemeClr val="tx1"/>
            </a:solidFill>
            <a:latin typeface="Book Antiqua" panose="02040602050305030304" pitchFamily="18" charset="0"/>
          </a:endParaRPr>
        </a:p>
      </dgm:t>
    </dgm:pt>
    <dgm:pt modelId="{5D1423F3-B1CF-1D4F-ADC3-B1FF6AD5DDB7}">
      <dgm:prSet custT="1"/>
      <dgm:spPr/>
      <dgm:t>
        <a:bodyPr/>
        <a:lstStyle/>
        <a:p>
          <a:r>
            <a:rPr lang="en-US" sz="1800" b="1" dirty="0" err="1">
              <a:solidFill>
                <a:schemeClr val="tx1"/>
              </a:solidFill>
              <a:latin typeface="Book Antiqua" panose="02040602050305030304" pitchFamily="18" charset="0"/>
            </a:rPr>
            <a:t>Economías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Ilícitas</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tráfico</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trata</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corrupción</a:t>
          </a:r>
          <a:r>
            <a:rPr lang="en-US" sz="1800" b="1" dirty="0">
              <a:solidFill>
                <a:schemeClr val="tx1"/>
              </a:solidFill>
              <a:latin typeface="Book Antiqua" panose="02040602050305030304" pitchFamily="18" charset="0"/>
            </a:rPr>
            <a:t>, </a:t>
          </a:r>
          <a:r>
            <a:rPr lang="en-US" sz="1800" b="1" dirty="0" err="1">
              <a:solidFill>
                <a:schemeClr val="tx1"/>
              </a:solidFill>
              <a:latin typeface="Book Antiqua" panose="02040602050305030304" pitchFamily="18" charset="0"/>
            </a:rPr>
            <a:t>ingobernabilidad</a:t>
          </a:r>
          <a:r>
            <a:rPr lang="en-US" sz="1800" b="1" dirty="0">
              <a:solidFill>
                <a:schemeClr val="tx1"/>
              </a:solidFill>
              <a:latin typeface="Book Antiqua" panose="02040602050305030304" pitchFamily="18" charset="0"/>
            </a:rPr>
            <a:t> y </a:t>
          </a:r>
          <a:r>
            <a:rPr lang="en-US" sz="1800" b="1" dirty="0" err="1">
              <a:solidFill>
                <a:schemeClr val="tx1"/>
              </a:solidFill>
              <a:latin typeface="Book Antiqua" panose="02040602050305030304" pitchFamily="18" charset="0"/>
            </a:rPr>
            <a:t>seguridad</a:t>
          </a:r>
          <a:endParaRPr lang="en-US" sz="1800" b="1" dirty="0">
            <a:solidFill>
              <a:schemeClr val="tx1"/>
            </a:solidFill>
            <a:latin typeface="Book Antiqua" panose="02040602050305030304" pitchFamily="18" charset="0"/>
          </a:endParaRPr>
        </a:p>
      </dgm:t>
    </dgm:pt>
    <dgm:pt modelId="{1B0F94F9-7E9C-B543-90BA-A580CCFCF646}" type="parTrans" cxnId="{7041D32E-3A05-9D49-A57D-B00C1E06FCF8}">
      <dgm:prSet/>
      <dgm:spPr/>
      <dgm:t>
        <a:bodyPr/>
        <a:lstStyle/>
        <a:p>
          <a:endParaRPr lang="en-US" sz="1800" b="1">
            <a:solidFill>
              <a:schemeClr val="tx1"/>
            </a:solidFill>
            <a:latin typeface="Book Antiqua" panose="02040602050305030304" pitchFamily="18" charset="0"/>
          </a:endParaRPr>
        </a:p>
      </dgm:t>
    </dgm:pt>
    <dgm:pt modelId="{7259A149-19BD-8A47-BBA8-8292E7B9BB14}" type="sibTrans" cxnId="{7041D32E-3A05-9D49-A57D-B00C1E06FCF8}">
      <dgm:prSet/>
      <dgm:spPr/>
      <dgm:t>
        <a:bodyPr/>
        <a:lstStyle/>
        <a:p>
          <a:endParaRPr lang="en-US" sz="1800" b="1">
            <a:solidFill>
              <a:schemeClr val="tx1"/>
            </a:solidFill>
            <a:latin typeface="Book Antiqua" panose="02040602050305030304" pitchFamily="18" charset="0"/>
          </a:endParaRPr>
        </a:p>
      </dgm:t>
    </dgm:pt>
    <dgm:pt modelId="{11DAA16A-29E1-B844-AF4C-A00C478C8017}" type="pres">
      <dgm:prSet presAssocID="{AA5ABCC7-8A35-6F49-8588-92D9800BFA6F}" presName="linear" presStyleCnt="0">
        <dgm:presLayoutVars>
          <dgm:dir/>
          <dgm:resizeHandles val="exact"/>
        </dgm:presLayoutVars>
      </dgm:prSet>
      <dgm:spPr/>
      <dgm:t>
        <a:bodyPr/>
        <a:lstStyle/>
        <a:p>
          <a:endParaRPr lang="es-ES"/>
        </a:p>
      </dgm:t>
    </dgm:pt>
    <dgm:pt modelId="{56ED5896-554E-F54D-838B-28FC29E30A8B}" type="pres">
      <dgm:prSet presAssocID="{B8758490-0DBF-A349-B9D2-0B0B3A179D5F}" presName="comp" presStyleCnt="0"/>
      <dgm:spPr/>
    </dgm:pt>
    <dgm:pt modelId="{E104979B-76A9-4E4D-9AF4-E7557E7E8EE3}" type="pres">
      <dgm:prSet presAssocID="{B8758490-0DBF-A349-B9D2-0B0B3A179D5F}" presName="box" presStyleLbl="node1" presStyleIdx="0" presStyleCnt="7"/>
      <dgm:spPr/>
      <dgm:t>
        <a:bodyPr/>
        <a:lstStyle/>
        <a:p>
          <a:endParaRPr lang="es-ES"/>
        </a:p>
      </dgm:t>
    </dgm:pt>
    <dgm:pt modelId="{1C05738F-CBFB-CE44-8CFD-773BA029BBDB}" type="pres">
      <dgm:prSet presAssocID="{B8758490-0DBF-A349-B9D2-0B0B3A179D5F}" presName="img" presStyleLbl="fgImgPlace1" presStyleIdx="0" presStyleCnt="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a:p>
      </dgm:t>
    </dgm:pt>
    <dgm:pt modelId="{00651394-945B-A449-9737-EEA2D1AF3581}" type="pres">
      <dgm:prSet presAssocID="{B8758490-0DBF-A349-B9D2-0B0B3A179D5F}" presName="text" presStyleLbl="node1" presStyleIdx="0" presStyleCnt="7">
        <dgm:presLayoutVars>
          <dgm:bulletEnabled val="1"/>
        </dgm:presLayoutVars>
      </dgm:prSet>
      <dgm:spPr/>
      <dgm:t>
        <a:bodyPr/>
        <a:lstStyle/>
        <a:p>
          <a:endParaRPr lang="es-ES"/>
        </a:p>
      </dgm:t>
    </dgm:pt>
    <dgm:pt modelId="{BEFB472A-C5C1-6B42-B310-12A6B76044E9}" type="pres">
      <dgm:prSet presAssocID="{3FF049B6-B7DD-A149-AD6E-859DB930EBD8}" presName="spacer" presStyleCnt="0"/>
      <dgm:spPr/>
    </dgm:pt>
    <dgm:pt modelId="{373AEA56-24CB-A944-8D5C-FFD77CC6E509}" type="pres">
      <dgm:prSet presAssocID="{5F3A1209-B7AF-7645-9693-3AD9AD9CFC1E}" presName="comp" presStyleCnt="0"/>
      <dgm:spPr/>
    </dgm:pt>
    <dgm:pt modelId="{1A5D9637-410C-5044-897B-F8EE86CC33ED}" type="pres">
      <dgm:prSet presAssocID="{5F3A1209-B7AF-7645-9693-3AD9AD9CFC1E}" presName="box" presStyleLbl="node1" presStyleIdx="1" presStyleCnt="7"/>
      <dgm:spPr/>
      <dgm:t>
        <a:bodyPr/>
        <a:lstStyle/>
        <a:p>
          <a:endParaRPr lang="es-ES"/>
        </a:p>
      </dgm:t>
    </dgm:pt>
    <dgm:pt modelId="{E739EFD1-05A2-C14F-AFF7-6EA7BE3091AB}" type="pres">
      <dgm:prSet presAssocID="{5F3A1209-B7AF-7645-9693-3AD9AD9CFC1E}" presName="img" presStyleLbl="fgImgPlace1" presStyleIdx="1"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a:p>
      </dgm:t>
    </dgm:pt>
    <dgm:pt modelId="{A851F51A-7485-424A-9EF5-5D03365BCAD3}" type="pres">
      <dgm:prSet presAssocID="{5F3A1209-B7AF-7645-9693-3AD9AD9CFC1E}" presName="text" presStyleLbl="node1" presStyleIdx="1" presStyleCnt="7">
        <dgm:presLayoutVars>
          <dgm:bulletEnabled val="1"/>
        </dgm:presLayoutVars>
      </dgm:prSet>
      <dgm:spPr/>
      <dgm:t>
        <a:bodyPr/>
        <a:lstStyle/>
        <a:p>
          <a:endParaRPr lang="es-ES"/>
        </a:p>
      </dgm:t>
    </dgm:pt>
    <dgm:pt modelId="{2B3168F7-F947-7C43-93B0-E0FF581E4975}" type="pres">
      <dgm:prSet presAssocID="{423FCD27-076E-1547-9BF9-C0AC99E4B260}" presName="spacer" presStyleCnt="0"/>
      <dgm:spPr/>
    </dgm:pt>
    <dgm:pt modelId="{BC7A5F1B-5A4F-7140-AFA0-7C3842234162}" type="pres">
      <dgm:prSet presAssocID="{DBC8E290-B446-AA43-9AE9-75C8997FB384}" presName="comp" presStyleCnt="0"/>
      <dgm:spPr/>
    </dgm:pt>
    <dgm:pt modelId="{6420969A-FB79-D142-902A-54FEE72230A8}" type="pres">
      <dgm:prSet presAssocID="{DBC8E290-B446-AA43-9AE9-75C8997FB384}" presName="box" presStyleLbl="node1" presStyleIdx="2" presStyleCnt="7"/>
      <dgm:spPr/>
      <dgm:t>
        <a:bodyPr/>
        <a:lstStyle/>
        <a:p>
          <a:endParaRPr lang="es-ES"/>
        </a:p>
      </dgm:t>
    </dgm:pt>
    <dgm:pt modelId="{24BFE4D4-3B9D-404C-82D7-AA84A029E820}" type="pres">
      <dgm:prSet presAssocID="{DBC8E290-B446-AA43-9AE9-75C8997FB384}" presName="img" presStyleLbl="fgImgPlace1" presStyleIdx="2" presStyleCnt="7"/>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a:p>
      </dgm:t>
    </dgm:pt>
    <dgm:pt modelId="{33891B60-2CA2-C044-A224-3EAEEA0C4C72}" type="pres">
      <dgm:prSet presAssocID="{DBC8E290-B446-AA43-9AE9-75C8997FB384}" presName="text" presStyleLbl="node1" presStyleIdx="2" presStyleCnt="7">
        <dgm:presLayoutVars>
          <dgm:bulletEnabled val="1"/>
        </dgm:presLayoutVars>
      </dgm:prSet>
      <dgm:spPr/>
      <dgm:t>
        <a:bodyPr/>
        <a:lstStyle/>
        <a:p>
          <a:endParaRPr lang="es-ES"/>
        </a:p>
      </dgm:t>
    </dgm:pt>
    <dgm:pt modelId="{640DD0E4-8637-764D-A485-DD12CBABAEC5}" type="pres">
      <dgm:prSet presAssocID="{7B37EF6C-BEF1-834F-99ED-0FFA6A620708}" presName="spacer" presStyleCnt="0"/>
      <dgm:spPr/>
    </dgm:pt>
    <dgm:pt modelId="{AFA9C250-C1A0-A340-9C60-52D3E9DC6BAE}" type="pres">
      <dgm:prSet presAssocID="{F3304451-82EF-F848-A738-71FE5EFC3C0D}" presName="comp" presStyleCnt="0"/>
      <dgm:spPr/>
    </dgm:pt>
    <dgm:pt modelId="{E50B17BF-4FFF-3449-AA44-B828DFAABD96}" type="pres">
      <dgm:prSet presAssocID="{F3304451-82EF-F848-A738-71FE5EFC3C0D}" presName="box" presStyleLbl="node1" presStyleIdx="3" presStyleCnt="7"/>
      <dgm:spPr/>
      <dgm:t>
        <a:bodyPr/>
        <a:lstStyle/>
        <a:p>
          <a:endParaRPr lang="es-ES"/>
        </a:p>
      </dgm:t>
    </dgm:pt>
    <dgm:pt modelId="{8BA601F6-5310-B44B-82B8-55150549C34B}" type="pres">
      <dgm:prSet presAssocID="{F3304451-82EF-F848-A738-71FE5EFC3C0D}" presName="img" presStyleLbl="fgImgPlace1" presStyleIdx="3" presStyleCnt="7"/>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s-ES"/>
        </a:p>
      </dgm:t>
    </dgm:pt>
    <dgm:pt modelId="{CB8B050C-4933-A847-92DC-DBDDE22DE1A9}" type="pres">
      <dgm:prSet presAssocID="{F3304451-82EF-F848-A738-71FE5EFC3C0D}" presName="text" presStyleLbl="node1" presStyleIdx="3" presStyleCnt="7">
        <dgm:presLayoutVars>
          <dgm:bulletEnabled val="1"/>
        </dgm:presLayoutVars>
      </dgm:prSet>
      <dgm:spPr/>
      <dgm:t>
        <a:bodyPr/>
        <a:lstStyle/>
        <a:p>
          <a:endParaRPr lang="es-ES"/>
        </a:p>
      </dgm:t>
    </dgm:pt>
    <dgm:pt modelId="{19294809-446B-E34E-8D04-F6F98234C64E}" type="pres">
      <dgm:prSet presAssocID="{CBEE6888-C451-3A43-B17C-239F6B0EFAD0}" presName="spacer" presStyleCnt="0"/>
      <dgm:spPr/>
    </dgm:pt>
    <dgm:pt modelId="{79006549-8D6D-3047-957A-FB1170136A45}" type="pres">
      <dgm:prSet presAssocID="{ABA5FE79-95DF-8E4A-9C25-EBEE87918785}" presName="comp" presStyleCnt="0"/>
      <dgm:spPr/>
    </dgm:pt>
    <dgm:pt modelId="{123DD18F-24F0-6949-ABC7-20A5CEB4D83A}" type="pres">
      <dgm:prSet presAssocID="{ABA5FE79-95DF-8E4A-9C25-EBEE87918785}" presName="box" presStyleLbl="node1" presStyleIdx="4" presStyleCnt="7"/>
      <dgm:spPr/>
      <dgm:t>
        <a:bodyPr/>
        <a:lstStyle/>
        <a:p>
          <a:endParaRPr lang="es-ES"/>
        </a:p>
      </dgm:t>
    </dgm:pt>
    <dgm:pt modelId="{68F6745C-8DC5-CE44-872B-1D4CDF75F02E}" type="pres">
      <dgm:prSet presAssocID="{ABA5FE79-95DF-8E4A-9C25-EBEE87918785}" presName="img" presStyleLbl="fgImgPlace1" presStyleIdx="4" presStyleCnt="7"/>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s-ES"/>
        </a:p>
      </dgm:t>
    </dgm:pt>
    <dgm:pt modelId="{AB2BE073-066D-ED4F-8047-3A758748CCDB}" type="pres">
      <dgm:prSet presAssocID="{ABA5FE79-95DF-8E4A-9C25-EBEE87918785}" presName="text" presStyleLbl="node1" presStyleIdx="4" presStyleCnt="7">
        <dgm:presLayoutVars>
          <dgm:bulletEnabled val="1"/>
        </dgm:presLayoutVars>
      </dgm:prSet>
      <dgm:spPr/>
      <dgm:t>
        <a:bodyPr/>
        <a:lstStyle/>
        <a:p>
          <a:endParaRPr lang="es-ES"/>
        </a:p>
      </dgm:t>
    </dgm:pt>
    <dgm:pt modelId="{6ECD9F90-9F28-E64A-81AF-0784000A4E81}" type="pres">
      <dgm:prSet presAssocID="{FE0BBA61-4E06-BD4E-8434-402D9E01FAD8}" presName="spacer" presStyleCnt="0"/>
      <dgm:spPr/>
    </dgm:pt>
    <dgm:pt modelId="{09AD6C2C-A241-3847-9E82-1F88C32DE993}" type="pres">
      <dgm:prSet presAssocID="{F27247E9-A4C3-1B46-AA56-388489B2E2F4}" presName="comp" presStyleCnt="0"/>
      <dgm:spPr/>
    </dgm:pt>
    <dgm:pt modelId="{B017E4B2-B776-8146-99C1-01C4945CFAA0}" type="pres">
      <dgm:prSet presAssocID="{F27247E9-A4C3-1B46-AA56-388489B2E2F4}" presName="box" presStyleLbl="node1" presStyleIdx="5" presStyleCnt="7"/>
      <dgm:spPr/>
      <dgm:t>
        <a:bodyPr/>
        <a:lstStyle/>
        <a:p>
          <a:endParaRPr lang="es-ES"/>
        </a:p>
      </dgm:t>
    </dgm:pt>
    <dgm:pt modelId="{2BA86076-914B-4D4B-8D8F-E7A3586B114A}" type="pres">
      <dgm:prSet presAssocID="{F27247E9-A4C3-1B46-AA56-388489B2E2F4}" presName="img" presStyleLbl="fgImgPlace1" presStyleIdx="5" presStyleCnt="7"/>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a:p>
      </dgm:t>
    </dgm:pt>
    <dgm:pt modelId="{6C7D3DEF-3D4C-A541-A245-FB27F8334FB1}" type="pres">
      <dgm:prSet presAssocID="{F27247E9-A4C3-1B46-AA56-388489B2E2F4}" presName="text" presStyleLbl="node1" presStyleIdx="5" presStyleCnt="7">
        <dgm:presLayoutVars>
          <dgm:bulletEnabled val="1"/>
        </dgm:presLayoutVars>
      </dgm:prSet>
      <dgm:spPr/>
      <dgm:t>
        <a:bodyPr/>
        <a:lstStyle/>
        <a:p>
          <a:endParaRPr lang="es-ES"/>
        </a:p>
      </dgm:t>
    </dgm:pt>
    <dgm:pt modelId="{DBDE7587-B9F4-8E47-9CBB-298330D97DA3}" type="pres">
      <dgm:prSet presAssocID="{8E684A80-537C-FB40-AE14-A348C519C998}" presName="spacer" presStyleCnt="0"/>
      <dgm:spPr/>
    </dgm:pt>
    <dgm:pt modelId="{1F10836A-DF57-9846-B40E-0A57073E2098}" type="pres">
      <dgm:prSet presAssocID="{5D1423F3-B1CF-1D4F-ADC3-B1FF6AD5DDB7}" presName="comp" presStyleCnt="0"/>
      <dgm:spPr/>
    </dgm:pt>
    <dgm:pt modelId="{6E2D64F7-C985-8C49-A667-FAB1EF65BE53}" type="pres">
      <dgm:prSet presAssocID="{5D1423F3-B1CF-1D4F-ADC3-B1FF6AD5DDB7}" presName="box" presStyleLbl="node1" presStyleIdx="6" presStyleCnt="7"/>
      <dgm:spPr/>
      <dgm:t>
        <a:bodyPr/>
        <a:lstStyle/>
        <a:p>
          <a:endParaRPr lang="es-ES"/>
        </a:p>
      </dgm:t>
    </dgm:pt>
    <dgm:pt modelId="{C2E78312-55F9-FE4A-88C3-91A22ED70E10}" type="pres">
      <dgm:prSet presAssocID="{5D1423F3-B1CF-1D4F-ADC3-B1FF6AD5DDB7}" presName="img" presStyleLbl="fgImgPlace1" presStyleIdx="6" presStyleCnt="7"/>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s-ES"/>
        </a:p>
      </dgm:t>
    </dgm:pt>
    <dgm:pt modelId="{9F8D92D3-2949-D94F-9B1B-F3E5990CF1CE}" type="pres">
      <dgm:prSet presAssocID="{5D1423F3-B1CF-1D4F-ADC3-B1FF6AD5DDB7}" presName="text" presStyleLbl="node1" presStyleIdx="6" presStyleCnt="7">
        <dgm:presLayoutVars>
          <dgm:bulletEnabled val="1"/>
        </dgm:presLayoutVars>
      </dgm:prSet>
      <dgm:spPr/>
      <dgm:t>
        <a:bodyPr/>
        <a:lstStyle/>
        <a:p>
          <a:endParaRPr lang="es-ES"/>
        </a:p>
      </dgm:t>
    </dgm:pt>
  </dgm:ptLst>
  <dgm:cxnLst>
    <dgm:cxn modelId="{98C4D762-D51E-DF4F-9D55-C18DC8552288}" type="presOf" srcId="{5F3A1209-B7AF-7645-9693-3AD9AD9CFC1E}" destId="{A851F51A-7485-424A-9EF5-5D03365BCAD3}" srcOrd="1" destOrd="0" presId="urn:microsoft.com/office/officeart/2005/8/layout/vList4"/>
    <dgm:cxn modelId="{75921AB5-1172-5E48-AE00-5482F010C332}" type="presOf" srcId="{5F3A1209-B7AF-7645-9693-3AD9AD9CFC1E}" destId="{1A5D9637-410C-5044-897B-F8EE86CC33ED}" srcOrd="0" destOrd="0" presId="urn:microsoft.com/office/officeart/2005/8/layout/vList4"/>
    <dgm:cxn modelId="{23A5AB89-F3F0-4D45-8FD2-9C74E7F14922}" type="presOf" srcId="{ABA5FE79-95DF-8E4A-9C25-EBEE87918785}" destId="{123DD18F-24F0-6949-ABC7-20A5CEB4D83A}" srcOrd="0" destOrd="0" presId="urn:microsoft.com/office/officeart/2005/8/layout/vList4"/>
    <dgm:cxn modelId="{FF1F5EFA-DBC1-5B4C-82C7-0E7220AA8326}" type="presOf" srcId="{AA5ABCC7-8A35-6F49-8588-92D9800BFA6F}" destId="{11DAA16A-29E1-B844-AF4C-A00C478C8017}" srcOrd="0" destOrd="0" presId="urn:microsoft.com/office/officeart/2005/8/layout/vList4"/>
    <dgm:cxn modelId="{7E6420B8-B2C7-D548-9562-BAD35C487ACF}" type="presOf" srcId="{B8758490-0DBF-A349-B9D2-0B0B3A179D5F}" destId="{E104979B-76A9-4E4D-9AF4-E7557E7E8EE3}" srcOrd="0" destOrd="0" presId="urn:microsoft.com/office/officeart/2005/8/layout/vList4"/>
    <dgm:cxn modelId="{3AB0A215-1E48-FE4A-A14B-7022378A6122}" srcId="{AA5ABCC7-8A35-6F49-8588-92D9800BFA6F}" destId="{F27247E9-A4C3-1B46-AA56-388489B2E2F4}" srcOrd="5" destOrd="0" parTransId="{E6105C2E-C37D-D046-BBB6-77F55B3B1DD0}" sibTransId="{8E684A80-537C-FB40-AE14-A348C519C998}"/>
    <dgm:cxn modelId="{DCA31A44-053F-854A-8D33-576762B6585D}" type="presOf" srcId="{F27247E9-A4C3-1B46-AA56-388489B2E2F4}" destId="{6C7D3DEF-3D4C-A541-A245-FB27F8334FB1}" srcOrd="1" destOrd="0" presId="urn:microsoft.com/office/officeart/2005/8/layout/vList4"/>
    <dgm:cxn modelId="{5E75816B-B170-324F-B6F9-918E31412D32}" srcId="{AA5ABCC7-8A35-6F49-8588-92D9800BFA6F}" destId="{ABA5FE79-95DF-8E4A-9C25-EBEE87918785}" srcOrd="4" destOrd="0" parTransId="{0E41EB15-56AC-8749-B45A-52212B7422A0}" sibTransId="{FE0BBA61-4E06-BD4E-8434-402D9E01FAD8}"/>
    <dgm:cxn modelId="{ABBC007D-4A76-E443-AE26-2E6FB6721896}" type="presOf" srcId="{5D1423F3-B1CF-1D4F-ADC3-B1FF6AD5DDB7}" destId="{6E2D64F7-C985-8C49-A667-FAB1EF65BE53}" srcOrd="0" destOrd="0" presId="urn:microsoft.com/office/officeart/2005/8/layout/vList4"/>
    <dgm:cxn modelId="{6DDADD5C-8556-8D42-9A04-9D9C6AC83740}" type="presOf" srcId="{F27247E9-A4C3-1B46-AA56-388489B2E2F4}" destId="{B017E4B2-B776-8146-99C1-01C4945CFAA0}" srcOrd="0" destOrd="0" presId="urn:microsoft.com/office/officeart/2005/8/layout/vList4"/>
    <dgm:cxn modelId="{08454704-F62B-8949-B358-748D99971276}" type="presOf" srcId="{F3304451-82EF-F848-A738-71FE5EFC3C0D}" destId="{E50B17BF-4FFF-3449-AA44-B828DFAABD96}" srcOrd="0" destOrd="0" presId="urn:microsoft.com/office/officeart/2005/8/layout/vList4"/>
    <dgm:cxn modelId="{0E3F2FD1-138D-F44F-86DB-541D82BE5F69}" type="presOf" srcId="{B8758490-0DBF-A349-B9D2-0B0B3A179D5F}" destId="{00651394-945B-A449-9737-EEA2D1AF3581}" srcOrd="1" destOrd="0" presId="urn:microsoft.com/office/officeart/2005/8/layout/vList4"/>
    <dgm:cxn modelId="{9BC602AB-ADD6-0148-81C9-F91F5A3BD2D8}" srcId="{AA5ABCC7-8A35-6F49-8588-92D9800BFA6F}" destId="{DBC8E290-B446-AA43-9AE9-75C8997FB384}" srcOrd="2" destOrd="0" parTransId="{78ED4571-2EE4-C74F-ADB0-870DC83D5A00}" sibTransId="{7B37EF6C-BEF1-834F-99ED-0FFA6A620708}"/>
    <dgm:cxn modelId="{DE5F8695-C0E2-8D48-B554-E25E56DDCA7F}" type="presOf" srcId="{ABA5FE79-95DF-8E4A-9C25-EBEE87918785}" destId="{AB2BE073-066D-ED4F-8047-3A758748CCDB}" srcOrd="1" destOrd="0" presId="urn:microsoft.com/office/officeart/2005/8/layout/vList4"/>
    <dgm:cxn modelId="{11557707-F046-C54E-BE55-1D4DD5D1AA44}" srcId="{AA5ABCC7-8A35-6F49-8588-92D9800BFA6F}" destId="{F3304451-82EF-F848-A738-71FE5EFC3C0D}" srcOrd="3" destOrd="0" parTransId="{2803D312-4882-1247-86F7-6FB40ACCE0A5}" sibTransId="{CBEE6888-C451-3A43-B17C-239F6B0EFAD0}"/>
    <dgm:cxn modelId="{7041D32E-3A05-9D49-A57D-B00C1E06FCF8}" srcId="{AA5ABCC7-8A35-6F49-8588-92D9800BFA6F}" destId="{5D1423F3-B1CF-1D4F-ADC3-B1FF6AD5DDB7}" srcOrd="6" destOrd="0" parTransId="{1B0F94F9-7E9C-B543-90BA-A580CCFCF646}" sibTransId="{7259A149-19BD-8A47-BBA8-8292E7B9BB14}"/>
    <dgm:cxn modelId="{C9978AB6-F1B0-C74B-9D62-BABE5B99B359}" type="presOf" srcId="{F3304451-82EF-F848-A738-71FE5EFC3C0D}" destId="{CB8B050C-4933-A847-92DC-DBDDE22DE1A9}" srcOrd="1" destOrd="0" presId="urn:microsoft.com/office/officeart/2005/8/layout/vList4"/>
    <dgm:cxn modelId="{FA737FC2-081D-4A43-919A-F6BEF9BD0BA9}" type="presOf" srcId="{5D1423F3-B1CF-1D4F-ADC3-B1FF6AD5DDB7}" destId="{9F8D92D3-2949-D94F-9B1B-F3E5990CF1CE}" srcOrd="1" destOrd="0" presId="urn:microsoft.com/office/officeart/2005/8/layout/vList4"/>
    <dgm:cxn modelId="{DDD90624-102F-0B4A-A83D-A5C6B4D8F9D2}" type="presOf" srcId="{DBC8E290-B446-AA43-9AE9-75C8997FB384}" destId="{6420969A-FB79-D142-902A-54FEE72230A8}" srcOrd="0" destOrd="0" presId="urn:microsoft.com/office/officeart/2005/8/layout/vList4"/>
    <dgm:cxn modelId="{ECE68082-42E1-5842-924A-99B4ACC77AFF}" srcId="{AA5ABCC7-8A35-6F49-8588-92D9800BFA6F}" destId="{5F3A1209-B7AF-7645-9693-3AD9AD9CFC1E}" srcOrd="1" destOrd="0" parTransId="{BA29F8F3-B737-2C41-9C94-C34BE24DFC12}" sibTransId="{423FCD27-076E-1547-9BF9-C0AC99E4B260}"/>
    <dgm:cxn modelId="{CADEBF85-6123-A145-B267-3394E93CC30E}" type="presOf" srcId="{DBC8E290-B446-AA43-9AE9-75C8997FB384}" destId="{33891B60-2CA2-C044-A224-3EAEEA0C4C72}" srcOrd="1" destOrd="0" presId="urn:microsoft.com/office/officeart/2005/8/layout/vList4"/>
    <dgm:cxn modelId="{24B8060C-1F12-BC45-928F-0342FC8470A5}" srcId="{AA5ABCC7-8A35-6F49-8588-92D9800BFA6F}" destId="{B8758490-0DBF-A349-B9D2-0B0B3A179D5F}" srcOrd="0" destOrd="0" parTransId="{CF150B25-56D4-9D4B-996B-464C8AC9279E}" sibTransId="{3FF049B6-B7DD-A149-AD6E-859DB930EBD8}"/>
    <dgm:cxn modelId="{7F24270A-EEE0-BB47-BB73-D99A2CAC81F8}" type="presParOf" srcId="{11DAA16A-29E1-B844-AF4C-A00C478C8017}" destId="{56ED5896-554E-F54D-838B-28FC29E30A8B}" srcOrd="0" destOrd="0" presId="urn:microsoft.com/office/officeart/2005/8/layout/vList4"/>
    <dgm:cxn modelId="{9862585C-DC23-2C43-9F5B-33C839BDE9EB}" type="presParOf" srcId="{56ED5896-554E-F54D-838B-28FC29E30A8B}" destId="{E104979B-76A9-4E4D-9AF4-E7557E7E8EE3}" srcOrd="0" destOrd="0" presId="urn:microsoft.com/office/officeart/2005/8/layout/vList4"/>
    <dgm:cxn modelId="{9E47DA74-460D-C745-BA6E-060E71E6E58D}" type="presParOf" srcId="{56ED5896-554E-F54D-838B-28FC29E30A8B}" destId="{1C05738F-CBFB-CE44-8CFD-773BA029BBDB}" srcOrd="1" destOrd="0" presId="urn:microsoft.com/office/officeart/2005/8/layout/vList4"/>
    <dgm:cxn modelId="{C0B01EF9-97C4-2B46-BFF4-B601EE9B1794}" type="presParOf" srcId="{56ED5896-554E-F54D-838B-28FC29E30A8B}" destId="{00651394-945B-A449-9737-EEA2D1AF3581}" srcOrd="2" destOrd="0" presId="urn:microsoft.com/office/officeart/2005/8/layout/vList4"/>
    <dgm:cxn modelId="{AF454197-A4A0-DB43-895D-3DDE543D65E2}" type="presParOf" srcId="{11DAA16A-29E1-B844-AF4C-A00C478C8017}" destId="{BEFB472A-C5C1-6B42-B310-12A6B76044E9}" srcOrd="1" destOrd="0" presId="urn:microsoft.com/office/officeart/2005/8/layout/vList4"/>
    <dgm:cxn modelId="{A37BE029-B3DE-2B47-9194-F93E8132A1A5}" type="presParOf" srcId="{11DAA16A-29E1-B844-AF4C-A00C478C8017}" destId="{373AEA56-24CB-A944-8D5C-FFD77CC6E509}" srcOrd="2" destOrd="0" presId="urn:microsoft.com/office/officeart/2005/8/layout/vList4"/>
    <dgm:cxn modelId="{A9BF0F1C-42D1-1F4D-8122-C328C5995F73}" type="presParOf" srcId="{373AEA56-24CB-A944-8D5C-FFD77CC6E509}" destId="{1A5D9637-410C-5044-897B-F8EE86CC33ED}" srcOrd="0" destOrd="0" presId="urn:microsoft.com/office/officeart/2005/8/layout/vList4"/>
    <dgm:cxn modelId="{F80CF643-E2B8-B94B-92A0-8EEEC8EAB8A7}" type="presParOf" srcId="{373AEA56-24CB-A944-8D5C-FFD77CC6E509}" destId="{E739EFD1-05A2-C14F-AFF7-6EA7BE3091AB}" srcOrd="1" destOrd="0" presId="urn:microsoft.com/office/officeart/2005/8/layout/vList4"/>
    <dgm:cxn modelId="{A53598BF-C1E2-8848-A47E-7AF314834B1B}" type="presParOf" srcId="{373AEA56-24CB-A944-8D5C-FFD77CC6E509}" destId="{A851F51A-7485-424A-9EF5-5D03365BCAD3}" srcOrd="2" destOrd="0" presId="urn:microsoft.com/office/officeart/2005/8/layout/vList4"/>
    <dgm:cxn modelId="{81D65306-0F92-0446-A8A9-DAE2113F70EA}" type="presParOf" srcId="{11DAA16A-29E1-B844-AF4C-A00C478C8017}" destId="{2B3168F7-F947-7C43-93B0-E0FF581E4975}" srcOrd="3" destOrd="0" presId="urn:microsoft.com/office/officeart/2005/8/layout/vList4"/>
    <dgm:cxn modelId="{DA57E054-680F-B64A-AD18-74E76AC64D12}" type="presParOf" srcId="{11DAA16A-29E1-B844-AF4C-A00C478C8017}" destId="{BC7A5F1B-5A4F-7140-AFA0-7C3842234162}" srcOrd="4" destOrd="0" presId="urn:microsoft.com/office/officeart/2005/8/layout/vList4"/>
    <dgm:cxn modelId="{85B612EC-B512-1643-A142-9B07D2F0A579}" type="presParOf" srcId="{BC7A5F1B-5A4F-7140-AFA0-7C3842234162}" destId="{6420969A-FB79-D142-902A-54FEE72230A8}" srcOrd="0" destOrd="0" presId="urn:microsoft.com/office/officeart/2005/8/layout/vList4"/>
    <dgm:cxn modelId="{072EE9B4-D4C7-834D-9454-429CBCAD261F}" type="presParOf" srcId="{BC7A5F1B-5A4F-7140-AFA0-7C3842234162}" destId="{24BFE4D4-3B9D-404C-82D7-AA84A029E820}" srcOrd="1" destOrd="0" presId="urn:microsoft.com/office/officeart/2005/8/layout/vList4"/>
    <dgm:cxn modelId="{142A6408-3123-6C4B-B681-C40A8722093F}" type="presParOf" srcId="{BC7A5F1B-5A4F-7140-AFA0-7C3842234162}" destId="{33891B60-2CA2-C044-A224-3EAEEA0C4C72}" srcOrd="2" destOrd="0" presId="urn:microsoft.com/office/officeart/2005/8/layout/vList4"/>
    <dgm:cxn modelId="{7B3F7704-15DE-7E4B-8CB6-CE200E196C30}" type="presParOf" srcId="{11DAA16A-29E1-B844-AF4C-A00C478C8017}" destId="{640DD0E4-8637-764D-A485-DD12CBABAEC5}" srcOrd="5" destOrd="0" presId="urn:microsoft.com/office/officeart/2005/8/layout/vList4"/>
    <dgm:cxn modelId="{62477143-A2B9-1F4A-9ECE-C6BF238C04D9}" type="presParOf" srcId="{11DAA16A-29E1-B844-AF4C-A00C478C8017}" destId="{AFA9C250-C1A0-A340-9C60-52D3E9DC6BAE}" srcOrd="6" destOrd="0" presId="urn:microsoft.com/office/officeart/2005/8/layout/vList4"/>
    <dgm:cxn modelId="{7DACD873-EA22-334D-B83A-88137E4B137C}" type="presParOf" srcId="{AFA9C250-C1A0-A340-9C60-52D3E9DC6BAE}" destId="{E50B17BF-4FFF-3449-AA44-B828DFAABD96}" srcOrd="0" destOrd="0" presId="urn:microsoft.com/office/officeart/2005/8/layout/vList4"/>
    <dgm:cxn modelId="{8157C8C5-7925-6244-AA4C-7240B1D12F75}" type="presParOf" srcId="{AFA9C250-C1A0-A340-9C60-52D3E9DC6BAE}" destId="{8BA601F6-5310-B44B-82B8-55150549C34B}" srcOrd="1" destOrd="0" presId="urn:microsoft.com/office/officeart/2005/8/layout/vList4"/>
    <dgm:cxn modelId="{D1B9A7E7-5EBB-5843-9F66-2FCFD1E89BF0}" type="presParOf" srcId="{AFA9C250-C1A0-A340-9C60-52D3E9DC6BAE}" destId="{CB8B050C-4933-A847-92DC-DBDDE22DE1A9}" srcOrd="2" destOrd="0" presId="urn:microsoft.com/office/officeart/2005/8/layout/vList4"/>
    <dgm:cxn modelId="{118B242D-2600-DB49-8B6C-583AA62D34BA}" type="presParOf" srcId="{11DAA16A-29E1-B844-AF4C-A00C478C8017}" destId="{19294809-446B-E34E-8D04-F6F98234C64E}" srcOrd="7" destOrd="0" presId="urn:microsoft.com/office/officeart/2005/8/layout/vList4"/>
    <dgm:cxn modelId="{9DD5DA19-3CA6-4A4B-903E-96A66D2F87B2}" type="presParOf" srcId="{11DAA16A-29E1-B844-AF4C-A00C478C8017}" destId="{79006549-8D6D-3047-957A-FB1170136A45}" srcOrd="8" destOrd="0" presId="urn:microsoft.com/office/officeart/2005/8/layout/vList4"/>
    <dgm:cxn modelId="{4EC4F038-B927-FA4D-B973-64107F0799B3}" type="presParOf" srcId="{79006549-8D6D-3047-957A-FB1170136A45}" destId="{123DD18F-24F0-6949-ABC7-20A5CEB4D83A}" srcOrd="0" destOrd="0" presId="urn:microsoft.com/office/officeart/2005/8/layout/vList4"/>
    <dgm:cxn modelId="{4B26C0D3-27C6-4B4F-9C7F-84D18A4587D1}" type="presParOf" srcId="{79006549-8D6D-3047-957A-FB1170136A45}" destId="{68F6745C-8DC5-CE44-872B-1D4CDF75F02E}" srcOrd="1" destOrd="0" presId="urn:microsoft.com/office/officeart/2005/8/layout/vList4"/>
    <dgm:cxn modelId="{39029BB7-A55B-A543-98D2-6F03DB79F93C}" type="presParOf" srcId="{79006549-8D6D-3047-957A-FB1170136A45}" destId="{AB2BE073-066D-ED4F-8047-3A758748CCDB}" srcOrd="2" destOrd="0" presId="urn:microsoft.com/office/officeart/2005/8/layout/vList4"/>
    <dgm:cxn modelId="{FE2EED89-ED61-9F40-BA9A-47D57EF013D3}" type="presParOf" srcId="{11DAA16A-29E1-B844-AF4C-A00C478C8017}" destId="{6ECD9F90-9F28-E64A-81AF-0784000A4E81}" srcOrd="9" destOrd="0" presId="urn:microsoft.com/office/officeart/2005/8/layout/vList4"/>
    <dgm:cxn modelId="{85B3FEF2-B189-964D-B6C0-E8E96E2A4649}" type="presParOf" srcId="{11DAA16A-29E1-B844-AF4C-A00C478C8017}" destId="{09AD6C2C-A241-3847-9E82-1F88C32DE993}" srcOrd="10" destOrd="0" presId="urn:microsoft.com/office/officeart/2005/8/layout/vList4"/>
    <dgm:cxn modelId="{EB0AB1C3-7032-124D-933A-79795EC628B8}" type="presParOf" srcId="{09AD6C2C-A241-3847-9E82-1F88C32DE993}" destId="{B017E4B2-B776-8146-99C1-01C4945CFAA0}" srcOrd="0" destOrd="0" presId="urn:microsoft.com/office/officeart/2005/8/layout/vList4"/>
    <dgm:cxn modelId="{BA5AF2C6-F700-7649-BE50-5C9EAEDE6333}" type="presParOf" srcId="{09AD6C2C-A241-3847-9E82-1F88C32DE993}" destId="{2BA86076-914B-4D4B-8D8F-E7A3586B114A}" srcOrd="1" destOrd="0" presId="urn:microsoft.com/office/officeart/2005/8/layout/vList4"/>
    <dgm:cxn modelId="{F6101CB9-FA1B-0045-99FD-258A9F449FC5}" type="presParOf" srcId="{09AD6C2C-A241-3847-9E82-1F88C32DE993}" destId="{6C7D3DEF-3D4C-A541-A245-FB27F8334FB1}" srcOrd="2" destOrd="0" presId="urn:microsoft.com/office/officeart/2005/8/layout/vList4"/>
    <dgm:cxn modelId="{92891241-A823-F546-84EC-534A42FB84E7}" type="presParOf" srcId="{11DAA16A-29E1-B844-AF4C-A00C478C8017}" destId="{DBDE7587-B9F4-8E47-9CBB-298330D97DA3}" srcOrd="11" destOrd="0" presId="urn:microsoft.com/office/officeart/2005/8/layout/vList4"/>
    <dgm:cxn modelId="{F8C0E4FD-0D8F-1445-8E53-6F563B41FE06}" type="presParOf" srcId="{11DAA16A-29E1-B844-AF4C-A00C478C8017}" destId="{1F10836A-DF57-9846-B40E-0A57073E2098}" srcOrd="12" destOrd="0" presId="urn:microsoft.com/office/officeart/2005/8/layout/vList4"/>
    <dgm:cxn modelId="{BE3EA483-7D6E-0F4F-9049-97B666959163}" type="presParOf" srcId="{1F10836A-DF57-9846-B40E-0A57073E2098}" destId="{6E2D64F7-C985-8C49-A667-FAB1EF65BE53}" srcOrd="0" destOrd="0" presId="urn:microsoft.com/office/officeart/2005/8/layout/vList4"/>
    <dgm:cxn modelId="{8108C157-140D-D845-948B-84B08918D261}" type="presParOf" srcId="{1F10836A-DF57-9846-B40E-0A57073E2098}" destId="{C2E78312-55F9-FE4A-88C3-91A22ED70E10}" srcOrd="1" destOrd="0" presId="urn:microsoft.com/office/officeart/2005/8/layout/vList4"/>
    <dgm:cxn modelId="{A5CDB9BA-DF48-044B-BDB7-62D42FFD3F85}" type="presParOf" srcId="{1F10836A-DF57-9846-B40E-0A57073E2098}" destId="{9F8D92D3-2949-D94F-9B1B-F3E5990CF1C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4979B-76A9-4E4D-9AF4-E7557E7E8EE3}">
      <dsp:nvSpPr>
        <dsp:cNvPr id="0" name=""/>
        <dsp:cNvSpPr/>
      </dsp:nvSpPr>
      <dsp:spPr>
        <a:xfrm>
          <a:off x="0" y="0"/>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Expansión</a:t>
          </a:r>
          <a:r>
            <a:rPr lang="en-US" sz="1800" b="1" kern="1200" dirty="0">
              <a:solidFill>
                <a:schemeClr val="tx1"/>
              </a:solidFill>
              <a:latin typeface="Book Antiqua" panose="02040602050305030304" pitchFamily="18" charset="0"/>
            </a:rPr>
            <a:t> de </a:t>
          </a:r>
          <a:r>
            <a:rPr lang="en-US" sz="1800" b="1" kern="1200" dirty="0" err="1">
              <a:solidFill>
                <a:schemeClr val="tx1"/>
              </a:solidFill>
              <a:latin typeface="Book Antiqua" panose="02040602050305030304" pitchFamily="18" charset="0"/>
            </a:rPr>
            <a:t>agrocultivos</a:t>
          </a:r>
          <a:r>
            <a:rPr lang="en-US" sz="1800" b="1" kern="1200" dirty="0">
              <a:solidFill>
                <a:schemeClr val="tx1"/>
              </a:solidFill>
              <a:latin typeface="Book Antiqua" panose="02040602050305030304" pitchFamily="18" charset="0"/>
            </a:rPr>
            <a:t>: Palma, </a:t>
          </a:r>
          <a:r>
            <a:rPr lang="en-US" sz="1800" b="1" kern="1200" dirty="0" err="1">
              <a:solidFill>
                <a:schemeClr val="tx1"/>
              </a:solidFill>
              <a:latin typeface="Book Antiqua" panose="02040602050305030304" pitchFamily="18" charset="0"/>
            </a:rPr>
            <a:t>azucar</a:t>
          </a:r>
          <a:r>
            <a:rPr lang="en-US" sz="1800" b="1" kern="1200" dirty="0">
              <a:solidFill>
                <a:schemeClr val="tx1"/>
              </a:solidFill>
              <a:latin typeface="Book Antiqua" panose="02040602050305030304" pitchFamily="18" charset="0"/>
            </a:rPr>
            <a:t>, café, </a:t>
          </a:r>
          <a:r>
            <a:rPr lang="en-US" sz="1800" b="1" kern="1200" dirty="0" err="1">
              <a:solidFill>
                <a:schemeClr val="tx1"/>
              </a:solidFill>
              <a:latin typeface="Book Antiqua" panose="02040602050305030304" pitchFamily="18" charset="0"/>
            </a:rPr>
            <a:t>banano</a:t>
          </a:r>
          <a:r>
            <a:rPr lang="en-US" sz="1800" b="1" kern="1200" dirty="0">
              <a:solidFill>
                <a:schemeClr val="tx1"/>
              </a:solidFill>
              <a:latin typeface="Book Antiqua" panose="02040602050305030304" pitchFamily="18" charset="0"/>
            </a:rPr>
            <a:t>, papaya, </a:t>
          </a:r>
          <a:r>
            <a:rPr lang="en-US" sz="1800" b="1" kern="1200" dirty="0" err="1">
              <a:solidFill>
                <a:schemeClr val="tx1"/>
              </a:solidFill>
              <a:latin typeface="Book Antiqua" panose="02040602050305030304" pitchFamily="18" charset="0"/>
            </a:rPr>
            <a:t>melón</a:t>
          </a:r>
          <a:endParaRPr lang="en-US" sz="1800" b="1" kern="1200" dirty="0">
            <a:solidFill>
              <a:schemeClr val="tx1"/>
            </a:solidFill>
            <a:latin typeface="Book Antiqua" panose="02040602050305030304" pitchFamily="18" charset="0"/>
          </a:endParaRPr>
        </a:p>
      </dsp:txBody>
      <dsp:txXfrm>
        <a:off x="2493976" y="0"/>
        <a:ext cx="9594775" cy="762259"/>
      </dsp:txXfrm>
    </dsp:sp>
    <dsp:sp modelId="{1C05738F-CBFB-CE44-8CFD-773BA029BBDB}">
      <dsp:nvSpPr>
        <dsp:cNvPr id="0" name=""/>
        <dsp:cNvSpPr/>
      </dsp:nvSpPr>
      <dsp:spPr>
        <a:xfrm>
          <a:off x="76225" y="76225"/>
          <a:ext cx="2417750" cy="60980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5D9637-410C-5044-897B-F8EE86CC33ED}">
      <dsp:nvSpPr>
        <dsp:cNvPr id="0" name=""/>
        <dsp:cNvSpPr/>
      </dsp:nvSpPr>
      <dsp:spPr>
        <a:xfrm>
          <a:off x="0" y="838485"/>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Economías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extractivas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Hidróelectricas</a:t>
          </a:r>
          <a:endParaRPr lang="en-US" sz="1800" b="1" kern="1200" dirty="0">
            <a:solidFill>
              <a:schemeClr val="tx1"/>
            </a:solidFill>
            <a:latin typeface="Book Antiqua" panose="02040602050305030304" pitchFamily="18" charset="0"/>
          </a:endParaRPr>
        </a:p>
      </dsp:txBody>
      <dsp:txXfrm>
        <a:off x="2493976" y="838485"/>
        <a:ext cx="9594775" cy="762259"/>
      </dsp:txXfrm>
    </dsp:sp>
    <dsp:sp modelId="{E739EFD1-05A2-C14F-AFF7-6EA7BE3091AB}">
      <dsp:nvSpPr>
        <dsp:cNvPr id="0" name=""/>
        <dsp:cNvSpPr/>
      </dsp:nvSpPr>
      <dsp:spPr>
        <a:xfrm>
          <a:off x="76225" y="914711"/>
          <a:ext cx="2417750" cy="60980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0969A-FB79-D142-902A-54FEE72230A8}">
      <dsp:nvSpPr>
        <dsp:cNvPr id="0" name=""/>
        <dsp:cNvSpPr/>
      </dsp:nvSpPr>
      <dsp:spPr>
        <a:xfrm>
          <a:off x="0" y="1676971"/>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Economías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extractivas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Minería</a:t>
          </a:r>
          <a:endParaRPr lang="en-US" sz="1800" b="1" kern="1200" dirty="0">
            <a:solidFill>
              <a:schemeClr val="tx1"/>
            </a:solidFill>
            <a:latin typeface="Book Antiqua" panose="02040602050305030304" pitchFamily="18" charset="0"/>
          </a:endParaRPr>
        </a:p>
      </dsp:txBody>
      <dsp:txXfrm>
        <a:off x="2493976" y="1676971"/>
        <a:ext cx="9594775" cy="762259"/>
      </dsp:txXfrm>
    </dsp:sp>
    <dsp:sp modelId="{24BFE4D4-3B9D-404C-82D7-AA84A029E820}">
      <dsp:nvSpPr>
        <dsp:cNvPr id="0" name=""/>
        <dsp:cNvSpPr/>
      </dsp:nvSpPr>
      <dsp:spPr>
        <a:xfrm>
          <a:off x="76225" y="1753197"/>
          <a:ext cx="2417750" cy="60980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0B17BF-4FFF-3449-AA44-B828DFAABD96}">
      <dsp:nvSpPr>
        <dsp:cNvPr id="0" name=""/>
        <dsp:cNvSpPr/>
      </dsp:nvSpPr>
      <dsp:spPr>
        <a:xfrm>
          <a:off x="0" y="2515456"/>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Expansión</a:t>
          </a:r>
          <a:r>
            <a:rPr lang="en-US" sz="1800" b="1" kern="1200" dirty="0">
              <a:solidFill>
                <a:schemeClr val="tx1"/>
              </a:solidFill>
              <a:latin typeface="Book Antiqua" panose="02040602050305030304" pitchFamily="18" charset="0"/>
            </a:rPr>
            <a:t> de la </a:t>
          </a:r>
          <a:r>
            <a:rPr lang="en-US" sz="1800" b="1" kern="1200" dirty="0" err="1">
              <a:solidFill>
                <a:schemeClr val="tx1"/>
              </a:solidFill>
              <a:latin typeface="Book Antiqua" panose="02040602050305030304" pitchFamily="18" charset="0"/>
            </a:rPr>
            <a:t>ganadería</a:t>
          </a:r>
          <a:endParaRPr lang="en-US" sz="1800" b="1" kern="1200" dirty="0">
            <a:solidFill>
              <a:schemeClr val="tx1"/>
            </a:solidFill>
            <a:latin typeface="Book Antiqua" panose="02040602050305030304" pitchFamily="18" charset="0"/>
          </a:endParaRPr>
        </a:p>
      </dsp:txBody>
      <dsp:txXfrm>
        <a:off x="2493976" y="2515456"/>
        <a:ext cx="9594775" cy="762259"/>
      </dsp:txXfrm>
    </dsp:sp>
    <dsp:sp modelId="{8BA601F6-5310-B44B-82B8-55150549C34B}">
      <dsp:nvSpPr>
        <dsp:cNvPr id="0" name=""/>
        <dsp:cNvSpPr/>
      </dsp:nvSpPr>
      <dsp:spPr>
        <a:xfrm>
          <a:off x="76225" y="2591682"/>
          <a:ext cx="2417750" cy="60980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3DD18F-24F0-6949-ABC7-20A5CEB4D83A}">
      <dsp:nvSpPr>
        <dsp:cNvPr id="0" name=""/>
        <dsp:cNvSpPr/>
      </dsp:nvSpPr>
      <dsp:spPr>
        <a:xfrm>
          <a:off x="0" y="3353942"/>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Crecimiento</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urbano</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desordenado</a:t>
          </a:r>
          <a:r>
            <a:rPr lang="en-US" sz="1800" b="1" kern="1200" dirty="0">
              <a:solidFill>
                <a:schemeClr val="tx1"/>
              </a:solidFill>
              <a:latin typeface="Book Antiqua" panose="02040602050305030304" pitchFamily="18" charset="0"/>
            </a:rPr>
            <a:t>  e </a:t>
          </a:r>
          <a:r>
            <a:rPr lang="en-US" sz="1800" b="1" kern="1200" dirty="0" err="1">
              <a:solidFill>
                <a:schemeClr val="tx1"/>
              </a:solidFill>
              <a:latin typeface="Book Antiqua" panose="02040602050305030304" pitchFamily="18" charset="0"/>
            </a:rPr>
            <a:t>incremento</a:t>
          </a:r>
          <a:r>
            <a:rPr lang="en-US" sz="1800" b="1" kern="1200" dirty="0">
              <a:solidFill>
                <a:schemeClr val="tx1"/>
              </a:solidFill>
              <a:latin typeface="Book Antiqua" panose="02040602050305030304" pitchFamily="18" charset="0"/>
            </a:rPr>
            <a:t> de la </a:t>
          </a:r>
          <a:r>
            <a:rPr lang="en-US" sz="1800" b="1" kern="1200" dirty="0" err="1">
              <a:solidFill>
                <a:schemeClr val="tx1"/>
              </a:solidFill>
              <a:latin typeface="Book Antiqua" panose="02040602050305030304" pitchFamily="18" charset="0"/>
            </a:rPr>
            <a:t>desigualdad</a:t>
          </a:r>
          <a:r>
            <a:rPr lang="en-US" sz="1800" b="1" kern="1200" dirty="0">
              <a:solidFill>
                <a:schemeClr val="tx1"/>
              </a:solidFill>
              <a:latin typeface="Book Antiqua" panose="02040602050305030304" pitchFamily="18" charset="0"/>
            </a:rPr>
            <a:t>/</a:t>
          </a:r>
          <a:r>
            <a:rPr lang="en-US" sz="1800" b="1" kern="1200" dirty="0" err="1">
              <a:solidFill>
                <a:schemeClr val="tx1"/>
              </a:solidFill>
              <a:latin typeface="Book Antiqua" panose="02040602050305030304" pitchFamily="18" charset="0"/>
            </a:rPr>
            <a:t>violencia</a:t>
          </a:r>
          <a:endParaRPr lang="en-US" sz="1800" b="1" kern="1200" dirty="0">
            <a:solidFill>
              <a:schemeClr val="tx1"/>
            </a:solidFill>
            <a:latin typeface="Book Antiqua" panose="02040602050305030304" pitchFamily="18" charset="0"/>
          </a:endParaRPr>
        </a:p>
      </dsp:txBody>
      <dsp:txXfrm>
        <a:off x="2493976" y="3353942"/>
        <a:ext cx="9594775" cy="762259"/>
      </dsp:txXfrm>
    </dsp:sp>
    <dsp:sp modelId="{68F6745C-8DC5-CE44-872B-1D4CDF75F02E}">
      <dsp:nvSpPr>
        <dsp:cNvPr id="0" name=""/>
        <dsp:cNvSpPr/>
      </dsp:nvSpPr>
      <dsp:spPr>
        <a:xfrm>
          <a:off x="76225" y="3430168"/>
          <a:ext cx="2417750" cy="60980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7E4B2-B776-8146-99C1-01C4945CFAA0}">
      <dsp:nvSpPr>
        <dsp:cNvPr id="0" name=""/>
        <dsp:cNvSpPr/>
      </dsp:nvSpPr>
      <dsp:spPr>
        <a:xfrm>
          <a:off x="0" y="4192427"/>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Desplazamiento</a:t>
          </a:r>
          <a:r>
            <a:rPr lang="en-US" sz="1800" b="1" kern="1200" dirty="0">
              <a:solidFill>
                <a:schemeClr val="tx1"/>
              </a:solidFill>
              <a:latin typeface="Book Antiqua" panose="02040602050305030304" pitchFamily="18" charset="0"/>
            </a:rPr>
            <a:t> y </a:t>
          </a:r>
          <a:r>
            <a:rPr lang="en-US" sz="1800" b="1" kern="1200" dirty="0" err="1">
              <a:solidFill>
                <a:schemeClr val="tx1"/>
              </a:solidFill>
              <a:latin typeface="Book Antiqua" panose="02040602050305030304" pitchFamily="18" charset="0"/>
            </a:rPr>
            <a:t>despojo</a:t>
          </a:r>
          <a:r>
            <a:rPr lang="en-US" sz="1800" b="1" kern="1200" dirty="0">
              <a:solidFill>
                <a:schemeClr val="tx1"/>
              </a:solidFill>
              <a:latin typeface="Book Antiqua" panose="02040602050305030304" pitchFamily="18" charset="0"/>
            </a:rPr>
            <a:t> vs. </a:t>
          </a:r>
          <a:r>
            <a:rPr lang="en-US" sz="1800" b="1" kern="1200" dirty="0" err="1">
              <a:solidFill>
                <a:schemeClr val="tx1"/>
              </a:solidFill>
              <a:latin typeface="Book Antiqua" panose="02040602050305030304" pitchFamily="18" charset="0"/>
            </a:rPr>
            <a:t>migración</a:t>
          </a:r>
          <a:endParaRPr lang="en-US" sz="1800" b="1" kern="1200" dirty="0">
            <a:solidFill>
              <a:schemeClr val="tx1"/>
            </a:solidFill>
            <a:latin typeface="Book Antiqua" panose="02040602050305030304" pitchFamily="18" charset="0"/>
          </a:endParaRPr>
        </a:p>
      </dsp:txBody>
      <dsp:txXfrm>
        <a:off x="2493976" y="4192427"/>
        <a:ext cx="9594775" cy="762259"/>
      </dsp:txXfrm>
    </dsp:sp>
    <dsp:sp modelId="{2BA86076-914B-4D4B-8D8F-E7A3586B114A}">
      <dsp:nvSpPr>
        <dsp:cNvPr id="0" name=""/>
        <dsp:cNvSpPr/>
      </dsp:nvSpPr>
      <dsp:spPr>
        <a:xfrm>
          <a:off x="76225" y="4268653"/>
          <a:ext cx="2417750" cy="609807"/>
        </a:xfrm>
        <a:prstGeom prst="roundRect">
          <a:avLst>
            <a:gd name="adj" fmla="val 1000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D64F7-C985-8C49-A667-FAB1EF65BE53}">
      <dsp:nvSpPr>
        <dsp:cNvPr id="0" name=""/>
        <dsp:cNvSpPr/>
      </dsp:nvSpPr>
      <dsp:spPr>
        <a:xfrm>
          <a:off x="0" y="5030913"/>
          <a:ext cx="12088752" cy="76225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latin typeface="Book Antiqua" panose="02040602050305030304" pitchFamily="18" charset="0"/>
            </a:rPr>
            <a:t>Economías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Ilícitas</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tráfico</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trata</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corrupción</a:t>
          </a:r>
          <a:r>
            <a:rPr lang="en-US" sz="1800" b="1" kern="1200" dirty="0">
              <a:solidFill>
                <a:schemeClr val="tx1"/>
              </a:solidFill>
              <a:latin typeface="Book Antiqua" panose="02040602050305030304" pitchFamily="18" charset="0"/>
            </a:rPr>
            <a:t>, </a:t>
          </a:r>
          <a:r>
            <a:rPr lang="en-US" sz="1800" b="1" kern="1200" dirty="0" err="1">
              <a:solidFill>
                <a:schemeClr val="tx1"/>
              </a:solidFill>
              <a:latin typeface="Book Antiqua" panose="02040602050305030304" pitchFamily="18" charset="0"/>
            </a:rPr>
            <a:t>ingobernabilidad</a:t>
          </a:r>
          <a:r>
            <a:rPr lang="en-US" sz="1800" b="1" kern="1200" dirty="0">
              <a:solidFill>
                <a:schemeClr val="tx1"/>
              </a:solidFill>
              <a:latin typeface="Book Antiqua" panose="02040602050305030304" pitchFamily="18" charset="0"/>
            </a:rPr>
            <a:t> y </a:t>
          </a:r>
          <a:r>
            <a:rPr lang="en-US" sz="1800" b="1" kern="1200" dirty="0" err="1">
              <a:solidFill>
                <a:schemeClr val="tx1"/>
              </a:solidFill>
              <a:latin typeface="Book Antiqua" panose="02040602050305030304" pitchFamily="18" charset="0"/>
            </a:rPr>
            <a:t>seguridad</a:t>
          </a:r>
          <a:endParaRPr lang="en-US" sz="1800" b="1" kern="1200" dirty="0">
            <a:solidFill>
              <a:schemeClr val="tx1"/>
            </a:solidFill>
            <a:latin typeface="Book Antiqua" panose="02040602050305030304" pitchFamily="18" charset="0"/>
          </a:endParaRPr>
        </a:p>
      </dsp:txBody>
      <dsp:txXfrm>
        <a:off x="2493976" y="5030913"/>
        <a:ext cx="9594775" cy="762259"/>
      </dsp:txXfrm>
    </dsp:sp>
    <dsp:sp modelId="{C2E78312-55F9-FE4A-88C3-91A22ED70E10}">
      <dsp:nvSpPr>
        <dsp:cNvPr id="0" name=""/>
        <dsp:cNvSpPr/>
      </dsp:nvSpPr>
      <dsp:spPr>
        <a:xfrm>
          <a:off x="76225" y="5107139"/>
          <a:ext cx="2417750" cy="609807"/>
        </a:xfrm>
        <a:prstGeom prst="roundRect">
          <a:avLst>
            <a:gd name="adj" fmla="val 10000"/>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1DBB0-3003-5A43-97F6-7986ECB62CD9}" type="datetimeFigureOut">
              <a:rPr lang="en-GT" smtClean="0"/>
              <a:t>04/13/2021</a:t>
            </a:fld>
            <a:endParaRPr lang="en-G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94C38-B2CC-7B4C-ADE9-C746D4461343}" type="slidenum">
              <a:rPr lang="en-GT" smtClean="0"/>
              <a:t>‹Nº›</a:t>
            </a:fld>
            <a:endParaRPr lang="en-GT"/>
          </a:p>
        </p:txBody>
      </p:sp>
    </p:spTree>
    <p:extLst>
      <p:ext uri="{BB962C8B-B14F-4D97-AF65-F5344CB8AC3E}">
        <p14:creationId xmlns:p14="http://schemas.microsoft.com/office/powerpoint/2010/main" val="85238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hashtag/FLARETC20?src=hashtag_clic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quite an honor to be part of the Women in Research and Science an employee led resource group and celebrate with all of you the International day of women and girls in science sharing some of the research I have been engaged with during the last couple of years, that is a collective effort with the team you see listed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MSFs aspire to bring together diverse constituencies to make decisions.</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But #women and #IndigenousPeople, low-caste groups, #Afro-descendants, #pastoralists and the poor are either under-represented in MSFs or lack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1B95E0"/>
                </a:solidFill>
                <a:effectLst/>
                <a:latin typeface="system-ui"/>
                <a:hlinkClick r:id="rId3"/>
              </a:rPr>
              <a:t>#FLARETC20</a:t>
            </a:r>
            <a:endParaRPr lang="en-US" b="1" i="0" u="none" strike="noStrike" dirty="0">
              <a:solidFill>
                <a:srgbClr val="1B95E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1B95E0"/>
                </a:solidFill>
                <a:effectLst/>
                <a:latin typeface="system-ui"/>
                <a:ea typeface="Calibri" panose="020F0502020204030204" pitchFamily="34" charset="0"/>
                <a:cs typeface="Times New Roman" panose="02020603050405020304" pitchFamily="18" charset="0"/>
              </a:rPr>
              <a:t>@CIFOR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1/5</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D5E5D3E-F53D-4631-BC2D-31A255390D04}" type="slidenum">
              <a:rPr lang="en-US" smtClean="0"/>
              <a:t>1</a:t>
            </a:fld>
            <a:endParaRPr lang="en-US"/>
          </a:p>
        </p:txBody>
      </p:sp>
    </p:spTree>
    <p:extLst>
      <p:ext uri="{BB962C8B-B14F-4D97-AF65-F5344CB8AC3E}">
        <p14:creationId xmlns:p14="http://schemas.microsoft.com/office/powerpoint/2010/main" val="42511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T" dirty="0"/>
              <a:t>Tasas de deforestación y degradación </a:t>
            </a:r>
          </a:p>
          <a:p>
            <a:r>
              <a:rPr lang="en-GT" dirty="0"/>
              <a:t>Expansión del Corredor seco </a:t>
            </a:r>
          </a:p>
        </p:txBody>
      </p:sp>
      <p:sp>
        <p:nvSpPr>
          <p:cNvPr id="4" name="Slide Number Placeholder 3"/>
          <p:cNvSpPr>
            <a:spLocks noGrp="1"/>
          </p:cNvSpPr>
          <p:nvPr>
            <p:ph type="sldNum" sz="quarter" idx="5"/>
          </p:nvPr>
        </p:nvSpPr>
        <p:spPr/>
        <p:txBody>
          <a:bodyPr/>
          <a:lstStyle/>
          <a:p>
            <a:fld id="{CE994C38-B2CC-7B4C-ADE9-C746D4461343}" type="slidenum">
              <a:rPr lang="en-GT" smtClean="0"/>
              <a:t>3</a:t>
            </a:fld>
            <a:endParaRPr lang="en-GT"/>
          </a:p>
        </p:txBody>
      </p:sp>
    </p:spTree>
    <p:extLst>
      <p:ext uri="{BB962C8B-B14F-4D97-AF65-F5344CB8AC3E}">
        <p14:creationId xmlns:p14="http://schemas.microsoft.com/office/powerpoint/2010/main" val="317850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r>
              <a:rPr lang="en-GT" dirty="0"/>
              <a:t>uatemala: 10 proyectos analizados 100 comunidades impactadas – 25 ataques – los más peligrosos en Guatemala : Las Hidroeléctricas!</a:t>
            </a:r>
          </a:p>
          <a:p>
            <a:r>
              <a:rPr lang="en-GT" dirty="0"/>
              <a:t>Honduras: 19 proyectos analizados – 152 comunidades impactadas 129 ataques (Mineria, infraestructura; madereros; agronegocios);  agronegocios y mineria los mas peligrosos. </a:t>
            </a:r>
          </a:p>
        </p:txBody>
      </p:sp>
      <p:sp>
        <p:nvSpPr>
          <p:cNvPr id="4" name="Slide Number Placeholder 3"/>
          <p:cNvSpPr>
            <a:spLocks noGrp="1"/>
          </p:cNvSpPr>
          <p:nvPr>
            <p:ph type="sldNum" sz="quarter" idx="5"/>
          </p:nvPr>
        </p:nvSpPr>
        <p:spPr/>
        <p:txBody>
          <a:bodyPr/>
          <a:lstStyle/>
          <a:p>
            <a:fld id="{CE994C38-B2CC-7B4C-ADE9-C746D4461343}" type="slidenum">
              <a:rPr lang="en-GT" smtClean="0"/>
              <a:t>5</a:t>
            </a:fld>
            <a:endParaRPr lang="en-GT"/>
          </a:p>
        </p:txBody>
      </p:sp>
    </p:spTree>
    <p:extLst>
      <p:ext uri="{BB962C8B-B14F-4D97-AF65-F5344CB8AC3E}">
        <p14:creationId xmlns:p14="http://schemas.microsoft.com/office/powerpoint/2010/main" val="153209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T" dirty="0"/>
              <a:t>Políticas ambientales implícitas </a:t>
            </a:r>
          </a:p>
          <a:p>
            <a:pPr marL="342900" indent="-342900">
              <a:buFont typeface="Arial" panose="020B0604020202020204" pitchFamily="34" charset="0"/>
              <a:buChar char="•"/>
            </a:pPr>
            <a:r>
              <a:rPr lang="en-GT" dirty="0"/>
              <a:t>Agenda formal – visión técnica con dificultades de abordar la interdependencia, abordar la aceleración y magnificación de los cambios. </a:t>
            </a:r>
          </a:p>
        </p:txBody>
      </p:sp>
      <p:sp>
        <p:nvSpPr>
          <p:cNvPr id="4" name="Slide Number Placeholder 3"/>
          <p:cNvSpPr>
            <a:spLocks noGrp="1"/>
          </p:cNvSpPr>
          <p:nvPr>
            <p:ph type="sldNum" sz="quarter" idx="5"/>
          </p:nvPr>
        </p:nvSpPr>
        <p:spPr/>
        <p:txBody>
          <a:bodyPr/>
          <a:lstStyle/>
          <a:p>
            <a:fld id="{CE994C38-B2CC-7B4C-ADE9-C746D4461343}" type="slidenum">
              <a:rPr lang="en-GT" smtClean="0"/>
              <a:t>6</a:t>
            </a:fld>
            <a:endParaRPr lang="en-GT"/>
          </a:p>
        </p:txBody>
      </p:sp>
    </p:spTree>
    <p:extLst>
      <p:ext uri="{BB962C8B-B14F-4D97-AF65-F5344CB8AC3E}">
        <p14:creationId xmlns:p14="http://schemas.microsoft.com/office/powerpoint/2010/main" val="23872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las </a:t>
            </a:r>
            <a:r>
              <a:rPr lang="en-US" sz="1200" b="0" i="0" u="none" strike="noStrike" kern="1200" dirty="0" err="1">
                <a:solidFill>
                  <a:schemeClr val="tx1"/>
                </a:solidFill>
                <a:effectLst/>
                <a:latin typeface="+mn-lt"/>
                <a:ea typeface="+mn-ea"/>
                <a:cs typeface="+mn-cs"/>
              </a:rPr>
              <a:t>disposiciones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presidenciales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por</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pandemia</a:t>
            </a:r>
            <a:r>
              <a:rPr lang="en-US" sz="1200" b="0" i="0" u="none" strike="noStrike" kern="1200" dirty="0">
                <a:solidFill>
                  <a:schemeClr val="tx1"/>
                </a:solidFill>
                <a:effectLst/>
                <a:latin typeface="+mn-lt"/>
                <a:ea typeface="+mn-ea"/>
                <a:cs typeface="+mn-cs"/>
              </a:rPr>
              <a:t> de coronavirus, las </a:t>
            </a:r>
            <a:r>
              <a:rPr lang="en-US" sz="1200" b="0" i="0" u="none" strike="noStrike" kern="1200" dirty="0" err="1">
                <a:solidFill>
                  <a:schemeClr val="tx1"/>
                </a:solidFill>
                <a:effectLst/>
                <a:latin typeface="+mn-lt"/>
                <a:ea typeface="+mn-ea"/>
                <a:cs typeface="+mn-cs"/>
              </a:rPr>
              <a:t>actividades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forestales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fueron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interrumpidas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Petén </a:t>
            </a:r>
            <a:r>
              <a:rPr lang="en-US" sz="1200" b="0" i="0" u="none" strike="noStrike" kern="1200" dirty="0" err="1">
                <a:solidFill>
                  <a:schemeClr val="tx1"/>
                </a:solidFill>
                <a:effectLst/>
                <a:latin typeface="+mn-lt"/>
                <a:ea typeface="+mn-ea"/>
                <a:cs typeface="+mn-cs"/>
              </a:rPr>
              <a:t>durante</a:t>
            </a:r>
            <a:r>
              <a:rPr lang="en-US" sz="1200" b="0" i="0" u="none" strike="noStrike" kern="1200" dirty="0">
                <a:solidFill>
                  <a:schemeClr val="tx1"/>
                </a:solidFill>
                <a:effectLst/>
                <a:latin typeface="+mn-lt"/>
                <a:ea typeface="+mn-ea"/>
                <a:cs typeface="+mn-cs"/>
              </a:rPr>
              <a:t> largo </a:t>
            </a:r>
            <a:r>
              <a:rPr lang="en-US" sz="1200" b="0" i="0" u="none" strike="noStrike" kern="1200" dirty="0" err="1">
                <a:solidFill>
                  <a:schemeClr val="tx1"/>
                </a:solidFill>
                <a:effectLst/>
                <a:latin typeface="+mn-lt"/>
                <a:ea typeface="+mn-ea"/>
                <a:cs typeface="+mn-cs"/>
              </a:rPr>
              <a:t>tiempo</a:t>
            </a:r>
            <a:r>
              <a:rPr lang="en-US" sz="1200" b="0" i="0" u="none" strike="noStrike" kern="1200" dirty="0">
                <a:solidFill>
                  <a:schemeClr val="tx1"/>
                </a:solidFill>
                <a:effectLst/>
                <a:latin typeface="+mn-lt"/>
                <a:ea typeface="+mn-ea"/>
                <a:cs typeface="+mn-cs"/>
              </a:rPr>
              <a:t>, lo que </a:t>
            </a:r>
            <a:r>
              <a:rPr lang="en-US" sz="1200" b="0" i="0" u="none" strike="noStrike" kern="1200" dirty="0" err="1">
                <a:solidFill>
                  <a:schemeClr val="tx1"/>
                </a:solidFill>
                <a:effectLst/>
                <a:latin typeface="+mn-lt"/>
                <a:ea typeface="+mn-ea"/>
                <a:cs typeface="+mn-cs"/>
              </a:rPr>
              <a:t>generó</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pérdidas</a:t>
            </a:r>
            <a:r>
              <a:rPr lang="en-US" sz="1200" b="0" i="0" u="none" strike="noStrike" kern="1200" dirty="0">
                <a:solidFill>
                  <a:schemeClr val="tx1"/>
                </a:solidFill>
                <a:effectLst/>
                <a:latin typeface="+mn-lt"/>
                <a:ea typeface="+mn-ea"/>
                <a:cs typeface="+mn-cs"/>
              </a:rPr>
              <a:t> a las personas que se </a:t>
            </a:r>
            <a:r>
              <a:rPr lang="en-US" sz="1200" b="0" i="0" u="none" strike="noStrike" kern="1200" dirty="0" err="1">
                <a:solidFill>
                  <a:schemeClr val="tx1"/>
                </a:solidFill>
                <a:effectLst/>
                <a:latin typeface="+mn-lt"/>
                <a:ea typeface="+mn-ea"/>
                <a:cs typeface="+mn-cs"/>
              </a:rPr>
              <a:t>dedican</a:t>
            </a:r>
            <a:r>
              <a:rPr lang="en-US" sz="1200" b="0" i="0" u="none" strike="noStrike" kern="1200" dirty="0">
                <a:solidFill>
                  <a:schemeClr val="tx1"/>
                </a:solidFill>
                <a:effectLst/>
                <a:latin typeface="+mn-lt"/>
                <a:ea typeface="+mn-ea"/>
                <a:cs typeface="+mn-cs"/>
              </a:rPr>
              <a:t> a la </a:t>
            </a:r>
            <a:r>
              <a:rPr lang="en-US" sz="1200" b="0" i="0" u="none" strike="noStrike" kern="1200" dirty="0" err="1">
                <a:solidFill>
                  <a:schemeClr val="tx1"/>
                </a:solidFill>
                <a:effectLst/>
                <a:latin typeface="+mn-lt"/>
                <a:ea typeface="+mn-ea"/>
                <a:cs typeface="+mn-cs"/>
              </a:rPr>
              <a:t>recolección</a:t>
            </a:r>
            <a:r>
              <a:rPr lang="en-US" sz="1200" b="0" i="0" u="none" strike="noStrike" kern="1200" dirty="0">
                <a:solidFill>
                  <a:schemeClr val="tx1"/>
                </a:solidFill>
                <a:effectLst/>
                <a:latin typeface="+mn-lt"/>
                <a:ea typeface="+mn-ea"/>
                <a:cs typeface="+mn-cs"/>
              </a:rPr>
              <a:t> de la </a:t>
            </a:r>
            <a:r>
              <a:rPr lang="en-US" sz="1200" b="0" i="0" u="none" strike="noStrike" kern="1200" dirty="0" err="1">
                <a:solidFill>
                  <a:schemeClr val="tx1"/>
                </a:solidFill>
                <a:effectLst/>
                <a:latin typeface="+mn-lt"/>
                <a:ea typeface="+mn-ea"/>
                <a:cs typeface="+mn-cs"/>
              </a:rPr>
              <a:t>hoja</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xate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semilla</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ramón</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manejo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forestal</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especies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preciosas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caoba</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cedro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 </a:t>
            </a:r>
            <a:r>
              <a:rPr lang="en-US" sz="1200" b="0" i="0" u="none" strike="noStrike" kern="1200" dirty="0" err="1">
                <a:solidFill>
                  <a:schemeClr val="tx1"/>
                </a:solidFill>
                <a:effectLst/>
                <a:latin typeface="+mn-lt"/>
                <a:ea typeface="+mn-ea"/>
                <a:cs typeface="+mn-cs"/>
              </a:rPr>
              <a:t>acuerdo</a:t>
            </a:r>
            <a:r>
              <a:rPr lang="en-US" sz="1200" b="0" i="0" u="none" strike="noStrike" kern="1200" dirty="0">
                <a:solidFill>
                  <a:schemeClr val="tx1"/>
                </a:solidFill>
                <a:effectLst/>
                <a:latin typeface="+mn-lt"/>
                <a:ea typeface="+mn-ea"/>
                <a:cs typeface="+mn-cs"/>
              </a:rPr>
              <a:t> a FORESCOM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tres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meses</a:t>
            </a:r>
            <a:r>
              <a:rPr lang="en-US" sz="1200" b="0" i="0" u="none" strike="noStrike" kern="1200" dirty="0">
                <a:solidFill>
                  <a:schemeClr val="tx1"/>
                </a:solidFill>
                <a:effectLst/>
                <a:latin typeface="+mn-lt"/>
                <a:ea typeface="+mn-ea"/>
                <a:cs typeface="+mn-cs"/>
              </a:rPr>
              <a:t>  el sector de </a:t>
            </a:r>
            <a:r>
              <a:rPr lang="en-US" sz="1200" b="0" i="0" u="none" strike="noStrike" kern="1200" dirty="0" err="1">
                <a:solidFill>
                  <a:schemeClr val="tx1"/>
                </a:solidFill>
                <a:effectLst/>
                <a:latin typeface="+mn-lt"/>
                <a:ea typeface="+mn-ea"/>
                <a:cs typeface="+mn-cs"/>
              </a:rPr>
              <a:t>producción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forestal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Petén </a:t>
            </a:r>
            <a:r>
              <a:rPr lang="en-US" sz="1200" b="0" i="0" u="none" strike="noStrike" kern="1200" dirty="0" err="1">
                <a:solidFill>
                  <a:schemeClr val="tx1"/>
                </a:solidFill>
                <a:effectLst/>
                <a:latin typeface="+mn-lt"/>
                <a:ea typeface="+mn-ea"/>
                <a:cs typeface="+mn-cs"/>
              </a:rPr>
              <a:t>dejó</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percibir</a:t>
            </a:r>
            <a:r>
              <a:rPr lang="en-US" sz="1200" b="0" i="0" u="none" strike="noStrike" kern="1200" dirty="0">
                <a:solidFill>
                  <a:schemeClr val="tx1"/>
                </a:solidFill>
                <a:effectLst/>
                <a:latin typeface="+mn-lt"/>
                <a:ea typeface="+mn-ea"/>
                <a:cs typeface="+mn-cs"/>
              </a:rPr>
              <a:t> al </a:t>
            </a:r>
            <a:r>
              <a:rPr lang="en-US" sz="1200" b="0" i="0" u="none" strike="noStrike" kern="1200" dirty="0" err="1">
                <a:solidFill>
                  <a:schemeClr val="tx1"/>
                </a:solidFill>
                <a:effectLst/>
                <a:latin typeface="+mn-lt"/>
                <a:ea typeface="+mn-ea"/>
                <a:cs typeface="+mn-cs"/>
              </a:rPr>
              <a:t>menos</a:t>
            </a:r>
            <a:r>
              <a:rPr lang="en-US" sz="1200" b="0" i="0" u="none" strike="noStrike" kern="1200" dirty="0">
                <a:solidFill>
                  <a:schemeClr val="tx1"/>
                </a:solidFill>
                <a:effectLst/>
                <a:latin typeface="+mn-lt"/>
                <a:ea typeface="+mn-ea"/>
                <a:cs typeface="+mn-cs"/>
              </a:rPr>
              <a:t> Q6 </a:t>
            </a:r>
            <a:r>
              <a:rPr lang="en-US" sz="1200" b="0" i="0" u="none" strike="noStrike" kern="1200" dirty="0" err="1">
                <a:solidFill>
                  <a:schemeClr val="tx1"/>
                </a:solidFill>
                <a:effectLst/>
                <a:latin typeface="+mn-lt"/>
                <a:ea typeface="+mn-ea"/>
                <a:cs typeface="+mn-cs"/>
              </a:rPr>
              <a:t>millones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debido</a:t>
            </a:r>
            <a:r>
              <a:rPr lang="en-US" sz="1200" b="0" i="0" u="none" strike="noStrike" kern="1200" dirty="0">
                <a:solidFill>
                  <a:schemeClr val="tx1"/>
                </a:solidFill>
                <a:effectLst/>
                <a:latin typeface="+mn-lt"/>
                <a:ea typeface="+mn-ea"/>
                <a:cs typeface="+mn-cs"/>
              </a:rPr>
              <a:t> a las </a:t>
            </a:r>
            <a:r>
              <a:rPr lang="en-US" sz="1200" b="0" i="0" u="none" strike="noStrike" kern="1200" dirty="0" err="1">
                <a:solidFill>
                  <a:schemeClr val="tx1"/>
                </a:solidFill>
                <a:effectLst/>
                <a:latin typeface="+mn-lt"/>
                <a:ea typeface="+mn-ea"/>
                <a:cs typeface="+mn-cs"/>
              </a:rPr>
              <a:t>disposiciones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sanitarias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por</a:t>
            </a:r>
            <a:r>
              <a:rPr lang="en-US" sz="1200" b="0" i="0" u="none" strike="noStrike" kern="1200" dirty="0">
                <a:solidFill>
                  <a:schemeClr val="tx1"/>
                </a:solidFill>
                <a:effectLst/>
                <a:latin typeface="+mn-lt"/>
                <a:ea typeface="+mn-ea"/>
                <a:cs typeface="+mn-cs"/>
              </a:rPr>
              <a:t> el coronavirus</a:t>
            </a:r>
          </a:p>
          <a:p>
            <a:r>
              <a:rPr lang="en-US" sz="1200" b="0" i="0" u="none" strike="noStrike" kern="1200" dirty="0">
                <a:solidFill>
                  <a:schemeClr val="tx1"/>
                </a:solidFill>
                <a:effectLst/>
                <a:latin typeface="+mn-lt"/>
                <a:ea typeface="+mn-ea"/>
                <a:cs typeface="+mn-cs"/>
              </a:rPr>
              <a:t>Solo la </a:t>
            </a:r>
            <a:r>
              <a:rPr lang="en-US" sz="1200" b="0" i="0" u="none" strike="noStrike" kern="1200" dirty="0" err="1">
                <a:solidFill>
                  <a:schemeClr val="tx1"/>
                </a:solidFill>
                <a:effectLst/>
                <a:latin typeface="+mn-lt"/>
                <a:ea typeface="+mn-ea"/>
                <a:cs typeface="+mn-cs"/>
              </a:rPr>
              <a:t>pérdida</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comercialización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hoja</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Xate</a:t>
            </a:r>
            <a:r>
              <a:rPr lang="en-US" sz="1200" b="0" i="0" u="none" strike="noStrike" kern="1200" dirty="0">
                <a:solidFill>
                  <a:schemeClr val="tx1"/>
                </a:solidFill>
                <a:effectLst/>
                <a:latin typeface="+mn-lt"/>
                <a:ea typeface="+mn-ea"/>
                <a:cs typeface="+mn-cs"/>
              </a:rPr>
              <a:t> (sector </a:t>
            </a:r>
            <a:r>
              <a:rPr lang="en-US" sz="1200" b="0" i="0" u="none" strike="noStrike" kern="1200" dirty="0" err="1">
                <a:solidFill>
                  <a:schemeClr val="tx1"/>
                </a:solidFill>
                <a:effectLst/>
                <a:latin typeface="+mn-lt"/>
                <a:ea typeface="+mn-ea"/>
                <a:cs typeface="+mn-cs"/>
              </a:rPr>
              <a:t>donde</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involucran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mujeres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dejaron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percibir</a:t>
            </a:r>
            <a:r>
              <a:rPr lang="en-US" sz="1200" b="0" i="0" u="none" strike="noStrike" kern="1200" dirty="0">
                <a:solidFill>
                  <a:schemeClr val="tx1"/>
                </a:solidFill>
                <a:effectLst/>
                <a:latin typeface="+mn-lt"/>
                <a:ea typeface="+mn-ea"/>
                <a:cs typeface="+mn-cs"/>
              </a:rPr>
              <a:t> Q800,000.  </a:t>
            </a:r>
            <a:r>
              <a:rPr lang="en-US" sz="1200" b="0" i="0" u="none" strike="noStrike" kern="1200" dirty="0" err="1">
                <a:solidFill>
                  <a:schemeClr val="tx1"/>
                </a:solidFill>
                <a:effectLst/>
                <a:latin typeface="+mn-lt"/>
                <a:ea typeface="+mn-ea"/>
                <a:cs typeface="+mn-cs"/>
              </a:rPr>
              <a:t>Esta</a:t>
            </a:r>
            <a:r>
              <a:rPr lang="en-US" sz="1200" b="0" i="0" u="none" strike="noStrike" kern="1200" dirty="0">
                <a:solidFill>
                  <a:schemeClr val="tx1"/>
                </a:solidFill>
                <a:effectLst/>
                <a:latin typeface="+mn-lt"/>
                <a:ea typeface="+mn-ea"/>
                <a:cs typeface="+mn-cs"/>
              </a:rPr>
              <a:t> Perdida </a:t>
            </a:r>
            <a:r>
              <a:rPr lang="en-US" sz="1200" b="0" i="0" u="none" strike="noStrike" kern="1200" dirty="0" err="1">
                <a:solidFill>
                  <a:schemeClr val="tx1"/>
                </a:solidFill>
                <a:effectLst/>
                <a:latin typeface="+mn-lt"/>
                <a:ea typeface="+mn-ea"/>
                <a:cs typeface="+mn-cs"/>
              </a:rPr>
              <a:t>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importante</a:t>
            </a:r>
            <a:r>
              <a:rPr lang="en-US" sz="1200" b="0" i="0" u="none" strike="noStrike" kern="1200" dirty="0">
                <a:solidFill>
                  <a:schemeClr val="tx1"/>
                </a:solidFill>
                <a:effectLst/>
                <a:latin typeface="+mn-lt"/>
                <a:ea typeface="+mn-ea"/>
                <a:cs typeface="+mn-cs"/>
              </a:rPr>
              <a:t> dado que la </a:t>
            </a:r>
            <a:r>
              <a:rPr lang="en-US" sz="1200" b="0" i="0" u="none" strike="noStrike" kern="1200" dirty="0" err="1">
                <a:solidFill>
                  <a:schemeClr val="tx1"/>
                </a:solidFill>
                <a:effectLst/>
                <a:latin typeface="+mn-lt"/>
                <a:ea typeface="+mn-ea"/>
                <a:cs typeface="+mn-cs"/>
              </a:rPr>
              <a:t>comercialización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Xate</a:t>
            </a:r>
            <a:r>
              <a:rPr lang="en-US" sz="1200" b="0" i="0" u="none" strike="noStrike" kern="1200" dirty="0">
                <a:solidFill>
                  <a:schemeClr val="tx1"/>
                </a:solidFill>
                <a:effectLst/>
                <a:latin typeface="+mn-lt"/>
                <a:ea typeface="+mn-ea"/>
                <a:cs typeface="+mn-cs"/>
              </a:rPr>
              <a:t> genera </a:t>
            </a:r>
            <a:r>
              <a:rPr lang="en-US" sz="1200" b="0" i="0" u="none" strike="noStrike" kern="1200" dirty="0" err="1">
                <a:solidFill>
                  <a:schemeClr val="tx1"/>
                </a:solidFill>
                <a:effectLst/>
                <a:latin typeface="+mn-lt"/>
                <a:ea typeface="+mn-ea"/>
                <a:cs typeface="+mn-cs"/>
              </a:rPr>
              <a:t>unos</a:t>
            </a:r>
            <a:r>
              <a:rPr lang="en-US" sz="1200" b="0" i="0" u="none" strike="noStrike" kern="1200" dirty="0">
                <a:solidFill>
                  <a:schemeClr val="tx1"/>
                </a:solidFill>
                <a:effectLst/>
                <a:latin typeface="+mn-lt"/>
                <a:ea typeface="+mn-ea"/>
                <a:cs typeface="+mn-cs"/>
              </a:rPr>
              <a:t> Q7.7 </a:t>
            </a:r>
            <a:r>
              <a:rPr lang="en-US" sz="1200" b="0" i="0" u="none" strike="noStrike" kern="1200" dirty="0" err="1">
                <a:solidFill>
                  <a:schemeClr val="tx1"/>
                </a:solidFill>
                <a:effectLst/>
                <a:latin typeface="+mn-lt"/>
                <a:ea typeface="+mn-ea"/>
                <a:cs typeface="+mn-cs"/>
              </a:rPr>
              <a:t>Millones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año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cerca</a:t>
            </a:r>
            <a:r>
              <a:rPr lang="en-US" sz="1200" b="0" i="0" u="none" strike="noStrike" kern="1200" dirty="0">
                <a:solidFill>
                  <a:schemeClr val="tx1"/>
                </a:solidFill>
                <a:effectLst/>
                <a:latin typeface="+mn-lt"/>
                <a:ea typeface="+mn-ea"/>
                <a:cs typeface="+mn-cs"/>
              </a:rPr>
              <a:t> de USD1 </a:t>
            </a:r>
            <a:r>
              <a:rPr lang="en-US" sz="1200" b="0" i="0" u="none" strike="noStrike" kern="1200" dirty="0" err="1">
                <a:solidFill>
                  <a:schemeClr val="tx1"/>
                </a:solidFill>
                <a:effectLst/>
                <a:latin typeface="+mn-lt"/>
                <a:ea typeface="+mn-ea"/>
                <a:cs typeface="+mn-cs"/>
              </a:rPr>
              <a:t>Millon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Las </a:t>
            </a:r>
            <a:r>
              <a:rPr lang="en-US" sz="1200" b="0" i="0" u="none" strike="noStrike" kern="1200" dirty="0" err="1">
                <a:solidFill>
                  <a:schemeClr val="tx1"/>
                </a:solidFill>
                <a:effectLst/>
                <a:latin typeface="+mn-lt"/>
                <a:ea typeface="+mn-ea"/>
                <a:cs typeface="+mn-cs"/>
              </a:rPr>
              <a:t>exportaciones</a:t>
            </a:r>
            <a:r>
              <a:rPr lang="en-US" sz="1200" b="0" i="0" u="none" strike="noStrike" kern="1200" dirty="0">
                <a:solidFill>
                  <a:schemeClr val="tx1"/>
                </a:solidFill>
                <a:effectLst/>
                <a:latin typeface="+mn-lt"/>
                <a:ea typeface="+mn-ea"/>
                <a:cs typeface="+mn-cs"/>
              </a:rPr>
              <a:t> a EEUU, Europa y </a:t>
            </a:r>
            <a:r>
              <a:rPr lang="en-US" sz="1200" b="0" i="0" u="none" strike="noStrike" kern="1200" dirty="0" err="1">
                <a:solidFill>
                  <a:schemeClr val="tx1"/>
                </a:solidFill>
                <a:effectLst/>
                <a:latin typeface="+mn-lt"/>
                <a:ea typeface="+mn-ea"/>
                <a:cs typeface="+mn-cs"/>
              </a:rPr>
              <a:t>Republica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Dominicana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principales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compradores</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madera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fueron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suspendidos</a:t>
            </a:r>
            <a:r>
              <a:rPr lang="en-US" sz="1200" b="0" i="0" u="none" strike="noStrike" kern="1200" dirty="0">
                <a:solidFill>
                  <a:schemeClr val="tx1"/>
                </a:solidFill>
                <a:effectLst/>
                <a:latin typeface="+mn-lt"/>
                <a:ea typeface="+mn-ea"/>
                <a:cs typeface="+mn-cs"/>
              </a:rPr>
              <a:t> hasta Agosto.</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 RESPUESTA: VOLCADOS AL MERCADO NACIONAL</a:t>
            </a:r>
          </a:p>
          <a:p>
            <a:endParaRPr lang="en-US" dirty="0"/>
          </a:p>
        </p:txBody>
      </p:sp>
      <p:sp>
        <p:nvSpPr>
          <p:cNvPr id="4" name="Slide Number Placeholder 3"/>
          <p:cNvSpPr>
            <a:spLocks noGrp="1"/>
          </p:cNvSpPr>
          <p:nvPr>
            <p:ph type="sldNum" sz="quarter" idx="5"/>
          </p:nvPr>
        </p:nvSpPr>
        <p:spPr/>
        <p:txBody>
          <a:bodyPr/>
          <a:lstStyle/>
          <a:p>
            <a:fld id="{9AC235F1-B0BE-4944-9F96-4B48E6263FFC}" type="slidenum">
              <a:rPr lang="en-US" smtClean="0"/>
              <a:t>7</a:t>
            </a:fld>
            <a:endParaRPr lang="en-US"/>
          </a:p>
        </p:txBody>
      </p:sp>
    </p:spTree>
    <p:extLst>
      <p:ext uri="{BB962C8B-B14F-4D97-AF65-F5344CB8AC3E}">
        <p14:creationId xmlns:p14="http://schemas.microsoft.com/office/powerpoint/2010/main" val="303335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venir" panose="02000503020000020003" pitchFamily="2" charset="0"/>
              </a:rPr>
              <a:t>Resiliencia</a:t>
            </a:r>
            <a:r>
              <a:rPr lang="en-US" sz="1200" b="1" dirty="0">
                <a:latin typeface="Avenir" panose="02000503020000020003" pitchFamily="2" charset="0"/>
              </a:rPr>
              <a:t>: </a:t>
            </a:r>
            <a:r>
              <a:rPr lang="en-US" sz="1200" b="1" dirty="0" err="1">
                <a:latin typeface="Avenir" panose="02000503020000020003" pitchFamily="2" charset="0"/>
              </a:rPr>
              <a:t>Capacidad</a:t>
            </a:r>
            <a:r>
              <a:rPr lang="en-US" sz="1200" b="1" dirty="0">
                <a:latin typeface="Avenir" panose="02000503020000020003" pitchFamily="2" charset="0"/>
              </a:rPr>
              <a:t> de </a:t>
            </a:r>
            <a:r>
              <a:rPr lang="en-US" sz="1200" b="1" dirty="0" err="1">
                <a:latin typeface="Avenir" panose="02000503020000020003" pitchFamily="2" charset="0"/>
              </a:rPr>
              <a:t>respuesta</a:t>
            </a:r>
            <a:r>
              <a:rPr lang="en-US" sz="1200" b="1" dirty="0">
                <a:latin typeface="Avenir" panose="02000503020000020003" pitchFamily="2" charset="0"/>
              </a:rPr>
              <a:t> *</a:t>
            </a:r>
            <a:r>
              <a:rPr lang="en-US" sz="1200" b="1" dirty="0" err="1">
                <a:latin typeface="Avenir" panose="02000503020000020003" pitchFamily="2" charset="0"/>
              </a:rPr>
              <a:t>Adaptación</a:t>
            </a:r>
            <a:endParaRPr lang="en-US" sz="1200" b="1" dirty="0">
              <a:latin typeface="Avenir" panose="02000503020000020003" pitchFamily="2" charset="0"/>
            </a:endParaRPr>
          </a:p>
          <a:p>
            <a:endParaRPr lang="en-GT" dirty="0"/>
          </a:p>
        </p:txBody>
      </p:sp>
      <p:sp>
        <p:nvSpPr>
          <p:cNvPr id="4" name="Slide Number Placeholder 3"/>
          <p:cNvSpPr>
            <a:spLocks noGrp="1"/>
          </p:cNvSpPr>
          <p:nvPr>
            <p:ph type="sldNum" sz="quarter" idx="5"/>
          </p:nvPr>
        </p:nvSpPr>
        <p:spPr/>
        <p:txBody>
          <a:bodyPr/>
          <a:lstStyle/>
          <a:p>
            <a:fld id="{CE994C38-B2CC-7B4C-ADE9-C746D4461343}" type="slidenum">
              <a:rPr lang="en-GT" smtClean="0"/>
              <a:t>10</a:t>
            </a:fld>
            <a:endParaRPr lang="en-GT"/>
          </a:p>
        </p:txBody>
      </p:sp>
    </p:spTree>
    <p:extLst>
      <p:ext uri="{BB962C8B-B14F-4D97-AF65-F5344CB8AC3E}">
        <p14:creationId xmlns:p14="http://schemas.microsoft.com/office/powerpoint/2010/main" val="186886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dirty="0"/>
          </a:p>
        </p:txBody>
      </p:sp>
      <p:sp>
        <p:nvSpPr>
          <p:cNvPr id="4" name="Slide Number Placeholder 3"/>
          <p:cNvSpPr>
            <a:spLocks noGrp="1"/>
          </p:cNvSpPr>
          <p:nvPr>
            <p:ph type="sldNum" sz="quarter" idx="5"/>
          </p:nvPr>
        </p:nvSpPr>
        <p:spPr/>
        <p:txBody>
          <a:bodyPr/>
          <a:lstStyle/>
          <a:p>
            <a:fld id="{CE994C38-B2CC-7B4C-ADE9-C746D4461343}" type="slidenum">
              <a:rPr lang="en-GT" smtClean="0"/>
              <a:t>11</a:t>
            </a:fld>
            <a:endParaRPr lang="en-GT"/>
          </a:p>
        </p:txBody>
      </p:sp>
    </p:spTree>
    <p:extLst>
      <p:ext uri="{BB962C8B-B14F-4D97-AF65-F5344CB8AC3E}">
        <p14:creationId xmlns:p14="http://schemas.microsoft.com/office/powerpoint/2010/main" val="256683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118CA-D4C7-4B08-A343-00DE01F5C4E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385609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18CA-D4C7-4B08-A343-00DE01F5C4E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264680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18CA-D4C7-4B08-A343-00DE01F5C4E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308582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p:spTree>
      <p:nvGrpSpPr>
        <p:cNvPr id="1" name=""/>
        <p:cNvGrpSpPr/>
        <p:nvPr/>
      </p:nvGrpSpPr>
      <p:grpSpPr>
        <a:xfrm>
          <a:off x="0" y="0"/>
          <a:ext cx="0" cy="0"/>
          <a:chOff x="0" y="0"/>
          <a:chExt cx="0" cy="0"/>
        </a:xfrm>
      </p:grpSpPr>
      <p:pic>
        <p:nvPicPr>
          <p:cNvPr id="13" name="Picture 12" descr="RS16255_CIFOR_Ethiopia_50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4630400" cy="7320283"/>
          </a:xfrm>
          <a:prstGeom prst="rect">
            <a:avLst/>
          </a:prstGeom>
        </p:spPr>
      </p:pic>
      <p:sp>
        <p:nvSpPr>
          <p:cNvPr id="14" name="Rectangle 13"/>
          <p:cNvSpPr/>
          <p:nvPr userDrawn="1"/>
        </p:nvSpPr>
        <p:spPr>
          <a:xfrm>
            <a:off x="-21168" y="3030721"/>
            <a:ext cx="14688820" cy="4289564"/>
          </a:xfrm>
          <a:prstGeom prst="rect">
            <a:avLst/>
          </a:prstGeom>
          <a:gradFill flip="none" rotWithShape="1">
            <a:gsLst>
              <a:gs pos="0">
                <a:schemeClr val="bg1">
                  <a:alpha val="0"/>
                </a:schemeClr>
              </a:gs>
              <a:gs pos="100000">
                <a:srgbClr val="000000">
                  <a:alpha val="77000"/>
                </a:srgbClr>
              </a:gs>
            </a:gsLst>
            <a:lin ang="51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ctrTitle" hasCustomPrompt="1"/>
          </p:nvPr>
        </p:nvSpPr>
        <p:spPr>
          <a:xfrm>
            <a:off x="1097281" y="2844809"/>
            <a:ext cx="11270827" cy="1764030"/>
          </a:xfrm>
        </p:spPr>
        <p:txBody>
          <a:bodyPr/>
          <a:lstStyle>
            <a:lvl1pPr algn="l">
              <a:defRPr b="0" i="0">
                <a:solidFill>
                  <a:schemeClr val="bg1"/>
                </a:solidFill>
                <a:latin typeface="Avenir Heavy"/>
                <a:cs typeface="Avenir Heavy"/>
              </a:defRPr>
            </a:lvl1pPr>
          </a:lstStyle>
          <a:p>
            <a:r>
              <a:rPr lang="en-US" dirty="0"/>
              <a:t>CLICK TO EDIT MASTER TITLE STYLE</a:t>
            </a:r>
          </a:p>
        </p:txBody>
      </p:sp>
      <p:sp>
        <p:nvSpPr>
          <p:cNvPr id="3" name="Subtitle 2"/>
          <p:cNvSpPr>
            <a:spLocks noGrp="1"/>
          </p:cNvSpPr>
          <p:nvPr>
            <p:ph type="subTitle" idx="1"/>
          </p:nvPr>
        </p:nvSpPr>
        <p:spPr>
          <a:xfrm>
            <a:off x="1097280" y="4622809"/>
            <a:ext cx="10241280" cy="736991"/>
          </a:xfrm>
        </p:spPr>
        <p:txBody>
          <a:bodyPr>
            <a:normAutofit/>
          </a:bodyPr>
          <a:lstStyle>
            <a:lvl1pPr marL="0" indent="0" algn="l">
              <a:buNone/>
              <a:defRPr sz="3360" b="0" i="0">
                <a:solidFill>
                  <a:srgbClr val="FFFFFF"/>
                </a:solidFill>
                <a:latin typeface="Avenir Medium"/>
                <a:cs typeface="Avenir Medium"/>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subtitle style</a:t>
            </a:r>
          </a:p>
        </p:txBody>
      </p:sp>
      <p:sp>
        <p:nvSpPr>
          <p:cNvPr id="25" name="Text Placeholder 24"/>
          <p:cNvSpPr>
            <a:spLocks noGrp="1"/>
          </p:cNvSpPr>
          <p:nvPr>
            <p:ph type="body" sz="quarter" idx="13" hasCustomPrompt="1"/>
          </p:nvPr>
        </p:nvSpPr>
        <p:spPr>
          <a:xfrm>
            <a:off x="1097281" y="5716850"/>
            <a:ext cx="11269981" cy="538480"/>
          </a:xfrm>
        </p:spPr>
        <p:txBody>
          <a:bodyPr>
            <a:normAutofit/>
          </a:bodyPr>
          <a:lstStyle>
            <a:lvl1pPr marL="0" indent="0">
              <a:buFontTx/>
              <a:buNone/>
              <a:defRPr sz="2400" b="0" i="0">
                <a:solidFill>
                  <a:srgbClr val="FFFFFF"/>
                </a:solidFill>
                <a:latin typeface="Avenir"/>
                <a:cs typeface="Avenir"/>
              </a:defRPr>
            </a:lvl1pPr>
          </a:lstStyle>
          <a:p>
            <a:pPr lvl="0"/>
            <a:r>
              <a:rPr lang="en-US" dirty="0"/>
              <a:t>Click to edit Presenter name</a:t>
            </a:r>
          </a:p>
        </p:txBody>
      </p:sp>
      <p:pic>
        <p:nvPicPr>
          <p:cNvPr id="11" name="Picture 10">
            <a:extLst>
              <a:ext uri="{FF2B5EF4-FFF2-40B4-BE49-F238E27FC236}">
                <a16:creationId xmlns:a16="http://schemas.microsoft.com/office/drawing/2014/main" id="{AB587CF6-821F-3148-8409-5D162A042E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51" y="6346860"/>
            <a:ext cx="14704902" cy="1960820"/>
          </a:xfrm>
          <a:prstGeom prst="rect">
            <a:avLst/>
          </a:prstGeom>
        </p:spPr>
      </p:pic>
    </p:spTree>
    <p:extLst>
      <p:ext uri="{BB962C8B-B14F-4D97-AF65-F5344CB8AC3E}">
        <p14:creationId xmlns:p14="http://schemas.microsoft.com/office/powerpoint/2010/main" val="187019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18CA-D4C7-4B08-A343-00DE01F5C4E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46998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118CA-D4C7-4B08-A343-00DE01F5C4E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370257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118CA-D4C7-4B08-A343-00DE01F5C4E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1296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118CA-D4C7-4B08-A343-00DE01F5C4E8}"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215762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118CA-D4C7-4B08-A343-00DE01F5C4E8}"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109470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118CA-D4C7-4B08-A343-00DE01F5C4E8}"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203163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99118CA-D4C7-4B08-A343-00DE01F5C4E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229355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99118CA-D4C7-4B08-A343-00DE01F5C4E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A068-BF45-4060-AC8A-C0958BBFAED9}" type="slidenum">
              <a:rPr lang="en-US" smtClean="0"/>
              <a:t>‹Nº›</a:t>
            </a:fld>
            <a:endParaRPr lang="en-US"/>
          </a:p>
        </p:txBody>
      </p:sp>
    </p:spTree>
    <p:extLst>
      <p:ext uri="{BB962C8B-B14F-4D97-AF65-F5344CB8AC3E}">
        <p14:creationId xmlns:p14="http://schemas.microsoft.com/office/powerpoint/2010/main" val="35298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399118CA-D4C7-4B08-A343-00DE01F5C4E8}" type="datetimeFigureOut">
              <a:rPr lang="en-US" smtClean="0"/>
              <a:t>4/13/2021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EEEA068-BF45-4060-AC8A-C0958BBFAED9}" type="slidenum">
              <a:rPr lang="en-US" smtClean="0"/>
              <a:t>‹Nº›</a:t>
            </a:fld>
            <a:endParaRPr lang="en-US"/>
          </a:p>
        </p:txBody>
      </p:sp>
    </p:spTree>
    <p:extLst>
      <p:ext uri="{BB962C8B-B14F-4D97-AF65-F5344CB8AC3E}">
        <p14:creationId xmlns:p14="http://schemas.microsoft.com/office/powerpoint/2010/main" val="355059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762" y="2176155"/>
            <a:ext cx="9856619" cy="2582783"/>
          </a:xfrm>
          <a:solidFill>
            <a:srgbClr val="000000">
              <a:alpha val="50196"/>
            </a:srgbClr>
          </a:solidFill>
        </p:spPr>
        <p:txBody>
          <a:bodyPr>
            <a:noAutofit/>
          </a:bodyPr>
          <a:lstStyle/>
          <a:p>
            <a:pPr>
              <a:spcBef>
                <a:spcPts val="0"/>
              </a:spcBef>
            </a:pPr>
            <a:r>
              <a:rPr lang="en-US" kern="1400" spc="-60" dirty="0" err="1">
                <a:latin typeface="Calibri Light" panose="020F0302020204030204" pitchFamily="34" charset="0"/>
                <a:ea typeface="Times New Roman" panose="02020603050405020304" pitchFamily="18" charset="0"/>
                <a:cs typeface="Times New Roman" panose="02020603050405020304" pitchFamily="18" charset="0"/>
              </a:rPr>
              <a:t>Sesión</a:t>
            </a:r>
            <a:r>
              <a:rPr lang="en-US" kern="1400" spc="-60" dirty="0">
                <a:latin typeface="Calibri Light" panose="020F0302020204030204" pitchFamily="34" charset="0"/>
                <a:ea typeface="Times New Roman" panose="02020603050405020304" pitchFamily="18" charset="0"/>
                <a:cs typeface="Times New Roman" panose="02020603050405020304" pitchFamily="18" charset="0"/>
              </a:rPr>
              <a:t> 2: Cambio </a:t>
            </a:r>
            <a:r>
              <a:rPr lang="en-US" kern="1400" spc="-60" dirty="0" err="1">
                <a:latin typeface="Calibri Light" panose="020F0302020204030204" pitchFamily="34" charset="0"/>
                <a:ea typeface="Times New Roman" panose="02020603050405020304" pitchFamily="18" charset="0"/>
                <a:cs typeface="Times New Roman" panose="02020603050405020304" pitchFamily="18" charset="0"/>
              </a:rPr>
              <a:t>climático</a:t>
            </a:r>
            <a:r>
              <a:rPr lang="en-US" kern="1400" spc="-60" dirty="0">
                <a:latin typeface="Calibri Light" panose="020F0302020204030204" pitchFamily="34" charset="0"/>
                <a:ea typeface="Times New Roman" panose="02020603050405020304" pitchFamily="18" charset="0"/>
                <a:cs typeface="Times New Roman" panose="02020603050405020304" pitchFamily="18" charset="0"/>
              </a:rPr>
              <a:t> y </a:t>
            </a:r>
            <a:r>
              <a:rPr lang="en-US" kern="1400" spc="-60" dirty="0" err="1">
                <a:latin typeface="Calibri Light" panose="020F0302020204030204" pitchFamily="34" charset="0"/>
                <a:ea typeface="Times New Roman" panose="02020603050405020304" pitchFamily="18" charset="0"/>
                <a:cs typeface="Times New Roman" panose="02020603050405020304" pitchFamily="18" charset="0"/>
              </a:rPr>
              <a:t>modelos</a:t>
            </a:r>
            <a:r>
              <a:rPr lang="en-US" kern="1400" spc="-60" dirty="0">
                <a:latin typeface="Calibri Light" panose="020F0302020204030204" pitchFamily="34" charset="0"/>
                <a:ea typeface="Times New Roman" panose="02020603050405020304" pitchFamily="18" charset="0"/>
                <a:cs typeface="Times New Roman" panose="02020603050405020304" pitchFamily="18" charset="0"/>
              </a:rPr>
              <a:t> de Desarrollo</a:t>
            </a:r>
            <a:br>
              <a:rPr lang="en-US" kern="1400" spc="-60" dirty="0">
                <a:latin typeface="Calibri Light" panose="020F0302020204030204" pitchFamily="34" charset="0"/>
                <a:ea typeface="Times New Roman" panose="02020603050405020304" pitchFamily="18" charset="0"/>
                <a:cs typeface="Times New Roman" panose="02020603050405020304" pitchFamily="18" charset="0"/>
              </a:rPr>
            </a:br>
            <a:r>
              <a:rPr lang="en-US" b="1" kern="1400" spc="-60" dirty="0" err="1">
                <a:latin typeface="Calibri Light" panose="020F0302020204030204" pitchFamily="34" charset="0"/>
                <a:ea typeface="Times New Roman" panose="02020603050405020304" pitchFamily="18" charset="0"/>
                <a:cs typeface="Times New Roman" panose="02020603050405020304" pitchFamily="18" charset="0"/>
              </a:rPr>
              <a:t>Perspectivas</a:t>
            </a:r>
            <a:r>
              <a:rPr lang="en-US" b="1" kern="1400" spc="-60" dirty="0">
                <a:latin typeface="Calibri Light" panose="020F0302020204030204" pitchFamily="34" charset="0"/>
                <a:ea typeface="Times New Roman" panose="02020603050405020304" pitchFamily="18" charset="0"/>
                <a:cs typeface="Times New Roman" panose="02020603050405020304" pitchFamily="18" charset="0"/>
              </a:rPr>
              <a:t> </a:t>
            </a:r>
            <a:r>
              <a:rPr lang="en-US" b="1" kern="1400" spc="-60" dirty="0" err="1">
                <a:latin typeface="Calibri Light" panose="020F0302020204030204" pitchFamily="34" charset="0"/>
                <a:ea typeface="Times New Roman" panose="02020603050405020304" pitchFamily="18" charset="0"/>
                <a:cs typeface="Times New Roman" panose="02020603050405020304" pitchFamily="18" charset="0"/>
              </a:rPr>
              <a:t>desde</a:t>
            </a:r>
            <a:r>
              <a:rPr lang="en-US" b="1" kern="1400" spc="-60" dirty="0">
                <a:latin typeface="Calibri Light" panose="020F0302020204030204" pitchFamily="34" charset="0"/>
                <a:ea typeface="Times New Roman" panose="02020603050405020304" pitchFamily="18" charset="0"/>
                <a:cs typeface="Times New Roman" panose="02020603050405020304" pitchFamily="18" charset="0"/>
              </a:rPr>
              <a:t> los </a:t>
            </a:r>
            <a:r>
              <a:rPr lang="en-US" b="1" kern="1400" spc="-60" dirty="0" err="1">
                <a:latin typeface="Calibri Light" panose="020F0302020204030204" pitchFamily="34" charset="0"/>
                <a:ea typeface="Times New Roman" panose="02020603050405020304" pitchFamily="18" charset="0"/>
                <a:cs typeface="Times New Roman" panose="02020603050405020304" pitchFamily="18" charset="0"/>
              </a:rPr>
              <a:t>territorios</a:t>
            </a:r>
            <a:r>
              <a:rPr lang="en-US" b="1" kern="1400" spc="-60" dirty="0">
                <a:latin typeface="Calibri Light" panose="020F0302020204030204" pitchFamily="34" charset="0"/>
                <a:ea typeface="Times New Roman" panose="02020603050405020304" pitchFamily="18" charset="0"/>
                <a:cs typeface="Times New Roman" panose="02020603050405020304" pitchFamily="18" charset="0"/>
              </a:rPr>
              <a:t> </a:t>
            </a:r>
          </a:p>
        </p:txBody>
      </p:sp>
      <p:sp>
        <p:nvSpPr>
          <p:cNvPr id="4" name="Text Placeholder 3"/>
          <p:cNvSpPr>
            <a:spLocks noGrp="1"/>
          </p:cNvSpPr>
          <p:nvPr>
            <p:ph type="body" sz="quarter" idx="13"/>
          </p:nvPr>
        </p:nvSpPr>
        <p:spPr>
          <a:xfrm>
            <a:off x="2651762" y="5188362"/>
            <a:ext cx="8440124" cy="1428232"/>
          </a:xfrm>
        </p:spPr>
        <p:txBody>
          <a:bodyPr>
            <a:noAutofit/>
          </a:bodyPr>
          <a:lstStyle/>
          <a:p>
            <a:pPr algn="l"/>
            <a:r>
              <a:rPr lang="en-US" sz="2160" b="1" dirty="0">
                <a:latin typeface="+mj-lt"/>
              </a:rPr>
              <a:t>Iliana </a:t>
            </a:r>
            <a:r>
              <a:rPr lang="en-US" sz="2160" b="1" dirty="0" err="1">
                <a:latin typeface="+mj-lt"/>
              </a:rPr>
              <a:t>Monterroso</a:t>
            </a:r>
            <a:r>
              <a:rPr lang="en-US" sz="2160" b="1" dirty="0">
                <a:latin typeface="+mj-lt"/>
              </a:rPr>
              <a:t> Ibarra </a:t>
            </a:r>
            <a:r>
              <a:rPr lang="en-US" sz="2160" dirty="0">
                <a:latin typeface="+mj-lt"/>
              </a:rPr>
              <a:t>(CIFOR)</a:t>
            </a:r>
          </a:p>
          <a:p>
            <a:pPr algn="l"/>
            <a:r>
              <a:rPr lang="en-US" sz="2160" dirty="0" err="1">
                <a:latin typeface="+mj-lt"/>
              </a:rPr>
              <a:t>Marzo</a:t>
            </a:r>
            <a:r>
              <a:rPr lang="en-US" sz="2160" dirty="0">
                <a:latin typeface="+mj-lt"/>
              </a:rPr>
              <a:t> 24, 2021</a:t>
            </a:r>
          </a:p>
        </p:txBody>
      </p:sp>
    </p:spTree>
    <p:extLst>
      <p:ext uri="{BB962C8B-B14F-4D97-AF65-F5344CB8AC3E}">
        <p14:creationId xmlns:p14="http://schemas.microsoft.com/office/powerpoint/2010/main" val="189896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 y="0"/>
            <a:ext cx="14626743"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82296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1197" cy="82296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8D59F61-45C0-8B4A-98E4-2EC6D7D217B5}"/>
              </a:ext>
            </a:extLst>
          </p:cNvPr>
          <p:cNvSpPr>
            <a:spLocks noGrp="1"/>
          </p:cNvSpPr>
          <p:nvPr>
            <p:ph type="title"/>
          </p:nvPr>
        </p:nvSpPr>
        <p:spPr>
          <a:xfrm>
            <a:off x="965606" y="768096"/>
            <a:ext cx="3939235" cy="6309360"/>
          </a:xfrm>
        </p:spPr>
        <p:txBody>
          <a:bodyPr>
            <a:normAutofit/>
          </a:bodyPr>
          <a:lstStyle/>
          <a:p>
            <a:r>
              <a:rPr lang="en-US" sz="4100" b="1">
                <a:solidFill>
                  <a:schemeClr val="bg1"/>
                </a:solidFill>
              </a:rPr>
              <a:t>Fortalecimiento de Resiliencia al Cambio Climatico: agencia y empoderamiento</a:t>
            </a:r>
          </a:p>
        </p:txBody>
      </p:sp>
      <p:sp>
        <p:nvSpPr>
          <p:cNvPr id="6" name="Content Placeholder 5">
            <a:extLst>
              <a:ext uri="{FF2B5EF4-FFF2-40B4-BE49-F238E27FC236}">
                <a16:creationId xmlns:a16="http://schemas.microsoft.com/office/drawing/2014/main" id="{449D7E8C-F7E6-AF42-B185-99CE4298C7BF}"/>
              </a:ext>
            </a:extLst>
          </p:cNvPr>
          <p:cNvSpPr>
            <a:spLocks noGrp="1"/>
          </p:cNvSpPr>
          <p:nvPr>
            <p:ph idx="1"/>
          </p:nvPr>
        </p:nvSpPr>
        <p:spPr>
          <a:xfrm>
            <a:off x="6430060" y="768097"/>
            <a:ext cx="7229585" cy="6309360"/>
          </a:xfrm>
        </p:spPr>
        <p:txBody>
          <a:bodyPr anchor="ctr">
            <a:normAutofit/>
          </a:bodyPr>
          <a:lstStyle/>
          <a:p>
            <a:pPr marL="0" indent="0">
              <a:buNone/>
            </a:pPr>
            <a:endParaRPr lang="en-US" sz="2000" b="1" dirty="0">
              <a:latin typeface="Avenir" panose="02000503020000020003" pitchFamily="2" charset="0"/>
            </a:endParaRPr>
          </a:p>
          <a:p>
            <a:pPr lvl="1"/>
            <a:r>
              <a:rPr lang="en-US" sz="2000" b="1" dirty="0" err="1">
                <a:latin typeface="Avenir" panose="02000503020000020003" pitchFamily="2" charset="0"/>
              </a:rPr>
              <a:t>Abordajes</a:t>
            </a:r>
            <a:r>
              <a:rPr lang="en-US" sz="2000" b="1" dirty="0">
                <a:latin typeface="Avenir" panose="02000503020000020003" pitchFamily="2" charset="0"/>
              </a:rPr>
              <a:t> de </a:t>
            </a:r>
            <a:r>
              <a:rPr lang="en-US" sz="2000" b="1" dirty="0" err="1">
                <a:latin typeface="Avenir" panose="02000503020000020003" pitchFamily="2" charset="0"/>
              </a:rPr>
              <a:t>política</a:t>
            </a:r>
            <a:r>
              <a:rPr lang="en-US" sz="2000" b="1" dirty="0">
                <a:latin typeface="Avenir" panose="02000503020000020003" pitchFamily="2" charset="0"/>
              </a:rPr>
              <a:t> </a:t>
            </a:r>
            <a:r>
              <a:rPr lang="en-US" sz="2000" b="1" dirty="0" err="1">
                <a:latin typeface="Avenir" panose="02000503020000020003" pitchFamily="2" charset="0"/>
              </a:rPr>
              <a:t>pública</a:t>
            </a:r>
            <a:r>
              <a:rPr lang="en-US" sz="2000" b="1" dirty="0">
                <a:latin typeface="Avenir" panose="02000503020000020003" pitchFamily="2" charset="0"/>
              </a:rPr>
              <a:t> de CC con un alto </a:t>
            </a:r>
            <a:r>
              <a:rPr lang="en-US" sz="2000" b="1" dirty="0" err="1">
                <a:latin typeface="Avenir" panose="02000503020000020003" pitchFamily="2" charset="0"/>
              </a:rPr>
              <a:t>sesgo</a:t>
            </a:r>
            <a:r>
              <a:rPr lang="en-US" sz="2000" b="1" dirty="0">
                <a:latin typeface="Avenir" panose="02000503020000020003" pitchFamily="2" charset="0"/>
              </a:rPr>
              <a:t> </a:t>
            </a:r>
            <a:r>
              <a:rPr lang="en-US" sz="2000" b="1" dirty="0" err="1">
                <a:latin typeface="Avenir" panose="02000503020000020003" pitchFamily="2" charset="0"/>
              </a:rPr>
              <a:t>técnico</a:t>
            </a:r>
            <a:r>
              <a:rPr lang="en-US" sz="2000" b="1" dirty="0">
                <a:latin typeface="Avenir" panose="02000503020000020003" pitchFamily="2" charset="0"/>
              </a:rPr>
              <a:t>, </a:t>
            </a:r>
            <a:r>
              <a:rPr lang="en-US" sz="2000" b="1" dirty="0" err="1">
                <a:latin typeface="Avenir" panose="02000503020000020003" pitchFamily="2" charset="0"/>
              </a:rPr>
              <a:t>poca</a:t>
            </a:r>
            <a:r>
              <a:rPr lang="en-US" sz="2000" b="1" dirty="0">
                <a:latin typeface="Avenir" panose="02000503020000020003" pitchFamily="2" charset="0"/>
              </a:rPr>
              <a:t> </a:t>
            </a:r>
            <a:r>
              <a:rPr lang="en-US" sz="2000" b="1" dirty="0" err="1">
                <a:latin typeface="Avenir" panose="02000503020000020003" pitchFamily="2" charset="0"/>
              </a:rPr>
              <a:t>participación</a:t>
            </a:r>
            <a:r>
              <a:rPr lang="en-US" sz="2000" b="1" dirty="0">
                <a:latin typeface="Avenir" panose="02000503020000020003" pitchFamily="2" charset="0"/>
              </a:rPr>
              <a:t>. </a:t>
            </a:r>
            <a:r>
              <a:rPr lang="en-US" sz="2000" b="1" dirty="0" err="1">
                <a:latin typeface="Avenir" panose="02000503020000020003" pitchFamily="2" charset="0"/>
              </a:rPr>
              <a:t>Escaso</a:t>
            </a:r>
            <a:r>
              <a:rPr lang="en-US" sz="2000" b="1" dirty="0">
                <a:latin typeface="Avenir" panose="02000503020000020003" pitchFamily="2" charset="0"/>
              </a:rPr>
              <a:t> </a:t>
            </a:r>
            <a:r>
              <a:rPr lang="en-US" sz="2000" b="1" dirty="0" err="1">
                <a:latin typeface="Avenir" panose="02000503020000020003" pitchFamily="2" charset="0"/>
              </a:rPr>
              <a:t>abordaje</a:t>
            </a:r>
            <a:r>
              <a:rPr lang="en-US" sz="2000" b="1" dirty="0">
                <a:latin typeface="Avenir" panose="02000503020000020003" pitchFamily="2" charset="0"/>
              </a:rPr>
              <a:t> de </a:t>
            </a:r>
            <a:r>
              <a:rPr lang="en-US" sz="2000" b="1" dirty="0" err="1">
                <a:latin typeface="Avenir" panose="02000503020000020003" pitchFamily="2" charset="0"/>
              </a:rPr>
              <a:t>causas</a:t>
            </a:r>
            <a:r>
              <a:rPr lang="en-US" sz="2000" b="1" dirty="0">
                <a:latin typeface="Avenir" panose="02000503020000020003" pitchFamily="2" charset="0"/>
              </a:rPr>
              <a:t> </a:t>
            </a:r>
            <a:r>
              <a:rPr lang="en-US" sz="2000" b="1" dirty="0" err="1">
                <a:latin typeface="Avenir" panose="02000503020000020003" pitchFamily="2" charset="0"/>
              </a:rPr>
              <a:t>subyacentes</a:t>
            </a:r>
            <a:r>
              <a:rPr lang="en-US" sz="2000" b="1" dirty="0">
                <a:latin typeface="Avenir" panose="02000503020000020003" pitchFamily="2" charset="0"/>
              </a:rPr>
              <a:t> de la </a:t>
            </a:r>
            <a:r>
              <a:rPr lang="en-US" sz="2000" b="1" dirty="0" err="1">
                <a:latin typeface="Avenir" panose="02000503020000020003" pitchFamily="2" charset="0"/>
              </a:rPr>
              <a:t>vulnerabilidad</a:t>
            </a:r>
            <a:r>
              <a:rPr lang="en-US" sz="2000" b="1" dirty="0">
                <a:latin typeface="Avenir" panose="02000503020000020003" pitchFamily="2" charset="0"/>
              </a:rPr>
              <a:t> (</a:t>
            </a:r>
            <a:r>
              <a:rPr lang="en-US" sz="2000" b="1" dirty="0" err="1">
                <a:latin typeface="Avenir" panose="02000503020000020003" pitchFamily="2" charset="0"/>
              </a:rPr>
              <a:t>ej</a:t>
            </a:r>
            <a:r>
              <a:rPr lang="en-US" sz="2000" b="1" dirty="0">
                <a:latin typeface="Avenir" panose="02000503020000020003" pitchFamily="2" charset="0"/>
              </a:rPr>
              <a:t>. </a:t>
            </a:r>
            <a:r>
              <a:rPr lang="en-US" sz="2000" b="1" dirty="0" err="1">
                <a:latin typeface="Avenir" panose="02000503020000020003" pitchFamily="2" charset="0"/>
              </a:rPr>
              <a:t>pobreza</a:t>
            </a:r>
            <a:r>
              <a:rPr lang="en-US" sz="2000" b="1" dirty="0">
                <a:latin typeface="Avenir" panose="02000503020000020003" pitchFamily="2" charset="0"/>
              </a:rPr>
              <a:t>, </a:t>
            </a:r>
            <a:r>
              <a:rPr lang="en-US" sz="2000" b="1" dirty="0" err="1">
                <a:latin typeface="Avenir" panose="02000503020000020003" pitchFamily="2" charset="0"/>
              </a:rPr>
              <a:t>tenencia</a:t>
            </a:r>
            <a:r>
              <a:rPr lang="en-US" sz="2000" b="1" dirty="0">
                <a:latin typeface="Avenir" panose="02000503020000020003" pitchFamily="2" charset="0"/>
              </a:rPr>
              <a:t>). </a:t>
            </a:r>
          </a:p>
          <a:p>
            <a:pPr lvl="1"/>
            <a:endParaRPr lang="en-US" sz="2000" b="1" dirty="0">
              <a:latin typeface="Avenir" panose="02000503020000020003" pitchFamily="2" charset="0"/>
            </a:endParaRPr>
          </a:p>
          <a:p>
            <a:pPr lvl="1"/>
            <a:r>
              <a:rPr lang="en-US" sz="2000" b="1" dirty="0">
                <a:latin typeface="Avenir" panose="02000503020000020003" pitchFamily="2" charset="0"/>
              </a:rPr>
              <a:t>Punto de </a:t>
            </a:r>
            <a:r>
              <a:rPr lang="en-US" sz="2000" b="1" dirty="0" err="1">
                <a:latin typeface="Avenir" panose="02000503020000020003" pitchFamily="2" charset="0"/>
              </a:rPr>
              <a:t>partida</a:t>
            </a:r>
            <a:r>
              <a:rPr lang="en-US" sz="2000" b="1" dirty="0">
                <a:latin typeface="Avenir" panose="02000503020000020003" pitchFamily="2" charset="0"/>
              </a:rPr>
              <a:t>: El </a:t>
            </a:r>
            <a:r>
              <a:rPr lang="en-US" sz="2000" b="1" dirty="0" err="1">
                <a:latin typeface="Avenir" panose="02000503020000020003" pitchFamily="2" charset="0"/>
              </a:rPr>
              <a:t>reconocimiento</a:t>
            </a:r>
            <a:r>
              <a:rPr lang="en-US" sz="2000" b="1" dirty="0">
                <a:latin typeface="Avenir" panose="02000503020000020003" pitchFamily="2" charset="0"/>
              </a:rPr>
              <a:t> de derechos </a:t>
            </a:r>
          </a:p>
          <a:p>
            <a:pPr lvl="1"/>
            <a:endParaRPr lang="en-US" sz="2000" b="1" dirty="0">
              <a:latin typeface="Avenir" panose="02000503020000020003" pitchFamily="2" charset="0"/>
            </a:endParaRPr>
          </a:p>
          <a:p>
            <a:pPr lvl="1"/>
            <a:r>
              <a:rPr lang="en-US" sz="2000" b="1" dirty="0" err="1">
                <a:latin typeface="Avenir" panose="02000503020000020003" pitchFamily="2" charset="0"/>
              </a:rPr>
              <a:t>Contexto</a:t>
            </a:r>
            <a:r>
              <a:rPr lang="en-US" sz="2000" b="1" dirty="0">
                <a:latin typeface="Avenir" panose="02000503020000020003" pitchFamily="2" charset="0"/>
              </a:rPr>
              <a:t>: </a:t>
            </a:r>
            <a:r>
              <a:rPr lang="en-US" sz="2000" b="1" dirty="0" err="1">
                <a:latin typeface="Avenir" panose="02000503020000020003" pitchFamily="2" charset="0"/>
              </a:rPr>
              <a:t>Proceso</a:t>
            </a:r>
            <a:r>
              <a:rPr lang="en-US" sz="2000" b="1" dirty="0">
                <a:latin typeface="Avenir" panose="02000503020000020003" pitchFamily="2" charset="0"/>
              </a:rPr>
              <a:t> </a:t>
            </a:r>
            <a:r>
              <a:rPr lang="en-US" sz="2000" b="1" dirty="0" err="1">
                <a:latin typeface="Avenir" panose="02000503020000020003" pitchFamily="2" charset="0"/>
              </a:rPr>
              <a:t>dinámico</a:t>
            </a:r>
            <a:r>
              <a:rPr lang="en-US" sz="2000" b="1" dirty="0">
                <a:latin typeface="Avenir" panose="02000503020000020003" pitchFamily="2" charset="0"/>
              </a:rPr>
              <a:t>, </a:t>
            </a:r>
            <a:r>
              <a:rPr lang="en-US" sz="2000" b="1" dirty="0" err="1">
                <a:latin typeface="Avenir" panose="02000503020000020003" pitchFamily="2" charset="0"/>
              </a:rPr>
              <a:t>presiones</a:t>
            </a:r>
            <a:r>
              <a:rPr lang="en-US" sz="2000" b="1" dirty="0">
                <a:latin typeface="Avenir" panose="02000503020000020003" pitchFamily="2" charset="0"/>
              </a:rPr>
              <a:t>, </a:t>
            </a:r>
            <a:r>
              <a:rPr lang="en-US" sz="2000" b="1" dirty="0" err="1">
                <a:latin typeface="Avenir" panose="02000503020000020003" pitchFamily="2" charset="0"/>
              </a:rPr>
              <a:t>amenazas</a:t>
            </a:r>
            <a:r>
              <a:rPr lang="en-US" sz="2000" b="1" dirty="0">
                <a:latin typeface="Avenir" panose="02000503020000020003" pitchFamily="2" charset="0"/>
              </a:rPr>
              <a:t> y </a:t>
            </a:r>
            <a:r>
              <a:rPr lang="en-US" sz="2000" b="1" dirty="0" err="1">
                <a:latin typeface="Avenir" panose="02000503020000020003" pitchFamily="2" charset="0"/>
              </a:rPr>
              <a:t>conflictos</a:t>
            </a:r>
            <a:endParaRPr lang="en-US" sz="2000" b="1" dirty="0">
              <a:latin typeface="Avenir" panose="02000503020000020003" pitchFamily="2" charset="0"/>
            </a:endParaRPr>
          </a:p>
          <a:p>
            <a:pPr lvl="1"/>
            <a:endParaRPr lang="en-US" sz="2000" b="1" dirty="0">
              <a:latin typeface="Avenir" panose="02000503020000020003" pitchFamily="2" charset="0"/>
            </a:endParaRPr>
          </a:p>
          <a:p>
            <a:pPr lvl="1"/>
            <a:r>
              <a:rPr lang="en-US" sz="2000" b="1" dirty="0" err="1">
                <a:latin typeface="Avenir" panose="02000503020000020003" pitchFamily="2" charset="0"/>
              </a:rPr>
              <a:t>Requiere</a:t>
            </a:r>
            <a:r>
              <a:rPr lang="en-US" sz="2000" b="1" dirty="0">
                <a:latin typeface="Avenir" panose="02000503020000020003" pitchFamily="2" charset="0"/>
              </a:rPr>
              <a:t>: </a:t>
            </a:r>
            <a:r>
              <a:rPr lang="en-US" sz="2000" b="1" dirty="0" err="1">
                <a:latin typeface="Avenir" panose="02000503020000020003" pitchFamily="2" charset="0"/>
              </a:rPr>
              <a:t>Fortalecimiento</a:t>
            </a:r>
            <a:r>
              <a:rPr lang="en-US" sz="2000" b="1" dirty="0">
                <a:latin typeface="Avenir" panose="02000503020000020003" pitchFamily="2" charset="0"/>
              </a:rPr>
              <a:t> de </a:t>
            </a:r>
            <a:r>
              <a:rPr lang="en-US" sz="2000" b="1" dirty="0" err="1">
                <a:latin typeface="Avenir" panose="02000503020000020003" pitchFamily="2" charset="0"/>
              </a:rPr>
              <a:t>capacidades</a:t>
            </a:r>
            <a:r>
              <a:rPr lang="en-US" sz="2000" b="1" dirty="0">
                <a:latin typeface="Avenir" panose="02000503020000020003" pitchFamily="2" charset="0"/>
              </a:rPr>
              <a:t> / la </a:t>
            </a:r>
            <a:r>
              <a:rPr lang="en-US" sz="2000" b="1" dirty="0" err="1">
                <a:latin typeface="Avenir" panose="02000503020000020003" pitchFamily="2" charset="0"/>
              </a:rPr>
              <a:t>organizacion</a:t>
            </a:r>
            <a:r>
              <a:rPr lang="en-US" sz="2000" b="1" dirty="0">
                <a:latin typeface="Avenir" panose="02000503020000020003" pitchFamily="2" charset="0"/>
              </a:rPr>
              <a:t> *Inversion y </a:t>
            </a:r>
            <a:r>
              <a:rPr lang="en-US" sz="2000" b="1" dirty="0" err="1">
                <a:latin typeface="Avenir" panose="02000503020000020003" pitchFamily="2" charset="0"/>
              </a:rPr>
              <a:t>apuesta</a:t>
            </a:r>
            <a:r>
              <a:rPr lang="en-US" sz="2000" b="1" dirty="0">
                <a:latin typeface="Avenir" panose="02000503020000020003" pitchFamily="2" charset="0"/>
              </a:rPr>
              <a:t> </a:t>
            </a:r>
            <a:r>
              <a:rPr lang="en-US" sz="2000" b="1" dirty="0" err="1">
                <a:latin typeface="Avenir" panose="02000503020000020003" pitchFamily="2" charset="0"/>
              </a:rPr>
              <a:t>en</a:t>
            </a:r>
            <a:r>
              <a:rPr lang="en-US" sz="2000" b="1" dirty="0">
                <a:latin typeface="Avenir" panose="02000503020000020003" pitchFamily="2" charset="0"/>
              </a:rPr>
              <a:t> las </a:t>
            </a:r>
            <a:r>
              <a:rPr lang="en-US" sz="2000" b="1" dirty="0" err="1">
                <a:latin typeface="Avenir" panose="02000503020000020003" pitchFamily="2" charset="0"/>
              </a:rPr>
              <a:t>organizaciones</a:t>
            </a:r>
            <a:r>
              <a:rPr lang="en-US" sz="2000" b="1" dirty="0">
                <a:latin typeface="Avenir" panose="02000503020000020003" pitchFamily="2" charset="0"/>
              </a:rPr>
              <a:t> </a:t>
            </a:r>
            <a:r>
              <a:rPr lang="en-US" sz="2000" b="1" dirty="0" err="1">
                <a:latin typeface="Avenir" panose="02000503020000020003" pitchFamily="2" charset="0"/>
              </a:rPr>
              <a:t>comunitarias</a:t>
            </a:r>
            <a:endParaRPr lang="en-US" sz="2000" b="1" dirty="0">
              <a:latin typeface="Avenir" panose="02000503020000020003" pitchFamily="2" charset="0"/>
            </a:endParaRPr>
          </a:p>
          <a:p>
            <a:pPr lvl="1"/>
            <a:endParaRPr lang="en-US" sz="2000" b="1" dirty="0">
              <a:latin typeface="Avenir" panose="02000503020000020003" pitchFamily="2" charset="0"/>
            </a:endParaRPr>
          </a:p>
          <a:p>
            <a:pPr lvl="1"/>
            <a:r>
              <a:rPr lang="en-US" sz="2000" b="1" dirty="0">
                <a:latin typeface="Avenir" panose="02000503020000020003" pitchFamily="2" charset="0"/>
              </a:rPr>
              <a:t>Clave: </a:t>
            </a:r>
            <a:r>
              <a:rPr lang="en-US" sz="2000" b="1" dirty="0" err="1">
                <a:latin typeface="Avenir" panose="02000503020000020003" pitchFamily="2" charset="0"/>
              </a:rPr>
              <a:t>Realización</a:t>
            </a:r>
            <a:r>
              <a:rPr lang="en-US" sz="2000" b="1" dirty="0">
                <a:latin typeface="Avenir" panose="02000503020000020003" pitchFamily="2" charset="0"/>
              </a:rPr>
              <a:t> del derecho, </a:t>
            </a:r>
            <a:r>
              <a:rPr lang="en-US" sz="2000" b="1" dirty="0" err="1">
                <a:latin typeface="Avenir" panose="02000503020000020003" pitchFamily="2" charset="0"/>
              </a:rPr>
              <a:t>capacidad</a:t>
            </a:r>
            <a:r>
              <a:rPr lang="en-US" sz="2000" b="1" dirty="0">
                <a:latin typeface="Avenir" panose="02000503020000020003" pitchFamily="2" charset="0"/>
              </a:rPr>
              <a:t> de </a:t>
            </a:r>
            <a:r>
              <a:rPr lang="en-US" sz="2000" b="1" dirty="0" err="1">
                <a:latin typeface="Avenir" panose="02000503020000020003" pitchFamily="2" charset="0"/>
              </a:rPr>
              <a:t>obtener</a:t>
            </a:r>
            <a:r>
              <a:rPr lang="en-US" sz="2000" b="1" dirty="0">
                <a:latin typeface="Avenir" panose="02000503020000020003" pitchFamily="2" charset="0"/>
              </a:rPr>
              <a:t> </a:t>
            </a:r>
            <a:r>
              <a:rPr lang="en-US" sz="2000" b="1" dirty="0" err="1">
                <a:latin typeface="Avenir" panose="02000503020000020003" pitchFamily="2" charset="0"/>
              </a:rPr>
              <a:t>beneficios</a:t>
            </a:r>
            <a:r>
              <a:rPr lang="en-US" sz="2000" b="1" dirty="0">
                <a:latin typeface="Avenir" panose="02000503020000020003" pitchFamily="2" charset="0"/>
              </a:rPr>
              <a:t> (</a:t>
            </a:r>
            <a:r>
              <a:rPr lang="en-US" sz="2000" b="1" dirty="0" err="1">
                <a:latin typeface="Avenir" panose="02000503020000020003" pitchFamily="2" charset="0"/>
              </a:rPr>
              <a:t>sociales</a:t>
            </a:r>
            <a:r>
              <a:rPr lang="en-US" sz="2000" b="1" dirty="0">
                <a:latin typeface="Avenir" panose="02000503020000020003" pitchFamily="2" charset="0"/>
              </a:rPr>
              <a:t>, </a:t>
            </a:r>
            <a:r>
              <a:rPr lang="en-US" sz="2000" b="1" dirty="0" err="1">
                <a:latin typeface="Avenir" panose="02000503020000020003" pitchFamily="2" charset="0"/>
              </a:rPr>
              <a:t>económicos</a:t>
            </a:r>
            <a:r>
              <a:rPr lang="en-US" sz="2000" b="1" dirty="0">
                <a:latin typeface="Avenir" panose="02000503020000020003" pitchFamily="2" charset="0"/>
              </a:rPr>
              <a:t>, politicos), </a:t>
            </a:r>
            <a:r>
              <a:rPr lang="en-US" sz="2000" b="1" dirty="0" err="1">
                <a:latin typeface="Avenir" panose="02000503020000020003" pitchFamily="2" charset="0"/>
              </a:rPr>
              <a:t>fortalecimiento</a:t>
            </a:r>
            <a:r>
              <a:rPr lang="en-US" sz="2000" b="1" dirty="0">
                <a:latin typeface="Avenir" panose="02000503020000020003" pitchFamily="2" charset="0"/>
              </a:rPr>
              <a:t> de </a:t>
            </a:r>
            <a:r>
              <a:rPr lang="en-US" sz="2000" b="1" dirty="0" err="1">
                <a:latin typeface="Avenir" panose="02000503020000020003" pitchFamily="2" charset="0"/>
              </a:rPr>
              <a:t>agencia</a:t>
            </a:r>
            <a:r>
              <a:rPr lang="en-US" sz="2000" b="1" dirty="0">
                <a:latin typeface="Avenir" panose="02000503020000020003" pitchFamily="2" charset="0"/>
              </a:rPr>
              <a:t>  *</a:t>
            </a:r>
            <a:r>
              <a:rPr lang="en-US" sz="2000" b="1" dirty="0" err="1">
                <a:latin typeface="Avenir" panose="02000503020000020003" pitchFamily="2" charset="0"/>
              </a:rPr>
              <a:t>Reconocimiento</a:t>
            </a:r>
            <a:r>
              <a:rPr lang="en-US" sz="2000" b="1" dirty="0">
                <a:latin typeface="Avenir" panose="02000503020000020003" pitchFamily="2" charset="0"/>
              </a:rPr>
              <a:t> </a:t>
            </a:r>
            <a:r>
              <a:rPr lang="en-US" sz="2000" b="1" dirty="0" err="1">
                <a:latin typeface="Avenir" panose="02000503020000020003" pitchFamily="2" charset="0"/>
              </a:rPr>
              <a:t>como</a:t>
            </a:r>
            <a:r>
              <a:rPr lang="en-US" sz="2000" b="1" dirty="0">
                <a:latin typeface="Avenir" panose="02000503020000020003" pitchFamily="2" charset="0"/>
              </a:rPr>
              <a:t> </a:t>
            </a:r>
            <a:r>
              <a:rPr lang="en-US" sz="2000" b="1" dirty="0" err="1">
                <a:latin typeface="Avenir" panose="02000503020000020003" pitchFamily="2" charset="0"/>
              </a:rPr>
              <a:t>sujetos</a:t>
            </a:r>
            <a:r>
              <a:rPr lang="en-US" sz="2000" b="1" dirty="0">
                <a:latin typeface="Avenir" panose="02000503020000020003" pitchFamily="2" charset="0"/>
              </a:rPr>
              <a:t> de derecho</a:t>
            </a:r>
          </a:p>
          <a:p>
            <a:pPr lvl="1"/>
            <a:endParaRPr lang="en-US" sz="2000" b="1" dirty="0">
              <a:latin typeface="Avenir" panose="02000503020000020003" pitchFamily="2" charset="0"/>
            </a:endParaRPr>
          </a:p>
          <a:p>
            <a:pPr lvl="1"/>
            <a:endParaRPr lang="en-US" sz="2000" b="1" dirty="0">
              <a:latin typeface="Avenir" panose="02000503020000020003" pitchFamily="2" charset="0"/>
            </a:endParaRPr>
          </a:p>
        </p:txBody>
      </p:sp>
    </p:spTree>
    <p:extLst>
      <p:ext uri="{BB962C8B-B14F-4D97-AF65-F5344CB8AC3E}">
        <p14:creationId xmlns:p14="http://schemas.microsoft.com/office/powerpoint/2010/main" val="147036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9122"/>
            <a:ext cx="14630398" cy="3794575"/>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with trees around it&#10;&#10;Description automatically generated with medium confidence">
            <a:extLst>
              <a:ext uri="{FF2B5EF4-FFF2-40B4-BE49-F238E27FC236}">
                <a16:creationId xmlns:a16="http://schemas.microsoft.com/office/drawing/2014/main" id="{393D9794-2CA7-3842-AE06-3FABAD123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89" y="-12304"/>
            <a:ext cx="14626741" cy="8227542"/>
          </a:xfrm>
          <a:prstGeom prst="rect">
            <a:avLst/>
          </a:prstGeom>
        </p:spPr>
      </p:pic>
      <p:sp>
        <p:nvSpPr>
          <p:cNvPr id="9" name="TextBox 8">
            <a:extLst>
              <a:ext uri="{FF2B5EF4-FFF2-40B4-BE49-F238E27FC236}">
                <a16:creationId xmlns:a16="http://schemas.microsoft.com/office/drawing/2014/main" id="{2437BD23-6BAE-E64F-BCF2-7FE5152F6ADC}"/>
              </a:ext>
            </a:extLst>
          </p:cNvPr>
          <p:cNvSpPr txBox="1"/>
          <p:nvPr/>
        </p:nvSpPr>
        <p:spPr>
          <a:xfrm>
            <a:off x="11814048" y="7552944"/>
            <a:ext cx="2432304" cy="369332"/>
          </a:xfrm>
          <a:prstGeom prst="rect">
            <a:avLst/>
          </a:prstGeom>
          <a:noFill/>
        </p:spPr>
        <p:txBody>
          <a:bodyPr wrap="square" rtlCol="0">
            <a:spAutoFit/>
          </a:bodyPr>
          <a:lstStyle/>
          <a:p>
            <a:r>
              <a:rPr lang="en-GT" dirty="0">
                <a:solidFill>
                  <a:schemeClr val="bg1"/>
                </a:solidFill>
              </a:rPr>
              <a:t>Credits: CIFOR</a:t>
            </a:r>
          </a:p>
        </p:txBody>
      </p:sp>
      <p:sp>
        <p:nvSpPr>
          <p:cNvPr id="8" name="TextBox 7">
            <a:extLst>
              <a:ext uri="{FF2B5EF4-FFF2-40B4-BE49-F238E27FC236}">
                <a16:creationId xmlns:a16="http://schemas.microsoft.com/office/drawing/2014/main" id="{14BCE587-45AF-E643-BD0E-041D0E2C856E}"/>
              </a:ext>
            </a:extLst>
          </p:cNvPr>
          <p:cNvSpPr txBox="1"/>
          <p:nvPr/>
        </p:nvSpPr>
        <p:spPr>
          <a:xfrm>
            <a:off x="1939743" y="362745"/>
            <a:ext cx="11137392" cy="244398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400" b="1" dirty="0">
                <a:latin typeface="+mj-lt"/>
                <a:ea typeface="+mj-ea"/>
                <a:cs typeface="+mj-cs"/>
              </a:rPr>
              <a:t>Gracias</a:t>
            </a:r>
          </a:p>
          <a:p>
            <a:pPr algn="ctr" defTabSz="914400">
              <a:lnSpc>
                <a:spcPct val="90000"/>
              </a:lnSpc>
              <a:spcBef>
                <a:spcPct val="0"/>
              </a:spcBef>
              <a:spcAft>
                <a:spcPts val="600"/>
              </a:spcAft>
            </a:pPr>
            <a:r>
              <a:rPr lang="en-US" sz="5400" b="1" dirty="0" err="1">
                <a:latin typeface="+mj-lt"/>
                <a:ea typeface="+mj-ea"/>
                <a:cs typeface="+mj-cs"/>
              </a:rPr>
              <a:t>i.monterroso@cgiar.org</a:t>
            </a:r>
            <a:endParaRPr lang="en-US" sz="5400" b="1" dirty="0">
              <a:latin typeface="+mj-lt"/>
              <a:ea typeface="+mj-ea"/>
              <a:cs typeface="+mj-cs"/>
            </a:endParaRPr>
          </a:p>
        </p:txBody>
      </p:sp>
    </p:spTree>
    <p:extLst>
      <p:ext uri="{BB962C8B-B14F-4D97-AF65-F5344CB8AC3E}">
        <p14:creationId xmlns:p14="http://schemas.microsoft.com/office/powerpoint/2010/main" val="373858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2"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592EBEA-1D72-8D44-9611-FCA629FC5158}"/>
              </a:ext>
            </a:extLst>
          </p:cNvPr>
          <p:cNvSpPr>
            <a:spLocks noGrp="1"/>
          </p:cNvSpPr>
          <p:nvPr>
            <p:ph type="title"/>
          </p:nvPr>
        </p:nvSpPr>
        <p:spPr>
          <a:xfrm>
            <a:off x="489875" y="2043721"/>
            <a:ext cx="3865630" cy="4709022"/>
          </a:xfrm>
        </p:spPr>
        <p:txBody>
          <a:bodyPr anchor="b">
            <a:noAutofit/>
          </a:bodyPr>
          <a:lstStyle/>
          <a:p>
            <a:pPr algn="r"/>
            <a:r>
              <a:rPr lang="en-US" sz="4400" dirty="0">
                <a:solidFill>
                  <a:srgbClr val="FFFFFF"/>
                </a:solidFill>
              </a:rPr>
              <a:t>“La </a:t>
            </a:r>
            <a:r>
              <a:rPr lang="en-US" sz="4400" dirty="0" err="1">
                <a:solidFill>
                  <a:srgbClr val="FFFFFF"/>
                </a:solidFill>
              </a:rPr>
              <a:t>tragedia</a:t>
            </a:r>
            <a:r>
              <a:rPr lang="en-US" sz="4400" dirty="0">
                <a:solidFill>
                  <a:srgbClr val="FFFFFF"/>
                </a:solidFill>
              </a:rPr>
              <a:t> </a:t>
            </a:r>
            <a:r>
              <a:rPr lang="en-US" sz="4400" dirty="0" err="1">
                <a:solidFill>
                  <a:srgbClr val="FFFFFF"/>
                </a:solidFill>
              </a:rPr>
              <a:t>ambiental</a:t>
            </a:r>
            <a:r>
              <a:rPr lang="en-US" sz="4400" dirty="0">
                <a:solidFill>
                  <a:srgbClr val="FFFFFF"/>
                </a:solidFill>
              </a:rPr>
              <a:t> </a:t>
            </a:r>
            <a:r>
              <a:rPr lang="en-US" sz="4400" dirty="0" err="1">
                <a:solidFill>
                  <a:srgbClr val="FFFFFF"/>
                </a:solidFill>
              </a:rPr>
              <a:t>en</a:t>
            </a:r>
            <a:r>
              <a:rPr lang="en-US" sz="4400" dirty="0">
                <a:solidFill>
                  <a:srgbClr val="FFFFFF"/>
                </a:solidFill>
              </a:rPr>
              <a:t> América Latina”:  La </a:t>
            </a:r>
            <a:r>
              <a:rPr lang="en-US" sz="4400" dirty="0" err="1">
                <a:solidFill>
                  <a:srgbClr val="FFFFFF"/>
                </a:solidFill>
              </a:rPr>
              <a:t>vulnerabilidad</a:t>
            </a:r>
            <a:r>
              <a:rPr lang="en-US" sz="4400" dirty="0">
                <a:solidFill>
                  <a:srgbClr val="FFFFFF"/>
                </a:solidFill>
              </a:rPr>
              <a:t> </a:t>
            </a:r>
            <a:r>
              <a:rPr lang="en-US" sz="4400" dirty="0" err="1">
                <a:solidFill>
                  <a:srgbClr val="FFFFFF"/>
                </a:solidFill>
              </a:rPr>
              <a:t>en</a:t>
            </a:r>
            <a:r>
              <a:rPr lang="en-US" sz="4400" dirty="0">
                <a:solidFill>
                  <a:srgbClr val="FFFFFF"/>
                </a:solidFill>
              </a:rPr>
              <a:t> </a:t>
            </a:r>
            <a:r>
              <a:rPr lang="en-US" sz="4400" dirty="0" err="1">
                <a:solidFill>
                  <a:srgbClr val="FFFFFF"/>
                </a:solidFill>
              </a:rPr>
              <a:t>Centroamérica</a:t>
            </a:r>
            <a:r>
              <a:rPr lang="en-US" sz="4400" dirty="0">
                <a:solidFill>
                  <a:srgbClr val="FFFFFF"/>
                </a:solidFill>
              </a:rPr>
              <a:t> y sus </a:t>
            </a:r>
            <a:r>
              <a:rPr lang="en-US" sz="4400" dirty="0" err="1">
                <a:solidFill>
                  <a:srgbClr val="FFFFFF"/>
                </a:solidFill>
              </a:rPr>
              <a:t>impactos</a:t>
            </a:r>
            <a:r>
              <a:rPr lang="en-US" sz="4400" dirty="0">
                <a:solidFill>
                  <a:srgbClr val="FFFFFF"/>
                </a:solidFill>
              </a:rPr>
              <a:t> </a:t>
            </a:r>
            <a:r>
              <a:rPr lang="en-US" sz="4400" dirty="0" err="1">
                <a:solidFill>
                  <a:srgbClr val="FFFFFF"/>
                </a:solidFill>
              </a:rPr>
              <a:t>en</a:t>
            </a:r>
            <a:r>
              <a:rPr lang="en-US" sz="4400" dirty="0">
                <a:solidFill>
                  <a:srgbClr val="FFFFFF"/>
                </a:solidFill>
              </a:rPr>
              <a:t> los </a:t>
            </a:r>
            <a:r>
              <a:rPr lang="en-US" sz="4400" dirty="0" err="1">
                <a:solidFill>
                  <a:srgbClr val="FFFFFF"/>
                </a:solidFill>
              </a:rPr>
              <a:t>territorios</a:t>
            </a:r>
            <a:endParaRPr lang="en-US" sz="4400" dirty="0">
              <a:solidFill>
                <a:srgbClr val="FFFFFF"/>
              </a:solidFill>
            </a:endParaRPr>
          </a:p>
        </p:txBody>
      </p:sp>
      <p:sp>
        <p:nvSpPr>
          <p:cNvPr id="34" name="Content Placeholder 5">
            <a:extLst>
              <a:ext uri="{FF2B5EF4-FFF2-40B4-BE49-F238E27FC236}">
                <a16:creationId xmlns:a16="http://schemas.microsoft.com/office/drawing/2014/main" id="{9E01E120-FDA2-5F42-A4AD-AA7A55ACEA4B}"/>
              </a:ext>
            </a:extLst>
          </p:cNvPr>
          <p:cNvSpPr>
            <a:spLocks noGrp="1"/>
          </p:cNvSpPr>
          <p:nvPr>
            <p:ph idx="1"/>
          </p:nvPr>
        </p:nvSpPr>
        <p:spPr>
          <a:xfrm>
            <a:off x="5772310" y="779376"/>
            <a:ext cx="7866417" cy="6655256"/>
          </a:xfrm>
        </p:spPr>
        <p:txBody>
          <a:bodyPr anchor="ctr">
            <a:normAutofit/>
          </a:bodyPr>
          <a:lstStyle/>
          <a:p>
            <a:pPr marL="514350" indent="-514350">
              <a:buFont typeface="+mj-lt"/>
              <a:buAutoNum type="arabicPeriod"/>
            </a:pPr>
            <a:r>
              <a:rPr lang="en-GT" sz="2400" dirty="0"/>
              <a:t>La vulnerabilidad y sus impactos</a:t>
            </a:r>
          </a:p>
          <a:p>
            <a:pPr marL="514350" indent="-514350">
              <a:buFont typeface="+mj-lt"/>
              <a:buAutoNum type="arabicPeriod"/>
            </a:pPr>
            <a:r>
              <a:rPr lang="en-GT" sz="2400" dirty="0"/>
              <a:t>Ejemplos de la crisis: Eta y Iota; #COVID; Caravanas migrantes </a:t>
            </a:r>
          </a:p>
          <a:p>
            <a:pPr marL="514350" indent="-514350">
              <a:buFont typeface="+mj-lt"/>
              <a:buAutoNum type="arabicPeriod"/>
            </a:pPr>
            <a:r>
              <a:rPr lang="en-GT" sz="2400" dirty="0"/>
              <a:t>Dinámicas Territoriales: </a:t>
            </a:r>
            <a:r>
              <a:rPr lang="es-GT" sz="2400" dirty="0"/>
              <a:t>nuevos (viejos) ejes de acumulación (Políticas Ambientales Implícitas)</a:t>
            </a:r>
            <a:endParaRPr lang="en-GT" sz="2400" dirty="0"/>
          </a:p>
          <a:p>
            <a:pPr marL="514350" indent="-514350">
              <a:buFont typeface="+mj-lt"/>
              <a:buAutoNum type="arabicPeriod"/>
            </a:pPr>
            <a:r>
              <a:rPr lang="en-GT" sz="2400" dirty="0"/>
              <a:t>La agenda formal del CC promovida por el financiamiento del Clima </a:t>
            </a:r>
          </a:p>
          <a:p>
            <a:pPr marL="514350" indent="-514350">
              <a:buFont typeface="+mj-lt"/>
              <a:buAutoNum type="arabicPeriod"/>
            </a:pPr>
            <a:r>
              <a:rPr lang="en-US" sz="2400" dirty="0"/>
              <a:t>¿</a:t>
            </a:r>
            <a:r>
              <a:rPr lang="en-US" sz="2400" dirty="0" err="1"/>
              <a:t>Cómo</a:t>
            </a:r>
            <a:r>
              <a:rPr lang="en-US" sz="2400" dirty="0"/>
              <a:t> </a:t>
            </a:r>
            <a:r>
              <a:rPr lang="en-US" sz="2400" dirty="0" err="1"/>
              <a:t>promover</a:t>
            </a:r>
            <a:r>
              <a:rPr lang="en-US" sz="2400" dirty="0"/>
              <a:t> </a:t>
            </a:r>
            <a:r>
              <a:rPr lang="en-US" sz="2400" dirty="0" err="1"/>
              <a:t>procesos</a:t>
            </a:r>
            <a:r>
              <a:rPr lang="en-US" sz="2400" dirty="0"/>
              <a:t> de </a:t>
            </a:r>
            <a:r>
              <a:rPr lang="en-US" sz="2400" dirty="0" err="1"/>
              <a:t>transformación</a:t>
            </a:r>
            <a:r>
              <a:rPr lang="en-US" sz="2400" dirty="0"/>
              <a:t> </a:t>
            </a:r>
            <a:r>
              <a:rPr lang="en-US" sz="2400" dirty="0" err="1"/>
              <a:t>desde</a:t>
            </a:r>
            <a:r>
              <a:rPr lang="en-US" sz="2400" dirty="0"/>
              <a:t> los </a:t>
            </a:r>
            <a:r>
              <a:rPr lang="en-US" sz="2400" dirty="0" err="1"/>
              <a:t>territorios</a:t>
            </a:r>
            <a:r>
              <a:rPr lang="en-US" sz="2400" dirty="0"/>
              <a:t>?</a:t>
            </a:r>
            <a:endParaRPr lang="en-GT" sz="2400" dirty="0"/>
          </a:p>
        </p:txBody>
      </p:sp>
    </p:spTree>
    <p:extLst>
      <p:ext uri="{BB962C8B-B14F-4D97-AF65-F5344CB8AC3E}">
        <p14:creationId xmlns:p14="http://schemas.microsoft.com/office/powerpoint/2010/main" val="101354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7D27-9926-A746-9D1F-A495767BD113}"/>
              </a:ext>
            </a:extLst>
          </p:cNvPr>
          <p:cNvSpPr>
            <a:spLocks noGrp="1"/>
          </p:cNvSpPr>
          <p:nvPr>
            <p:ph type="title"/>
          </p:nvPr>
        </p:nvSpPr>
        <p:spPr>
          <a:xfrm>
            <a:off x="778713" y="405993"/>
            <a:ext cx="4422039" cy="1929994"/>
          </a:xfrm>
        </p:spPr>
        <p:txBody>
          <a:bodyPr>
            <a:normAutofit/>
          </a:bodyPr>
          <a:lstStyle/>
          <a:p>
            <a:r>
              <a:rPr lang="en-GT" sz="2400" b="1"/>
              <a:t>“La tragedia ambiental en América Latina”:  La vulnerabilidad socio-ambiental en Centroamérica y sus impactos en los territorios</a:t>
            </a:r>
          </a:p>
        </p:txBody>
      </p:sp>
      <p:sp>
        <p:nvSpPr>
          <p:cNvPr id="3" name="Content Placeholder 2">
            <a:extLst>
              <a:ext uri="{FF2B5EF4-FFF2-40B4-BE49-F238E27FC236}">
                <a16:creationId xmlns:a16="http://schemas.microsoft.com/office/drawing/2014/main" id="{C959DC77-75D0-D84D-A39C-D0E9062398AD}"/>
              </a:ext>
            </a:extLst>
          </p:cNvPr>
          <p:cNvSpPr>
            <a:spLocks noGrp="1"/>
          </p:cNvSpPr>
          <p:nvPr>
            <p:ph idx="1"/>
          </p:nvPr>
        </p:nvSpPr>
        <p:spPr>
          <a:xfrm>
            <a:off x="5836920" y="405993"/>
            <a:ext cx="8010752" cy="1926100"/>
          </a:xfrm>
        </p:spPr>
        <p:txBody>
          <a:bodyPr vert="horz" lIns="91440" tIns="45720" rIns="91440" bIns="45720" rtlCol="0" anchor="ctr">
            <a:normAutofit/>
          </a:bodyPr>
          <a:lstStyle/>
          <a:p>
            <a:pPr lvl="1"/>
            <a:r>
              <a:rPr lang="en-US" sz="1300" b="1">
                <a:sym typeface="Symbol" pitchFamily="2" charset="2"/>
              </a:rPr>
              <a:t>Desigualdad </a:t>
            </a:r>
            <a:r>
              <a:rPr lang="en-US" sz="1300">
                <a:sym typeface="Symbol" pitchFamily="2" charset="2"/>
              </a:rPr>
              <a:t>(Índice de Gini): </a:t>
            </a:r>
            <a:r>
              <a:rPr lang="en-US" sz="1300" b="1">
                <a:sym typeface="Symbol" pitchFamily="2" charset="2"/>
              </a:rPr>
              <a:t>Guatemala (0.47)</a:t>
            </a:r>
            <a:r>
              <a:rPr lang="en-US" sz="1300">
                <a:sym typeface="Symbol" pitchFamily="2" charset="2"/>
              </a:rPr>
              <a:t>; el Salvador (0.38); </a:t>
            </a:r>
            <a:r>
              <a:rPr lang="en-US" sz="1300" b="1">
                <a:sym typeface="Symbol" pitchFamily="2" charset="2"/>
              </a:rPr>
              <a:t>(Honduras 0.50)</a:t>
            </a:r>
            <a:r>
              <a:rPr lang="en-US" sz="1300">
                <a:sym typeface="Symbol" pitchFamily="2" charset="2"/>
              </a:rPr>
              <a:t>; Nicaragua (0.43); Costa Rica (0.45); </a:t>
            </a:r>
            <a:r>
              <a:rPr lang="en-US" sz="1300" b="1">
                <a:sym typeface="Symbol" pitchFamily="2" charset="2"/>
              </a:rPr>
              <a:t>Panamá (0.50)</a:t>
            </a:r>
          </a:p>
          <a:p>
            <a:pPr lvl="1"/>
            <a:r>
              <a:rPr lang="en-GT" sz="1300" b="1">
                <a:sym typeface="Symbol" pitchFamily="2" charset="2"/>
              </a:rPr>
              <a:t>Pobreza</a:t>
            </a:r>
            <a:r>
              <a:rPr lang="en-GT" sz="1300">
                <a:sym typeface="Wingdings" pitchFamily="2" charset="2"/>
              </a:rPr>
              <a:t>:</a:t>
            </a:r>
            <a:r>
              <a:rPr lang="en-GT" sz="1300">
                <a:sym typeface="Symbol" pitchFamily="2" charset="2"/>
              </a:rPr>
              <a:t> </a:t>
            </a:r>
            <a:r>
              <a:rPr lang="en-GT" sz="1300" b="1">
                <a:sym typeface="Symbol" pitchFamily="2" charset="2"/>
              </a:rPr>
              <a:t>Guatemala (51/22%</a:t>
            </a:r>
            <a:r>
              <a:rPr lang="en-GT" sz="1300">
                <a:sym typeface="Symbol" pitchFamily="2" charset="2"/>
              </a:rPr>
              <a:t>; Totonicapan 77%/41%; Alta Verapaz 83%/53%);  </a:t>
            </a:r>
            <a:r>
              <a:rPr lang="en-GT" sz="1300" b="1">
                <a:sym typeface="Symbol" pitchFamily="2" charset="2"/>
              </a:rPr>
              <a:t>Honduras (59%/22%)</a:t>
            </a:r>
            <a:r>
              <a:rPr lang="en-GT" sz="1300">
                <a:sym typeface="Symbol" pitchFamily="2" charset="2"/>
              </a:rPr>
              <a:t>; </a:t>
            </a:r>
            <a:r>
              <a:rPr lang="en-GT" sz="1300" b="1">
                <a:sym typeface="Symbol" pitchFamily="2" charset="2"/>
              </a:rPr>
              <a:t>Nicaragua 52%/22%</a:t>
            </a:r>
          </a:p>
          <a:p>
            <a:pPr lvl="1"/>
            <a:r>
              <a:rPr lang="es-SV" sz="1300" b="1"/>
              <a:t>Desnutrición crónica </a:t>
            </a:r>
            <a:r>
              <a:rPr lang="es-SV" sz="1300"/>
              <a:t>(porcentaje población infantil): </a:t>
            </a:r>
            <a:r>
              <a:rPr lang="es-SV" sz="1300" b="1"/>
              <a:t>48% Guatemala</a:t>
            </a:r>
            <a:r>
              <a:rPr lang="es-SV" sz="1300"/>
              <a:t>; </a:t>
            </a:r>
            <a:r>
              <a:rPr lang="es-SV" sz="1300" b="1"/>
              <a:t>29% Honduras</a:t>
            </a:r>
            <a:r>
              <a:rPr lang="es-SV" sz="1300"/>
              <a:t>; 22% Nicaragua; 19% El Salvador/Panamá (Datos UNICEF, analizados por ICEFI, 2021)</a:t>
            </a:r>
          </a:p>
          <a:p>
            <a:pPr lvl="1"/>
            <a:r>
              <a:rPr lang="es-SV" sz="1300" b="1"/>
              <a:t>Tasas de deforestación y degradación; expansión del corredor seco centroamericano</a:t>
            </a:r>
          </a:p>
          <a:p>
            <a:pPr lvl="1"/>
            <a:r>
              <a:rPr lang="es-SV" sz="1300" b="1"/>
              <a:t>Desastres variabilidad climática y eventos (hidro)metereológicos extremos </a:t>
            </a:r>
            <a:r>
              <a:rPr lang="es-SV" sz="1300"/>
              <a:t>(EMDAT, 2000-2018)</a:t>
            </a:r>
          </a:p>
          <a:p>
            <a:pPr marL="548640" lvl="1" indent="0">
              <a:buNone/>
            </a:pPr>
            <a:endParaRPr lang="es-SV" sz="1300" b="1"/>
          </a:p>
        </p:txBody>
      </p:sp>
      <p:sp>
        <p:nvSpPr>
          <p:cNvPr id="2056" name="Rectangle 138">
            <a:extLst>
              <a:ext uri="{FF2B5EF4-FFF2-40B4-BE49-F238E27FC236}">
                <a16:creationId xmlns:a16="http://schemas.microsoft.com/office/drawing/2014/main"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653212"/>
            <a:ext cx="14630402" cy="5576388"/>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76" y="2907792"/>
            <a:ext cx="6736283" cy="471637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orredor Seco">
            <a:extLst>
              <a:ext uri="{FF2B5EF4-FFF2-40B4-BE49-F238E27FC236}">
                <a16:creationId xmlns:a16="http://schemas.microsoft.com/office/drawing/2014/main" id="{A8D49927-C72C-EF4A-8FCF-645C332D7D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69622" y="2907792"/>
            <a:ext cx="4475146" cy="4661611"/>
          </a:xfrm>
          <a:prstGeom prst="rect">
            <a:avLst/>
          </a:prstGeom>
          <a:noFill/>
          <a:extLst>
            <a:ext uri="{909E8E84-426E-40DD-AFC4-6F175D3DCCD1}">
              <a14:hiddenFill xmlns:a14="http://schemas.microsoft.com/office/drawing/2010/main">
                <a:solidFill>
                  <a:srgbClr val="FFFFFF"/>
                </a:solidFill>
              </a14:hiddenFill>
            </a:ext>
          </a:extLst>
        </p:spPr>
      </p:pic>
      <p:sp>
        <p:nvSpPr>
          <p:cNvPr id="2058"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5698" y="2907792"/>
            <a:ext cx="6736283" cy="471637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os países del mundo (y de América Latina) con mayor riesgo en caso de  sufrir una catástrofe natural - Regionvalles">
            <a:extLst>
              <a:ext uri="{FF2B5EF4-FFF2-40B4-BE49-F238E27FC236}">
                <a16:creationId xmlns:a16="http://schemas.microsoft.com/office/drawing/2014/main" id="{F8A509A5-36ED-1246-B5D2-C4F61F001AE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829022" y="3094735"/>
            <a:ext cx="6094721" cy="434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1B3F-6DD8-9C44-83F8-9B545E8EEB46}"/>
              </a:ext>
            </a:extLst>
          </p:cNvPr>
          <p:cNvSpPr>
            <a:spLocks noGrp="1"/>
          </p:cNvSpPr>
          <p:nvPr>
            <p:ph type="title"/>
          </p:nvPr>
        </p:nvSpPr>
        <p:spPr>
          <a:xfrm>
            <a:off x="1005840" y="-357188"/>
            <a:ext cx="12618720" cy="1590676"/>
          </a:xfrm>
        </p:spPr>
        <p:txBody>
          <a:bodyPr/>
          <a:lstStyle/>
          <a:p>
            <a:r>
              <a:rPr lang="en-GT" b="1" dirty="0"/>
              <a:t>Ejemplos de la crisis</a:t>
            </a:r>
          </a:p>
        </p:txBody>
      </p:sp>
      <p:sp>
        <p:nvSpPr>
          <p:cNvPr id="7" name="Content Placeholder 6">
            <a:extLst>
              <a:ext uri="{FF2B5EF4-FFF2-40B4-BE49-F238E27FC236}">
                <a16:creationId xmlns:a16="http://schemas.microsoft.com/office/drawing/2014/main" id="{FAAAE31D-064E-FB4C-B960-5171DC7521AE}"/>
              </a:ext>
            </a:extLst>
          </p:cNvPr>
          <p:cNvSpPr>
            <a:spLocks noGrp="1"/>
          </p:cNvSpPr>
          <p:nvPr>
            <p:ph idx="1"/>
          </p:nvPr>
        </p:nvSpPr>
        <p:spPr>
          <a:xfrm>
            <a:off x="7754112" y="6175104"/>
            <a:ext cx="6876288" cy="1985678"/>
          </a:xfrm>
        </p:spPr>
        <p:txBody>
          <a:bodyPr>
            <a:normAutofit fontScale="62500" lnSpcReduction="20000"/>
          </a:bodyPr>
          <a:lstStyle/>
          <a:p>
            <a:r>
              <a:rPr lang="en-GT" dirty="0">
                <a:solidFill>
                  <a:srgbClr val="C00000"/>
                </a:solidFill>
              </a:rPr>
              <a:t>Inseguridad alimentaria: </a:t>
            </a:r>
            <a:r>
              <a:rPr lang="en-GT" dirty="0"/>
              <a:t>Guatemala (3.7M); Honduras (3.1M); El Salvador (1M) (FAO &amp; WFP, 2021)</a:t>
            </a:r>
          </a:p>
          <a:p>
            <a:r>
              <a:rPr lang="en-GT" dirty="0">
                <a:solidFill>
                  <a:srgbClr val="C00000"/>
                </a:solidFill>
              </a:rPr>
              <a:t>COVID 19</a:t>
            </a:r>
          </a:p>
          <a:p>
            <a:r>
              <a:rPr lang="en-GT" dirty="0">
                <a:solidFill>
                  <a:srgbClr val="C00000"/>
                </a:solidFill>
              </a:rPr>
              <a:t>Violencia y narcotráfico</a:t>
            </a:r>
          </a:p>
          <a:p>
            <a:r>
              <a:rPr lang="en-GT" dirty="0">
                <a:solidFill>
                  <a:srgbClr val="C00000"/>
                </a:solidFill>
              </a:rPr>
              <a:t>Gobernabilidad y corrupción</a:t>
            </a:r>
          </a:p>
        </p:txBody>
      </p:sp>
      <p:pic>
        <p:nvPicPr>
          <p:cNvPr id="10" name="Content Placeholder 4" descr="Map&#10;&#10;Description automatically generated">
            <a:extLst>
              <a:ext uri="{FF2B5EF4-FFF2-40B4-BE49-F238E27FC236}">
                <a16:creationId xmlns:a16="http://schemas.microsoft.com/office/drawing/2014/main" id="{4D24B5E1-F0D2-D14F-84CD-99564781C1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47003" y="438150"/>
            <a:ext cx="3216854" cy="5206794"/>
          </a:xfrm>
          <a:prstGeom prst="rect">
            <a:avLst/>
          </a:prstGeom>
        </p:spPr>
      </p:pic>
      <p:sp>
        <p:nvSpPr>
          <p:cNvPr id="11" name="TextBox 10">
            <a:extLst>
              <a:ext uri="{FF2B5EF4-FFF2-40B4-BE49-F238E27FC236}">
                <a16:creationId xmlns:a16="http://schemas.microsoft.com/office/drawing/2014/main" id="{541EE392-9F9B-2646-8ED5-28F3663DB0DD}"/>
              </a:ext>
            </a:extLst>
          </p:cNvPr>
          <p:cNvSpPr txBox="1"/>
          <p:nvPr/>
        </p:nvSpPr>
        <p:spPr>
          <a:xfrm>
            <a:off x="7882128" y="68818"/>
            <a:ext cx="5323189" cy="369332"/>
          </a:xfrm>
          <a:prstGeom prst="rect">
            <a:avLst/>
          </a:prstGeom>
          <a:noFill/>
        </p:spPr>
        <p:txBody>
          <a:bodyPr wrap="none" rtlCol="0">
            <a:spAutoFit/>
          </a:bodyPr>
          <a:lstStyle/>
          <a:p>
            <a:r>
              <a:rPr lang="en-GT" b="1" dirty="0">
                <a:solidFill>
                  <a:srgbClr val="C00000"/>
                </a:solidFill>
              </a:rPr>
              <a:t>Mapa de países con crisis por inseguridad Alimentaria</a:t>
            </a:r>
          </a:p>
        </p:txBody>
      </p:sp>
      <p:pic>
        <p:nvPicPr>
          <p:cNvPr id="3074" name="Picture 2" descr="Imagen">
            <a:extLst>
              <a:ext uri="{FF2B5EF4-FFF2-40B4-BE49-F238E27FC236}">
                <a16:creationId xmlns:a16="http://schemas.microsoft.com/office/drawing/2014/main" id="{6FD8F4F3-A6B0-C64F-AFB1-EFA50333C2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1" y="966906"/>
            <a:ext cx="5443728" cy="40827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BC02950-34E7-1E4D-822D-345AC16CA8A8}"/>
              </a:ext>
            </a:extLst>
          </p:cNvPr>
          <p:cNvSpPr txBox="1"/>
          <p:nvPr/>
        </p:nvSpPr>
        <p:spPr>
          <a:xfrm>
            <a:off x="158497" y="5088608"/>
            <a:ext cx="5614416" cy="646331"/>
          </a:xfrm>
          <a:prstGeom prst="rect">
            <a:avLst/>
          </a:prstGeom>
          <a:noFill/>
        </p:spPr>
        <p:txBody>
          <a:bodyPr wrap="square" rtlCol="0">
            <a:spAutoFit/>
          </a:bodyPr>
          <a:lstStyle/>
          <a:p>
            <a:r>
              <a:rPr lang="en-GT" dirty="0"/>
              <a:t>Caravana Migrante: enero, 2021. 7,000 – 8000 migrantes</a:t>
            </a:r>
          </a:p>
          <a:p>
            <a:r>
              <a:rPr lang="en-GT" dirty="0"/>
              <a:t>Foto: @estebanbiba</a:t>
            </a:r>
          </a:p>
        </p:txBody>
      </p:sp>
      <p:pic>
        <p:nvPicPr>
          <p:cNvPr id="14" name="Picture 13" descr="Graphical user interface, text, application, email&#10;&#10;Description automatically generated">
            <a:extLst>
              <a:ext uri="{FF2B5EF4-FFF2-40B4-BE49-F238E27FC236}">
                <a16:creationId xmlns:a16="http://schemas.microsoft.com/office/drawing/2014/main" id="{E2E38663-07F2-7243-8758-078CDAE6CC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73845"/>
            <a:ext cx="7315200" cy="2479240"/>
          </a:xfrm>
          <a:prstGeom prst="rect">
            <a:avLst/>
          </a:prstGeom>
        </p:spPr>
      </p:pic>
    </p:spTree>
    <p:extLst>
      <p:ext uri="{BB962C8B-B14F-4D97-AF65-F5344CB8AC3E}">
        <p14:creationId xmlns:p14="http://schemas.microsoft.com/office/powerpoint/2010/main" val="292637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475B-74AE-7243-AEB0-40CA16EFC6AE}"/>
              </a:ext>
            </a:extLst>
          </p:cNvPr>
          <p:cNvSpPr>
            <a:spLocks noGrp="1"/>
          </p:cNvSpPr>
          <p:nvPr>
            <p:ph type="title"/>
          </p:nvPr>
        </p:nvSpPr>
        <p:spPr/>
        <p:txBody>
          <a:bodyPr>
            <a:normAutofit/>
          </a:bodyPr>
          <a:lstStyle/>
          <a:p>
            <a:r>
              <a:rPr lang="en-GT" sz="5400" b="1" dirty="0"/>
              <a:t>Dinámicas Territoriales: </a:t>
            </a:r>
            <a:r>
              <a:rPr lang="es-GT" sz="5400" b="1" dirty="0"/>
              <a:t>nuevos (viejos) ejes de acumulación</a:t>
            </a:r>
            <a:endParaRPr lang="en-GT" b="1" dirty="0"/>
          </a:p>
        </p:txBody>
      </p:sp>
      <p:graphicFrame>
        <p:nvGraphicFramePr>
          <p:cNvPr id="4" name="Diagram 3">
            <a:extLst>
              <a:ext uri="{FF2B5EF4-FFF2-40B4-BE49-F238E27FC236}">
                <a16:creationId xmlns:a16="http://schemas.microsoft.com/office/drawing/2014/main" id="{A949CBF1-6A37-3246-9D9B-1E99F1C8B7BF}"/>
              </a:ext>
            </a:extLst>
          </p:cNvPr>
          <p:cNvGraphicFramePr/>
          <p:nvPr>
            <p:extLst>
              <p:ext uri="{D42A27DB-BD31-4B8C-83A1-F6EECF244321}">
                <p14:modId xmlns:p14="http://schemas.microsoft.com/office/powerpoint/2010/main" val="3801497384"/>
              </p:ext>
            </p:extLst>
          </p:nvPr>
        </p:nvGraphicFramePr>
        <p:xfrm>
          <a:off x="1535808" y="2028826"/>
          <a:ext cx="12088752" cy="5803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82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13F5-B439-D046-910A-5AA7AECBA61F}"/>
              </a:ext>
            </a:extLst>
          </p:cNvPr>
          <p:cNvSpPr>
            <a:spLocks noGrp="1"/>
          </p:cNvSpPr>
          <p:nvPr>
            <p:ph type="title"/>
          </p:nvPr>
        </p:nvSpPr>
        <p:spPr>
          <a:xfrm>
            <a:off x="779070" y="755120"/>
            <a:ext cx="6122821" cy="2011924"/>
          </a:xfrm>
        </p:spPr>
        <p:txBody>
          <a:bodyPr>
            <a:normAutofit/>
          </a:bodyPr>
          <a:lstStyle/>
          <a:p>
            <a:r>
              <a:rPr lang="en-GT" dirty="0"/>
              <a:t>Financiamiento para el Clima</a:t>
            </a:r>
          </a:p>
        </p:txBody>
      </p:sp>
      <p:sp>
        <p:nvSpPr>
          <p:cNvPr id="3" name="Content Placeholder 2">
            <a:extLst>
              <a:ext uri="{FF2B5EF4-FFF2-40B4-BE49-F238E27FC236}">
                <a16:creationId xmlns:a16="http://schemas.microsoft.com/office/drawing/2014/main" id="{EF035868-DE42-2348-B7A3-D0A7FCD62E29}"/>
              </a:ext>
            </a:extLst>
          </p:cNvPr>
          <p:cNvSpPr>
            <a:spLocks noGrp="1"/>
          </p:cNvSpPr>
          <p:nvPr>
            <p:ph idx="1"/>
          </p:nvPr>
        </p:nvSpPr>
        <p:spPr>
          <a:xfrm>
            <a:off x="779070" y="2926081"/>
            <a:ext cx="6122821" cy="4542503"/>
          </a:xfrm>
        </p:spPr>
        <p:txBody>
          <a:bodyPr>
            <a:normAutofit/>
          </a:bodyPr>
          <a:lstStyle/>
          <a:p>
            <a:r>
              <a:rPr lang="en-GT" sz="2200"/>
              <a:t>Compromisos (2008) USD5.2 billones (REDD+) </a:t>
            </a:r>
          </a:p>
          <a:p>
            <a:pPr lvl="1"/>
            <a:r>
              <a:rPr lang="en-GT" sz="2200"/>
              <a:t>Fondos aprobados  (2008 – 2020) USD2.8 billones </a:t>
            </a:r>
          </a:p>
          <a:p>
            <a:pPr lvl="1"/>
            <a:r>
              <a:rPr lang="en-GT" sz="2200"/>
              <a:t>Más grande Fondo Amazónico USD720 millones, 103 proyectos  en Brazil </a:t>
            </a:r>
          </a:p>
          <a:p>
            <a:pPr lvl="1"/>
            <a:r>
              <a:rPr lang="en-GT" sz="2200"/>
              <a:t>Enfocados en Readiness </a:t>
            </a:r>
          </a:p>
          <a:p>
            <a:pPr lvl="1"/>
            <a:r>
              <a:rPr lang="en-GT" sz="2200"/>
              <a:t>FCPF, FIP CIF, UN-REDD+ USD1.3 billones </a:t>
            </a:r>
          </a:p>
          <a:p>
            <a:r>
              <a:rPr lang="en-GT" sz="2200"/>
              <a:t>Green Climate Fund: 497 USD Millones 13 proyectos sobre bosques (adaptación y mitigación) + 8 REDD+ </a:t>
            </a:r>
          </a:p>
          <a:p>
            <a:r>
              <a:rPr lang="en-US" sz="2200"/>
              <a:t>Más de 1.6 billions de personas – dependientes del bosque </a:t>
            </a:r>
          </a:p>
        </p:txBody>
      </p:sp>
      <p:sp>
        <p:nvSpPr>
          <p:cNvPr id="12"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6134" y="0"/>
            <a:ext cx="7154266" cy="8229600"/>
          </a:xfrm>
          <a:prstGeom prst="rect">
            <a:avLst/>
          </a:prstGeom>
          <a:solidFill>
            <a:srgbClr val="6A9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980" y="581559"/>
            <a:ext cx="5815584" cy="329184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pie chart&#10;&#10;Description automatically generated">
            <a:extLst>
              <a:ext uri="{FF2B5EF4-FFF2-40B4-BE49-F238E27FC236}">
                <a16:creationId xmlns:a16="http://schemas.microsoft.com/office/drawing/2014/main" id="{ECCB4B6E-ECDF-A940-8AF4-994BB647E0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04772" y="833934"/>
            <a:ext cx="2779946" cy="2787091"/>
          </a:xfrm>
          <a:prstGeom prst="rect">
            <a:avLst/>
          </a:prstGeom>
        </p:spPr>
      </p:pic>
      <p:sp>
        <p:nvSpPr>
          <p:cNvPr id="16"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980" y="4213555"/>
            <a:ext cx="5815584" cy="329184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bar chart&#10;&#10;Description automatically generated">
            <a:extLst>
              <a:ext uri="{FF2B5EF4-FFF2-40B4-BE49-F238E27FC236}">
                <a16:creationId xmlns:a16="http://schemas.microsoft.com/office/drawing/2014/main" id="{4505EC08-269D-394C-8939-87347F73A2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1002" y="4774266"/>
            <a:ext cx="5047488" cy="2170418"/>
          </a:xfrm>
          <a:prstGeom prst="rect">
            <a:avLst/>
          </a:prstGeom>
          <a:effectLst/>
        </p:spPr>
      </p:pic>
      <p:sp>
        <p:nvSpPr>
          <p:cNvPr id="4" name="TextBox 3">
            <a:extLst>
              <a:ext uri="{FF2B5EF4-FFF2-40B4-BE49-F238E27FC236}">
                <a16:creationId xmlns:a16="http://schemas.microsoft.com/office/drawing/2014/main" id="{CD964279-D3D0-2545-88F3-3A666AFB51D2}"/>
              </a:ext>
            </a:extLst>
          </p:cNvPr>
          <p:cNvSpPr txBox="1"/>
          <p:nvPr/>
        </p:nvSpPr>
        <p:spPr>
          <a:xfrm>
            <a:off x="204827" y="7304455"/>
            <a:ext cx="6122820" cy="646331"/>
          </a:xfrm>
          <a:prstGeom prst="rect">
            <a:avLst/>
          </a:prstGeom>
          <a:noFill/>
        </p:spPr>
        <p:txBody>
          <a:bodyPr wrap="square" rtlCol="0">
            <a:spAutoFit/>
          </a:bodyPr>
          <a:lstStyle/>
          <a:p>
            <a:r>
              <a:rPr lang="en-GT" dirty="0"/>
              <a:t>Fuente: ODI &amp; HBS, 2021. </a:t>
            </a:r>
            <a:r>
              <a:rPr lang="en-US" dirty="0"/>
              <a:t>Climate Finance Thematic</a:t>
            </a:r>
          </a:p>
          <a:p>
            <a:r>
              <a:rPr lang="en-US" dirty="0"/>
              <a:t>Briefing: REDD+ Finance</a:t>
            </a:r>
            <a:endParaRPr lang="en-GT" dirty="0"/>
          </a:p>
        </p:txBody>
      </p:sp>
    </p:spTree>
    <p:extLst>
      <p:ext uri="{BB962C8B-B14F-4D97-AF65-F5344CB8AC3E}">
        <p14:creationId xmlns:p14="http://schemas.microsoft.com/office/powerpoint/2010/main" val="144157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113468" y="5493570"/>
            <a:ext cx="9047219" cy="22797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822F7A-C513-E043-8ACE-B56D75963E2B}"/>
              </a:ext>
            </a:extLst>
          </p:cNvPr>
          <p:cNvSpPr>
            <a:spLocks noGrp="1"/>
          </p:cNvSpPr>
          <p:nvPr>
            <p:ph type="title"/>
          </p:nvPr>
        </p:nvSpPr>
        <p:spPr>
          <a:xfrm>
            <a:off x="5524161" y="5690337"/>
            <a:ext cx="8195424" cy="1034437"/>
          </a:xfrm>
        </p:spPr>
        <p:txBody>
          <a:bodyPr vert="horz" lIns="91440" tIns="45720" rIns="91440" bIns="45720" rtlCol="0" anchor="b">
            <a:normAutofit/>
          </a:bodyPr>
          <a:lstStyle/>
          <a:p>
            <a:pPr defTabSz="914400"/>
            <a:r>
              <a:rPr lang="en-US" sz="4800" b="1" kern="1200">
                <a:solidFill>
                  <a:srgbClr val="FFFFFF"/>
                </a:solidFill>
                <a:latin typeface="+mj-lt"/>
                <a:ea typeface="+mj-ea"/>
                <a:cs typeface="+mj-cs"/>
              </a:rPr>
              <a:t>Propuestas desde los territorios</a:t>
            </a:r>
          </a:p>
        </p:txBody>
      </p:sp>
      <p:pic>
        <p:nvPicPr>
          <p:cNvPr id="25" name="Picture 24">
            <a:extLst>
              <a:ext uri="{FF2B5EF4-FFF2-40B4-BE49-F238E27FC236}">
                <a16:creationId xmlns:a16="http://schemas.microsoft.com/office/drawing/2014/main" id="{F9EAEF9D-C5B5-FA4C-81F4-3D545651A8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163" y="386080"/>
            <a:ext cx="4557084" cy="2412662"/>
          </a:xfrm>
          <a:prstGeom prst="rect">
            <a:avLst/>
          </a:prstGeom>
        </p:spPr>
      </p:pic>
      <p:pic>
        <p:nvPicPr>
          <p:cNvPr id="15" name="Picture 14">
            <a:extLst>
              <a:ext uri="{FF2B5EF4-FFF2-40B4-BE49-F238E27FC236}">
                <a16:creationId xmlns:a16="http://schemas.microsoft.com/office/drawing/2014/main" id="{9A8A0168-BA72-8747-BE53-82CFBE66D3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43058" y="386078"/>
            <a:ext cx="4552167" cy="4933588"/>
          </a:xfrm>
          <a:prstGeom prst="rect">
            <a:avLst/>
          </a:prstGeom>
        </p:spPr>
      </p:pic>
      <p:pic>
        <p:nvPicPr>
          <p:cNvPr id="4" name="Picture 3" descr="A picture containing text, person, outdoor, newspaper&#10;&#10;Description automatically generated">
            <a:extLst>
              <a:ext uri="{FF2B5EF4-FFF2-40B4-BE49-F238E27FC236}">
                <a16:creationId xmlns:a16="http://schemas.microsoft.com/office/drawing/2014/main" id="{E05D5DAC-FCDC-4C47-A905-86A2176FFA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03411" y="386079"/>
            <a:ext cx="4557581" cy="2412663"/>
          </a:xfrm>
          <a:prstGeom prst="rect">
            <a:avLst/>
          </a:prstGeom>
        </p:spPr>
      </p:pic>
      <p:pic>
        <p:nvPicPr>
          <p:cNvPr id="27" name="Picture 26">
            <a:extLst>
              <a:ext uri="{FF2B5EF4-FFF2-40B4-BE49-F238E27FC236}">
                <a16:creationId xmlns:a16="http://schemas.microsoft.com/office/drawing/2014/main" id="{FC755BDF-D2E1-5440-9B3A-9933A6A341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a:off x="381160" y="2906516"/>
            <a:ext cx="4553712" cy="2416565"/>
          </a:xfrm>
          <a:prstGeom prst="rect">
            <a:avLst/>
          </a:prstGeom>
        </p:spPr>
      </p:pic>
      <p:pic>
        <p:nvPicPr>
          <p:cNvPr id="9" name="Content Placeholder 8">
            <a:extLst>
              <a:ext uri="{FF2B5EF4-FFF2-40B4-BE49-F238E27FC236}">
                <a16:creationId xmlns:a16="http://schemas.microsoft.com/office/drawing/2014/main" id="{1724BB1E-0482-EC47-8A4C-1B3500F9738D}"/>
              </a:ext>
            </a:extLst>
          </p:cNvPr>
          <p:cNvPicPr>
            <a:picLocks noGrp="1" noChangeAspect="1"/>
          </p:cNvPicPr>
          <p:nvPr>
            <p:ph idx="4294967295"/>
          </p:nvPr>
        </p:nvPicPr>
        <p:blipFill rotWithShape="1">
          <a:blip r:embed="rId7" cstate="email">
            <a:extLst>
              <a:ext uri="{28A0092B-C50C-407E-A947-70E740481C1C}">
                <a14:useLocalDpi xmlns:a14="http://schemas.microsoft.com/office/drawing/2010/main"/>
              </a:ext>
            </a:extLst>
          </a:blip>
          <a:srcRect/>
          <a:stretch/>
        </p:blipFill>
        <p:spPr>
          <a:xfrm>
            <a:off x="9699542" y="2918046"/>
            <a:ext cx="4557580" cy="2401136"/>
          </a:xfrm>
          <a:prstGeom prst="rect">
            <a:avLst/>
          </a:prstGeom>
        </p:spPr>
      </p:pic>
      <p:pic>
        <p:nvPicPr>
          <p:cNvPr id="11" name="Picture 10">
            <a:extLst>
              <a:ext uri="{FF2B5EF4-FFF2-40B4-BE49-F238E27FC236}">
                <a16:creationId xmlns:a16="http://schemas.microsoft.com/office/drawing/2014/main" id="{1FF9D379-3D5B-1944-B609-CCD62AECF17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2" b="-2"/>
          <a:stretch/>
        </p:blipFill>
        <p:spPr>
          <a:xfrm>
            <a:off x="381160" y="5430859"/>
            <a:ext cx="4553712" cy="2412661"/>
          </a:xfrm>
          <a:prstGeom prst="rect">
            <a:avLst/>
          </a:prstGeom>
        </p:spPr>
      </p:pic>
      <p:cxnSp>
        <p:nvCxnSpPr>
          <p:cNvPr id="34" name="Straight Connector 33">
            <a:extLst>
              <a:ext uri="{FF2B5EF4-FFF2-40B4-BE49-F238E27FC236}">
                <a16:creationId xmlns:a16="http://schemas.microsoft.com/office/drawing/2014/main"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3920" y="6832916"/>
            <a:ext cx="658368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25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506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4" y="576072"/>
            <a:ext cx="13485571" cy="70774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hart, pie chart&#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72160" y="1121358"/>
            <a:ext cx="13086079" cy="59868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5"/>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
        <p:nvSpPr>
          <p:cNvPr id="3" name="Rectangle 6"/>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
        <p:nvSpPr>
          <p:cNvPr id="5" name="Rectangle 9"/>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
        <p:nvSpPr>
          <p:cNvPr id="6" name="Rectangle 6"/>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
        <p:nvSpPr>
          <p:cNvPr id="8" name="Rectangle 6"/>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
        <p:nvSpPr>
          <p:cNvPr id="11" name="Rectangle 5"/>
          <p:cNvSpPr>
            <a:spLocks noChangeArrowheads="1"/>
          </p:cNvSpPr>
          <p:nvPr/>
        </p:nvSpPr>
        <p:spPr bwMode="auto">
          <a:xfrm>
            <a:off x="1828802" y="-221599"/>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s-GT" sz="2160"/>
          </a:p>
        </p:txBody>
      </p:sp>
    </p:spTree>
    <p:extLst>
      <p:ext uri="{BB962C8B-B14F-4D97-AF65-F5344CB8AC3E}">
        <p14:creationId xmlns:p14="http://schemas.microsoft.com/office/powerpoint/2010/main" val="163757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E03-75D1-9441-A91D-EE5269978DE5}"/>
              </a:ext>
            </a:extLst>
          </p:cNvPr>
          <p:cNvSpPr>
            <a:spLocks noGrp="1"/>
          </p:cNvSpPr>
          <p:nvPr>
            <p:ph type="title"/>
          </p:nvPr>
        </p:nvSpPr>
        <p:spPr>
          <a:xfrm>
            <a:off x="778713" y="405993"/>
            <a:ext cx="4422039" cy="1929994"/>
          </a:xfrm>
        </p:spPr>
        <p:txBody>
          <a:bodyPr vert="horz" lIns="91440" tIns="45720" rIns="91440" bIns="45720" rtlCol="0" anchor="ctr">
            <a:normAutofit/>
          </a:bodyPr>
          <a:lstStyle/>
          <a:p>
            <a:pPr defTabSz="914400"/>
            <a:r>
              <a:rPr lang="en-US" sz="3300" b="1"/>
              <a:t>¿Cómo promover procesos de transformación desde los territorios?</a:t>
            </a:r>
          </a:p>
        </p:txBody>
      </p:sp>
      <p:sp>
        <p:nvSpPr>
          <p:cNvPr id="5" name="Text Placeholder 4">
            <a:extLst>
              <a:ext uri="{FF2B5EF4-FFF2-40B4-BE49-F238E27FC236}">
                <a16:creationId xmlns:a16="http://schemas.microsoft.com/office/drawing/2014/main" id="{AFBFBE72-D002-664A-9A6A-B6B6BB6EE15F}"/>
              </a:ext>
            </a:extLst>
          </p:cNvPr>
          <p:cNvSpPr>
            <a:spLocks noGrp="1"/>
          </p:cNvSpPr>
          <p:nvPr>
            <p:ph type="body" sz="half" idx="2"/>
          </p:nvPr>
        </p:nvSpPr>
        <p:spPr>
          <a:xfrm>
            <a:off x="5836920" y="405993"/>
            <a:ext cx="8010752" cy="1926100"/>
          </a:xfrm>
        </p:spPr>
        <p:txBody>
          <a:bodyPr vert="horz" lIns="91440" tIns="45720" rIns="91440" bIns="45720" rtlCol="0" anchor="ctr">
            <a:normAutofit/>
          </a:bodyPr>
          <a:lstStyle/>
          <a:p>
            <a:pPr marL="514350" indent="-228600" defTabSz="914400">
              <a:buFont typeface="Arial" panose="020B0604020202020204" pitchFamily="34" charset="0"/>
              <a:buChar char="•"/>
            </a:pPr>
            <a:r>
              <a:rPr lang="en-US" sz="2200" b="1"/>
              <a:t>Visión estratégica desde los territorios /Riqueza y diversidad de conocimientos; Capacidades</a:t>
            </a:r>
          </a:p>
          <a:p>
            <a:pPr marL="514350" indent="-228600" defTabSz="914400">
              <a:buFont typeface="Arial" panose="020B0604020202020204" pitchFamily="34" charset="0"/>
              <a:buChar char="•"/>
            </a:pPr>
            <a:r>
              <a:rPr lang="en-US" sz="2200" b="1"/>
              <a:t>Importancia de la movilización – el papel de la ciudadanía; acción colectiva.</a:t>
            </a:r>
          </a:p>
          <a:p>
            <a:pPr marL="514350" indent="-228600" defTabSz="914400">
              <a:buFont typeface="Arial" panose="020B0604020202020204" pitchFamily="34" charset="0"/>
              <a:buChar char="•"/>
            </a:pPr>
            <a:r>
              <a:rPr lang="en-US" sz="2200" b="1"/>
              <a:t>Narrativas y discursos – el papel de los medios independientes</a:t>
            </a:r>
            <a:endParaRPr lang="en-US" sz="2200" b="1" dirty="0"/>
          </a:p>
        </p:txBody>
      </p:sp>
      <p:sp>
        <p:nvSpPr>
          <p:cNvPr id="137" name="Rectangle 136">
            <a:extLst>
              <a:ext uri="{FF2B5EF4-FFF2-40B4-BE49-F238E27FC236}">
                <a16:creationId xmlns:a16="http://schemas.microsoft.com/office/drawing/2014/main"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653212"/>
            <a:ext cx="14630402" cy="5576388"/>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76" y="2907792"/>
            <a:ext cx="6736283" cy="471637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n">
            <a:extLst>
              <a:ext uri="{FF2B5EF4-FFF2-40B4-BE49-F238E27FC236}">
                <a16:creationId xmlns:a16="http://schemas.microsoft.com/office/drawing/2014/main" id="{D4554C5A-67B8-E74D-8C37-5A84C1BDA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738605" y="3290876"/>
            <a:ext cx="4030824" cy="3950208"/>
          </a:xfrm>
          <a:prstGeom prst="rect">
            <a:avLst/>
          </a:prstGeom>
          <a:noFill/>
          <a:extLst>
            <a:ext uri="{909E8E84-426E-40DD-AFC4-6F175D3DCCD1}">
              <a14:hiddenFill xmlns:a14="http://schemas.microsoft.com/office/drawing/2010/main">
                <a:solidFill>
                  <a:srgbClr val="FFFFFF"/>
                </a:solidFill>
              </a14:hiddenFill>
            </a:ext>
          </a:extLst>
        </p:spPr>
      </p:pic>
      <p:sp>
        <p:nvSpPr>
          <p:cNvPr id="141"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5698" y="2907792"/>
            <a:ext cx="6736283" cy="471637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Map&#10;&#10;Description automatically generated">
            <a:extLst>
              <a:ext uri="{FF2B5EF4-FFF2-40B4-BE49-F238E27FC236}">
                <a16:creationId xmlns:a16="http://schemas.microsoft.com/office/drawing/2014/main" id="{EF33878F-52F1-B64C-A5F1-58E45839F5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17425" y="3290876"/>
            <a:ext cx="5917914" cy="395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9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49F90FAA0E64DB9108854072F8640" ma:contentTypeVersion="12" ma:contentTypeDescription="Create a new document." ma:contentTypeScope="" ma:versionID="3f3751e2a299d1b0c3ab906002c3f88b">
  <xsd:schema xmlns:xsd="http://www.w3.org/2001/XMLSchema" xmlns:xs="http://www.w3.org/2001/XMLSchema" xmlns:p="http://schemas.microsoft.com/office/2006/metadata/properties" xmlns:ns2="7b221b67-1559-4b17-8804-d72fe5181d0f" xmlns:ns3="aa7222aa-5ff5-4558-8fa6-277f54f55834" targetNamespace="http://schemas.microsoft.com/office/2006/metadata/properties" ma:root="true" ma:fieldsID="8cfff247beaa1cba220ad3c991d2c5f0" ns2:_="" ns3:_="">
    <xsd:import namespace="7b221b67-1559-4b17-8804-d72fe5181d0f"/>
    <xsd:import namespace="aa7222aa-5ff5-4558-8fa6-277f54f558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21b67-1559-4b17-8804-d72fe5181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7222aa-5ff5-4558-8fa6-277f54f558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C6880-2A18-4C16-8F2A-E2481D72D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21b67-1559-4b17-8804-d72fe5181d0f"/>
    <ds:schemaRef ds:uri="aa7222aa-5ff5-4558-8fa6-277f54f558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91DE2-B65B-488B-A354-F354602FAA45}">
  <ds:schemaRefs>
    <ds:schemaRef ds:uri="http://purl.org/dc/dcmitype/"/>
    <ds:schemaRef ds:uri="http://purl.org/dc/terms/"/>
    <ds:schemaRef ds:uri="7b221b67-1559-4b17-8804-d72fe5181d0f"/>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aa7222aa-5ff5-4558-8fa6-277f54f5583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EE42713-6FDB-476E-B3AC-87131196C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13526</TotalTime>
  <Words>945</Words>
  <Application>Microsoft Office PowerPoint</Application>
  <PresentationFormat>Personalizado</PresentationFormat>
  <Paragraphs>90</Paragraphs>
  <Slides>11</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Avenir</vt:lpstr>
      <vt:lpstr>Avenir Heavy</vt:lpstr>
      <vt:lpstr>Avenir Medium</vt:lpstr>
      <vt:lpstr>Book Antiqua</vt:lpstr>
      <vt:lpstr>Calibri</vt:lpstr>
      <vt:lpstr>Calibri Light</vt:lpstr>
      <vt:lpstr>Symbol</vt:lpstr>
      <vt:lpstr>system-ui</vt:lpstr>
      <vt:lpstr>Times New Roman</vt:lpstr>
      <vt:lpstr>Wingdings</vt:lpstr>
      <vt:lpstr>Office Theme</vt:lpstr>
      <vt:lpstr>Sesión 2: Cambio climático y modelos de Desarrollo Perspectivas desde los territorios </vt:lpstr>
      <vt:lpstr>“La tragedia ambiental en América Latina”:  La vulnerabilidad en Centroamérica y sus impactos en los territorios</vt:lpstr>
      <vt:lpstr>“La tragedia ambiental en América Latina”:  La vulnerabilidad socio-ambiental en Centroamérica y sus impactos en los territorios</vt:lpstr>
      <vt:lpstr>Ejemplos de la crisis</vt:lpstr>
      <vt:lpstr>Dinámicas Territoriales: nuevos (viejos) ejes de acumulación</vt:lpstr>
      <vt:lpstr>Financiamiento para el Clima</vt:lpstr>
      <vt:lpstr>Propuestas desde los territorios</vt:lpstr>
      <vt:lpstr>Presentación de PowerPoint</vt:lpstr>
      <vt:lpstr>¿Cómo promover procesos de transformación desde los territorios?</vt:lpstr>
      <vt:lpstr>Fortalecimiento de Resiliencia al Cambio Climatico: agencia y empoderamiento</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Kristen Evans</dc:creator>
  <cp:keywords/>
  <dc:description/>
  <cp:lastModifiedBy>LGonzalez</cp:lastModifiedBy>
  <cp:revision>140</cp:revision>
  <dcterms:created xsi:type="dcterms:W3CDTF">2020-09-04T13:57:50Z</dcterms:created>
  <dcterms:modified xsi:type="dcterms:W3CDTF">2021-04-13T15:52:45Z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0x0101006A449F90FAA0E64DB9108854072F8640</vt:lpwstr>
  </property>
</Properties>
</file>