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1190" r:id="rId3"/>
    <p:sldId id="280" r:id="rId4"/>
    <p:sldId id="1184" r:id="rId5"/>
    <p:sldId id="289" r:id="rId6"/>
    <p:sldId id="1191" r:id="rId7"/>
    <p:sldId id="290" r:id="rId8"/>
    <p:sldId id="257" r:id="rId9"/>
    <p:sldId id="373" r:id="rId10"/>
    <p:sldId id="260" r:id="rId11"/>
    <p:sldId id="1192" r:id="rId12"/>
    <p:sldId id="292"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Gail Lennox" initials="JGL" lastIdx="2" clrIdx="0">
    <p:extLst>
      <p:ext uri="{19B8F6BF-5375-455C-9EA6-DF929625EA0E}">
        <p15:presenceInfo xmlns:p15="http://schemas.microsoft.com/office/powerpoint/2012/main" userId="S::julie.lennox@un.org::3dd814a3-5ef2-42cb-9412-50ebab3517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58" autoAdjust="0"/>
  </p:normalViewPr>
  <p:slideViewPr>
    <p:cSldViewPr snapToGrid="0">
      <p:cViewPr varScale="1">
        <p:scale>
          <a:sx n="94" d="100"/>
          <a:sy n="94" d="100"/>
        </p:scale>
        <p:origin x="1230"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16"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ime%20Olivares\Documents\Cepal%20Jaime\Cambio%20climatico\2016\BID\Documento%20Guatemala\Materiales%20Guatemala\Materiales%20Guatemala\cap&#237;tulos\2.%20Escenarios%20clim&#225;ticos\Escenario_clim_Guatema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21149674848575E-2"/>
          <c:y val="2.3259312389278742E-2"/>
          <c:w val="0.91369115243090404"/>
          <c:h val="0.64298021801441851"/>
        </c:manualLayout>
      </c:layout>
      <c:lineChart>
        <c:grouping val="standard"/>
        <c:varyColors val="0"/>
        <c:ser>
          <c:idx val="0"/>
          <c:order val="0"/>
          <c:tx>
            <c:v>Histórico (1980-2000)</c:v>
          </c:tx>
          <c:spPr>
            <a:ln w="31750">
              <a:solidFill>
                <a:schemeClr val="tx2">
                  <a:lumMod val="50000"/>
                </a:schemeClr>
              </a:solidFill>
            </a:ln>
          </c:spPr>
          <c:marker>
            <c:symbol val="none"/>
          </c:marker>
          <c:cat>
            <c:strRef>
              <c:f>PRE_N!$X$4:$X$15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PRE_N!$Y$4:$Y$15</c:f>
              <c:numCache>
                <c:formatCode>0.00</c:formatCode>
                <c:ptCount val="12"/>
                <c:pt idx="0">
                  <c:v>74.7104761904762</c:v>
                </c:pt>
                <c:pt idx="1">
                  <c:v>51.602380952380948</c:v>
                </c:pt>
                <c:pt idx="2">
                  <c:v>66.293809523809514</c:v>
                </c:pt>
                <c:pt idx="3">
                  <c:v>95.805714285714274</c:v>
                </c:pt>
                <c:pt idx="4">
                  <c:v>246.87238095238104</c:v>
                </c:pt>
                <c:pt idx="5">
                  <c:v>397.06095238095241</c:v>
                </c:pt>
                <c:pt idx="6">
                  <c:v>352.52714285714285</c:v>
                </c:pt>
                <c:pt idx="7">
                  <c:v>349.85285714285715</c:v>
                </c:pt>
                <c:pt idx="8">
                  <c:v>447.05904761904759</c:v>
                </c:pt>
                <c:pt idx="9">
                  <c:v>332.50285714285718</c:v>
                </c:pt>
                <c:pt idx="10">
                  <c:v>158.43238095238095</c:v>
                </c:pt>
                <c:pt idx="11">
                  <c:v>103.80333333333336</c:v>
                </c:pt>
              </c:numCache>
            </c:numRef>
          </c:val>
          <c:smooth val="0"/>
          <c:extLst>
            <c:ext xmlns:c16="http://schemas.microsoft.com/office/drawing/2014/chart" uri="{C3380CC4-5D6E-409C-BE32-E72D297353CC}">
              <c16:uniqueId val="{00000000-C871-41B8-965C-F7C67013396B}"/>
            </c:ext>
          </c:extLst>
        </c:ser>
        <c:ser>
          <c:idx val="1"/>
          <c:order val="1"/>
          <c:tx>
            <c:v>2020</c:v>
          </c:tx>
          <c:spPr>
            <a:ln w="31750">
              <a:solidFill>
                <a:srgbClr val="4F81BD"/>
              </a:solidFill>
            </a:ln>
          </c:spPr>
          <c:marker>
            <c:symbol val="none"/>
          </c:marker>
          <c:cat>
            <c:strRef>
              <c:f>PRE_N!$X$4:$X$15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PRE_N!$Z$4:$Z$15</c:f>
              <c:numCache>
                <c:formatCode>0.00</c:formatCode>
                <c:ptCount val="12"/>
                <c:pt idx="0">
                  <c:v>36.185690835215325</c:v>
                </c:pt>
                <c:pt idx="1">
                  <c:v>33.029745792384084</c:v>
                </c:pt>
                <c:pt idx="2">
                  <c:v>41.919345521147221</c:v>
                </c:pt>
                <c:pt idx="3">
                  <c:v>90.198878381703551</c:v>
                </c:pt>
                <c:pt idx="4">
                  <c:v>209.56921996278322</c:v>
                </c:pt>
                <c:pt idx="5">
                  <c:v>499.81425416308178</c:v>
                </c:pt>
                <c:pt idx="6">
                  <c:v>355.7906176413689</c:v>
                </c:pt>
                <c:pt idx="7">
                  <c:v>327.04501463538594</c:v>
                </c:pt>
                <c:pt idx="8">
                  <c:v>530.73657258968126</c:v>
                </c:pt>
                <c:pt idx="9">
                  <c:v>348.06369882365573</c:v>
                </c:pt>
                <c:pt idx="10">
                  <c:v>111.62377660067116</c:v>
                </c:pt>
                <c:pt idx="11">
                  <c:v>44.708063796764407</c:v>
                </c:pt>
              </c:numCache>
            </c:numRef>
          </c:val>
          <c:smooth val="0"/>
          <c:extLst>
            <c:ext xmlns:c16="http://schemas.microsoft.com/office/drawing/2014/chart" uri="{C3380CC4-5D6E-409C-BE32-E72D297353CC}">
              <c16:uniqueId val="{00000001-C871-41B8-965C-F7C67013396B}"/>
            </c:ext>
          </c:extLst>
        </c:ser>
        <c:ser>
          <c:idx val="2"/>
          <c:order val="2"/>
          <c:tx>
            <c:v>2030</c:v>
          </c:tx>
          <c:spPr>
            <a:ln w="31750">
              <a:solidFill>
                <a:srgbClr val="8EB4E3"/>
              </a:solidFill>
            </a:ln>
          </c:spPr>
          <c:marker>
            <c:symbol val="none"/>
          </c:marker>
          <c:cat>
            <c:strRef>
              <c:f>PRE_N!$X$4:$X$15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PRE_N!$AA$4:$AA$15</c:f>
              <c:numCache>
                <c:formatCode>0.00</c:formatCode>
                <c:ptCount val="12"/>
                <c:pt idx="0">
                  <c:v>39.779454281394436</c:v>
                </c:pt>
                <c:pt idx="1">
                  <c:v>28.413670871721685</c:v>
                </c:pt>
                <c:pt idx="2">
                  <c:v>39.981932008059459</c:v>
                </c:pt>
                <c:pt idx="3">
                  <c:v>81.111681821791933</c:v>
                </c:pt>
                <c:pt idx="4">
                  <c:v>195.26527125250925</c:v>
                </c:pt>
                <c:pt idx="5">
                  <c:v>446.95494016292531</c:v>
                </c:pt>
                <c:pt idx="6">
                  <c:v>324.44627353255589</c:v>
                </c:pt>
                <c:pt idx="7">
                  <c:v>335.50070827389345</c:v>
                </c:pt>
                <c:pt idx="8">
                  <c:v>539.59455295825819</c:v>
                </c:pt>
                <c:pt idx="9">
                  <c:v>366.61022094456143</c:v>
                </c:pt>
                <c:pt idx="10">
                  <c:v>119.12027810300415</c:v>
                </c:pt>
                <c:pt idx="11">
                  <c:v>48.303460744069561</c:v>
                </c:pt>
              </c:numCache>
            </c:numRef>
          </c:val>
          <c:smooth val="0"/>
          <c:extLst>
            <c:ext xmlns:c16="http://schemas.microsoft.com/office/drawing/2014/chart" uri="{C3380CC4-5D6E-409C-BE32-E72D297353CC}">
              <c16:uniqueId val="{00000002-C871-41B8-965C-F7C67013396B}"/>
            </c:ext>
          </c:extLst>
        </c:ser>
        <c:ser>
          <c:idx val="3"/>
          <c:order val="3"/>
          <c:tx>
            <c:v>2050</c:v>
          </c:tx>
          <c:spPr>
            <a:ln w="31750">
              <a:solidFill>
                <a:srgbClr val="B9CDE5"/>
              </a:solidFill>
            </a:ln>
          </c:spPr>
          <c:marker>
            <c:symbol val="none"/>
          </c:marker>
          <c:cat>
            <c:strRef>
              <c:f>PRE_N!$X$4:$X$15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PRE_N!$AB$4:$AB$15</c:f>
              <c:numCache>
                <c:formatCode>0.00</c:formatCode>
                <c:ptCount val="12"/>
                <c:pt idx="0">
                  <c:v>34.65351952330618</c:v>
                </c:pt>
                <c:pt idx="1">
                  <c:v>22.119127485863501</c:v>
                </c:pt>
                <c:pt idx="2">
                  <c:v>30.484624309170016</c:v>
                </c:pt>
                <c:pt idx="3">
                  <c:v>77.555814786221489</c:v>
                </c:pt>
                <c:pt idx="4">
                  <c:v>175.69384831282377</c:v>
                </c:pt>
                <c:pt idx="5">
                  <c:v>353.81021282478878</c:v>
                </c:pt>
                <c:pt idx="6">
                  <c:v>221.77657173466923</c:v>
                </c:pt>
                <c:pt idx="7">
                  <c:v>322.24909177198032</c:v>
                </c:pt>
                <c:pt idx="8">
                  <c:v>537.78608698846438</c:v>
                </c:pt>
                <c:pt idx="9">
                  <c:v>451.55118380168972</c:v>
                </c:pt>
                <c:pt idx="10">
                  <c:v>119.52156879917393</c:v>
                </c:pt>
                <c:pt idx="11">
                  <c:v>43.816413774017619</c:v>
                </c:pt>
              </c:numCache>
            </c:numRef>
          </c:val>
          <c:smooth val="0"/>
          <c:extLst>
            <c:ext xmlns:c16="http://schemas.microsoft.com/office/drawing/2014/chart" uri="{C3380CC4-5D6E-409C-BE32-E72D297353CC}">
              <c16:uniqueId val="{00000003-C871-41B8-965C-F7C67013396B}"/>
            </c:ext>
          </c:extLst>
        </c:ser>
        <c:ser>
          <c:idx val="4"/>
          <c:order val="4"/>
          <c:tx>
            <c:v>2100</c:v>
          </c:tx>
          <c:spPr>
            <a:ln w="31750">
              <a:solidFill>
                <a:srgbClr val="C00000"/>
              </a:solidFill>
            </a:ln>
          </c:spPr>
          <c:marker>
            <c:symbol val="none"/>
          </c:marker>
          <c:cat>
            <c:strRef>
              <c:f>PRE_N!$X$4:$X$15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PRE_N!$AC$4:$AC$15</c:f>
              <c:numCache>
                <c:formatCode>0.00</c:formatCode>
                <c:ptCount val="12"/>
                <c:pt idx="0">
                  <c:v>27.88581097976672</c:v>
                </c:pt>
                <c:pt idx="1">
                  <c:v>16.629497392247227</c:v>
                </c:pt>
                <c:pt idx="2">
                  <c:v>23.011222826872228</c:v>
                </c:pt>
                <c:pt idx="3">
                  <c:v>56.374755673070474</c:v>
                </c:pt>
                <c:pt idx="4">
                  <c:v>115.6830806902507</c:v>
                </c:pt>
                <c:pt idx="5">
                  <c:v>175.84172730604689</c:v>
                </c:pt>
                <c:pt idx="6">
                  <c:v>130.3685991043493</c:v>
                </c:pt>
                <c:pt idx="7">
                  <c:v>279.32417563758048</c:v>
                </c:pt>
                <c:pt idx="8">
                  <c:v>458.84413130460621</c:v>
                </c:pt>
                <c:pt idx="9">
                  <c:v>476.84519205832964</c:v>
                </c:pt>
                <c:pt idx="10">
                  <c:v>157.60788604389006</c:v>
                </c:pt>
                <c:pt idx="11">
                  <c:v>41.300742814130452</c:v>
                </c:pt>
              </c:numCache>
            </c:numRef>
          </c:val>
          <c:smooth val="0"/>
          <c:extLst>
            <c:ext xmlns:c16="http://schemas.microsoft.com/office/drawing/2014/chart" uri="{C3380CC4-5D6E-409C-BE32-E72D297353CC}">
              <c16:uniqueId val="{00000004-C871-41B8-965C-F7C67013396B}"/>
            </c:ext>
          </c:extLst>
        </c:ser>
        <c:dLbls>
          <c:showLegendKey val="0"/>
          <c:showVal val="0"/>
          <c:showCatName val="0"/>
          <c:showSerName val="0"/>
          <c:showPercent val="0"/>
          <c:showBubbleSize val="0"/>
        </c:dLbls>
        <c:smooth val="0"/>
        <c:axId val="364720928"/>
        <c:axId val="364720536"/>
      </c:lineChart>
      <c:catAx>
        <c:axId val="364720928"/>
        <c:scaling>
          <c:orientation val="minMax"/>
        </c:scaling>
        <c:delete val="0"/>
        <c:axPos val="b"/>
        <c:numFmt formatCode="General" sourceLinked="0"/>
        <c:majorTickMark val="out"/>
        <c:minorTickMark val="none"/>
        <c:tickLblPos val="nextTo"/>
        <c:spPr>
          <a:ln w="12700">
            <a:solidFill>
              <a:schemeClr val="tx1"/>
            </a:solidFill>
          </a:ln>
        </c:spPr>
        <c:txPr>
          <a:bodyPr rot="-5400000" vert="horz"/>
          <a:lstStyle/>
          <a:p>
            <a:pPr>
              <a:defRPr/>
            </a:pPr>
            <a:endParaRPr lang="es-US"/>
          </a:p>
        </c:txPr>
        <c:crossAx val="364720536"/>
        <c:crosses val="autoZero"/>
        <c:auto val="1"/>
        <c:lblAlgn val="ctr"/>
        <c:lblOffset val="100"/>
        <c:noMultiLvlLbl val="0"/>
      </c:catAx>
      <c:valAx>
        <c:axId val="364720536"/>
        <c:scaling>
          <c:orientation val="minMax"/>
          <c:max val="550"/>
          <c:min val="0"/>
        </c:scaling>
        <c:delete val="0"/>
        <c:axPos val="l"/>
        <c:majorGridlines>
          <c:spPr>
            <a:ln w="12700">
              <a:solidFill>
                <a:schemeClr val="bg1">
                  <a:lumMod val="65000"/>
                </a:schemeClr>
              </a:solidFill>
              <a:prstDash val="dash"/>
            </a:ln>
          </c:spPr>
        </c:majorGridlines>
        <c:numFmt formatCode="0" sourceLinked="0"/>
        <c:majorTickMark val="out"/>
        <c:minorTickMark val="none"/>
        <c:tickLblPos val="nextTo"/>
        <c:spPr>
          <a:ln w="12700">
            <a:solidFill>
              <a:schemeClr val="tx1"/>
            </a:solidFill>
          </a:ln>
        </c:spPr>
        <c:crossAx val="364720928"/>
        <c:crosses val="autoZero"/>
        <c:crossBetween val="between"/>
        <c:majorUnit val="100"/>
      </c:valAx>
      <c:spPr>
        <a:noFill/>
      </c:spPr>
    </c:plotArea>
    <c:legend>
      <c:legendPos val="b"/>
      <c:layout>
        <c:manualLayout>
          <c:xMode val="edge"/>
          <c:yMode val="edge"/>
          <c:x val="0.1470013230401665"/>
          <c:y val="0.92959998955258427"/>
          <c:w val="0.80049242091238582"/>
          <c:h val="7.040001044741559E-2"/>
        </c:manualLayout>
      </c:layout>
      <c:overlay val="0"/>
      <c:txPr>
        <a:bodyPr/>
        <a:lstStyle/>
        <a:p>
          <a:pPr>
            <a:defRPr sz="1600"/>
          </a:pPr>
          <a:endParaRPr lang="es-US"/>
        </a:p>
      </c:txPr>
    </c:legend>
    <c:plotVisOnly val="1"/>
    <c:dispBlanksAs val="gap"/>
    <c:showDLblsOverMax val="0"/>
  </c:chart>
  <c:spPr>
    <a:noFill/>
    <a:ln>
      <a:noFill/>
    </a:ln>
  </c:spPr>
  <c:txPr>
    <a:bodyPr/>
    <a:lstStyle/>
    <a:p>
      <a:pPr>
        <a:defRPr sz="1200">
          <a:latin typeface="+mn-lt"/>
          <a:cs typeface="Gill Sans MT"/>
        </a:defRPr>
      </a:pPr>
      <a:endParaRPr lang="es-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03-16T09:49:10.998"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5"/>
          </a:xfrm>
          <a:prstGeom prst="rect">
            <a:avLst/>
          </a:prstGeom>
        </p:spPr>
        <p:txBody>
          <a:bodyPr vert="horz" lIns="94226" tIns="47114" rIns="94226" bIns="47114" rtlCol="0"/>
          <a:lstStyle>
            <a:lvl1pPr algn="l">
              <a:defRPr sz="1200"/>
            </a:lvl1pPr>
          </a:lstStyle>
          <a:p>
            <a:endParaRPr lang="en-US"/>
          </a:p>
        </p:txBody>
      </p:sp>
      <p:sp>
        <p:nvSpPr>
          <p:cNvPr id="3" name="Marcador de fecha 2"/>
          <p:cNvSpPr>
            <a:spLocks noGrp="1"/>
          </p:cNvSpPr>
          <p:nvPr>
            <p:ph type="dt" idx="1"/>
          </p:nvPr>
        </p:nvSpPr>
        <p:spPr>
          <a:xfrm>
            <a:off x="4023093" y="0"/>
            <a:ext cx="3077739" cy="471055"/>
          </a:xfrm>
          <a:prstGeom prst="rect">
            <a:avLst/>
          </a:prstGeom>
        </p:spPr>
        <p:txBody>
          <a:bodyPr vert="horz" lIns="94226" tIns="47114" rIns="94226" bIns="47114" rtlCol="0"/>
          <a:lstStyle>
            <a:lvl1pPr algn="r">
              <a:defRPr sz="1200"/>
            </a:lvl1pPr>
          </a:lstStyle>
          <a:p>
            <a:fld id="{45606739-FE68-4735-864D-033F9E299956}" type="datetimeFigureOut">
              <a:rPr lang="en-US" smtClean="0"/>
              <a:t>4/13/2021</a:t>
            </a:fld>
            <a:endParaRPr lang="en-US"/>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6" tIns="47114" rIns="94226" bIns="47114" rtlCol="0" anchor="ctr"/>
          <a:lstStyle/>
          <a:p>
            <a:endParaRPr lang="en-US"/>
          </a:p>
        </p:txBody>
      </p:sp>
      <p:sp>
        <p:nvSpPr>
          <p:cNvPr id="5" name="Marcador de notas 4"/>
          <p:cNvSpPr>
            <a:spLocks noGrp="1"/>
          </p:cNvSpPr>
          <p:nvPr>
            <p:ph type="body" sz="quarter" idx="3"/>
          </p:nvPr>
        </p:nvSpPr>
        <p:spPr>
          <a:xfrm>
            <a:off x="710248" y="4518203"/>
            <a:ext cx="5681980" cy="3696712"/>
          </a:xfrm>
          <a:prstGeom prst="rect">
            <a:avLst/>
          </a:prstGeom>
        </p:spPr>
        <p:txBody>
          <a:bodyPr vert="horz" lIns="94226" tIns="47114" rIns="94226" bIns="4711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917423"/>
            <a:ext cx="3077739" cy="471054"/>
          </a:xfrm>
          <a:prstGeom prst="rect">
            <a:avLst/>
          </a:prstGeom>
        </p:spPr>
        <p:txBody>
          <a:bodyPr vert="horz" lIns="94226" tIns="47114" rIns="94226" bIns="47114"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4023093" y="8917423"/>
            <a:ext cx="3077739" cy="471054"/>
          </a:xfrm>
          <a:prstGeom prst="rect">
            <a:avLst/>
          </a:prstGeom>
        </p:spPr>
        <p:txBody>
          <a:bodyPr vert="horz" lIns="94226" tIns="47114" rIns="94226" bIns="47114" rtlCol="0" anchor="b"/>
          <a:lstStyle>
            <a:lvl1pPr algn="r">
              <a:defRPr sz="1200"/>
            </a:lvl1pPr>
          </a:lstStyle>
          <a:p>
            <a:fld id="{2DD748DE-3A59-42FF-8EA8-286BD5286EA7}" type="slidenum">
              <a:rPr lang="en-US" smtClean="0"/>
              <a:t>‹Nº›</a:t>
            </a:fld>
            <a:endParaRPr lang="en-US"/>
          </a:p>
        </p:txBody>
      </p:sp>
    </p:spTree>
    <p:extLst>
      <p:ext uri="{BB962C8B-B14F-4D97-AF65-F5344CB8AC3E}">
        <p14:creationId xmlns:p14="http://schemas.microsoft.com/office/powerpoint/2010/main" val="326887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476422" rtl="0" eaLnBrk="1" fontAlgn="auto" latinLnBrk="0" hangingPunct="1">
              <a:lnSpc>
                <a:spcPct val="100000"/>
              </a:lnSpc>
              <a:spcBef>
                <a:spcPts val="0"/>
              </a:spcBef>
              <a:spcAft>
                <a:spcPts val="0"/>
              </a:spcAft>
              <a:buClrTx/>
              <a:buSzTx/>
              <a:buFontTx/>
              <a:buNone/>
              <a:tabLst/>
              <a:defRPr/>
            </a:pPr>
            <a:fld id="{47EF2C5C-C37C-FE42-B73C-FC997D9AB241}"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6422"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09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solidFill>
                  <a:prstClr val="black"/>
                </a:solidFill>
              </a:rPr>
              <a:t>Fuentes de fotos: Julie Lennox y FAO, Manual técnico para la construcción y el uso de silos metálicos familiares para almacenar cereales y leguminosas de grano. http://www.fao.org/3/i3632s/i3632s.pdf </a:t>
            </a:r>
            <a:endParaRPr lang="es-MX" dirty="0">
              <a:solidFill>
                <a:prstClr val="black"/>
              </a:solidFill>
            </a:endParaRPr>
          </a:p>
        </p:txBody>
      </p:sp>
      <p:sp>
        <p:nvSpPr>
          <p:cNvPr id="4" name="Slide Number Placeholder 3"/>
          <p:cNvSpPr>
            <a:spLocks noGrp="1"/>
          </p:cNvSpPr>
          <p:nvPr>
            <p:ph type="sldNum" sz="quarter" idx="5"/>
          </p:nvPr>
        </p:nvSpPr>
        <p:spPr/>
        <p:txBody>
          <a:bodyPr/>
          <a:lstStyle/>
          <a:p>
            <a:pPr defTabSz="942267">
              <a:defRPr/>
            </a:pPr>
            <a:fld id="{5ED08F23-DB00-48F7-8CD8-6510E9735CF4}" type="slidenum">
              <a:rPr lang="en-US">
                <a:solidFill>
                  <a:prstClr val="black"/>
                </a:solidFill>
                <a:latin typeface="Calibri" panose="020F0502020204030204"/>
              </a:rPr>
              <a:pPr defTabSz="94226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04451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p>
        </p:txBody>
      </p:sp>
      <p:sp>
        <p:nvSpPr>
          <p:cNvPr id="4" name="Slide Number Placeholder 3"/>
          <p:cNvSpPr>
            <a:spLocks noGrp="1"/>
          </p:cNvSpPr>
          <p:nvPr>
            <p:ph type="sldNum" sz="quarter" idx="5"/>
          </p:nvPr>
        </p:nvSpPr>
        <p:spPr/>
        <p:txBody>
          <a:bodyPr/>
          <a:lstStyle/>
          <a:p>
            <a:fld id="{2DD748DE-3A59-42FF-8EA8-286BD5286EA7}" type="slidenum">
              <a:rPr lang="en-US" smtClean="0"/>
              <a:t>3</a:t>
            </a:fld>
            <a:endParaRPr lang="en-US"/>
          </a:p>
        </p:txBody>
      </p:sp>
    </p:spTree>
    <p:extLst>
      <p:ext uri="{BB962C8B-B14F-4D97-AF65-F5344CB8AC3E}">
        <p14:creationId xmlns:p14="http://schemas.microsoft.com/office/powerpoint/2010/main" val="229752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prstClr val="black"/>
                </a:solidFill>
              </a:rPr>
              <a:t>Fuentes: Red café y cambio climático.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Recolección agua lluvia en Rep. </a:t>
            </a:r>
            <a:r>
              <a:rPr lang="es-MX" dirty="0" err="1"/>
              <a:t>Dom</a:t>
            </a:r>
            <a:r>
              <a:rPr lang="es-MX" dirty="0"/>
              <a:t>: https://www.ministeriodesalud.go.cr/index.php/investigacion-y-tecnologia-en-salud/inventarios/inventario-tecn-de-agua-de-consumo-humano/captacion-de-agua-para-consumo-humano/captando-agua-de-la-lluvia/presentacion-power-point/1852-antecedentes-de-la-captacion-del-agua-de-lluvia/fil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Fundación Solar/SICA:  https://www.sica.int/busqueda/busqueda_archivo.aspx?Archivo=foto_82626_2_10122013.jpg</a:t>
            </a:r>
          </a:p>
          <a:p>
            <a:endParaRPr lang="es-MX" dirty="0"/>
          </a:p>
        </p:txBody>
      </p:sp>
      <p:sp>
        <p:nvSpPr>
          <p:cNvPr id="4" name="Slide Number Placeholder 3"/>
          <p:cNvSpPr>
            <a:spLocks noGrp="1"/>
          </p:cNvSpPr>
          <p:nvPr>
            <p:ph type="sldNum" sz="quarter" idx="5"/>
          </p:nvPr>
        </p:nvSpPr>
        <p:spPr/>
        <p:txBody>
          <a:bodyPr/>
          <a:lstStyle/>
          <a:p>
            <a:fld id="{5ED08F23-DB00-48F7-8CD8-6510E9735CF4}" type="slidenum">
              <a:rPr lang="en-US" smtClean="0"/>
              <a:t>4</a:t>
            </a:fld>
            <a:endParaRPr lang="en-US"/>
          </a:p>
        </p:txBody>
      </p:sp>
    </p:spTree>
    <p:extLst>
      <p:ext uri="{BB962C8B-B14F-4D97-AF65-F5344CB8AC3E}">
        <p14:creationId xmlns:p14="http://schemas.microsoft.com/office/powerpoint/2010/main" val="422974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a:p>
        </p:txBody>
      </p:sp>
      <p:sp>
        <p:nvSpPr>
          <p:cNvPr id="4" name="Slide Number Placeholder 3"/>
          <p:cNvSpPr>
            <a:spLocks noGrp="1"/>
          </p:cNvSpPr>
          <p:nvPr>
            <p:ph type="sldNum" sz="quarter" idx="5"/>
          </p:nvPr>
        </p:nvSpPr>
        <p:spPr/>
        <p:txBody>
          <a:bodyPr/>
          <a:lstStyle/>
          <a:p>
            <a:fld id="{2DD748DE-3A59-42FF-8EA8-286BD5286EA7}" type="slidenum">
              <a:rPr lang="en-US" smtClean="0"/>
              <a:t>5</a:t>
            </a:fld>
            <a:endParaRPr lang="en-US"/>
          </a:p>
        </p:txBody>
      </p:sp>
    </p:spTree>
    <p:extLst>
      <p:ext uri="{BB962C8B-B14F-4D97-AF65-F5344CB8AC3E}">
        <p14:creationId xmlns:p14="http://schemas.microsoft.com/office/powerpoint/2010/main" val="312374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a:p>
        </p:txBody>
      </p:sp>
      <p:sp>
        <p:nvSpPr>
          <p:cNvPr id="4" name="Slide Number Placeholder 3"/>
          <p:cNvSpPr>
            <a:spLocks noGrp="1"/>
          </p:cNvSpPr>
          <p:nvPr>
            <p:ph type="sldNum" sz="quarter" idx="5"/>
          </p:nvPr>
        </p:nvSpPr>
        <p:spPr/>
        <p:txBody>
          <a:bodyPr/>
          <a:lstStyle/>
          <a:p>
            <a:fld id="{2DD748DE-3A59-42FF-8EA8-286BD5286EA7}" type="slidenum">
              <a:rPr lang="en-US" smtClean="0"/>
              <a:t>6</a:t>
            </a:fld>
            <a:endParaRPr lang="en-US"/>
          </a:p>
        </p:txBody>
      </p:sp>
    </p:spTree>
    <p:extLst>
      <p:ext uri="{BB962C8B-B14F-4D97-AF65-F5344CB8AC3E}">
        <p14:creationId xmlns:p14="http://schemas.microsoft.com/office/powerpoint/2010/main" val="279306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err="1"/>
              <a:t>Copublicación</a:t>
            </a:r>
            <a:r>
              <a:rPr lang="es-419" dirty="0"/>
              <a:t> de escenarios RCP y eventos extremos con CAC, para renovar los análisis de escenarios a distintos niveles subnacionales, utilizando fuentes de instituciones globales y regionales, y con la asesoría de investigadores como Edwin Castellanos, Hugo Hidalgo, Eric Alfaro y Diego Pons. </a:t>
            </a:r>
          </a:p>
          <a:p>
            <a:endParaRPr lang="es-419" dirty="0"/>
          </a:p>
          <a:p>
            <a:r>
              <a:rPr lang="es-419" dirty="0"/>
              <a:t>En la lamina se muestra el estimado del aumento de temperatura con el escenario RCP8.5 utilizando un promedio de tres modelos a nivel municipio para México, los países SICA, Cuba y Haití respecto al período 1960-1990. El aumento se daría en toda la región con un mayor impacto en los países de México a Nicaragua que podrían experimentar aumentos superiores al 1,5 °C ya alrededor de 2030 y hacia finales del siglo de más de 4,4 °C.  Los resultados se deben interpretar como tendencia, no como cifra exacta.</a:t>
            </a:r>
          </a:p>
        </p:txBody>
      </p:sp>
      <p:sp>
        <p:nvSpPr>
          <p:cNvPr id="4" name="Marcador de número de diapositiva 3"/>
          <p:cNvSpPr>
            <a:spLocks noGrp="1"/>
          </p:cNvSpPr>
          <p:nvPr>
            <p:ph type="sldNum" sz="quarter" idx="5"/>
          </p:nvPr>
        </p:nvSpPr>
        <p:spPr/>
        <p:txBody>
          <a:bodyPr/>
          <a:lstStyle/>
          <a:p>
            <a:fld id="{2DD748DE-3A59-42FF-8EA8-286BD5286EA7}" type="slidenum">
              <a:rPr lang="en-US" smtClean="0"/>
              <a:t>7</a:t>
            </a:fld>
            <a:endParaRPr lang="en-US"/>
          </a:p>
        </p:txBody>
      </p:sp>
    </p:spTree>
    <p:extLst>
      <p:ext uri="{BB962C8B-B14F-4D97-AF65-F5344CB8AC3E}">
        <p14:creationId xmlns:p14="http://schemas.microsoft.com/office/powerpoint/2010/main" val="314324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21532">
              <a:defRPr/>
            </a:pPr>
            <a:fld id="{088F5050-3B7E-4C80-B4D4-747A5D371B1D}" type="slidenum">
              <a:rPr lang="es-MX">
                <a:solidFill>
                  <a:prstClr val="black"/>
                </a:solidFill>
                <a:latin typeface="Calibri" panose="020F0502020204030204"/>
              </a:rPr>
              <a:pPr defTabSz="921532">
                <a:defRPr/>
              </a:pPr>
              <a:t>8</a:t>
            </a:fld>
            <a:endParaRPr lang="es-MX">
              <a:solidFill>
                <a:prstClr val="black"/>
              </a:solidFill>
              <a:latin typeface="Calibri" panose="020F0502020204030204"/>
            </a:endParaRPr>
          </a:p>
        </p:txBody>
      </p:sp>
    </p:spTree>
    <p:extLst>
      <p:ext uri="{BB962C8B-B14F-4D97-AF65-F5344CB8AC3E}">
        <p14:creationId xmlns:p14="http://schemas.microsoft.com/office/powerpoint/2010/main" val="327941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Con las empresas hidroeléctricas también trabajamos en los impactos potenciales en la generación de hidroelectricidad.</a:t>
            </a:r>
          </a:p>
          <a:p>
            <a:endParaRPr lang="es-419" dirty="0"/>
          </a:p>
          <a:p>
            <a:r>
              <a:rPr lang="es-419" dirty="0"/>
              <a:t>En la lamina se presenta la simulación de generación de hidroelectricidad en la planta Chixoy en Guatemala bajo el escenario A2. En la línea verde vemos en aumento de la temperatura que podrá ocurrir (picar), la reducción de la lluvia en la línea azul (picar) lo que conjuntamente con la mayor evapotranspiración generaría la reducción de la generación eléctrica visible en las barras rojas (picar y se verá flecha roja). En unos 80 años llevar a una reducción de 83% en la generación de electricidad manteniendo la operación actual, en comparación con la generación de electricidad del período 1979-2008. Este escenario nos motiva a plantear ajustar las reglas de operación, proteger las cuencas y aumentar la generación por otras fuentes renovables. Posteriormente colaboramos con evaluaciones de otras presas. </a:t>
            </a:r>
          </a:p>
        </p:txBody>
      </p:sp>
      <p:sp>
        <p:nvSpPr>
          <p:cNvPr id="4" name="Marcador de número de diapositiva 3"/>
          <p:cNvSpPr>
            <a:spLocks noGrp="1"/>
          </p:cNvSpPr>
          <p:nvPr>
            <p:ph type="sldNum" sz="quarter" idx="5"/>
          </p:nvPr>
        </p:nvSpPr>
        <p:spPr/>
        <p:txBody>
          <a:bodyPr/>
          <a:lstStyle/>
          <a:p>
            <a:fld id="{2DD748DE-3A59-42FF-8EA8-286BD5286EA7}" type="slidenum">
              <a:rPr lang="en-US" smtClean="0"/>
              <a:t>9</a:t>
            </a:fld>
            <a:endParaRPr lang="en-US"/>
          </a:p>
        </p:txBody>
      </p:sp>
    </p:spTree>
    <p:extLst>
      <p:ext uri="{BB962C8B-B14F-4D97-AF65-F5344CB8AC3E}">
        <p14:creationId xmlns:p14="http://schemas.microsoft.com/office/powerpoint/2010/main" val="286942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pPr defTabSz="942267">
              <a:defRPr/>
            </a:pPr>
            <a:fld id="{5ED08F23-DB00-48F7-8CD8-6510E9735CF4}" type="slidenum">
              <a:rPr lang="en-US">
                <a:solidFill>
                  <a:prstClr val="black"/>
                </a:solidFill>
                <a:latin typeface="Calibri" panose="020F0502020204030204"/>
              </a:rPr>
              <a:pPr defTabSz="94226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92541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C3180-59DA-4CA6-94AE-9B2B230035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A33B1C0A-AB14-4B71-8334-C6DB36197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69AC9FB6-C8BC-4840-B9AF-0445E6D5FECF}"/>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5" name="Marcador de pie de página 4">
            <a:extLst>
              <a:ext uri="{FF2B5EF4-FFF2-40B4-BE49-F238E27FC236}">
                <a16:creationId xmlns:a16="http://schemas.microsoft.com/office/drawing/2014/main" id="{50BE49FA-C3B7-4587-8B8F-C3AD1ED9B72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8601A1C-3054-49A8-988C-A6884DC7083A}"/>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188447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CF7ED-D706-4239-9EDA-1B4BE569839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7EF72EF-D4ED-4426-A606-0D17B35A43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D2C1023-8D35-414F-AB6E-B053BA403EAF}"/>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5" name="Marcador de pie de página 4">
            <a:extLst>
              <a:ext uri="{FF2B5EF4-FFF2-40B4-BE49-F238E27FC236}">
                <a16:creationId xmlns:a16="http://schemas.microsoft.com/office/drawing/2014/main" id="{D459C135-B304-4D86-B34A-4BB5BAFBCC8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C7A42EA-6F2F-4784-85C3-CA7D07612CA2}"/>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104150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B03AA5-C160-47CA-BE90-43C5414964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D5AFC2D-7E3F-4728-89B9-089508E657A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1C56419-46C7-4425-9909-55C45DCA1F5D}"/>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5" name="Marcador de pie de página 4">
            <a:extLst>
              <a:ext uri="{FF2B5EF4-FFF2-40B4-BE49-F238E27FC236}">
                <a16:creationId xmlns:a16="http://schemas.microsoft.com/office/drawing/2014/main" id="{9C9B5B3B-A820-4D2C-A895-19310E8C6C7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032452A-0A16-49DE-AB39-AD00C35F11B0}"/>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346053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C0EBF-F704-4E09-B906-37334A6E4A0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6D0824D-88E6-409B-9DDD-1907AF575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32248D4-33FE-4C79-B1D9-58F066C244C4}"/>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5" name="Marcador de pie de página 4">
            <a:extLst>
              <a:ext uri="{FF2B5EF4-FFF2-40B4-BE49-F238E27FC236}">
                <a16:creationId xmlns:a16="http://schemas.microsoft.com/office/drawing/2014/main" id="{B542C7F3-5170-4335-9BA2-77C7504827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335A14F-91BC-4541-A8CD-024C3AA0753F}"/>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1965282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B2791-0D16-42A2-8EA4-F10E724E3F9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81D94FA-CCE1-4134-A289-BF011959D98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41AAEAB-8210-4591-A602-9326B1746F1E}"/>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5" name="Marcador de pie de página 4">
            <a:extLst>
              <a:ext uri="{FF2B5EF4-FFF2-40B4-BE49-F238E27FC236}">
                <a16:creationId xmlns:a16="http://schemas.microsoft.com/office/drawing/2014/main" id="{21C5F19C-6820-4E70-A019-9E3BB3857A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6DE7B54-5618-48C8-967A-9485832A69CD}"/>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262163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C1C60-1F1F-4A94-B98A-C8710B5B9A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C344169-5922-422C-8DC3-AD49F8BDB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F85BD25-AB91-4940-BEC0-040593A614DF}"/>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5" name="Marcador de pie de página 4">
            <a:extLst>
              <a:ext uri="{FF2B5EF4-FFF2-40B4-BE49-F238E27FC236}">
                <a16:creationId xmlns:a16="http://schemas.microsoft.com/office/drawing/2014/main" id="{74A700FC-3C16-4A1D-93FE-D93856F38F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1B8C15-2B32-49B0-A285-0EB77200CC2D}"/>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269129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4C39F-F4F9-4BE6-A69F-AFA19C34CE8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F6CCAF-F9DD-43A0-BDFF-75A3881D0BD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7C97575-2818-4818-859F-C27F009EB2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802F00D-7319-4DE9-B685-A29128F8382B}"/>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6" name="Marcador de pie de página 5">
            <a:extLst>
              <a:ext uri="{FF2B5EF4-FFF2-40B4-BE49-F238E27FC236}">
                <a16:creationId xmlns:a16="http://schemas.microsoft.com/office/drawing/2014/main" id="{346438BC-31A7-4548-9908-389FCE2E2ED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DAD80C1-E2BC-4AEB-AE3D-E0E411DDE564}"/>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320054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C47E9-98B2-405B-9495-EC0F818782F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1569F9D-B1B6-4A36-9D0F-A376CE956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D054E8-B42D-4914-846F-95F9E35584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7713C20-3C94-4F70-9DA3-B806E60CC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EA38F9-AE12-4D11-A171-ECC8173C803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6102357-12CE-4CC0-B730-9BA7B071C750}"/>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8" name="Marcador de pie de página 7">
            <a:extLst>
              <a:ext uri="{FF2B5EF4-FFF2-40B4-BE49-F238E27FC236}">
                <a16:creationId xmlns:a16="http://schemas.microsoft.com/office/drawing/2014/main" id="{B8E33D22-CEC1-4DE7-94AD-D25427987BB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4658ED0-05D3-4960-BD2A-24A4A9C31B92}"/>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1173703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CF186-CF75-48FE-A700-C90BD6C0B3C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8775EBC-239B-4D73-87DF-1507A428C1B3}"/>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4" name="Marcador de pie de página 3">
            <a:extLst>
              <a:ext uri="{FF2B5EF4-FFF2-40B4-BE49-F238E27FC236}">
                <a16:creationId xmlns:a16="http://schemas.microsoft.com/office/drawing/2014/main" id="{C9CE3111-21FB-4325-BEA5-6817190E035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A96C1EC-FE35-4B0E-8054-B359C46602AB}"/>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54611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2131D7-F637-4A2C-97BB-47029B8F4D8C}"/>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3" name="Marcador de pie de página 2">
            <a:extLst>
              <a:ext uri="{FF2B5EF4-FFF2-40B4-BE49-F238E27FC236}">
                <a16:creationId xmlns:a16="http://schemas.microsoft.com/office/drawing/2014/main" id="{C925C71C-283B-4F20-B505-530A884B595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C089F2E-9EC8-434C-A826-3BA110286D10}"/>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1764915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D5B60-048E-4DD5-89E3-B0065761DE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E86C660-2A14-4D54-AF18-EE99EB2A4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3AB3281-CB52-49FE-9185-17448F3BC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827A2-0FDC-45BB-A34C-AF7CAE9DE921}"/>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6" name="Marcador de pie de página 5">
            <a:extLst>
              <a:ext uri="{FF2B5EF4-FFF2-40B4-BE49-F238E27FC236}">
                <a16:creationId xmlns:a16="http://schemas.microsoft.com/office/drawing/2014/main" id="{AF623E6A-8B4E-4BAE-9406-EF8171B1457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3DB7D92-1D64-4594-89A7-4EF3C6F18F2E}"/>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30259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41FCA-BFA8-4359-9726-72A93B25947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4ACBC0F-8141-48DF-81E5-9C374776A74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5D11C9-E40F-4C37-87CC-50293FD0493A}"/>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5" name="Marcador de pie de página 4">
            <a:extLst>
              <a:ext uri="{FF2B5EF4-FFF2-40B4-BE49-F238E27FC236}">
                <a16:creationId xmlns:a16="http://schemas.microsoft.com/office/drawing/2014/main" id="{B8EAF9D0-1EFF-48E2-B520-19667F18E4E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7A3A629-65BE-46E4-884C-0A2A2DDD1AAD}"/>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3703162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0D826-C1E3-4D9B-9318-07FD62F09A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86005D4-0387-4410-B685-B16AD77F4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8409496-74A3-4C07-98A4-F1CBEC38B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6D143C-F1CE-45D1-8B0D-EF42B378502F}"/>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6" name="Marcador de pie de página 5">
            <a:extLst>
              <a:ext uri="{FF2B5EF4-FFF2-40B4-BE49-F238E27FC236}">
                <a16:creationId xmlns:a16="http://schemas.microsoft.com/office/drawing/2014/main" id="{93C7CA4D-DEE7-4C4C-969D-6F561E2979B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6306F67-9F28-4839-AEDE-425F4687C124}"/>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243954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DB063-A1B6-4D3B-91FA-59C49F99FE9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8BEE5A3-6D54-411F-A1BB-3E609CFFA6D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04DC8B8-FF6F-4A5A-A3FF-E9162D2BF389}"/>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5" name="Marcador de pie de página 4">
            <a:extLst>
              <a:ext uri="{FF2B5EF4-FFF2-40B4-BE49-F238E27FC236}">
                <a16:creationId xmlns:a16="http://schemas.microsoft.com/office/drawing/2014/main" id="{D64E340C-4A38-4A15-8470-B0D48D1125B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301D73C-5343-4F2B-96C1-DD94076EB4A7}"/>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1024832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DDABC0-7DCC-4C33-80BF-2CAB7CF2BFE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417F33E-2ADD-4D1B-928E-34EDE7037DF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F15F4BF-7FE2-493D-B212-1B16ABD65404}"/>
              </a:ext>
            </a:extLst>
          </p:cNvPr>
          <p:cNvSpPr>
            <a:spLocks noGrp="1"/>
          </p:cNvSpPr>
          <p:nvPr>
            <p:ph type="dt" sz="half" idx="10"/>
          </p:nvPr>
        </p:nvSpPr>
        <p:spPr/>
        <p:txBody>
          <a:bodyPr/>
          <a:lstStyle/>
          <a:p>
            <a:fld id="{1B9EBF49-BEB9-4A44-BFE4-6C46A1D23A98}" type="datetimeFigureOut">
              <a:rPr lang="es-MX" smtClean="0"/>
              <a:t>13/04/2021</a:t>
            </a:fld>
            <a:endParaRPr lang="es-MX"/>
          </a:p>
        </p:txBody>
      </p:sp>
      <p:sp>
        <p:nvSpPr>
          <p:cNvPr id="5" name="Marcador de pie de página 4">
            <a:extLst>
              <a:ext uri="{FF2B5EF4-FFF2-40B4-BE49-F238E27FC236}">
                <a16:creationId xmlns:a16="http://schemas.microsoft.com/office/drawing/2014/main" id="{8FA371DC-9F85-41CE-9A6F-10237445459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339DFD3-2B85-434E-9705-3CFE473EEB44}"/>
              </a:ext>
            </a:extLst>
          </p:cNvPr>
          <p:cNvSpPr>
            <a:spLocks noGrp="1"/>
          </p:cNvSpPr>
          <p:nvPr>
            <p:ph type="sldNum" sz="quarter" idx="12"/>
          </p:nvPr>
        </p:nvSpPr>
        <p:spPr/>
        <p:txBody>
          <a:bodyPr/>
          <a:lstStyle/>
          <a:p>
            <a:fld id="{2610C532-3DCA-4674-9B03-A10DD11F6894}" type="slidenum">
              <a:rPr lang="es-MX" smtClean="0"/>
              <a:t>‹Nº›</a:t>
            </a:fld>
            <a:endParaRPr lang="es-MX"/>
          </a:p>
        </p:txBody>
      </p:sp>
    </p:spTree>
    <p:extLst>
      <p:ext uri="{BB962C8B-B14F-4D97-AF65-F5344CB8AC3E}">
        <p14:creationId xmlns:p14="http://schemas.microsoft.com/office/powerpoint/2010/main" val="73427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C3015-BFE0-4F91-9C8F-1F7F6981DF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F9C1FD6-9A65-43C9-A44B-C774AE6C3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B691C3-31DA-43E6-BC4F-01E501B09745}"/>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5" name="Marcador de pie de página 4">
            <a:extLst>
              <a:ext uri="{FF2B5EF4-FFF2-40B4-BE49-F238E27FC236}">
                <a16:creationId xmlns:a16="http://schemas.microsoft.com/office/drawing/2014/main" id="{8566C72C-0333-4727-B54B-ACA2A15257A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0AD59A-D96C-480F-BE23-D10775E209D0}"/>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270107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E77CC-216D-436F-BC6B-A2ED96D1E12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48DC9CE-DDC9-4A6B-B261-B17152C46B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BC62BC9-D4AD-46F9-91DC-267DB3C603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018F813-C4EC-4BCE-921A-39F8FCC84702}"/>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6" name="Marcador de pie de página 5">
            <a:extLst>
              <a:ext uri="{FF2B5EF4-FFF2-40B4-BE49-F238E27FC236}">
                <a16:creationId xmlns:a16="http://schemas.microsoft.com/office/drawing/2014/main" id="{C2F599EF-EA13-4056-B038-41D1EA58A8E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0B92042-F445-4DB0-BF6D-800A80D0897B}"/>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243537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5A166-7BFC-4A64-8378-85DFB4FCBF8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3C5365D-7217-4CF6-AE76-863369CD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D42AD66-AFA4-464E-866D-32D846AC3C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3E37B835-FAF1-45BB-A757-2CD572E17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4ED7EE-6033-4B45-9D7C-A3928E86DB4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28BFC4D7-BE0A-4F85-8F64-BDC006545D42}"/>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8" name="Marcador de pie de página 7">
            <a:extLst>
              <a:ext uri="{FF2B5EF4-FFF2-40B4-BE49-F238E27FC236}">
                <a16:creationId xmlns:a16="http://schemas.microsoft.com/office/drawing/2014/main" id="{3F2B1C00-262A-41DC-97A0-1CBD4368EF69}"/>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2A6426DB-DC14-4BEE-8FE4-6DA5881E5925}"/>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231995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200B8-B1DF-45CE-B65A-828F9DA572A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6743FD48-47AB-43CD-A14F-8EC7D004ADF0}"/>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4" name="Marcador de pie de página 3">
            <a:extLst>
              <a:ext uri="{FF2B5EF4-FFF2-40B4-BE49-F238E27FC236}">
                <a16:creationId xmlns:a16="http://schemas.microsoft.com/office/drawing/2014/main" id="{D23494B1-134F-4835-8837-45880E8D1EB2}"/>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EC2FF6F8-674B-41A4-A4AC-E96E96254384}"/>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33901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DB1EB54-908F-4ED5-B428-F1497AA1C2BD}"/>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3" name="Marcador de pie de página 2">
            <a:extLst>
              <a:ext uri="{FF2B5EF4-FFF2-40B4-BE49-F238E27FC236}">
                <a16:creationId xmlns:a16="http://schemas.microsoft.com/office/drawing/2014/main" id="{CF84AA90-3014-4C66-AA60-0FC18F56AA7E}"/>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B5C3DA46-D22D-492E-BDE1-7A131FECFACF}"/>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3437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63831-EECF-4760-99F5-D94C9EEE6C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C892A5B-B8A1-4F1D-B909-2DA36C9D1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07EFE59C-269F-4CED-AC42-45614B291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024102-B17C-4709-B86A-F473B34808FD}"/>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6" name="Marcador de pie de página 5">
            <a:extLst>
              <a:ext uri="{FF2B5EF4-FFF2-40B4-BE49-F238E27FC236}">
                <a16:creationId xmlns:a16="http://schemas.microsoft.com/office/drawing/2014/main" id="{48340C26-134F-4255-8CF0-0A22B28CC8F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56DA36B-4492-4422-87A2-93724AE654D3}"/>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9096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47191-729F-451E-A37C-66ADFCD14C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3FF094A-7257-40DD-B2DB-59324E9B1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EF5DAFB5-7F09-43F4-BD51-A9242893A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D5F157-B22E-4184-B4C7-0ED2CB1F60F8}"/>
              </a:ext>
            </a:extLst>
          </p:cNvPr>
          <p:cNvSpPr>
            <a:spLocks noGrp="1"/>
          </p:cNvSpPr>
          <p:nvPr>
            <p:ph type="dt" sz="half" idx="10"/>
          </p:nvPr>
        </p:nvSpPr>
        <p:spPr/>
        <p:txBody>
          <a:bodyPr/>
          <a:lstStyle/>
          <a:p>
            <a:fld id="{4B0E1A0D-5674-4255-9BA0-01E0C405A134}" type="datetimeFigureOut">
              <a:rPr lang="en-US" smtClean="0"/>
              <a:t>4/13/2021</a:t>
            </a:fld>
            <a:endParaRPr lang="en-US"/>
          </a:p>
        </p:txBody>
      </p:sp>
      <p:sp>
        <p:nvSpPr>
          <p:cNvPr id="6" name="Marcador de pie de página 5">
            <a:extLst>
              <a:ext uri="{FF2B5EF4-FFF2-40B4-BE49-F238E27FC236}">
                <a16:creationId xmlns:a16="http://schemas.microsoft.com/office/drawing/2014/main" id="{AF90467C-A0D4-436E-9B89-7362B910EA65}"/>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6AC331D-D733-49D5-8372-12D407CD46A8}"/>
              </a:ext>
            </a:extLst>
          </p:cNvPr>
          <p:cNvSpPr>
            <a:spLocks noGrp="1"/>
          </p:cNvSpPr>
          <p:nvPr>
            <p:ph type="sldNum" sz="quarter" idx="12"/>
          </p:nvPr>
        </p:nvSpPr>
        <p:spPr/>
        <p:txBody>
          <a:bodyPr/>
          <a:lstStyle/>
          <a:p>
            <a:fld id="{A2D1F32D-5D76-4146-B146-E09A5D289874}" type="slidenum">
              <a:rPr lang="en-US" smtClean="0"/>
              <a:t>‹Nº›</a:t>
            </a:fld>
            <a:endParaRPr lang="en-US"/>
          </a:p>
        </p:txBody>
      </p:sp>
    </p:spTree>
    <p:extLst>
      <p:ext uri="{BB962C8B-B14F-4D97-AF65-F5344CB8AC3E}">
        <p14:creationId xmlns:p14="http://schemas.microsoft.com/office/powerpoint/2010/main" val="159015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C91845-4F75-4DBA-9E7B-BCBAEDB5F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A9A52B4-6A12-4351-89E0-5161BDD02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76491D9-EFB0-4A58-B540-1C4A52072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E1A0D-5674-4255-9BA0-01E0C405A134}" type="datetimeFigureOut">
              <a:rPr lang="en-US" smtClean="0"/>
              <a:t>4/13/2021</a:t>
            </a:fld>
            <a:endParaRPr lang="en-US"/>
          </a:p>
        </p:txBody>
      </p:sp>
      <p:sp>
        <p:nvSpPr>
          <p:cNvPr id="5" name="Marcador de pie de página 4">
            <a:extLst>
              <a:ext uri="{FF2B5EF4-FFF2-40B4-BE49-F238E27FC236}">
                <a16:creationId xmlns:a16="http://schemas.microsoft.com/office/drawing/2014/main" id="{9022C170-B4A6-47C5-9386-66EAEBA0A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3287761C-3ECB-4850-B4E1-AD478CFBE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1F32D-5D76-4146-B146-E09A5D289874}" type="slidenum">
              <a:rPr lang="en-US" smtClean="0"/>
              <a:t>‹Nº›</a:t>
            </a:fld>
            <a:endParaRPr lang="en-US"/>
          </a:p>
        </p:txBody>
      </p:sp>
    </p:spTree>
    <p:extLst>
      <p:ext uri="{BB962C8B-B14F-4D97-AF65-F5344CB8AC3E}">
        <p14:creationId xmlns:p14="http://schemas.microsoft.com/office/powerpoint/2010/main" val="60459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937CFAD-98CE-412D-8B78-5140573BA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F4A254-9A1E-4214-A0B5-6AB250980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0921B35-BC0F-4E9E-BF84-E479D95EA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EBF49-BEB9-4A44-BFE4-6C46A1D23A98}" type="datetimeFigureOut">
              <a:rPr lang="es-MX" smtClean="0"/>
              <a:t>13/04/2021</a:t>
            </a:fld>
            <a:endParaRPr lang="es-MX"/>
          </a:p>
        </p:txBody>
      </p:sp>
      <p:sp>
        <p:nvSpPr>
          <p:cNvPr id="5" name="Marcador de pie de página 4">
            <a:extLst>
              <a:ext uri="{FF2B5EF4-FFF2-40B4-BE49-F238E27FC236}">
                <a16:creationId xmlns:a16="http://schemas.microsoft.com/office/drawing/2014/main" id="{1CBD0BF3-C42D-41A3-AFF8-9051307C5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4530A97-EC23-4A5A-9E9F-BC5EF782C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0C532-3DCA-4674-9B03-A10DD11F6894}" type="slidenum">
              <a:rPr lang="es-MX" smtClean="0"/>
              <a:t>‹Nº›</a:t>
            </a:fld>
            <a:endParaRPr lang="es-MX"/>
          </a:p>
        </p:txBody>
      </p:sp>
    </p:spTree>
    <p:extLst>
      <p:ext uri="{BB962C8B-B14F-4D97-AF65-F5344CB8AC3E}">
        <p14:creationId xmlns:p14="http://schemas.microsoft.com/office/powerpoint/2010/main" val="399788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cepal.org/es/publicaciones/46499-analisis-espacial-datos-historicos-escenarios-cambio-climatico-mexico" TargetMode="External"/><Relationship Id="rId3" Type="http://schemas.openxmlformats.org/officeDocument/2006/relationships/image" Target="../media/image14.tiff"/><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a:extLst>
              <a:ext uri="{FF2B5EF4-FFF2-40B4-BE49-F238E27FC236}">
                <a16:creationId xmlns:a16="http://schemas.microsoft.com/office/drawing/2014/main" id="{EFAA5D14-0AF2-482D-A628-54956EA201CB}"/>
              </a:ext>
            </a:extLst>
          </p:cNvPr>
          <p:cNvSpPr txBox="1">
            <a:spLocks noChangeArrowheads="1"/>
          </p:cNvSpPr>
          <p:nvPr/>
        </p:nvSpPr>
        <p:spPr bwMode="auto">
          <a:xfrm>
            <a:off x="551370" y="2030431"/>
            <a:ext cx="6212474" cy="1384995"/>
          </a:xfrm>
          <a:prstGeom prst="rect">
            <a:avLst/>
          </a:prstGeom>
        </p:spPr>
        <p:txBody>
          <a:bodyPr vert="horz" lIns="91440" tIns="45720" rIns="91440" bIns="45720" rtlCol="0" anchor="ctr">
            <a:noAutofit/>
          </a:bodyPr>
          <a:lstStyle/>
          <a:p>
            <a:pPr lvl="0"/>
            <a:r>
              <a:rPr lang="es-ES" sz="2800" b="1" cap="small" dirty="0">
                <a:solidFill>
                  <a:prstClr val="black"/>
                </a:solidFill>
              </a:rPr>
              <a:t>WEBINAR: "CAMBIO CLIMÁTICO: CONTEXTO Y MARCO INSTITUCIONAL REGIONAL"</a:t>
            </a:r>
            <a:endParaRPr kumimoji="0" lang="es-MX" sz="2800" b="0" i="0" u="none" strike="noStrike" kern="1200" cap="small"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E4D0DD4-73DE-4ED3-B947-E05485099B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6553425" y="780516"/>
            <a:ext cx="5402283" cy="257427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3" name="Picture 12">
            <a:extLst>
              <a:ext uri="{FF2B5EF4-FFF2-40B4-BE49-F238E27FC236}">
                <a16:creationId xmlns:a16="http://schemas.microsoft.com/office/drawing/2014/main" id="{925170D8-D4EA-48B4-9B28-451AFEE8CB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6525429" y="3963716"/>
            <a:ext cx="5430279" cy="2500056"/>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pic>
        <p:nvPicPr>
          <p:cNvPr id="7" name="Imagen 5" descr="Imagen que contiene imágenes prediseñadas&#10;&#10;Descripción generada con confianza alta">
            <a:extLst>
              <a:ext uri="{FF2B5EF4-FFF2-40B4-BE49-F238E27FC236}">
                <a16:creationId xmlns:a16="http://schemas.microsoft.com/office/drawing/2014/main" id="{1DF8F07A-9CBF-4BDF-91E0-F5350816F6E1}"/>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56747" y="225287"/>
            <a:ext cx="1314244" cy="1275092"/>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8B4CB5C9-26F1-4F6C-90DB-DDC8B5EC034F}"/>
              </a:ext>
            </a:extLst>
          </p:cNvPr>
          <p:cNvSpPr/>
          <p:nvPr/>
        </p:nvSpPr>
        <p:spPr>
          <a:xfrm>
            <a:off x="551370" y="3582528"/>
            <a:ext cx="5791635"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solidFill>
                  <a:prstClr val="black"/>
                </a:solidFill>
                <a:effectLst/>
                <a:uLnTx/>
                <a:uFillTx/>
                <a:latin typeface="Calibri" panose="020F0502020204030204"/>
                <a:ea typeface="+mn-ea"/>
                <a:cs typeface="+mn-cs"/>
              </a:rPr>
              <a:t>17 de marzo,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solidFill>
                  <a:prstClr val="black"/>
                </a:solidFill>
                <a:effectLst/>
                <a:uLnTx/>
                <a:uFillTx/>
                <a:latin typeface="Calibri" panose="020F0502020204030204"/>
                <a:ea typeface="+mn-ea"/>
                <a:cs typeface="+mn-cs"/>
              </a:rPr>
              <a:t>Julie Lennox, Punto focal de cambio climático y Jefe Unidad de desarrollo </a:t>
            </a:r>
            <a:r>
              <a:rPr lang="es-MX" sz="2000" dirty="0">
                <a:solidFill>
                  <a:prstClr val="black"/>
                </a:solidFill>
                <a:latin typeface="Calibri" panose="020F0502020204030204"/>
              </a:rPr>
              <a:t>a</a:t>
            </a:r>
            <a:r>
              <a:rPr kumimoji="0" lang="es-MX" sz="2000" i="0" u="none" strike="noStrike" kern="1200" cap="none" spc="0" normalizeH="0" baseline="0" noProof="0" dirty="0" err="1">
                <a:ln>
                  <a:noFill/>
                </a:ln>
                <a:solidFill>
                  <a:prstClr val="black"/>
                </a:solidFill>
                <a:effectLst/>
                <a:uLnTx/>
                <a:uFillTx/>
                <a:latin typeface="Calibri" panose="020F0502020204030204"/>
                <a:ea typeface="+mn-ea"/>
                <a:cs typeface="+mn-cs"/>
              </a:rPr>
              <a:t>grícola</a:t>
            </a:r>
            <a:r>
              <a:rPr kumimoji="0" lang="es-MX" sz="2000" i="0" u="none" strike="noStrike" kern="1200" cap="none" spc="0" normalizeH="0" baseline="0" noProof="0" dirty="0">
                <a:ln>
                  <a:noFill/>
                </a:ln>
                <a:solidFill>
                  <a:prstClr val="black"/>
                </a:solidFill>
                <a:effectLst/>
                <a:uLnTx/>
                <a:uFillTx/>
                <a:latin typeface="Calibri" panose="020F0502020204030204"/>
                <a:ea typeface="+mn-ea"/>
                <a:cs typeface="+mn-cs"/>
              </a:rPr>
              <a:t> y cambio climático, Sede subregional en México de la CEPAL. </a:t>
            </a:r>
          </a:p>
        </p:txBody>
      </p:sp>
      <p:sp>
        <p:nvSpPr>
          <p:cNvPr id="3" name="Rectangle 2">
            <a:extLst>
              <a:ext uri="{FF2B5EF4-FFF2-40B4-BE49-F238E27FC236}">
                <a16:creationId xmlns:a16="http://schemas.microsoft.com/office/drawing/2014/main" id="{1B72FBE8-5A37-4657-85B6-BDE3867F358F}"/>
              </a:ext>
            </a:extLst>
          </p:cNvPr>
          <p:cNvSpPr/>
          <p:nvPr/>
        </p:nvSpPr>
        <p:spPr>
          <a:xfrm>
            <a:off x="9435091" y="6488668"/>
            <a:ext cx="2314544" cy="338554"/>
          </a:xfrm>
          <a:prstGeom prst="rect">
            <a:avLst/>
          </a:prstGeom>
        </p:spPr>
        <p:txBody>
          <a:bodyPr wrap="none">
            <a:spAutoFit/>
          </a:bodyPr>
          <a:lstStyle/>
          <a:p>
            <a:r>
              <a:rPr lang="es-MX" sz="1600" dirty="0">
                <a:solidFill>
                  <a:prstClr val="black"/>
                </a:solidFill>
              </a:rPr>
              <a:t>Fuente: MOP El Salvador. </a:t>
            </a:r>
            <a:endParaRPr lang="es-MX" sz="1600" dirty="0"/>
          </a:p>
        </p:txBody>
      </p:sp>
      <p:pic>
        <p:nvPicPr>
          <p:cNvPr id="15" name="Picture 14">
            <a:extLst>
              <a:ext uri="{FF2B5EF4-FFF2-40B4-BE49-F238E27FC236}">
                <a16:creationId xmlns:a16="http://schemas.microsoft.com/office/drawing/2014/main" id="{FD0E035B-F52A-4937-8DA8-689A6E79693A}"/>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3219696" y="536858"/>
            <a:ext cx="2598008" cy="48731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3FEE2281-A3D5-45B7-9B01-C563B0451378}"/>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1801714" y="250336"/>
            <a:ext cx="1087259" cy="12750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01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22AC5FC1-FA28-45D7-AC03-B96D4376E77E}"/>
              </a:ext>
            </a:extLst>
          </p:cNvPr>
          <p:cNvSpPr txBox="1"/>
          <p:nvPr/>
        </p:nvSpPr>
        <p:spPr>
          <a:xfrm>
            <a:off x="4503632" y="587792"/>
            <a:ext cx="7472124" cy="6124754"/>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 urgente actuar en los próximas 10 años especialmente en infraestructura,  sector energético y en uso de la tierra y los ecosistemas.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mala infraestructura mata a personas, estresa al ambiente y deja deudas a las próximas generaciones. La buena </a:t>
            </a:r>
            <a:r>
              <a:rPr kumimoji="0" lang="es-MX"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infra-estructura</a:t>
            </a: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debe </a:t>
            </a:r>
            <a:r>
              <a:rPr lang="es-MX" sz="2000" dirty="0">
                <a:solidFill>
                  <a:prstClr val="black"/>
                </a:solidFill>
                <a:latin typeface="Calibri" panose="020F0502020204030204" pitchFamily="34" charset="0"/>
                <a:cs typeface="Calibri" panose="020F0502020204030204" pitchFamily="34" charset="0"/>
              </a:rPr>
              <a:t>dar mayor continuidad de servicios aun con cambio climático y </a:t>
            </a: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propiciar inclusión, educación y salud. </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 fundamental evitar “</a:t>
            </a:r>
            <a:r>
              <a:rPr kumimoji="0" lang="es-MX"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lock</a:t>
            </a: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de infraestructura “gris”/contaminante, aprovechemos y protegemos la infraestructura “verde”.  Ya hay experiencias en SICA.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tecnología necesaria está bajando de costo, hay prácticas tradicionales que rescatar e innovaciones recientes. </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lang="es-MX" sz="2000" dirty="0">
                <a:solidFill>
                  <a:prstClr val="black"/>
                </a:solidFill>
                <a:latin typeface="Calibri" panose="020F0502020204030204" pitchFamily="34" charset="0"/>
                <a:cs typeface="Calibri" panose="020F0502020204030204" pitchFamily="34" charset="0"/>
              </a:rPr>
              <a:t>Proyecto de fortalecimiento de capacidades de incorporar RRD y adaptación sostenible e incluyente en la inversión publica con COSEFIN, 7 Ministerios de Hacienda y 3 de Planificación.</a:t>
            </a:r>
            <a:endParaRPr kumimoji="0" lang="es-MX" sz="1400" b="0" i="0" u="none" strike="noStrike" kern="1200" cap="none" spc="0" normalizeH="0" baseline="0" noProof="0" dirty="0">
              <a:ln>
                <a:noFill/>
              </a:ln>
              <a:solidFill>
                <a:prstClr val="black"/>
              </a:solidFill>
              <a:effectLst/>
              <a:uLnTx/>
              <a:uFillTx/>
              <a:latin typeface="Tahoma" pitchFamily="34" charset="0"/>
              <a:ea typeface="+mn-ea"/>
              <a:cs typeface="Arial" charset="0"/>
            </a:endParaRPr>
          </a:p>
        </p:txBody>
      </p:sp>
      <p:pic>
        <p:nvPicPr>
          <p:cNvPr id="6" name="Picture 7">
            <a:extLst>
              <a:ext uri="{FF2B5EF4-FFF2-40B4-BE49-F238E27FC236}">
                <a16:creationId xmlns:a16="http://schemas.microsoft.com/office/drawing/2014/main" id="{F9425E5F-47B2-415F-9CA4-7F59E18EAD56}"/>
              </a:ext>
            </a:extLst>
          </p:cNvPr>
          <p:cNvPicPr>
            <a:picLocks noChangeAspect="1"/>
          </p:cNvPicPr>
          <p:nvPr/>
        </p:nvPicPr>
        <p:blipFill>
          <a:blip r:embed="rId3"/>
          <a:stretch>
            <a:fillRect/>
          </a:stretch>
        </p:blipFill>
        <p:spPr>
          <a:xfrm>
            <a:off x="988208" y="3816983"/>
            <a:ext cx="3361730" cy="2376264"/>
          </a:xfrm>
          <a:prstGeom prst="rect">
            <a:avLst/>
          </a:prstGeom>
        </p:spPr>
      </p:pic>
      <p:sp>
        <p:nvSpPr>
          <p:cNvPr id="8" name="TextBox 10">
            <a:extLst>
              <a:ext uri="{FF2B5EF4-FFF2-40B4-BE49-F238E27FC236}">
                <a16:creationId xmlns:a16="http://schemas.microsoft.com/office/drawing/2014/main" id="{95EACD1A-2C44-47A2-A889-5F08F770ED0A}"/>
              </a:ext>
            </a:extLst>
          </p:cNvPr>
          <p:cNvSpPr txBox="1"/>
          <p:nvPr/>
        </p:nvSpPr>
        <p:spPr>
          <a:xfrm>
            <a:off x="988208" y="6193247"/>
            <a:ext cx="370774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Tahoma" pitchFamily="34" charset="0"/>
                <a:ea typeface="+mn-ea"/>
                <a:cs typeface="Arial" charset="0"/>
              </a:rPr>
              <a:t>Proyecto ”gris-verde” de MOP El Salvador en cárcava Las Cañas</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endParaRPr>
          </a:p>
        </p:txBody>
      </p:sp>
      <p:pic>
        <p:nvPicPr>
          <p:cNvPr id="9" name="Picture 8" descr="Cisterna de Almacenamiento">
            <a:extLst>
              <a:ext uri="{FF2B5EF4-FFF2-40B4-BE49-F238E27FC236}">
                <a16:creationId xmlns:a16="http://schemas.microsoft.com/office/drawing/2014/main" id="{A009B640-D9BB-41B7-A7FD-3F2BA7340E0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88208" y="800773"/>
            <a:ext cx="3361730" cy="2376263"/>
          </a:xfrm>
          <a:prstGeom prst="rect">
            <a:avLst/>
          </a:prstGeom>
          <a:noFill/>
          <a:ln>
            <a:noFill/>
          </a:ln>
        </p:spPr>
      </p:pic>
      <p:sp>
        <p:nvSpPr>
          <p:cNvPr id="7" name="TextBox 10">
            <a:extLst>
              <a:ext uri="{FF2B5EF4-FFF2-40B4-BE49-F238E27FC236}">
                <a16:creationId xmlns:a16="http://schemas.microsoft.com/office/drawing/2014/main" id="{07E7EC0F-61F3-431F-9C38-3A707DD55D9D}"/>
              </a:ext>
            </a:extLst>
          </p:cNvPr>
          <p:cNvSpPr txBox="1"/>
          <p:nvPr/>
        </p:nvSpPr>
        <p:spPr>
          <a:xfrm>
            <a:off x="880545" y="3156593"/>
            <a:ext cx="370774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Tahoma" pitchFamily="34" charset="0"/>
                <a:ea typeface="+mn-ea"/>
                <a:cs typeface="Arial" charset="0"/>
              </a:rPr>
              <a:t>Proyecto </a:t>
            </a:r>
            <a:r>
              <a:rPr lang="da-DK" sz="1600" dirty="0">
                <a:solidFill>
                  <a:prstClr val="black"/>
                </a:solidFill>
                <a:latin typeface="Tahoma" pitchFamily="34" charset="0"/>
                <a:cs typeface="Arial" charset="0"/>
              </a:rPr>
              <a:t>captación de agua lluvia en Honduras. </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endParaRPr>
          </a:p>
        </p:txBody>
      </p:sp>
      <p:sp>
        <p:nvSpPr>
          <p:cNvPr id="10" name="Rectangle 9">
            <a:extLst>
              <a:ext uri="{FF2B5EF4-FFF2-40B4-BE49-F238E27FC236}">
                <a16:creationId xmlns:a16="http://schemas.microsoft.com/office/drawing/2014/main" id="{77458B2D-230F-401D-B831-A6A5C9B1373C}"/>
              </a:ext>
            </a:extLst>
          </p:cNvPr>
          <p:cNvSpPr/>
          <p:nvPr/>
        </p:nvSpPr>
        <p:spPr>
          <a:xfrm>
            <a:off x="688223" y="79978"/>
            <a:ext cx="10994572" cy="430887"/>
          </a:xfrm>
          <a:prstGeom prst="rect">
            <a:avLst/>
          </a:prstGeom>
        </p:spPr>
        <p:txBody>
          <a:bodyPr wrap="square">
            <a:spAutoFit/>
          </a:bodyPr>
          <a:lstStyle/>
          <a:p>
            <a:pPr algn="ctr"/>
            <a:r>
              <a:rPr lang="es-ES" sz="22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INVERSIÓN PÚBLICA AL SERVICIO DE LA POBLACIÓN</a:t>
            </a:r>
            <a:endParaRPr lang="es-419" sz="22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A144F872-0CCE-4FFB-8B29-2144E6EF2E61}"/>
              </a:ext>
            </a:extLst>
          </p:cNvPr>
          <p:cNvSpPr/>
          <p:nvPr/>
        </p:nvSpPr>
        <p:spPr>
          <a:xfrm>
            <a:off x="8981025" y="6485634"/>
            <a:ext cx="2994731" cy="261610"/>
          </a:xfrm>
          <a:prstGeom prst="rect">
            <a:avLst/>
          </a:prstGeom>
        </p:spPr>
        <p:txBody>
          <a:bodyPr wrap="none">
            <a:spAutoFit/>
          </a:bodyPr>
          <a:lstStyle/>
          <a:p>
            <a:r>
              <a:rPr lang="es-MX" sz="1100" dirty="0">
                <a:solidFill>
                  <a:prstClr val="black"/>
                </a:solidFill>
                <a:latin typeface="Tahoma" pitchFamily="34" charset="0"/>
                <a:cs typeface="Arial" charset="0"/>
              </a:rPr>
              <a:t>Fuente: Incluye mensajes de Nicholas Stern</a:t>
            </a:r>
            <a:endParaRPr lang="es-MX" sz="1100" dirty="0"/>
          </a:p>
        </p:txBody>
      </p:sp>
    </p:spTree>
    <p:extLst>
      <p:ext uri="{BB962C8B-B14F-4D97-AF65-F5344CB8AC3E}">
        <p14:creationId xmlns:p14="http://schemas.microsoft.com/office/powerpoint/2010/main" val="12229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9A8B4F-0FED-46C0-9186-5A8E116D87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A6861EE-7660-46C9-80BD-173B8F7454B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543CF0D-C7DE-46EF-B2A3-16D38EC458C3}"/>
              </a:ext>
            </a:extLst>
          </p:cNvPr>
          <p:cNvSpPr/>
          <p:nvPr/>
        </p:nvSpPr>
        <p:spPr>
          <a:xfrm>
            <a:off x="970975" y="61740"/>
            <a:ext cx="7329806" cy="6026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dirty="0">
                <a:solidFill>
                  <a:schemeClr val="accent1">
                    <a:lumMod val="75000"/>
                  </a:schemeClr>
                </a:solidFill>
                <a:latin typeface="+mj-lt"/>
                <a:ea typeface="+mj-ea"/>
                <a:cs typeface="+mj-cs"/>
              </a:rPr>
              <a:t>AHORA: ATERRIZAR Y ACELERAR</a:t>
            </a:r>
          </a:p>
        </p:txBody>
      </p:sp>
      <p:sp>
        <p:nvSpPr>
          <p:cNvPr id="22" name="Oval 21">
            <a:extLst>
              <a:ext uri="{FF2B5EF4-FFF2-40B4-BE49-F238E27FC236}">
                <a16:creationId xmlns:a16="http://schemas.microsoft.com/office/drawing/2014/main" id="{38A69B74-22E3-47CC-823F-18BE7930C8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1">
            <a:extLst>
              <a:ext uri="{FF2B5EF4-FFF2-40B4-BE49-F238E27FC236}">
                <a16:creationId xmlns:a16="http://schemas.microsoft.com/office/drawing/2014/main" id="{1778637B-5DB8-4A75-B2E6-FC2B1BB9A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http://images.engormix.com/s_articles/3914_98,094.jpg">
            <a:extLst>
              <a:ext uri="{FF2B5EF4-FFF2-40B4-BE49-F238E27FC236}">
                <a16:creationId xmlns:a16="http://schemas.microsoft.com/office/drawing/2014/main" id="{80B81C2D-6664-4701-8702-07B58E7E0892}"/>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8921931" y="215404"/>
            <a:ext cx="3043752" cy="2384105"/>
          </a:xfrm>
          <a:prstGeom prst="rect">
            <a:avLst/>
          </a:prstGeom>
          <a:noFill/>
        </p:spPr>
      </p:pic>
      <p:sp>
        <p:nvSpPr>
          <p:cNvPr id="26" name="Freeform 75">
            <a:extLst>
              <a:ext uri="{FF2B5EF4-FFF2-40B4-BE49-F238E27FC236}">
                <a16:creationId xmlns:a16="http://schemas.microsoft.com/office/drawing/2014/main" id="{0035A30C-45F3-4EFB-B2E8-6E2A11843D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FF64E46C-D0FB-47CD-88BF-E0FDCB0698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83653" y="4981130"/>
            <a:ext cx="2382030" cy="1661466"/>
          </a:xfrm>
          <a:prstGeom prst="rect">
            <a:avLst/>
          </a:prstGeom>
        </p:spPr>
      </p:pic>
      <p:sp>
        <p:nvSpPr>
          <p:cNvPr id="3" name="TextBox 2">
            <a:extLst>
              <a:ext uri="{FF2B5EF4-FFF2-40B4-BE49-F238E27FC236}">
                <a16:creationId xmlns:a16="http://schemas.microsoft.com/office/drawing/2014/main" id="{867B52A0-A4F5-4D17-8E9F-8BBE72245EA2}"/>
              </a:ext>
            </a:extLst>
          </p:cNvPr>
          <p:cNvSpPr txBox="1"/>
          <p:nvPr/>
        </p:nvSpPr>
        <p:spPr>
          <a:xfrm>
            <a:off x="270596" y="544498"/>
            <a:ext cx="7178088" cy="3139321"/>
          </a:xfrm>
          <a:prstGeom prst="rect">
            <a:avLst/>
          </a:prstGeom>
          <a:noFill/>
        </p:spPr>
        <p:txBody>
          <a:bodyPr wrap="square" rtlCol="0">
            <a:spAutoFit/>
          </a:bodyPr>
          <a:lstStyle/>
          <a:p>
            <a:pPr marL="285750" indent="-285750">
              <a:buFont typeface="Wingdings" panose="05000000000000000000" pitchFamily="2" charset="2"/>
              <a:buChar char="ü"/>
            </a:pPr>
            <a:r>
              <a:rPr lang="es-ES" sz="2200" dirty="0"/>
              <a:t>Cambio climático y reducción del riesgo de desastres establecidos en políticas nacionales y a nivel SICA como uno de 5 prioridades con estrategias por CCAD, CEPREDENAC y CRRH.</a:t>
            </a:r>
          </a:p>
          <a:p>
            <a:pPr marL="285750" indent="-285750">
              <a:buFont typeface="Wingdings" panose="05000000000000000000" pitchFamily="2" charset="2"/>
              <a:buChar char="ü"/>
            </a:pPr>
            <a:r>
              <a:rPr lang="es-ES" sz="2200" dirty="0"/>
              <a:t>Avanza integración a nivel de políticas sectoriales nacionales y en SICA , pe. en Energía, Agricultura, Finanzas, Salud entre otros. </a:t>
            </a:r>
          </a:p>
          <a:p>
            <a:pPr marL="285750" indent="-285750">
              <a:buFont typeface="Wingdings" panose="05000000000000000000" pitchFamily="2" charset="2"/>
              <a:buChar char="ü"/>
            </a:pPr>
            <a:r>
              <a:rPr lang="es-ES" sz="2200" dirty="0"/>
              <a:t>Hay conocimiento científico acumulado </a:t>
            </a:r>
          </a:p>
          <a:p>
            <a:r>
              <a:rPr lang="es-ES" sz="2200" dirty="0"/>
              <a:t>     y experiencias prácticas.</a:t>
            </a:r>
          </a:p>
        </p:txBody>
      </p:sp>
      <p:sp>
        <p:nvSpPr>
          <p:cNvPr id="15" name="Rectangle 14">
            <a:extLst>
              <a:ext uri="{FF2B5EF4-FFF2-40B4-BE49-F238E27FC236}">
                <a16:creationId xmlns:a16="http://schemas.microsoft.com/office/drawing/2014/main" id="{6EB07C34-0C9C-46D6-BBCF-12845AD63D2F}"/>
              </a:ext>
            </a:extLst>
          </p:cNvPr>
          <p:cNvSpPr/>
          <p:nvPr/>
        </p:nvSpPr>
        <p:spPr>
          <a:xfrm>
            <a:off x="218692" y="3739258"/>
            <a:ext cx="6096000" cy="2154436"/>
          </a:xfrm>
          <a:prstGeom prst="rect">
            <a:avLst/>
          </a:prstGeom>
        </p:spPr>
        <p:txBody>
          <a:bodyPr>
            <a:spAutoFit/>
          </a:bodyPr>
          <a:lstStyle/>
          <a:p>
            <a:r>
              <a:rPr lang="es-ES" sz="2400" dirty="0"/>
              <a:t>Necesitamos avanzar mas rápidamente con: </a:t>
            </a:r>
          </a:p>
          <a:p>
            <a:pPr marL="342900" indent="-342900">
              <a:buFont typeface="Wingdings" panose="05000000000000000000" pitchFamily="2" charset="2"/>
              <a:buChar char="Ø"/>
            </a:pPr>
            <a:r>
              <a:rPr lang="es-ES" sz="2200" dirty="0"/>
              <a:t>Integrar más actores, especialmente productivos, sociales y locales.</a:t>
            </a:r>
          </a:p>
          <a:p>
            <a:pPr marL="342900" indent="-342900">
              <a:buFont typeface="Wingdings" panose="05000000000000000000" pitchFamily="2" charset="2"/>
              <a:buChar char="Ø"/>
            </a:pPr>
            <a:r>
              <a:rPr lang="es-ES" sz="2200" dirty="0"/>
              <a:t>Articularnos para la transformación.</a:t>
            </a:r>
          </a:p>
          <a:p>
            <a:pPr marL="342900" indent="-342900">
              <a:buFont typeface="Wingdings" panose="05000000000000000000" pitchFamily="2" charset="2"/>
              <a:buChar char="Ø"/>
            </a:pPr>
            <a:r>
              <a:rPr lang="es-ES" sz="2200" dirty="0"/>
              <a:t>Fortalecer capacidades específicas.</a:t>
            </a:r>
          </a:p>
          <a:p>
            <a:pPr marL="342900" indent="-342900">
              <a:buFont typeface="Wingdings" panose="05000000000000000000" pitchFamily="2" charset="2"/>
              <a:buChar char="Ø"/>
            </a:pPr>
            <a:r>
              <a:rPr lang="es-ES" sz="2200" dirty="0"/>
              <a:t>Implementar más acciones y aprender lecciones. </a:t>
            </a:r>
          </a:p>
        </p:txBody>
      </p:sp>
      <p:sp>
        <p:nvSpPr>
          <p:cNvPr id="16" name="Rectangle 15">
            <a:extLst>
              <a:ext uri="{FF2B5EF4-FFF2-40B4-BE49-F238E27FC236}">
                <a16:creationId xmlns:a16="http://schemas.microsoft.com/office/drawing/2014/main" id="{CCE26138-0D99-4EFA-AB73-B05033D845D0}"/>
              </a:ext>
            </a:extLst>
          </p:cNvPr>
          <p:cNvSpPr/>
          <p:nvPr/>
        </p:nvSpPr>
        <p:spPr>
          <a:xfrm>
            <a:off x="2567624" y="5992342"/>
            <a:ext cx="6865655" cy="830997"/>
          </a:xfrm>
          <a:prstGeom prst="rect">
            <a:avLst/>
          </a:prstGeom>
        </p:spPr>
        <p:txBody>
          <a:bodyPr wrap="square">
            <a:spAutoFit/>
          </a:bodyPr>
          <a:lstStyle/>
          <a:p>
            <a:r>
              <a:rPr lang="es-ES" sz="2400" b="1" i="1" dirty="0">
                <a:solidFill>
                  <a:srgbClr val="1F497D"/>
                </a:solidFill>
              </a:rPr>
              <a:t>LA TRANSICIÓN VA PERO HAY POQUITO TIEMPO.</a:t>
            </a:r>
          </a:p>
          <a:p>
            <a:r>
              <a:rPr lang="es-ES" sz="2400" b="1" i="1" dirty="0">
                <a:solidFill>
                  <a:srgbClr val="1F497D"/>
                </a:solidFill>
              </a:rPr>
              <a:t>CADA CONTRIBUCIÓN CUENTA. </a:t>
            </a:r>
            <a:endParaRPr lang="es-MX" sz="2400" b="1" i="1" dirty="0">
              <a:solidFill>
                <a:srgbClr val="1F497D"/>
              </a:solidFill>
            </a:endParaRPr>
          </a:p>
        </p:txBody>
      </p:sp>
      <p:pic>
        <p:nvPicPr>
          <p:cNvPr id="25" name="Picture 24">
            <a:extLst>
              <a:ext uri="{FF2B5EF4-FFF2-40B4-BE49-F238E27FC236}">
                <a16:creationId xmlns:a16="http://schemas.microsoft.com/office/drawing/2014/main" id="{74AF7F5C-25C7-4FF4-8953-3EBBBF523054}"/>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6432611" y="3464687"/>
            <a:ext cx="1982797" cy="16607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58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F19B7-D432-4967-A182-8A58C2639D9E}"/>
              </a:ext>
            </a:extLst>
          </p:cNvPr>
          <p:cNvSpPr/>
          <p:nvPr/>
        </p:nvSpPr>
        <p:spPr>
          <a:xfrm>
            <a:off x="1692366" y="935264"/>
            <a:ext cx="9350104" cy="2423888"/>
          </a:xfrm>
          <a:prstGeom prst="rect">
            <a:avLst/>
          </a:prstGeom>
          <a:ln w="38100">
            <a:noFill/>
          </a:ln>
        </p:spPr>
        <p:txBody>
          <a:bodyPr wrap="square" tIns="0" anchor="ctr" anchorCtr="0">
            <a:noAutofit/>
          </a:bodyPr>
          <a:lstStyle/>
          <a:p>
            <a:pPr marL="6350" marR="196215" indent="-6350" algn="ctr">
              <a:lnSpc>
                <a:spcPct val="150000"/>
              </a:lnSpc>
            </a:pPr>
            <a:endParaRPr lang="es-419" sz="14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16A585DD-B997-4BF0-930E-DD5373346EE8}"/>
              </a:ext>
            </a:extLst>
          </p:cNvPr>
          <p:cNvSpPr/>
          <p:nvPr/>
        </p:nvSpPr>
        <p:spPr>
          <a:xfrm>
            <a:off x="1362766" y="205145"/>
            <a:ext cx="10009304" cy="523220"/>
          </a:xfrm>
          <a:prstGeom prst="rect">
            <a:avLst/>
          </a:prstGeom>
        </p:spPr>
        <p:txBody>
          <a:bodyPr wrap="square">
            <a:spAutoFit/>
          </a:bodyPr>
          <a:lstStyle/>
          <a:p>
            <a:pPr algn="ctr"/>
            <a:r>
              <a:rPr lang="es-MX" sz="2800" b="1" dirty="0">
                <a:solidFill>
                  <a:srgbClr val="0326BD"/>
                </a:solidFill>
              </a:rPr>
              <a:t>EMERGENCIA CLIMÁTICA Y DESASTRES ASOCIADOS A ETA E IOTA</a:t>
            </a:r>
          </a:p>
        </p:txBody>
      </p:sp>
      <p:sp>
        <p:nvSpPr>
          <p:cNvPr id="3" name="Rectangle 2">
            <a:extLst>
              <a:ext uri="{FF2B5EF4-FFF2-40B4-BE49-F238E27FC236}">
                <a16:creationId xmlns:a16="http://schemas.microsoft.com/office/drawing/2014/main" id="{3879E1DF-5D34-485E-B7F3-27D046C27E90}"/>
              </a:ext>
            </a:extLst>
          </p:cNvPr>
          <p:cNvSpPr/>
          <p:nvPr/>
        </p:nvSpPr>
        <p:spPr>
          <a:xfrm>
            <a:off x="818225" y="935264"/>
            <a:ext cx="6144405" cy="5455981"/>
          </a:xfrm>
          <a:prstGeom prst="rect">
            <a:avLst/>
          </a:prstGeom>
        </p:spPr>
        <p:txBody>
          <a:bodyPr wrap="square">
            <a:spAutoFit/>
          </a:bodyPr>
          <a:lstStyle/>
          <a:p>
            <a:pPr>
              <a:lnSpc>
                <a:spcPct val="107000"/>
              </a:lnSpc>
              <a:spcAft>
                <a:spcPts val="800"/>
              </a:spcAft>
            </a:pPr>
            <a:r>
              <a:rPr lang="es-MX" sz="2200" b="1" dirty="0">
                <a:solidFill>
                  <a:srgbClr val="0326BD"/>
                </a:solidFill>
                <a:ea typeface="Calibri" panose="020F0502020204030204" pitchFamily="34" charset="0"/>
                <a:cs typeface="Times New Roman" panose="02020603050405020304" pitchFamily="18" charset="0"/>
              </a:rPr>
              <a:t>Honduras: USD 1.882 M. </a:t>
            </a:r>
            <a:r>
              <a:rPr lang="es-MX" sz="2200" dirty="0">
                <a:solidFill>
                  <a:srgbClr val="0326BD"/>
                </a:solidFill>
                <a:ea typeface="Calibri" panose="020F0502020204030204" pitchFamily="34" charset="0"/>
                <a:cs typeface="Times New Roman" panose="02020603050405020304" pitchFamily="18" charset="0"/>
              </a:rPr>
              <a:t>Esp. comercio, industria y agropecuario, casi 93 mil viviendas, 437K afectados directamente y 95 fallecidos. (</a:t>
            </a:r>
            <a:r>
              <a:rPr lang="es-MX" sz="2200" dirty="0" err="1">
                <a:solidFill>
                  <a:srgbClr val="0326BD"/>
                </a:solidFill>
                <a:ea typeface="Calibri" panose="020F0502020204030204" pitchFamily="34" charset="0"/>
                <a:cs typeface="Times New Roman" panose="02020603050405020304" pitchFamily="18" charset="0"/>
              </a:rPr>
              <a:t>DaLA</a:t>
            </a:r>
            <a:r>
              <a:rPr lang="es-MX" sz="2200" dirty="0">
                <a:solidFill>
                  <a:srgbClr val="0326BD"/>
                </a:solidFill>
                <a:ea typeface="Calibri" panose="020F0502020204030204" pitchFamily="34" charset="0"/>
                <a:cs typeface="Times New Roman" panose="02020603050405020304" pitchFamily="18" charset="0"/>
              </a:rPr>
              <a:t> 2020)</a:t>
            </a:r>
          </a:p>
          <a:p>
            <a:pPr>
              <a:lnSpc>
                <a:spcPct val="107000"/>
              </a:lnSpc>
              <a:spcAft>
                <a:spcPts val="800"/>
              </a:spcAft>
            </a:pPr>
            <a:r>
              <a:rPr lang="es-MX" sz="2200" b="1" dirty="0">
                <a:solidFill>
                  <a:srgbClr val="0326BD"/>
                </a:solidFill>
                <a:ea typeface="Calibri" panose="020F0502020204030204" pitchFamily="34" charset="0"/>
                <a:cs typeface="Times New Roman" panose="02020603050405020304" pitchFamily="18" charset="0"/>
              </a:rPr>
              <a:t>Guatemala: USD 780M. </a:t>
            </a:r>
            <a:r>
              <a:rPr lang="es-MX" sz="2200" dirty="0">
                <a:solidFill>
                  <a:srgbClr val="0326BD"/>
                </a:solidFill>
                <a:ea typeface="Calibri" panose="020F0502020204030204" pitchFamily="34" charset="0"/>
                <a:cs typeface="Times New Roman" panose="02020603050405020304" pitchFamily="18" charset="0"/>
              </a:rPr>
              <a:t>Esp. viviendas (casi 64K daño severo o moderado) y agropecuario; carreteras, escuelas y centros de salud, más de 2.4 M afectados y 61 fallecidos. (</a:t>
            </a:r>
            <a:r>
              <a:rPr lang="es-MX" sz="2200" dirty="0" err="1">
                <a:solidFill>
                  <a:srgbClr val="0326BD"/>
                </a:solidFill>
                <a:ea typeface="Calibri" panose="020F0502020204030204" pitchFamily="34" charset="0"/>
                <a:cs typeface="Times New Roman" panose="02020603050405020304" pitchFamily="18" charset="0"/>
              </a:rPr>
              <a:t>DaLA</a:t>
            </a:r>
            <a:r>
              <a:rPr lang="es-MX" sz="2200" dirty="0">
                <a:solidFill>
                  <a:srgbClr val="0326BD"/>
                </a:solidFill>
                <a:ea typeface="Calibri" panose="020F0502020204030204" pitchFamily="34" charset="0"/>
                <a:cs typeface="Times New Roman" panose="02020603050405020304" pitchFamily="18" charset="0"/>
              </a:rPr>
              <a:t> 2020)</a:t>
            </a:r>
          </a:p>
          <a:p>
            <a:pPr>
              <a:lnSpc>
                <a:spcPct val="107000"/>
              </a:lnSpc>
              <a:spcAft>
                <a:spcPts val="800"/>
              </a:spcAft>
            </a:pPr>
            <a:r>
              <a:rPr lang="es-MX" sz="2200" b="1" dirty="0">
                <a:solidFill>
                  <a:srgbClr val="0326BD"/>
                </a:solidFill>
                <a:ea typeface="Calibri" panose="020F0502020204030204" pitchFamily="34" charset="0"/>
                <a:cs typeface="Times New Roman" panose="02020603050405020304" pitchFamily="18" charset="0"/>
              </a:rPr>
              <a:t>Nicaragua: USD 739 M. </a:t>
            </a:r>
            <a:r>
              <a:rPr lang="es-MX" sz="2200" dirty="0">
                <a:solidFill>
                  <a:srgbClr val="0326BD"/>
                </a:solidFill>
                <a:ea typeface="Calibri" panose="020F0502020204030204" pitchFamily="34" charset="0"/>
                <a:cs typeface="Times New Roman" panose="02020603050405020304" pitchFamily="18" charset="0"/>
              </a:rPr>
              <a:t>Esp. infraestructura vial (49%) y viviendas (5,8 K destruidas y 38 K daños parciales), infraestructura escolar y de salud. (Infobae, 2020; Medrano, 2020)</a:t>
            </a:r>
          </a:p>
          <a:p>
            <a:pPr>
              <a:lnSpc>
                <a:spcPct val="107000"/>
              </a:lnSpc>
              <a:spcAft>
                <a:spcPts val="800"/>
              </a:spcAft>
            </a:pPr>
            <a:r>
              <a:rPr lang="es-MX" sz="2200" i="1" dirty="0">
                <a:solidFill>
                  <a:srgbClr val="0326BD"/>
                </a:solidFill>
                <a:ea typeface="Calibri" panose="020F0502020204030204" pitchFamily="34" charset="0"/>
                <a:cs typeface="Times New Roman" panose="02020603050405020304" pitchFamily="18" charset="0"/>
              </a:rPr>
              <a:t>Evaluaciones de </a:t>
            </a:r>
            <a:r>
              <a:rPr lang="es-MX" sz="2200" i="1" dirty="0" err="1">
                <a:solidFill>
                  <a:srgbClr val="0326BD"/>
                </a:solidFill>
                <a:ea typeface="Calibri" panose="020F0502020204030204" pitchFamily="34" charset="0"/>
                <a:cs typeface="Times New Roman" panose="02020603050405020304" pitchFamily="18" charset="0"/>
              </a:rPr>
              <a:t>Hon</a:t>
            </a:r>
            <a:r>
              <a:rPr lang="es-MX" sz="2200" i="1" dirty="0">
                <a:solidFill>
                  <a:srgbClr val="0326BD"/>
                </a:solidFill>
                <a:ea typeface="Calibri" panose="020F0502020204030204" pitchFamily="34" charset="0"/>
                <a:cs typeface="Times New Roman" panose="02020603050405020304" pitchFamily="18" charset="0"/>
              </a:rPr>
              <a:t> y Gua plantean la necesidad de una reconstrucción que tome en cuenta el cambio climático y la agenda de sostenibilidad. </a:t>
            </a:r>
          </a:p>
        </p:txBody>
      </p:sp>
      <p:pic>
        <p:nvPicPr>
          <p:cNvPr id="7" name="Picture 6">
            <a:extLst>
              <a:ext uri="{FF2B5EF4-FFF2-40B4-BE49-F238E27FC236}">
                <a16:creationId xmlns:a16="http://schemas.microsoft.com/office/drawing/2014/main" id="{84BEC3BB-F428-4AC8-A900-795DC9487D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784" y="1855305"/>
            <a:ext cx="4587653" cy="2773288"/>
          </a:xfrm>
          <a:prstGeom prst="rect">
            <a:avLst/>
          </a:prstGeom>
        </p:spPr>
      </p:pic>
      <p:sp>
        <p:nvSpPr>
          <p:cNvPr id="8" name="Rectangle 7">
            <a:extLst>
              <a:ext uri="{FF2B5EF4-FFF2-40B4-BE49-F238E27FC236}">
                <a16:creationId xmlns:a16="http://schemas.microsoft.com/office/drawing/2014/main" id="{CF485B10-F719-45ED-86FB-28A704B1EBB8}"/>
              </a:ext>
            </a:extLst>
          </p:cNvPr>
          <p:cNvSpPr/>
          <p:nvPr/>
        </p:nvSpPr>
        <p:spPr>
          <a:xfrm>
            <a:off x="8608019" y="4628593"/>
            <a:ext cx="3212418" cy="338554"/>
          </a:xfrm>
          <a:prstGeom prst="rect">
            <a:avLst/>
          </a:prstGeom>
        </p:spPr>
        <p:txBody>
          <a:bodyPr wrap="none">
            <a:spAutoFit/>
          </a:bodyPr>
          <a:lstStyle/>
          <a:p>
            <a:r>
              <a:rPr lang="es-MX" sz="1600" dirty="0">
                <a:solidFill>
                  <a:prstClr val="black"/>
                </a:solidFill>
              </a:rPr>
              <a:t>Fuente: Red café y cambio climático.</a:t>
            </a:r>
            <a:endParaRPr lang="es-MX" sz="1600" dirty="0"/>
          </a:p>
        </p:txBody>
      </p:sp>
    </p:spTree>
    <p:extLst>
      <p:ext uri="{BB962C8B-B14F-4D97-AF65-F5344CB8AC3E}">
        <p14:creationId xmlns:p14="http://schemas.microsoft.com/office/powerpoint/2010/main" val="156050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F19B7-D432-4967-A182-8A58C2639D9E}"/>
              </a:ext>
            </a:extLst>
          </p:cNvPr>
          <p:cNvSpPr/>
          <p:nvPr/>
        </p:nvSpPr>
        <p:spPr>
          <a:xfrm>
            <a:off x="1692366" y="935264"/>
            <a:ext cx="9350104" cy="2423888"/>
          </a:xfrm>
          <a:prstGeom prst="rect">
            <a:avLst/>
          </a:prstGeom>
          <a:ln w="38100">
            <a:noFill/>
          </a:ln>
        </p:spPr>
        <p:txBody>
          <a:bodyPr wrap="square" tIns="0" anchor="ctr" anchorCtr="0">
            <a:noAutofit/>
          </a:bodyPr>
          <a:lstStyle/>
          <a:p>
            <a:pPr marL="6350" marR="196215" indent="-6350" algn="ctr">
              <a:lnSpc>
                <a:spcPct val="150000"/>
              </a:lnSpc>
            </a:pPr>
            <a:endParaRPr lang="es-419" sz="1400" dirty="0">
              <a:effectLst/>
              <a:ea typeface="Times New Roman" panose="02020603050405020304" pitchFamily="18" charset="0"/>
            </a:endParaRPr>
          </a:p>
        </p:txBody>
      </p:sp>
      <p:sp>
        <p:nvSpPr>
          <p:cNvPr id="5" name="Content Placeholder 2">
            <a:extLst>
              <a:ext uri="{FF2B5EF4-FFF2-40B4-BE49-F238E27FC236}">
                <a16:creationId xmlns:a16="http://schemas.microsoft.com/office/drawing/2014/main" id="{34221CFC-6288-4181-B8F3-921853562D82}"/>
              </a:ext>
            </a:extLst>
          </p:cNvPr>
          <p:cNvSpPr txBox="1">
            <a:spLocks/>
          </p:cNvSpPr>
          <p:nvPr/>
        </p:nvSpPr>
        <p:spPr>
          <a:xfrm>
            <a:off x="150091" y="658038"/>
            <a:ext cx="5610629" cy="61183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C00000"/>
              </a:buClr>
              <a:buFont typeface="Wingdings" panose="05000000000000000000" pitchFamily="2" charset="2"/>
              <a:buChar char="§"/>
            </a:pPr>
            <a:r>
              <a:rPr lang="es-ES" sz="2000" dirty="0"/>
              <a:t>2020: La </a:t>
            </a:r>
            <a:r>
              <a:rPr lang="es-ES" sz="2000" b="1" dirty="0"/>
              <a:t>temporada de huracanes </a:t>
            </a:r>
            <a:r>
              <a:rPr lang="es-ES" sz="2000" dirty="0"/>
              <a:t>del Atlántico </a:t>
            </a:r>
            <a:r>
              <a:rPr lang="es-ES" sz="2000" b="1" dirty="0"/>
              <a:t>más activa de la historia </a:t>
            </a:r>
            <a:r>
              <a:rPr lang="es-ES" sz="2000" dirty="0"/>
              <a:t>y la </a:t>
            </a:r>
            <a:r>
              <a:rPr lang="es-ES" sz="2000" b="1" dirty="0"/>
              <a:t>quinta consecutiva en superar el promedio de actividad</a:t>
            </a:r>
            <a:r>
              <a:rPr lang="es-ES" sz="2000" dirty="0"/>
              <a:t>. 30 tormentas tropicales nombradas, 13 llegaron a estatus de huracán.</a:t>
            </a:r>
          </a:p>
          <a:p>
            <a:pPr>
              <a:lnSpc>
                <a:spcPct val="100000"/>
              </a:lnSpc>
              <a:buClr>
                <a:srgbClr val="C00000"/>
              </a:buClr>
              <a:buFont typeface="Wingdings" panose="05000000000000000000" pitchFamily="2" charset="2"/>
              <a:buChar char="§"/>
            </a:pPr>
            <a:r>
              <a:rPr lang="es-ES" sz="2000" dirty="0"/>
              <a:t>2020: el </a:t>
            </a:r>
            <a:r>
              <a:rPr lang="es-ES" sz="2000" b="1" dirty="0"/>
              <a:t>tercer</a:t>
            </a:r>
            <a:r>
              <a:rPr lang="es-ES" sz="2000" dirty="0"/>
              <a:t> </a:t>
            </a:r>
            <a:r>
              <a:rPr lang="es-ES" sz="2000" b="1" dirty="0"/>
              <a:t>año más cálido </a:t>
            </a:r>
            <a:r>
              <a:rPr lang="es-ES" sz="2000" dirty="0"/>
              <a:t>después de 2016 y 2019, </a:t>
            </a:r>
            <a:r>
              <a:rPr lang="es-ES" sz="2000" b="1" dirty="0"/>
              <a:t>1,2 °C arriba nivel preindustrial </a:t>
            </a:r>
            <a:r>
              <a:rPr lang="es-ES" sz="2000" dirty="0"/>
              <a:t>(1850-1900). </a:t>
            </a:r>
          </a:p>
          <a:p>
            <a:pPr>
              <a:lnSpc>
                <a:spcPct val="100000"/>
              </a:lnSpc>
              <a:buClr>
                <a:srgbClr val="C00000"/>
              </a:buClr>
              <a:buFont typeface="Wingdings" panose="05000000000000000000" pitchFamily="2" charset="2"/>
              <a:buChar char="§"/>
            </a:pPr>
            <a:r>
              <a:rPr lang="es-ES" sz="2000" b="1" dirty="0"/>
              <a:t>Las amenazas no se concretan de manera aislada</a:t>
            </a:r>
            <a:r>
              <a:rPr lang="es-ES" sz="2000" dirty="0"/>
              <a:t>; lo hacen simultáneamente.</a:t>
            </a:r>
          </a:p>
          <a:p>
            <a:pPr>
              <a:lnSpc>
                <a:spcPct val="100000"/>
              </a:lnSpc>
              <a:buClr>
                <a:srgbClr val="C00000"/>
              </a:buClr>
              <a:buFont typeface="Wingdings" panose="05000000000000000000" pitchFamily="2" charset="2"/>
              <a:buChar char="§"/>
            </a:pPr>
            <a:r>
              <a:rPr lang="es-CL" sz="2000" b="1" dirty="0"/>
              <a:t>Huracanes y pandemia COVID-19: </a:t>
            </a:r>
            <a:r>
              <a:rPr lang="es-CL" sz="2000" dirty="0"/>
              <a:t>se potenciaron en sus efectos: económicos, sociales y políticos.</a:t>
            </a:r>
          </a:p>
          <a:p>
            <a:pPr>
              <a:lnSpc>
                <a:spcPct val="100000"/>
              </a:lnSpc>
              <a:buClr>
                <a:srgbClr val="C00000"/>
              </a:buClr>
              <a:buFont typeface="Wingdings" panose="05000000000000000000" pitchFamily="2" charset="2"/>
              <a:buChar char="§"/>
            </a:pPr>
            <a:r>
              <a:rPr lang="es-ES" sz="2000" b="1" dirty="0"/>
              <a:t>Inseguridad alimentaria aguda y seguridad energética e hídrica </a:t>
            </a:r>
            <a:r>
              <a:rPr lang="es-ES" sz="2000" dirty="0"/>
              <a:t>cada día mas importantes en países SICA.</a:t>
            </a:r>
          </a:p>
          <a:p>
            <a:pPr>
              <a:lnSpc>
                <a:spcPct val="100000"/>
              </a:lnSpc>
              <a:buClr>
                <a:srgbClr val="C00000"/>
              </a:buClr>
              <a:buFont typeface="Wingdings" panose="05000000000000000000" pitchFamily="2" charset="2"/>
              <a:buChar char="Ø"/>
            </a:pPr>
            <a:r>
              <a:rPr lang="es-ES" sz="2400" b="1" dirty="0"/>
              <a:t>Necesidad de enfoque multidimensional y </a:t>
            </a:r>
            <a:r>
              <a:rPr lang="es-ES" sz="2400" b="1" dirty="0" err="1"/>
              <a:t>multi-nivel</a:t>
            </a:r>
            <a:r>
              <a:rPr lang="es-ES" sz="2400" b="1" dirty="0"/>
              <a:t> local, nacional y regional.</a:t>
            </a:r>
            <a:endParaRPr lang="en-US" sz="2400" b="1" dirty="0"/>
          </a:p>
          <a:p>
            <a:pPr marL="0" indent="0">
              <a:lnSpc>
                <a:spcPct val="100000"/>
              </a:lnSpc>
              <a:buClr>
                <a:srgbClr val="C00000"/>
              </a:buClr>
              <a:buNone/>
            </a:pPr>
            <a:endParaRPr lang="es-ES" sz="2000" dirty="0"/>
          </a:p>
        </p:txBody>
      </p:sp>
      <p:pic>
        <p:nvPicPr>
          <p:cNvPr id="8" name="Picture 7">
            <a:extLst>
              <a:ext uri="{FF2B5EF4-FFF2-40B4-BE49-F238E27FC236}">
                <a16:creationId xmlns:a16="http://schemas.microsoft.com/office/drawing/2014/main" id="{164339F0-4F45-41C3-AC5F-59A023C16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1234" y="638946"/>
            <a:ext cx="5161207" cy="2959270"/>
          </a:xfrm>
          <a:prstGeom prst="rect">
            <a:avLst/>
          </a:prstGeom>
        </p:spPr>
      </p:pic>
      <p:pic>
        <p:nvPicPr>
          <p:cNvPr id="51" name="Imagen 5">
            <a:extLst>
              <a:ext uri="{FF2B5EF4-FFF2-40B4-BE49-F238E27FC236}">
                <a16:creationId xmlns:a16="http://schemas.microsoft.com/office/drawing/2014/main" id="{00AD2CA2-3D0B-4029-A3D1-60349AF7400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1234" y="3886859"/>
            <a:ext cx="3964251" cy="2587075"/>
          </a:xfrm>
          <a:prstGeom prst="rect">
            <a:avLst/>
          </a:prstGeom>
          <a:noFill/>
          <a:ln>
            <a:noFill/>
          </a:ln>
        </p:spPr>
      </p:pic>
      <p:sp>
        <p:nvSpPr>
          <p:cNvPr id="55" name="Rectangle 54">
            <a:extLst>
              <a:ext uri="{FF2B5EF4-FFF2-40B4-BE49-F238E27FC236}">
                <a16:creationId xmlns:a16="http://schemas.microsoft.com/office/drawing/2014/main" id="{3263A578-6EA5-40AF-9C55-FA71F592257D}"/>
              </a:ext>
            </a:extLst>
          </p:cNvPr>
          <p:cNvSpPr/>
          <p:nvPr/>
        </p:nvSpPr>
        <p:spPr>
          <a:xfrm>
            <a:off x="8041348" y="6473934"/>
            <a:ext cx="1788888" cy="276999"/>
          </a:xfrm>
          <a:prstGeom prst="rect">
            <a:avLst/>
          </a:prstGeom>
        </p:spPr>
        <p:txBody>
          <a:bodyPr wrap="none">
            <a:spAutoFit/>
          </a:bodyPr>
          <a:lstStyle/>
          <a:p>
            <a:r>
              <a:rPr lang="es-419" sz="1200" dirty="0">
                <a:solidFill>
                  <a:srgbClr val="0326BD"/>
                </a:solidFill>
                <a:ea typeface="Palatino Linotype" panose="02040502050505030304" pitchFamily="18" charset="0"/>
              </a:rPr>
              <a:t>Fuente: FEWS NET, 2021.</a:t>
            </a:r>
            <a:endParaRPr lang="es-MX" sz="1200" dirty="0">
              <a:solidFill>
                <a:srgbClr val="0326BD"/>
              </a:solidFill>
            </a:endParaRPr>
          </a:p>
        </p:txBody>
      </p:sp>
      <p:sp>
        <p:nvSpPr>
          <p:cNvPr id="56" name="Rectangle 55">
            <a:extLst>
              <a:ext uri="{FF2B5EF4-FFF2-40B4-BE49-F238E27FC236}">
                <a16:creationId xmlns:a16="http://schemas.microsoft.com/office/drawing/2014/main" id="{FE56A844-E6EC-4025-A99D-493501FCDAD9}"/>
              </a:ext>
            </a:extLst>
          </p:cNvPr>
          <p:cNvSpPr/>
          <p:nvPr/>
        </p:nvSpPr>
        <p:spPr>
          <a:xfrm>
            <a:off x="9830236" y="3556440"/>
            <a:ext cx="1492396" cy="276999"/>
          </a:xfrm>
          <a:prstGeom prst="rect">
            <a:avLst/>
          </a:prstGeom>
        </p:spPr>
        <p:txBody>
          <a:bodyPr wrap="none">
            <a:spAutoFit/>
          </a:bodyPr>
          <a:lstStyle/>
          <a:p>
            <a:r>
              <a:rPr lang="es-419" sz="1200" dirty="0">
                <a:solidFill>
                  <a:srgbClr val="0326BD"/>
                </a:solidFill>
                <a:ea typeface="Palatino Linotype" panose="02040502050505030304" pitchFamily="18" charset="0"/>
              </a:rPr>
              <a:t>Fuente: OCHA, 2020.</a:t>
            </a:r>
            <a:endParaRPr lang="es-MX" sz="1200" dirty="0">
              <a:solidFill>
                <a:srgbClr val="0326BD"/>
              </a:solidFill>
            </a:endParaRPr>
          </a:p>
        </p:txBody>
      </p:sp>
      <p:sp>
        <p:nvSpPr>
          <p:cNvPr id="11" name="Rectangle 10">
            <a:extLst>
              <a:ext uri="{FF2B5EF4-FFF2-40B4-BE49-F238E27FC236}">
                <a16:creationId xmlns:a16="http://schemas.microsoft.com/office/drawing/2014/main" id="{5642750B-611C-40F7-82CE-90ED1D4629B7}"/>
              </a:ext>
            </a:extLst>
          </p:cNvPr>
          <p:cNvSpPr/>
          <p:nvPr/>
        </p:nvSpPr>
        <p:spPr>
          <a:xfrm>
            <a:off x="716875" y="50379"/>
            <a:ext cx="11301085" cy="523220"/>
          </a:xfrm>
          <a:prstGeom prst="rect">
            <a:avLst/>
          </a:prstGeom>
        </p:spPr>
        <p:txBody>
          <a:bodyPr wrap="square">
            <a:spAutoFit/>
          </a:bodyPr>
          <a:lstStyle/>
          <a:p>
            <a:pPr algn="ctr"/>
            <a:r>
              <a:rPr lang="es-MX" sz="2800" b="1" dirty="0">
                <a:solidFill>
                  <a:srgbClr val="0326BD"/>
                </a:solidFill>
              </a:rPr>
              <a:t>ETA E IOTA LLEGAN EN CONTEXTO DE PROFUNDOS RETOS SISTÉMICOS</a:t>
            </a:r>
          </a:p>
        </p:txBody>
      </p:sp>
      <p:sp>
        <p:nvSpPr>
          <p:cNvPr id="2" name="Rectangle 1">
            <a:extLst>
              <a:ext uri="{FF2B5EF4-FFF2-40B4-BE49-F238E27FC236}">
                <a16:creationId xmlns:a16="http://schemas.microsoft.com/office/drawing/2014/main" id="{394DD8EA-2920-4985-B8C8-D9E68ADBB29D}"/>
              </a:ext>
            </a:extLst>
          </p:cNvPr>
          <p:cNvSpPr/>
          <p:nvPr/>
        </p:nvSpPr>
        <p:spPr>
          <a:xfrm>
            <a:off x="9993919" y="4008660"/>
            <a:ext cx="2264555" cy="645754"/>
          </a:xfrm>
          <a:prstGeom prst="rect">
            <a:avLst/>
          </a:prstGeom>
        </p:spPr>
        <p:txBody>
          <a:bodyPr wrap="square">
            <a:spAutoFit/>
          </a:bodyPr>
          <a:lstStyle/>
          <a:p>
            <a:pPr>
              <a:spcAft>
                <a:spcPts val="800"/>
              </a:spcAft>
            </a:pPr>
            <a:r>
              <a:rPr lang="es-MX" sz="1400" b="1" dirty="0">
                <a:latin typeface="Calibri" panose="020F0502020204030204" pitchFamily="34" charset="0"/>
                <a:ea typeface="Calibri" panose="020F0502020204030204" pitchFamily="34" charset="0"/>
                <a:cs typeface="Times New Roman" panose="02020603050405020304" pitchFamily="18" charset="0"/>
              </a:rPr>
              <a:t>CIF v3.0 Fase de Inseguridad </a:t>
            </a:r>
          </a:p>
          <a:p>
            <a:pPr>
              <a:spcAft>
                <a:spcPts val="800"/>
              </a:spcAft>
            </a:pPr>
            <a:r>
              <a:rPr lang="es-MX" sz="1400" b="1" dirty="0">
                <a:latin typeface="Calibri" panose="020F0502020204030204" pitchFamily="34" charset="0"/>
                <a:ea typeface="Calibri" panose="020F0502020204030204" pitchFamily="34" charset="0"/>
                <a:cs typeface="Times New Roman" panose="02020603050405020304" pitchFamily="18" charset="0"/>
              </a:rPr>
              <a:t>Alimentaria Aguda</a:t>
            </a:r>
          </a:p>
        </p:txBody>
      </p:sp>
      <p:pic>
        <p:nvPicPr>
          <p:cNvPr id="13" name="Imagen 1">
            <a:extLst>
              <a:ext uri="{FF2B5EF4-FFF2-40B4-BE49-F238E27FC236}">
                <a16:creationId xmlns:a16="http://schemas.microsoft.com/office/drawing/2014/main" id="{6E41EF75-F918-4151-B98A-2A830911CB67}"/>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9965485" y="4700397"/>
            <a:ext cx="2226515" cy="2050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937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2AF6D0E-633C-4229-8AAB-ED62DE569260}"/>
              </a:ext>
            </a:extLst>
          </p:cNvPr>
          <p:cNvSpPr>
            <a:spLocks noChangeArrowheads="1"/>
          </p:cNvSpPr>
          <p:nvPr/>
        </p:nvSpPr>
        <p:spPr bwMode="auto">
          <a:xfrm>
            <a:off x="1992313" y="2565400"/>
            <a:ext cx="8291512" cy="3854450"/>
          </a:xfrm>
          <a:prstGeom prst="rect">
            <a:avLst/>
          </a:prstGeom>
          <a:noFill/>
          <a:ln w="9525">
            <a:noFill/>
            <a:miter lim="800000"/>
            <a:headEnd/>
            <a:tailEnd/>
          </a:ln>
        </p:spPr>
        <p:txBody>
          <a:bodyPr/>
          <a:lstStyle/>
          <a:p>
            <a:pPr marL="365125" marR="0" lvl="0" indent="-255588" algn="l" defTabSz="914400" rtl="0" eaLnBrk="0" fontAlgn="auto" latinLnBrk="0" hangingPunct="0">
              <a:lnSpc>
                <a:spcPct val="90000"/>
              </a:lnSpc>
              <a:spcBef>
                <a:spcPts val="300"/>
              </a:spcBef>
              <a:spcAft>
                <a:spcPts val="0"/>
              </a:spcAft>
              <a:buClr>
                <a:srgbClr val="006600"/>
              </a:buClr>
              <a:buSzTx/>
              <a:buFont typeface="Wingdings" pitchFamily="2" charset="2"/>
              <a:buChar char="Ø"/>
              <a:tabLst/>
              <a:defRPr/>
            </a:pPr>
            <a:endParaRPr kumimoji="0" lang="es-CR" sz="1800" b="0" i="0" u="none" strike="noStrike" kern="1200" cap="none" spc="0" normalizeH="0" baseline="0" noProof="0">
              <a:ln>
                <a:noFill/>
              </a:ln>
              <a:solidFill>
                <a:prstClr val="black"/>
              </a:solidFill>
              <a:effectLst/>
              <a:uLnTx/>
              <a:uFillTx/>
              <a:latin typeface="Calibri"/>
              <a:ea typeface="+mn-ea"/>
              <a:cs typeface="+mn-cs"/>
            </a:endParaRPr>
          </a:p>
          <a:p>
            <a:pPr marL="365125" marR="0" lvl="0" indent="-255588" algn="l" defTabSz="914400" rtl="0" eaLnBrk="0" fontAlgn="auto" latinLnBrk="0" hangingPunct="0">
              <a:lnSpc>
                <a:spcPct val="90000"/>
              </a:lnSpc>
              <a:spcBef>
                <a:spcPts val="300"/>
              </a:spcBef>
              <a:spcAft>
                <a:spcPts val="0"/>
              </a:spcAft>
              <a:buClr>
                <a:srgbClr val="006600"/>
              </a:buClr>
              <a:buSzTx/>
              <a:buFont typeface="Wingdings" pitchFamily="2" charset="2"/>
              <a:buChar char="Ø"/>
              <a:tabLst/>
              <a:defRPr/>
            </a:pPr>
            <a:endParaRPr kumimoji="0" lang="es-CR"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3" name="1 CuadroTexto">
            <a:extLst>
              <a:ext uri="{FF2B5EF4-FFF2-40B4-BE49-F238E27FC236}">
                <a16:creationId xmlns:a16="http://schemas.microsoft.com/office/drawing/2014/main" id="{5816F114-1A25-42F5-9543-97DE5BDC2745}"/>
              </a:ext>
            </a:extLst>
          </p:cNvPr>
          <p:cNvSpPr txBox="1">
            <a:spLocks noChangeArrowheads="1"/>
          </p:cNvSpPr>
          <p:nvPr/>
        </p:nvSpPr>
        <p:spPr bwMode="auto">
          <a:xfrm>
            <a:off x="1777919" y="1013817"/>
            <a:ext cx="6099906" cy="1908215"/>
          </a:xfrm>
          <a:prstGeom prst="rect">
            <a:avLst/>
          </a:prstGeom>
          <a:noFill/>
          <a:ln w="9525">
            <a:noFill/>
            <a:miter lim="800000"/>
            <a:headEnd/>
            <a:tailEnd/>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La reducción de los impactos de eventos extremos puede ser </a:t>
            </a:r>
            <a:r>
              <a:rPr kumimoji="0" lang="es-MX" sz="2400" b="1" i="0" u="none" strike="noStrike" kern="120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punto de entrada </a:t>
            </a:r>
            <a:r>
              <a:rPr kumimoji="0" lang="es-MX" sz="2400" b="0" i="0" u="none" strike="noStrike" kern="120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para para la adaptación si se diseña con esta intencionalidad</a:t>
            </a:r>
            <a:r>
              <a:rPr kumimoji="0" lang="es-MX" sz="2000" b="0" i="0" u="none" strike="noStrike" kern="120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200" b="0" i="1" u="none" strike="noStrike" kern="1200" cap="none" spc="0" normalizeH="0" baseline="0" noProof="0" dirty="0">
              <a:ln>
                <a:noFill/>
              </a:ln>
              <a:solidFill>
                <a:srgbClr val="4BACC6">
                  <a:lumMod val="75000"/>
                </a:srgbClr>
              </a:solidFill>
              <a:effectLst/>
              <a:uLnTx/>
              <a:uFillTx/>
              <a:latin typeface="Calibri"/>
              <a:ea typeface="Tahoma" pitchFamily="34" charset="0"/>
              <a:cs typeface="Tahoma" pitchFamily="34" charset="0"/>
            </a:endParaRPr>
          </a:p>
        </p:txBody>
      </p:sp>
      <p:sp>
        <p:nvSpPr>
          <p:cNvPr id="4" name="12 Rectángulo">
            <a:extLst>
              <a:ext uri="{FF2B5EF4-FFF2-40B4-BE49-F238E27FC236}">
                <a16:creationId xmlns:a16="http://schemas.microsoft.com/office/drawing/2014/main" id="{C2FD5518-EEF7-48E1-8EE3-2F7A615B68EE}"/>
              </a:ext>
            </a:extLst>
          </p:cNvPr>
          <p:cNvSpPr/>
          <p:nvPr/>
        </p:nvSpPr>
        <p:spPr>
          <a:xfrm>
            <a:off x="517343" y="163735"/>
            <a:ext cx="11102051" cy="830997"/>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chemeClr val="tx1"/>
                </a:solidFill>
                <a:effectLst/>
                <a:uLnTx/>
                <a:uFillTx/>
                <a:ea typeface="Tahoma" pitchFamily="34" charset="0"/>
                <a:cs typeface="Tahoma" pitchFamily="34" charset="0"/>
              </a:rPr>
              <a:t>Generar un </a:t>
            </a:r>
            <a:r>
              <a:rPr kumimoji="0" lang="es-MX" sz="2400" b="1" i="0" u="none" strike="noStrike" kern="1200" cap="none" spc="0" normalizeH="0" baseline="0" noProof="0" dirty="0">
                <a:ln>
                  <a:noFill/>
                </a:ln>
                <a:solidFill>
                  <a:schemeClr val="tx1"/>
                </a:solidFill>
                <a:effectLst/>
                <a:uLnTx/>
                <a:uFillTx/>
                <a:ea typeface="Tahoma" pitchFamily="34" charset="0"/>
                <a:cs typeface="Tahoma" pitchFamily="34" charset="0"/>
              </a:rPr>
              <a:t>círculo virtuoso </a:t>
            </a:r>
            <a:r>
              <a:rPr lang="es-MX" sz="2400" dirty="0">
                <a:solidFill>
                  <a:schemeClr val="tx1"/>
                </a:solidFill>
                <a:ea typeface="Tahoma" pitchFamily="34" charset="0"/>
                <a:cs typeface="Tahoma" pitchFamily="34" charset="0"/>
              </a:rPr>
              <a:t>para</a:t>
            </a:r>
            <a:r>
              <a:rPr kumimoji="0" lang="es-MX" sz="2400" b="0" i="0" u="none" strike="noStrike" kern="1200" cap="none" spc="0" normalizeH="0" baseline="0" noProof="0" dirty="0">
                <a:ln>
                  <a:noFill/>
                </a:ln>
                <a:solidFill>
                  <a:schemeClr val="tx1"/>
                </a:solidFill>
                <a:effectLst/>
                <a:uLnTx/>
                <a:uFillTx/>
                <a:ea typeface="Tahoma" pitchFamily="34" charset="0"/>
                <a:cs typeface="Tahoma" pitchFamily="34" charset="0"/>
              </a:rPr>
              <a:t> reducir impacto de eventos extremos y adaptarse al cambio climático con cobeneficios en mitigación</a:t>
            </a:r>
          </a:p>
        </p:txBody>
      </p:sp>
      <p:sp>
        <p:nvSpPr>
          <p:cNvPr id="7" name="Rectangle 1">
            <a:extLst>
              <a:ext uri="{FF2B5EF4-FFF2-40B4-BE49-F238E27FC236}">
                <a16:creationId xmlns:a16="http://schemas.microsoft.com/office/drawing/2014/main" id="{8A08C18D-78F8-4AEA-A02C-FC1692B4DA2B}"/>
              </a:ext>
            </a:extLst>
          </p:cNvPr>
          <p:cNvSpPr/>
          <p:nvPr/>
        </p:nvSpPr>
        <p:spPr>
          <a:xfrm>
            <a:off x="3809458" y="2799565"/>
            <a:ext cx="3978875" cy="1754326"/>
          </a:xfrm>
          <a:prstGeom prst="rect">
            <a:avLst/>
          </a:prstGeom>
        </p:spPr>
        <p:txBody>
          <a:bodyPr wrap="square">
            <a:spAutoFit/>
          </a:bodyPr>
          <a:lstStyle/>
          <a:p>
            <a:pPr marL="109537" marR="0" lvl="0" indent="0" algn="l" defTabSz="914400" rtl="0" eaLnBrk="0" fontAlgn="auto" latinLnBrk="0" hangingPunct="0">
              <a:lnSpc>
                <a:spcPct val="90000"/>
              </a:lnSpc>
              <a:spcBef>
                <a:spcPts val="300"/>
              </a:spcBef>
              <a:spcAft>
                <a:spcPts val="0"/>
              </a:spcAft>
              <a:buClr>
                <a:srgbClr val="006600"/>
              </a:buClr>
              <a:buSzTx/>
              <a:buFontTx/>
              <a:buNone/>
              <a:tabLst/>
              <a:defRPr/>
            </a:pPr>
            <a:r>
              <a:rPr kumimoji="0" lang="es-CR" sz="24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La adaptación involucra los </a:t>
            </a:r>
            <a:r>
              <a:rPr kumimoji="0" lang="es-CR" sz="24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seres humanos</a:t>
            </a:r>
            <a:r>
              <a:rPr kumimoji="0" lang="es-CR" sz="24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s-CR" sz="24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y los ecosistemas</a:t>
            </a:r>
            <a:r>
              <a:rPr kumimoji="0" lang="es-CR" sz="24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nuestro desarrollo necesita ser más incluyente y más sostenible.</a:t>
            </a:r>
          </a:p>
        </p:txBody>
      </p:sp>
      <p:sp>
        <p:nvSpPr>
          <p:cNvPr id="8" name="Rectangle 2">
            <a:extLst>
              <a:ext uri="{FF2B5EF4-FFF2-40B4-BE49-F238E27FC236}">
                <a16:creationId xmlns:a16="http://schemas.microsoft.com/office/drawing/2014/main" id="{B7D2FF5F-C248-4CFF-A822-428BCFB7BEBB}"/>
              </a:ext>
            </a:extLst>
          </p:cNvPr>
          <p:cNvSpPr/>
          <p:nvPr/>
        </p:nvSpPr>
        <p:spPr>
          <a:xfrm>
            <a:off x="1758328" y="4775736"/>
            <a:ext cx="6099906" cy="1938992"/>
          </a:xfrm>
          <a:prstGeom prst="rect">
            <a:avLst/>
          </a:prstGeom>
        </p:spPr>
        <p:txBody>
          <a:bodyPr wrap="square">
            <a:spAutoFit/>
          </a:bodyPr>
          <a:lstStyle/>
          <a:p>
            <a:pPr marL="109537" marR="0" lvl="0" indent="0" algn="r" defTabSz="914400" rtl="0" eaLnBrk="1" fontAlgn="auto" latinLnBrk="0" hangingPunct="1">
              <a:lnSpc>
                <a:spcPct val="100000"/>
              </a:lnSpc>
              <a:spcBef>
                <a:spcPts val="0"/>
              </a:spcBef>
              <a:spcAft>
                <a:spcPts val="0"/>
              </a:spcAft>
              <a:buClr>
                <a:srgbClr val="00CC00"/>
              </a:buClr>
              <a:buSzTx/>
              <a:buFontTx/>
              <a:buNone/>
              <a:tabLst/>
              <a:defRPr/>
            </a:pPr>
            <a:r>
              <a:rPr kumimoji="0" lang="es-ES" sz="2400" b="0"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La </a:t>
            </a:r>
            <a:r>
              <a:rPr kumimoji="0" lang="es-ES" sz="2400" b="1"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reducción de emisiones</a:t>
            </a:r>
            <a:r>
              <a:rPr kumimoji="0" lang="es-ES" sz="2400" b="0"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 puede orientarse por las prioridades de la </a:t>
            </a:r>
            <a:r>
              <a:rPr kumimoji="0" lang="es-ES" sz="2400" b="1"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adaptación</a:t>
            </a:r>
            <a:r>
              <a:rPr kumimoji="0" lang="es-ES" sz="2400" b="0"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 con </a:t>
            </a:r>
            <a:r>
              <a:rPr kumimoji="0" lang="es-ES" sz="2400" b="0" i="0" u="none" strike="noStrike" kern="1200" cap="none" spc="0" normalizeH="0" baseline="0" noProof="0" dirty="0" err="1">
                <a:ln>
                  <a:noFill/>
                </a:ln>
                <a:solidFill>
                  <a:srgbClr val="002060"/>
                </a:solidFill>
                <a:effectLst/>
                <a:uLnTx/>
                <a:uFillTx/>
                <a:ea typeface="Verdana" panose="020B0604030504040204" pitchFamily="34" charset="0"/>
                <a:cs typeface="Verdana" panose="020B0604030504040204" pitchFamily="34" charset="0"/>
              </a:rPr>
              <a:t>cobeneficios</a:t>
            </a:r>
            <a:r>
              <a:rPr kumimoji="0" lang="es-ES" sz="2400" b="0"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 en seguridad alimentaria, hídrica y energética, protección de ecosistemas e</a:t>
            </a:r>
            <a:r>
              <a:rPr kumimoji="0" lang="es-ES" sz="2400" b="0" i="0" u="none" strike="noStrike" kern="1200" cap="none" spc="0" normalizeH="0" noProof="0" dirty="0">
                <a:ln>
                  <a:noFill/>
                </a:ln>
                <a:solidFill>
                  <a:srgbClr val="002060"/>
                </a:solidFill>
                <a:effectLst/>
                <a:uLnTx/>
                <a:uFillTx/>
                <a:ea typeface="Verdana" panose="020B0604030504040204" pitchFamily="34" charset="0"/>
                <a:cs typeface="Verdana" panose="020B0604030504040204" pitchFamily="34" charset="0"/>
              </a:rPr>
              <a:t> infraestructuras resilientes</a:t>
            </a:r>
            <a:endParaRPr kumimoji="0" lang="es-ES" sz="2400" b="0"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ADA8081C-8574-42C8-984B-E168E7EF55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9535" y="1143606"/>
            <a:ext cx="3632071" cy="2068769"/>
          </a:xfrm>
          <a:prstGeom prst="rect">
            <a:avLst/>
          </a:prstGeom>
        </p:spPr>
      </p:pic>
      <p:sp>
        <p:nvSpPr>
          <p:cNvPr id="14" name="Arrow: Bent 13">
            <a:extLst>
              <a:ext uri="{FF2B5EF4-FFF2-40B4-BE49-F238E27FC236}">
                <a16:creationId xmlns:a16="http://schemas.microsoft.com/office/drawing/2014/main" id="{0FB57DE2-E8FF-4DA3-94B3-D30B49669402}"/>
              </a:ext>
            </a:extLst>
          </p:cNvPr>
          <p:cNvSpPr/>
          <p:nvPr/>
        </p:nvSpPr>
        <p:spPr>
          <a:xfrm>
            <a:off x="898044" y="1508038"/>
            <a:ext cx="1094727" cy="5015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row: Bent 14">
            <a:extLst>
              <a:ext uri="{FF2B5EF4-FFF2-40B4-BE49-F238E27FC236}">
                <a16:creationId xmlns:a16="http://schemas.microsoft.com/office/drawing/2014/main" id="{CB7EDA01-09C1-4CBA-9BC8-6C12A445D82A}"/>
              </a:ext>
            </a:extLst>
          </p:cNvPr>
          <p:cNvSpPr/>
          <p:nvPr/>
        </p:nvSpPr>
        <p:spPr>
          <a:xfrm rot="16200000">
            <a:off x="979776" y="5099181"/>
            <a:ext cx="1094727" cy="5015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Arrow: Up 15">
            <a:extLst>
              <a:ext uri="{FF2B5EF4-FFF2-40B4-BE49-F238E27FC236}">
                <a16:creationId xmlns:a16="http://schemas.microsoft.com/office/drawing/2014/main" id="{BBD8E2C8-07AC-4FB5-A75C-3B97693BB750}"/>
              </a:ext>
            </a:extLst>
          </p:cNvPr>
          <p:cNvSpPr/>
          <p:nvPr/>
        </p:nvSpPr>
        <p:spPr>
          <a:xfrm>
            <a:off x="9528785" y="3339082"/>
            <a:ext cx="259492" cy="877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Arrow: Bent 16">
            <a:extLst>
              <a:ext uri="{FF2B5EF4-FFF2-40B4-BE49-F238E27FC236}">
                <a16:creationId xmlns:a16="http://schemas.microsoft.com/office/drawing/2014/main" id="{6ECF038C-7868-4D33-9CFE-441BA2F4B205}"/>
              </a:ext>
            </a:extLst>
          </p:cNvPr>
          <p:cNvSpPr/>
          <p:nvPr/>
        </p:nvSpPr>
        <p:spPr>
          <a:xfrm rot="10800000">
            <a:off x="7788333" y="3381712"/>
            <a:ext cx="1094727" cy="5015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8" name="Picture 17">
            <a:extLst>
              <a:ext uri="{FF2B5EF4-FFF2-40B4-BE49-F238E27FC236}">
                <a16:creationId xmlns:a16="http://schemas.microsoft.com/office/drawing/2014/main" id="{7F2D6805-EF4B-4CA3-BC0D-A9BDCCC86A30}"/>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22115" y="2404334"/>
            <a:ext cx="3526002" cy="2068769"/>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6470EC82-7AF1-4ED0-B64C-7AF2E1FB7B02}"/>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8009077" y="4342953"/>
            <a:ext cx="3526002" cy="22462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12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Elipse">
            <a:extLst>
              <a:ext uri="{FF2B5EF4-FFF2-40B4-BE49-F238E27FC236}">
                <a16:creationId xmlns:a16="http://schemas.microsoft.com/office/drawing/2014/main" id="{41FD413E-CDB2-41F6-B7C7-E36FD15EBD92}"/>
              </a:ext>
            </a:extLst>
          </p:cNvPr>
          <p:cNvSpPr/>
          <p:nvPr/>
        </p:nvSpPr>
        <p:spPr>
          <a:xfrm>
            <a:off x="7274060" y="1613207"/>
            <a:ext cx="4104058" cy="26725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r>
              <a:rPr lang="es-MX" sz="3200" dirty="0">
                <a:solidFill>
                  <a:srgbClr val="002060"/>
                </a:solidFill>
                <a:latin typeface="Tahoma" panose="020B0604030504040204" pitchFamily="34" charset="0"/>
                <a:ea typeface="Tahoma" panose="020B0604030504040204" pitchFamily="34" charset="0"/>
                <a:cs typeface="Tahoma" panose="020B0604030504040204" pitchFamily="34" charset="0"/>
              </a:rPr>
              <a:t>Mitigación</a:t>
            </a:r>
          </a:p>
        </p:txBody>
      </p:sp>
      <p:sp>
        <p:nvSpPr>
          <p:cNvPr id="5" name="11 Elipse">
            <a:extLst>
              <a:ext uri="{FF2B5EF4-FFF2-40B4-BE49-F238E27FC236}">
                <a16:creationId xmlns:a16="http://schemas.microsoft.com/office/drawing/2014/main" id="{EEB729CD-44B8-49D4-AE94-4AE65FC4A270}"/>
              </a:ext>
            </a:extLst>
          </p:cNvPr>
          <p:cNvSpPr/>
          <p:nvPr/>
        </p:nvSpPr>
        <p:spPr>
          <a:xfrm>
            <a:off x="2172168" y="3256744"/>
            <a:ext cx="3222793" cy="173774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r>
              <a:rPr lang="es-MX" sz="2800" dirty="0">
                <a:solidFill>
                  <a:srgbClr val="002060"/>
                </a:solidFill>
                <a:latin typeface="Tahoma" panose="020B0604030504040204" pitchFamily="34" charset="0"/>
                <a:ea typeface="Tahoma" panose="020B0604030504040204" pitchFamily="34" charset="0"/>
                <a:cs typeface="Tahoma" panose="020B0604030504040204" pitchFamily="34" charset="0"/>
              </a:rPr>
              <a:t>Adaptación</a:t>
            </a:r>
          </a:p>
        </p:txBody>
      </p:sp>
      <p:sp>
        <p:nvSpPr>
          <p:cNvPr id="12" name="1 Rectángulo redondeado">
            <a:extLst>
              <a:ext uri="{FF2B5EF4-FFF2-40B4-BE49-F238E27FC236}">
                <a16:creationId xmlns:a16="http://schemas.microsoft.com/office/drawing/2014/main" id="{1A4184B4-3548-4BD8-9B5A-64B122A30D33}"/>
              </a:ext>
            </a:extLst>
          </p:cNvPr>
          <p:cNvSpPr/>
          <p:nvPr/>
        </p:nvSpPr>
        <p:spPr>
          <a:xfrm>
            <a:off x="2687175" y="1613207"/>
            <a:ext cx="3647335" cy="947380"/>
          </a:xfrm>
          <a:prstGeom prst="roundRect">
            <a:avLst/>
          </a:prstGeom>
          <a:solidFill>
            <a:schemeClr val="accent1">
              <a:lumMod val="60000"/>
              <a:lumOff val="40000"/>
            </a:schemeClr>
          </a:solidFill>
          <a:ln w="19050" cap="flat" cmpd="sng" algn="ctr">
            <a:solidFill>
              <a:srgbClr val="9FB8CD">
                <a:shade val="50000"/>
              </a:srgbClr>
            </a:solidFill>
            <a:prstDash val="solid"/>
          </a:ln>
          <a:effectLst/>
        </p:spPr>
        <p:txBody>
          <a:bodyPr rtlCol="0" anchor="ctr"/>
          <a:lstStyle/>
          <a:p>
            <a:pPr algn="ctr" defTabSz="685800" fontAlgn="base">
              <a:spcBef>
                <a:spcPct val="0"/>
              </a:spcBef>
              <a:spcAft>
                <a:spcPct val="0"/>
              </a:spcAft>
              <a:defRPr/>
            </a:pPr>
            <a:r>
              <a:rPr lang="es-MX" kern="0" dirty="0">
                <a:latin typeface="Tahoma"/>
                <a:cs typeface="Tahoma" pitchFamily="34" charset="0"/>
              </a:rPr>
              <a:t>Pérdidas y Daños asociados al CC / </a:t>
            </a:r>
            <a:r>
              <a:rPr lang="es-MX" kern="0" dirty="0">
                <a:solidFill>
                  <a:prstClr val="white"/>
                </a:solidFill>
                <a:latin typeface="Tahoma"/>
                <a:cs typeface="Tahoma" pitchFamily="34" charset="0"/>
              </a:rPr>
              <a:t>Reducción del Riesgo de Desastres</a:t>
            </a:r>
            <a:endParaRPr lang="es-ES" kern="0" dirty="0">
              <a:latin typeface="Tahoma"/>
              <a:cs typeface="Tahoma" pitchFamily="34" charset="0"/>
            </a:endParaRPr>
          </a:p>
        </p:txBody>
      </p:sp>
      <p:sp>
        <p:nvSpPr>
          <p:cNvPr id="14" name="Rectangle 13">
            <a:extLst>
              <a:ext uri="{FF2B5EF4-FFF2-40B4-BE49-F238E27FC236}">
                <a16:creationId xmlns:a16="http://schemas.microsoft.com/office/drawing/2014/main" id="{78F803D8-5243-452F-9463-8AA16F80E067}"/>
              </a:ext>
            </a:extLst>
          </p:cNvPr>
          <p:cNvSpPr/>
          <p:nvPr/>
        </p:nvSpPr>
        <p:spPr>
          <a:xfrm>
            <a:off x="560120" y="93848"/>
            <a:ext cx="11301085" cy="523220"/>
          </a:xfrm>
          <a:prstGeom prst="rect">
            <a:avLst/>
          </a:prstGeom>
        </p:spPr>
        <p:txBody>
          <a:bodyPr wrap="square">
            <a:spAutoFit/>
          </a:bodyPr>
          <a:lstStyle/>
          <a:p>
            <a:pPr algn="ctr"/>
            <a:r>
              <a:rPr lang="es-MX" sz="2800" b="1" dirty="0">
                <a:solidFill>
                  <a:srgbClr val="0326BD"/>
                </a:solidFill>
              </a:rPr>
              <a:t>LA PERSPECTIVA Y DINÁMICA INTERNACIONAL </a:t>
            </a:r>
          </a:p>
        </p:txBody>
      </p:sp>
    </p:spTree>
    <p:extLst>
      <p:ext uri="{BB962C8B-B14F-4D97-AF65-F5344CB8AC3E}">
        <p14:creationId xmlns:p14="http://schemas.microsoft.com/office/powerpoint/2010/main" val="7725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a:extLst>
              <a:ext uri="{FF2B5EF4-FFF2-40B4-BE49-F238E27FC236}">
                <a16:creationId xmlns:a16="http://schemas.microsoft.com/office/drawing/2014/main" id="{C34DD808-71A1-4C4A-A060-5A4EAEC8FCCA}"/>
              </a:ext>
            </a:extLst>
          </p:cNvPr>
          <p:cNvSpPr/>
          <p:nvPr/>
        </p:nvSpPr>
        <p:spPr>
          <a:xfrm>
            <a:off x="4075611" y="3269558"/>
            <a:ext cx="4112771" cy="1571090"/>
          </a:xfrm>
          <a:prstGeom prst="roundRect">
            <a:avLst/>
          </a:prstGeom>
          <a:solidFill>
            <a:srgbClr val="00B050"/>
          </a:solidFill>
          <a:ln w="19050" cap="flat" cmpd="sng" algn="ctr">
            <a:solidFill>
              <a:srgbClr val="9FB8CD">
                <a:shade val="50000"/>
              </a:srgbClr>
            </a:solidFill>
            <a:prstDash val="solid"/>
          </a:ln>
          <a:effectLst/>
        </p:spPr>
        <p:txBody>
          <a:bodyPr rtlCol="0" anchor="ctr"/>
          <a:lstStyle/>
          <a:p>
            <a:pPr algn="ctr" defTabSz="685800" fontAlgn="base">
              <a:spcBef>
                <a:spcPct val="0"/>
              </a:spcBef>
              <a:spcAft>
                <a:spcPct val="0"/>
              </a:spcAft>
              <a:defRPr/>
            </a:pPr>
            <a:r>
              <a:rPr lang="es-MX" sz="2800" b="1" kern="0" dirty="0">
                <a:solidFill>
                  <a:prstClr val="white"/>
                </a:solidFill>
                <a:latin typeface="Tahoma"/>
                <a:cs typeface="Tahoma" pitchFamily="34" charset="0"/>
              </a:rPr>
              <a:t>Adaptación sostenible e incluyente</a:t>
            </a:r>
            <a:endParaRPr lang="es-ES" sz="2800" b="1" kern="0" dirty="0">
              <a:solidFill>
                <a:prstClr val="white"/>
              </a:solidFill>
              <a:latin typeface="Tahoma"/>
              <a:cs typeface="Tahoma" pitchFamily="34" charset="0"/>
            </a:endParaRPr>
          </a:p>
        </p:txBody>
      </p:sp>
      <p:sp>
        <p:nvSpPr>
          <p:cNvPr id="3" name="6 Elipse">
            <a:extLst>
              <a:ext uri="{FF2B5EF4-FFF2-40B4-BE49-F238E27FC236}">
                <a16:creationId xmlns:a16="http://schemas.microsoft.com/office/drawing/2014/main" id="{2D4C4B9A-3E9B-4099-957C-86B88C2F03F9}"/>
              </a:ext>
            </a:extLst>
          </p:cNvPr>
          <p:cNvSpPr/>
          <p:nvPr/>
        </p:nvSpPr>
        <p:spPr>
          <a:xfrm>
            <a:off x="7221984" y="4058042"/>
            <a:ext cx="2890462" cy="1436914"/>
          </a:xfrm>
          <a:prstGeom prst="ellipse">
            <a:avLst/>
          </a:prstGeom>
          <a:solidFill>
            <a:schemeClr val="accent6">
              <a:lumMod val="75000"/>
            </a:schemeClr>
          </a:solidFill>
          <a:ln w="19050" cap="flat" cmpd="sng" algn="ctr">
            <a:solidFill>
              <a:srgbClr val="D2DA7A">
                <a:shade val="50000"/>
              </a:srgbClr>
            </a:solidFill>
            <a:prstDash val="lgDash"/>
          </a:ln>
          <a:effectLst/>
        </p:spPr>
        <p:txBody>
          <a:bodyPr lIns="0" tIns="0" rIns="0" bIns="0" rtlCol="0" anchor="ctr"/>
          <a:lstStyle/>
          <a:p>
            <a:pPr algn="ctr" defTabSz="685800" fontAlgn="base">
              <a:spcBef>
                <a:spcPct val="0"/>
              </a:spcBef>
              <a:spcAft>
                <a:spcPct val="0"/>
              </a:spcAft>
              <a:defRPr/>
            </a:pPr>
            <a:r>
              <a:rPr lang="es-MX" b="1" kern="0" dirty="0">
                <a:solidFill>
                  <a:schemeClr val="bg1"/>
                </a:solidFill>
                <a:latin typeface="Tahoma"/>
                <a:cs typeface="Tahoma" pitchFamily="34" charset="0"/>
              </a:rPr>
              <a:t>Transición a economía sostenible &amp; baja en GEI</a:t>
            </a:r>
            <a:endParaRPr lang="es-ES" b="1" kern="0" dirty="0">
              <a:solidFill>
                <a:schemeClr val="bg1"/>
              </a:solidFill>
              <a:latin typeface="Tahoma"/>
              <a:cs typeface="Tahoma" pitchFamily="34" charset="0"/>
            </a:endParaRPr>
          </a:p>
        </p:txBody>
      </p:sp>
      <p:sp>
        <p:nvSpPr>
          <p:cNvPr id="4" name="9 Elipse">
            <a:extLst>
              <a:ext uri="{FF2B5EF4-FFF2-40B4-BE49-F238E27FC236}">
                <a16:creationId xmlns:a16="http://schemas.microsoft.com/office/drawing/2014/main" id="{41FD413E-CDB2-41F6-B7C7-E36FD15EBD92}"/>
              </a:ext>
            </a:extLst>
          </p:cNvPr>
          <p:cNvSpPr/>
          <p:nvPr/>
        </p:nvSpPr>
        <p:spPr>
          <a:xfrm>
            <a:off x="7221439" y="1742662"/>
            <a:ext cx="3132348" cy="14369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Mitigación</a:t>
            </a:r>
          </a:p>
        </p:txBody>
      </p:sp>
      <p:sp>
        <p:nvSpPr>
          <p:cNvPr id="5" name="11 Elipse">
            <a:extLst>
              <a:ext uri="{FF2B5EF4-FFF2-40B4-BE49-F238E27FC236}">
                <a16:creationId xmlns:a16="http://schemas.microsoft.com/office/drawing/2014/main" id="{EEB729CD-44B8-49D4-AE94-4AE65FC4A270}"/>
              </a:ext>
            </a:extLst>
          </p:cNvPr>
          <p:cNvSpPr/>
          <p:nvPr/>
        </p:nvSpPr>
        <p:spPr>
          <a:xfrm>
            <a:off x="1838213" y="1695294"/>
            <a:ext cx="3704700" cy="15742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Adaptación</a:t>
            </a:r>
          </a:p>
        </p:txBody>
      </p:sp>
      <p:pic>
        <p:nvPicPr>
          <p:cNvPr id="7" name="Picture 1">
            <a:extLst>
              <a:ext uri="{FF2B5EF4-FFF2-40B4-BE49-F238E27FC236}">
                <a16:creationId xmlns:a16="http://schemas.microsoft.com/office/drawing/2014/main" id="{53C84B5B-9810-4349-AE5E-7F4872D9E7C7}"/>
              </a:ext>
            </a:extLst>
          </p:cNvPr>
          <p:cNvPicPr>
            <a:picLocks noChangeAspect="1"/>
          </p:cNvPicPr>
          <p:nvPr/>
        </p:nvPicPr>
        <p:blipFill>
          <a:blip r:embed="rId3"/>
          <a:stretch>
            <a:fillRect/>
          </a:stretch>
        </p:blipFill>
        <p:spPr>
          <a:xfrm>
            <a:off x="2605164" y="5962189"/>
            <a:ext cx="7013963" cy="642501"/>
          </a:xfrm>
          <a:prstGeom prst="rect">
            <a:avLst/>
          </a:prstGeom>
        </p:spPr>
      </p:pic>
      <p:sp>
        <p:nvSpPr>
          <p:cNvPr id="8" name="Down Arrow 12">
            <a:extLst>
              <a:ext uri="{FF2B5EF4-FFF2-40B4-BE49-F238E27FC236}">
                <a16:creationId xmlns:a16="http://schemas.microsoft.com/office/drawing/2014/main" id="{0FE42087-2FF0-495C-A279-74008ABE71F0}"/>
              </a:ext>
            </a:extLst>
          </p:cNvPr>
          <p:cNvSpPr/>
          <p:nvPr/>
        </p:nvSpPr>
        <p:spPr>
          <a:xfrm rot="2774684">
            <a:off x="7219735" y="2701885"/>
            <a:ext cx="540060" cy="741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a:solidFill>
                <a:prstClr val="white"/>
              </a:solidFill>
              <a:latin typeface="Calibri"/>
            </a:endParaRPr>
          </a:p>
        </p:txBody>
      </p:sp>
      <p:sp>
        <p:nvSpPr>
          <p:cNvPr id="9" name="Down Arrow 12">
            <a:extLst>
              <a:ext uri="{FF2B5EF4-FFF2-40B4-BE49-F238E27FC236}">
                <a16:creationId xmlns:a16="http://schemas.microsoft.com/office/drawing/2014/main" id="{027A8803-FFA5-4EA8-8451-297286E2625E}"/>
              </a:ext>
            </a:extLst>
          </p:cNvPr>
          <p:cNvSpPr/>
          <p:nvPr/>
        </p:nvSpPr>
        <p:spPr>
          <a:xfrm rot="19010893">
            <a:off x="5265269" y="2774287"/>
            <a:ext cx="540060" cy="741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a:solidFill>
                <a:prstClr val="white"/>
              </a:solidFill>
              <a:latin typeface="Calibri"/>
            </a:endParaRPr>
          </a:p>
        </p:txBody>
      </p:sp>
      <p:sp>
        <p:nvSpPr>
          <p:cNvPr id="12" name="1 Rectángulo redondeado">
            <a:extLst>
              <a:ext uri="{FF2B5EF4-FFF2-40B4-BE49-F238E27FC236}">
                <a16:creationId xmlns:a16="http://schemas.microsoft.com/office/drawing/2014/main" id="{1A4184B4-3548-4BD8-9B5A-64B122A30D33}"/>
              </a:ext>
            </a:extLst>
          </p:cNvPr>
          <p:cNvSpPr/>
          <p:nvPr/>
        </p:nvSpPr>
        <p:spPr>
          <a:xfrm>
            <a:off x="4493623" y="454504"/>
            <a:ext cx="3917121" cy="1211333"/>
          </a:xfrm>
          <a:prstGeom prst="roundRect">
            <a:avLst/>
          </a:prstGeom>
          <a:solidFill>
            <a:schemeClr val="accent2">
              <a:lumMod val="60000"/>
              <a:lumOff val="40000"/>
            </a:schemeClr>
          </a:solidFill>
          <a:ln w="19050" cap="flat" cmpd="sng" algn="ctr">
            <a:solidFill>
              <a:srgbClr val="9FB8CD">
                <a:shade val="50000"/>
              </a:srgbClr>
            </a:solidFill>
            <a:prstDash val="solid"/>
          </a:ln>
          <a:effectLst/>
        </p:spPr>
        <p:txBody>
          <a:bodyPr rtlCol="0" anchor="ctr"/>
          <a:lstStyle/>
          <a:p>
            <a:pPr algn="ctr" defTabSz="685800" fontAlgn="base">
              <a:spcBef>
                <a:spcPct val="0"/>
              </a:spcBef>
              <a:spcAft>
                <a:spcPct val="0"/>
              </a:spcAft>
              <a:defRPr/>
            </a:pPr>
            <a:r>
              <a:rPr lang="es-MX" sz="2400" kern="0" dirty="0">
                <a:latin typeface="Tahoma"/>
                <a:cs typeface="Tahoma" pitchFamily="34" charset="0"/>
              </a:rPr>
              <a:t>Reducción del Riesgo de Desastres</a:t>
            </a:r>
            <a:r>
              <a:rPr lang="es-MX" sz="2400" b="1" kern="0" dirty="0">
                <a:latin typeface="Tahoma"/>
                <a:cs typeface="Tahoma" pitchFamily="34" charset="0"/>
              </a:rPr>
              <a:t>/</a:t>
            </a:r>
            <a:r>
              <a:rPr lang="es-MX" sz="2400" kern="0" dirty="0">
                <a:latin typeface="Tahoma"/>
                <a:cs typeface="Tahoma" pitchFamily="34" charset="0"/>
              </a:rPr>
              <a:t>Pérdidas y Daños asociados al CC</a:t>
            </a:r>
            <a:endParaRPr lang="es-ES" sz="2400" kern="0" dirty="0">
              <a:latin typeface="Tahoma"/>
              <a:cs typeface="Tahoma" pitchFamily="34" charset="0"/>
            </a:endParaRPr>
          </a:p>
        </p:txBody>
      </p:sp>
      <p:sp>
        <p:nvSpPr>
          <p:cNvPr id="13" name="Down Arrow 12">
            <a:extLst>
              <a:ext uri="{FF2B5EF4-FFF2-40B4-BE49-F238E27FC236}">
                <a16:creationId xmlns:a16="http://schemas.microsoft.com/office/drawing/2014/main" id="{95E41C7A-A7E0-42E3-8F01-1E8DBFC4677F}"/>
              </a:ext>
            </a:extLst>
          </p:cNvPr>
          <p:cNvSpPr/>
          <p:nvPr/>
        </p:nvSpPr>
        <p:spPr>
          <a:xfrm>
            <a:off x="6112146" y="1625762"/>
            <a:ext cx="536943" cy="902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a:solidFill>
                <a:prstClr val="white"/>
              </a:solidFill>
              <a:latin typeface="Calibri"/>
            </a:endParaRPr>
          </a:p>
        </p:txBody>
      </p:sp>
    </p:spTree>
    <p:extLst>
      <p:ext uri="{BB962C8B-B14F-4D97-AF65-F5344CB8AC3E}">
        <p14:creationId xmlns:p14="http://schemas.microsoft.com/office/powerpoint/2010/main" val="27042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0D510-0EF5-4343-9356-CCEBE59DBBE4}"/>
              </a:ext>
            </a:extLst>
          </p:cNvPr>
          <p:cNvSpPr/>
          <p:nvPr/>
        </p:nvSpPr>
        <p:spPr>
          <a:xfrm>
            <a:off x="881743" y="10305"/>
            <a:ext cx="10994572" cy="461665"/>
          </a:xfrm>
          <a:prstGeom prst="rect">
            <a:avLst/>
          </a:prstGeom>
        </p:spPr>
        <p:txBody>
          <a:bodyPr wrap="square">
            <a:spAutoFit/>
          </a:bodyPr>
          <a:lstStyle/>
          <a:p>
            <a:pPr algn="ctr"/>
            <a:r>
              <a:rPr lang="es-MX" sz="24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LA AMENAZA PROGRESIVA DE ALZA DE TEMPERATURA</a:t>
            </a:r>
            <a:endParaRPr lang="es-419" sz="24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endParaRPr>
          </a:p>
        </p:txBody>
      </p:sp>
      <p:pic>
        <p:nvPicPr>
          <p:cNvPr id="3" name="Imagen 2" descr="Imagen que contiene texto, mapa&#10;&#10;Descripción generada automáticamente">
            <a:extLst>
              <a:ext uri="{FF2B5EF4-FFF2-40B4-BE49-F238E27FC236}">
                <a16:creationId xmlns:a16="http://schemas.microsoft.com/office/drawing/2014/main" id="{23BF4DF4-4B92-448D-BF0B-02F8345BBEE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618127" y="941723"/>
            <a:ext cx="7740000" cy="4680000"/>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3854CA5F-255F-4221-B544-6EC6C8431C41}"/>
              </a:ext>
            </a:extLst>
          </p:cNvPr>
          <p:cNvSpPr txBox="1"/>
          <p:nvPr/>
        </p:nvSpPr>
        <p:spPr>
          <a:xfrm>
            <a:off x="6866763" y="1333639"/>
            <a:ext cx="3176625" cy="369332"/>
          </a:xfrm>
          <a:prstGeom prst="rect">
            <a:avLst/>
          </a:prstGeom>
          <a:solidFill>
            <a:schemeClr val="bg1"/>
          </a:solidFill>
        </p:spPr>
        <p:txBody>
          <a:bodyPr wrap="square" rtlCol="0">
            <a:spAutoFit/>
          </a:bodyPr>
          <a:lstStyle/>
          <a:p>
            <a:pPr algn="ctr"/>
            <a:r>
              <a:rPr lang="es-419" dirty="0">
                <a:latin typeface="Century Gothic" panose="020B0502020202020204" pitchFamily="34" charset="0"/>
              </a:rPr>
              <a:t>RCP8,5 2030 vs 1960-1990</a:t>
            </a:r>
            <a:endParaRPr lang="en-US" dirty="0">
              <a:latin typeface="Century Gothic" panose="020B0502020202020204" pitchFamily="34" charset="0"/>
            </a:endParaRPr>
          </a:p>
        </p:txBody>
      </p:sp>
      <p:pic>
        <p:nvPicPr>
          <p:cNvPr id="5" name="Imagen 4" descr="Imagen que contiene texto, mapa&#10;&#10;Descripción generada automáticamente">
            <a:extLst>
              <a:ext uri="{FF2B5EF4-FFF2-40B4-BE49-F238E27FC236}">
                <a16:creationId xmlns:a16="http://schemas.microsoft.com/office/drawing/2014/main" id="{F7CC8494-EC9D-4AE3-80C1-4249766F683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617300" y="941348"/>
            <a:ext cx="7740000" cy="4680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B2C411EF-D79A-4094-9F64-963258157E35}"/>
              </a:ext>
            </a:extLst>
          </p:cNvPr>
          <p:cNvSpPr txBox="1"/>
          <p:nvPr/>
        </p:nvSpPr>
        <p:spPr>
          <a:xfrm>
            <a:off x="6870248" y="1330763"/>
            <a:ext cx="3176625" cy="369332"/>
          </a:xfrm>
          <a:prstGeom prst="rect">
            <a:avLst/>
          </a:prstGeom>
          <a:solidFill>
            <a:schemeClr val="bg1"/>
          </a:solidFill>
        </p:spPr>
        <p:txBody>
          <a:bodyPr wrap="square" rtlCol="0">
            <a:spAutoFit/>
          </a:bodyPr>
          <a:lstStyle/>
          <a:p>
            <a:pPr algn="ctr"/>
            <a:r>
              <a:rPr lang="es-419" dirty="0">
                <a:latin typeface="Century Gothic" panose="020B0502020202020204" pitchFamily="34" charset="0"/>
              </a:rPr>
              <a:t>RCP8,5 2050 vs 1960-1990</a:t>
            </a:r>
            <a:endParaRPr lang="en-US" dirty="0">
              <a:latin typeface="Century Gothic" panose="020B0502020202020204" pitchFamily="34" charset="0"/>
            </a:endParaRPr>
          </a:p>
        </p:txBody>
      </p:sp>
      <p:pic>
        <p:nvPicPr>
          <p:cNvPr id="7" name="Imagen 6" descr="Imagen que contiene texto, mapa&#10;&#10;Descripción generada automáticamente">
            <a:extLst>
              <a:ext uri="{FF2B5EF4-FFF2-40B4-BE49-F238E27FC236}">
                <a16:creationId xmlns:a16="http://schemas.microsoft.com/office/drawing/2014/main" id="{FDBE9A0D-A354-4D7A-9A6B-B5D95ADC8EFB}"/>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2623208" y="941731"/>
            <a:ext cx="7740000" cy="4680000"/>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31195B50-B5F2-419A-824D-7A0688D10233}"/>
              </a:ext>
            </a:extLst>
          </p:cNvPr>
          <p:cNvSpPr txBox="1"/>
          <p:nvPr/>
        </p:nvSpPr>
        <p:spPr>
          <a:xfrm>
            <a:off x="6870248" y="1330763"/>
            <a:ext cx="3176625" cy="369332"/>
          </a:xfrm>
          <a:prstGeom prst="rect">
            <a:avLst/>
          </a:prstGeom>
          <a:solidFill>
            <a:schemeClr val="bg1"/>
          </a:solidFill>
        </p:spPr>
        <p:txBody>
          <a:bodyPr wrap="square" rtlCol="0">
            <a:spAutoFit/>
          </a:bodyPr>
          <a:lstStyle/>
          <a:p>
            <a:pPr algn="ctr"/>
            <a:r>
              <a:rPr lang="es-419" dirty="0">
                <a:latin typeface="Century Gothic" panose="020B0502020202020204" pitchFamily="34" charset="0"/>
              </a:rPr>
              <a:t>RCP8,5 2070 vs 1960-1990</a:t>
            </a:r>
            <a:endParaRPr lang="en-US" dirty="0">
              <a:latin typeface="Century Gothic" panose="020B0502020202020204" pitchFamily="34" charset="0"/>
            </a:endParaRPr>
          </a:p>
        </p:txBody>
      </p:sp>
      <p:pic>
        <p:nvPicPr>
          <p:cNvPr id="9" name="Imagen 8" descr="Imagen que contiene texto, mapa&#10;&#10;Descripción generada automáticamente">
            <a:extLst>
              <a:ext uri="{FF2B5EF4-FFF2-40B4-BE49-F238E27FC236}">
                <a16:creationId xmlns:a16="http://schemas.microsoft.com/office/drawing/2014/main" id="{E7D3A41B-E61D-4757-A65F-7B39097A0627}"/>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2619249" y="939666"/>
            <a:ext cx="7740000" cy="4680000"/>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D9357F9E-95D3-45D2-8FE3-20F8174D0651}"/>
              </a:ext>
            </a:extLst>
          </p:cNvPr>
          <p:cNvSpPr txBox="1"/>
          <p:nvPr/>
        </p:nvSpPr>
        <p:spPr>
          <a:xfrm>
            <a:off x="6870380" y="1330495"/>
            <a:ext cx="3176625" cy="369332"/>
          </a:xfrm>
          <a:prstGeom prst="rect">
            <a:avLst/>
          </a:prstGeom>
          <a:solidFill>
            <a:schemeClr val="bg1"/>
          </a:solidFill>
        </p:spPr>
        <p:txBody>
          <a:bodyPr wrap="square" rtlCol="0">
            <a:spAutoFit/>
          </a:bodyPr>
          <a:lstStyle/>
          <a:p>
            <a:pPr algn="ctr"/>
            <a:r>
              <a:rPr lang="es-419" dirty="0">
                <a:latin typeface="Century Gothic" panose="020B0502020202020204" pitchFamily="34" charset="0"/>
              </a:rPr>
              <a:t>RCP8,5 2080 vs 1960-1990</a:t>
            </a:r>
            <a:endParaRPr lang="en-US" dirty="0">
              <a:latin typeface="Century Gothic" panose="020B0502020202020204" pitchFamily="34" charset="0"/>
            </a:endParaRPr>
          </a:p>
        </p:txBody>
      </p:sp>
      <p:pic>
        <p:nvPicPr>
          <p:cNvPr id="11" name="Imagen 10">
            <a:extLst>
              <a:ext uri="{FF2B5EF4-FFF2-40B4-BE49-F238E27FC236}">
                <a16:creationId xmlns:a16="http://schemas.microsoft.com/office/drawing/2014/main" id="{4A186B1C-268C-49AF-8E14-D87F37E64E95}"/>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645876" y="5524361"/>
            <a:ext cx="6336000" cy="720000"/>
          </a:xfrm>
          <a:prstGeom prst="rect">
            <a:avLst/>
          </a:prstGeom>
          <a:noFill/>
          <a:ln>
            <a:noFill/>
          </a:ln>
        </p:spPr>
      </p:pic>
      <p:sp>
        <p:nvSpPr>
          <p:cNvPr id="12" name="Rectángulo 11">
            <a:extLst>
              <a:ext uri="{FF2B5EF4-FFF2-40B4-BE49-F238E27FC236}">
                <a16:creationId xmlns:a16="http://schemas.microsoft.com/office/drawing/2014/main" id="{D91CED82-EA93-432C-8114-A2C6879C3C5B}"/>
              </a:ext>
            </a:extLst>
          </p:cNvPr>
          <p:cNvSpPr/>
          <p:nvPr/>
        </p:nvSpPr>
        <p:spPr>
          <a:xfrm>
            <a:off x="881743" y="441192"/>
            <a:ext cx="11190514" cy="832023"/>
          </a:xfrm>
          <a:prstGeom prst="rect">
            <a:avLst/>
          </a:prstGeom>
        </p:spPr>
        <p:txBody>
          <a:bodyPr wrap="square">
            <a:spAutoFit/>
          </a:bodyPr>
          <a:lstStyle/>
          <a:p>
            <a:pPr algn="ctr">
              <a:lnSpc>
                <a:spcPct val="107000"/>
              </a:lnSpc>
              <a:spcAft>
                <a:spcPts val="0"/>
              </a:spcAft>
            </a:pPr>
            <a:r>
              <a:rPr lang="es-MX" sz="1600" b="1" cap="all" dirty="0">
                <a:latin typeface="Century Gothic" panose="020B0502020202020204" pitchFamily="34" charset="0"/>
                <a:ea typeface="Cabin"/>
                <a:cs typeface="Cabin"/>
              </a:rPr>
              <a:t>Anomalía de temperatura MEDIA con cambio climático ESCENARIO RCP8.5 </a:t>
            </a:r>
          </a:p>
          <a:p>
            <a:pPr algn="ctr">
              <a:lnSpc>
                <a:spcPct val="107000"/>
              </a:lnSpc>
              <a:spcAft>
                <a:spcPts val="0"/>
              </a:spcAft>
            </a:pPr>
            <a:r>
              <a:rPr lang="es-MX" sz="1600" b="1" cap="all" dirty="0">
                <a:latin typeface="Century Gothic" panose="020B0502020202020204" pitchFamily="34" charset="0"/>
                <a:ea typeface="Cabin"/>
                <a:cs typeface="Cabin"/>
              </a:rPr>
              <a:t>cortes 2030, 2050, 2070 y 2080, POR MUNICIPIO</a:t>
            </a:r>
            <a:endParaRPr lang="en-US" sz="16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sz="1400" i="1" dirty="0">
                <a:latin typeface="Century Gothic" panose="020B0502020202020204" pitchFamily="34" charset="0"/>
                <a:ea typeface="MS Mincho" panose="02020609040205080304" pitchFamily="49" charset="-128"/>
                <a:cs typeface="Times New Roman" panose="02020603050405020304" pitchFamily="18" charset="0"/>
              </a:rPr>
              <a:t>(En grados centígrados)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CA05F3DD-9218-4735-8962-A90B1D9DFE57}"/>
              </a:ext>
            </a:extLst>
          </p:cNvPr>
          <p:cNvSpPr/>
          <p:nvPr/>
        </p:nvSpPr>
        <p:spPr>
          <a:xfrm>
            <a:off x="1081867" y="6314050"/>
            <a:ext cx="10594323" cy="523220"/>
          </a:xfrm>
          <a:prstGeom prst="rect">
            <a:avLst/>
          </a:prstGeom>
        </p:spPr>
        <p:txBody>
          <a:bodyPr wrap="square">
            <a:spAutoFit/>
          </a:bodyPr>
          <a:lstStyle/>
          <a:p>
            <a:r>
              <a:rPr lang="es-MX" sz="1400" dirty="0"/>
              <a:t>Fuente: </a:t>
            </a:r>
            <a:r>
              <a:rPr lang="es-MX" sz="1400" dirty="0">
                <a:hlinkClick r:id="rId8"/>
              </a:rPr>
              <a:t>https://www.cepal.org/es/publicaciones/46499-analisis-espacial-datos-historicos-escenarios-cambio-climatico-mexico</a:t>
            </a:r>
            <a:r>
              <a:rPr lang="es-MX" sz="1400" dirty="0"/>
              <a:t> </a:t>
            </a:r>
          </a:p>
          <a:p>
            <a:r>
              <a:rPr lang="es-MX" sz="1400" dirty="0"/>
              <a:t>usando la base CCAFS-</a:t>
            </a:r>
            <a:r>
              <a:rPr lang="es-MX" sz="1400" dirty="0" err="1"/>
              <a:t>Climate</a:t>
            </a:r>
            <a:r>
              <a:rPr lang="es-MX" sz="1400" dirty="0"/>
              <a:t> con ensamble de tres modelos </a:t>
            </a:r>
            <a:r>
              <a:rPr lang="es-ES" sz="1400" dirty="0"/>
              <a:t>CESM1_CAM5, MIROC5 y MPI_ESM_LR SE del CMIP5.</a:t>
            </a:r>
            <a:endParaRPr lang="en-US" sz="1400" dirty="0"/>
          </a:p>
        </p:txBody>
      </p:sp>
    </p:spTree>
    <p:extLst>
      <p:ext uri="{BB962C8B-B14F-4D97-AF65-F5344CB8AC3E}">
        <p14:creationId xmlns:p14="http://schemas.microsoft.com/office/powerpoint/2010/main" val="26931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5">
            <a:extLst>
              <a:ext uri="{FF2B5EF4-FFF2-40B4-BE49-F238E27FC236}">
                <a16:creationId xmlns:a16="http://schemas.microsoft.com/office/drawing/2014/main" id="{910F97E5-363C-4E6B-8ECE-2A039144187D}"/>
              </a:ext>
            </a:extLst>
          </p:cNvPr>
          <p:cNvGraphicFramePr>
            <a:graphicFrameLocks/>
          </p:cNvGraphicFramePr>
          <p:nvPr>
            <p:extLst>
              <p:ext uri="{D42A27DB-BD31-4B8C-83A1-F6EECF244321}">
                <p14:modId xmlns:p14="http://schemas.microsoft.com/office/powerpoint/2010/main" val="1181981546"/>
              </p:ext>
            </p:extLst>
          </p:nvPr>
        </p:nvGraphicFramePr>
        <p:xfrm>
          <a:off x="509451" y="1540964"/>
          <a:ext cx="10450286" cy="3684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16 Tabla">
            <a:extLst>
              <a:ext uri="{FF2B5EF4-FFF2-40B4-BE49-F238E27FC236}">
                <a16:creationId xmlns:a16="http://schemas.microsoft.com/office/drawing/2014/main" id="{AA3EEBE5-A2E1-4E0B-91CC-AA0D2C669BB6}"/>
              </a:ext>
            </a:extLst>
          </p:cNvPr>
          <p:cNvGraphicFramePr>
            <a:graphicFrameLocks noGrp="1"/>
          </p:cNvGraphicFramePr>
          <p:nvPr>
            <p:extLst>
              <p:ext uri="{D42A27DB-BD31-4B8C-83A1-F6EECF244321}">
                <p14:modId xmlns:p14="http://schemas.microsoft.com/office/powerpoint/2010/main" val="2994946139"/>
              </p:ext>
            </p:extLst>
          </p:nvPr>
        </p:nvGraphicFramePr>
        <p:xfrm>
          <a:off x="1058091" y="5352014"/>
          <a:ext cx="9713479" cy="939043"/>
        </p:xfrm>
        <a:graphic>
          <a:graphicData uri="http://schemas.openxmlformats.org/drawingml/2006/table">
            <a:tbl>
              <a:tblPr/>
              <a:tblGrid>
                <a:gridCol w="545154">
                  <a:extLst>
                    <a:ext uri="{9D8B030D-6E8A-4147-A177-3AD203B41FA5}">
                      <a16:colId xmlns:a16="http://schemas.microsoft.com/office/drawing/2014/main" val="20000"/>
                    </a:ext>
                  </a:extLst>
                </a:gridCol>
                <a:gridCol w="695809">
                  <a:extLst>
                    <a:ext uri="{9D8B030D-6E8A-4147-A177-3AD203B41FA5}">
                      <a16:colId xmlns:a16="http://schemas.microsoft.com/office/drawing/2014/main" val="20001"/>
                    </a:ext>
                  </a:extLst>
                </a:gridCol>
                <a:gridCol w="695809">
                  <a:extLst>
                    <a:ext uri="{9D8B030D-6E8A-4147-A177-3AD203B41FA5}">
                      <a16:colId xmlns:a16="http://schemas.microsoft.com/office/drawing/2014/main" val="20002"/>
                    </a:ext>
                  </a:extLst>
                </a:gridCol>
                <a:gridCol w="927748">
                  <a:extLst>
                    <a:ext uri="{9D8B030D-6E8A-4147-A177-3AD203B41FA5}">
                      <a16:colId xmlns:a16="http://schemas.microsoft.com/office/drawing/2014/main" val="20003"/>
                    </a:ext>
                  </a:extLst>
                </a:gridCol>
                <a:gridCol w="695809">
                  <a:extLst>
                    <a:ext uri="{9D8B030D-6E8A-4147-A177-3AD203B41FA5}">
                      <a16:colId xmlns:a16="http://schemas.microsoft.com/office/drawing/2014/main" val="20004"/>
                    </a:ext>
                  </a:extLst>
                </a:gridCol>
                <a:gridCol w="927748">
                  <a:extLst>
                    <a:ext uri="{9D8B030D-6E8A-4147-A177-3AD203B41FA5}">
                      <a16:colId xmlns:a16="http://schemas.microsoft.com/office/drawing/2014/main" val="20005"/>
                    </a:ext>
                  </a:extLst>
                </a:gridCol>
                <a:gridCol w="463874">
                  <a:extLst>
                    <a:ext uri="{9D8B030D-6E8A-4147-A177-3AD203B41FA5}">
                      <a16:colId xmlns:a16="http://schemas.microsoft.com/office/drawing/2014/main" val="20006"/>
                    </a:ext>
                  </a:extLst>
                </a:gridCol>
                <a:gridCol w="463874">
                  <a:extLst>
                    <a:ext uri="{9D8B030D-6E8A-4147-A177-3AD203B41FA5}">
                      <a16:colId xmlns:a16="http://schemas.microsoft.com/office/drawing/2014/main" val="20007"/>
                    </a:ext>
                  </a:extLst>
                </a:gridCol>
                <a:gridCol w="927748">
                  <a:extLst>
                    <a:ext uri="{9D8B030D-6E8A-4147-A177-3AD203B41FA5}">
                      <a16:colId xmlns:a16="http://schemas.microsoft.com/office/drawing/2014/main" val="20008"/>
                    </a:ext>
                  </a:extLst>
                </a:gridCol>
                <a:gridCol w="818601">
                  <a:extLst>
                    <a:ext uri="{9D8B030D-6E8A-4147-A177-3AD203B41FA5}">
                      <a16:colId xmlns:a16="http://schemas.microsoft.com/office/drawing/2014/main" val="20009"/>
                    </a:ext>
                  </a:extLst>
                </a:gridCol>
                <a:gridCol w="927748">
                  <a:extLst>
                    <a:ext uri="{9D8B030D-6E8A-4147-A177-3AD203B41FA5}">
                      <a16:colId xmlns:a16="http://schemas.microsoft.com/office/drawing/2014/main" val="20010"/>
                    </a:ext>
                  </a:extLst>
                </a:gridCol>
                <a:gridCol w="463874">
                  <a:extLst>
                    <a:ext uri="{9D8B030D-6E8A-4147-A177-3AD203B41FA5}">
                      <a16:colId xmlns:a16="http://schemas.microsoft.com/office/drawing/2014/main" val="20011"/>
                    </a:ext>
                  </a:extLst>
                </a:gridCol>
                <a:gridCol w="463874">
                  <a:extLst>
                    <a:ext uri="{9D8B030D-6E8A-4147-A177-3AD203B41FA5}">
                      <a16:colId xmlns:a16="http://schemas.microsoft.com/office/drawing/2014/main" val="20012"/>
                    </a:ext>
                  </a:extLst>
                </a:gridCol>
                <a:gridCol w="695809">
                  <a:extLst>
                    <a:ext uri="{9D8B030D-6E8A-4147-A177-3AD203B41FA5}">
                      <a16:colId xmlns:a16="http://schemas.microsoft.com/office/drawing/2014/main" val="20013"/>
                    </a:ext>
                  </a:extLst>
                </a:gridCol>
              </a:tblGrid>
              <a:tr h="286563">
                <a:tc gridSpan="14">
                  <a:txBody>
                    <a:bodyPr/>
                    <a:lstStyle/>
                    <a:p>
                      <a:pPr algn="ctr" fontAlgn="b"/>
                      <a:r>
                        <a:rPr lang="es-MX" sz="1800" b="1" i="0" u="none" strike="noStrike" dirty="0">
                          <a:solidFill>
                            <a:srgbClr val="000000"/>
                          </a:solidFill>
                          <a:latin typeface="+mn-lt"/>
                          <a:ea typeface="Tahoma" panose="020B0604030504040204" pitchFamily="34" charset="0"/>
                          <a:cs typeface="Tahoma" panose="020B0604030504040204" pitchFamily="34" charset="0"/>
                        </a:rPr>
                        <a:t>Centroamérica: época de siembra de granos básicos</a:t>
                      </a:r>
                      <a:endParaRPr lang="es-ES" sz="1800" b="1" i="0" u="none" strike="noStrike" dirty="0">
                        <a:solidFill>
                          <a:srgbClr val="000000"/>
                        </a:solidFill>
                        <a:latin typeface="+mn-lt"/>
                        <a:ea typeface="Tahoma" panose="020B0604030504040204" pitchFamily="34" charset="0"/>
                        <a:cs typeface="Tahoma" panose="020B0604030504040204" pitchFamily="34" charset="0"/>
                      </a:endParaRPr>
                    </a:p>
                  </a:txBody>
                  <a:tcPr marL="8467" marR="8467" marT="8467"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89501">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Enero</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FF0000"/>
                          </a:solidFill>
                          <a:latin typeface="+mn-lt"/>
                          <a:ea typeface="Tahoma" panose="020B0604030504040204" pitchFamily="34" charset="0"/>
                          <a:cs typeface="Tahoma" panose="020B0604030504040204" pitchFamily="34" charset="0"/>
                        </a:rPr>
                        <a:t>Febrero</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Marzo</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Abril</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FF0000"/>
                          </a:solidFill>
                          <a:latin typeface="+mn-lt"/>
                          <a:ea typeface="Tahoma" panose="020B0604030504040204" pitchFamily="34" charset="0"/>
                          <a:cs typeface="Tahoma" panose="020B0604030504040204" pitchFamily="34" charset="0"/>
                        </a:rPr>
                        <a:t>Mayo</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Junio</a:t>
                      </a:r>
                    </a:p>
                  </a:txBody>
                  <a:tcPr marL="8467" marR="8467" marT="8467" marB="0" anchor="ctr">
                    <a:lnL>
                      <a:noFill/>
                    </a:lnL>
                    <a:lnR>
                      <a:noFill/>
                    </a:lnR>
                    <a:lnT>
                      <a:noFill/>
                    </a:lnT>
                    <a:lnB>
                      <a:noFill/>
                    </a:lnB>
                  </a:tcPr>
                </a:tc>
                <a:tc gridSpan="2">
                  <a:txBody>
                    <a:bodyPr/>
                    <a:lstStyle/>
                    <a:p>
                      <a:pPr algn="ctr" fontAlgn="b"/>
                      <a:r>
                        <a:rPr lang="es-ES" sz="900" b="1" i="0" u="none" strike="noStrike" dirty="0">
                          <a:solidFill>
                            <a:srgbClr val="FF0000"/>
                          </a:solidFill>
                          <a:latin typeface="+mn-lt"/>
                          <a:ea typeface="Tahoma" panose="020B0604030504040204" pitchFamily="34" charset="0"/>
                          <a:cs typeface="Tahoma" panose="020B0604030504040204" pitchFamily="34" charset="0"/>
                        </a:rPr>
                        <a:t>Julio</a:t>
                      </a:r>
                    </a:p>
                  </a:txBody>
                  <a:tcPr marL="8467" marR="8467" marT="8467" marB="0" anchor="ctr">
                    <a:lnL>
                      <a:noFill/>
                    </a:lnL>
                    <a:lnR>
                      <a:noFill/>
                    </a:lnR>
                    <a:lnT>
                      <a:noFill/>
                    </a:lnT>
                    <a:lnB>
                      <a:noFill/>
                    </a:lnB>
                  </a:tcPr>
                </a:tc>
                <a:tc hMerge="1">
                  <a:txBody>
                    <a:bodyPr/>
                    <a:lstStyle/>
                    <a:p>
                      <a:endParaRPr lang="es-ES"/>
                    </a:p>
                  </a:txBody>
                  <a:tcPr/>
                </a:tc>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Agosto</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Septiembre</a:t>
                      </a:r>
                    </a:p>
                  </a:txBody>
                  <a:tcPr marL="8467" marR="8467" marT="8467" marB="0" anchor="ctr">
                    <a:lnL>
                      <a:noFill/>
                    </a:lnL>
                    <a:lnR>
                      <a:noFill/>
                    </a:lnR>
                    <a:lnT>
                      <a:noFill/>
                    </a:lnT>
                    <a:lnB>
                      <a:noFill/>
                    </a:lnB>
                  </a:tcPr>
                </a:tc>
                <a:tc>
                  <a:txBody>
                    <a:bodyPr/>
                    <a:lstStyle/>
                    <a:p>
                      <a:pPr algn="ctr" fontAlgn="b"/>
                      <a:r>
                        <a:rPr lang="es-ES" sz="900" b="1" i="0" u="none" strike="noStrike" dirty="0">
                          <a:solidFill>
                            <a:srgbClr val="FF0000"/>
                          </a:solidFill>
                          <a:latin typeface="+mn-lt"/>
                          <a:ea typeface="Tahoma" panose="020B0604030504040204" pitchFamily="34" charset="0"/>
                          <a:cs typeface="Tahoma" panose="020B0604030504040204" pitchFamily="34" charset="0"/>
                        </a:rPr>
                        <a:t>Octubre</a:t>
                      </a:r>
                    </a:p>
                  </a:txBody>
                  <a:tcPr marL="8467" marR="8467" marT="8467" marB="0" anchor="ctr">
                    <a:lnL>
                      <a:noFill/>
                    </a:lnL>
                    <a:lnR>
                      <a:noFill/>
                    </a:lnR>
                    <a:lnT>
                      <a:noFill/>
                    </a:lnT>
                    <a:lnB>
                      <a:noFill/>
                    </a:lnB>
                  </a:tcPr>
                </a:tc>
                <a:tc gridSpan="2">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Noviembre</a:t>
                      </a:r>
                    </a:p>
                  </a:txBody>
                  <a:tcPr marL="8467" marR="8467" marT="8467" marB="0" anchor="ctr">
                    <a:lnL>
                      <a:noFill/>
                    </a:lnL>
                    <a:lnR>
                      <a:noFill/>
                    </a:lnR>
                    <a:lnT>
                      <a:noFill/>
                    </a:lnT>
                    <a:lnB>
                      <a:noFill/>
                    </a:lnB>
                  </a:tcPr>
                </a:tc>
                <a:tc hMerge="1">
                  <a:txBody>
                    <a:bodyPr/>
                    <a:lstStyle/>
                    <a:p>
                      <a:endParaRPr lang="es-ES"/>
                    </a:p>
                  </a:txBody>
                  <a:tcPr/>
                </a:tc>
                <a:tc>
                  <a:txBody>
                    <a:bodyPr/>
                    <a:lstStyle/>
                    <a:p>
                      <a:pPr algn="ctr" fontAlgn="b"/>
                      <a:r>
                        <a:rPr lang="es-ES" sz="900" b="1" i="0" u="none" strike="noStrike" dirty="0">
                          <a:solidFill>
                            <a:srgbClr val="000000"/>
                          </a:solidFill>
                          <a:latin typeface="+mn-lt"/>
                          <a:ea typeface="Tahoma" panose="020B0604030504040204" pitchFamily="34" charset="0"/>
                          <a:cs typeface="Tahoma" panose="020B0604030504040204" pitchFamily="34" charset="0"/>
                        </a:rPr>
                        <a:t>Diciembre</a:t>
                      </a:r>
                    </a:p>
                  </a:txBody>
                  <a:tcPr marL="8467" marR="8467" marT="8467" marB="0" anchor="ctr">
                    <a:lnL>
                      <a:noFill/>
                    </a:lnL>
                    <a:lnR>
                      <a:noFill/>
                    </a:lnR>
                    <a:lnT>
                      <a:noFill/>
                    </a:lnT>
                    <a:lnB>
                      <a:noFill/>
                    </a:lnB>
                  </a:tcPr>
                </a:tc>
                <a:extLst>
                  <a:ext uri="{0D108BD9-81ED-4DB2-BD59-A6C34878D82A}">
                    <a16:rowId xmlns:a16="http://schemas.microsoft.com/office/drawing/2014/main" val="10001"/>
                  </a:ext>
                </a:extLst>
              </a:tr>
              <a:tr h="362979">
                <a:tc gridSpan="3">
                  <a:txBody>
                    <a:bodyPr/>
                    <a:lstStyle/>
                    <a:p>
                      <a:pPr algn="ctr" fontAlgn="b">
                        <a:lnSpc>
                          <a:spcPct val="80000"/>
                        </a:lnSpc>
                      </a:pPr>
                      <a:r>
                        <a:rPr lang="es-ES" sz="1400" b="1" i="0" u="none" strike="noStrike" dirty="0">
                          <a:solidFill>
                            <a:srgbClr val="000000"/>
                          </a:solidFill>
                          <a:latin typeface="+mn-lt"/>
                          <a:ea typeface="Tahoma" panose="020B0604030504040204" pitchFamily="34" charset="0"/>
                          <a:cs typeface="Tahoma" panose="020B0604030504040204" pitchFamily="34" charset="0"/>
                        </a:rPr>
                        <a:t>Época seca</a:t>
                      </a:r>
                    </a:p>
                  </a:txBody>
                  <a:tcPr marL="8467" marR="8467" marT="8467" marB="0" anchor="ctr">
                    <a:lnL>
                      <a:noFill/>
                    </a:lnL>
                    <a:lnR>
                      <a:noFill/>
                    </a:lnR>
                    <a:lnT>
                      <a:noFill/>
                    </a:lnT>
                    <a:lnB>
                      <a:noFill/>
                    </a:lnB>
                    <a:solidFill>
                      <a:srgbClr val="FFFF00"/>
                    </a:solidFill>
                  </a:tcPr>
                </a:tc>
                <a:tc hMerge="1">
                  <a:txBody>
                    <a:bodyPr/>
                    <a:lstStyle/>
                    <a:p>
                      <a:endParaRPr lang="es-ES"/>
                    </a:p>
                  </a:txBody>
                  <a:tcPr/>
                </a:tc>
                <a:tc hMerge="1">
                  <a:txBody>
                    <a:bodyPr/>
                    <a:lstStyle/>
                    <a:p>
                      <a:endParaRPr lang="es-ES"/>
                    </a:p>
                  </a:txBody>
                  <a:tcPr/>
                </a:tc>
                <a:tc gridSpan="4">
                  <a:txBody>
                    <a:bodyPr/>
                    <a:lstStyle/>
                    <a:p>
                      <a:pPr algn="ctr" fontAlgn="b">
                        <a:lnSpc>
                          <a:spcPct val="80000"/>
                        </a:lnSpc>
                      </a:pPr>
                      <a:r>
                        <a:rPr lang="es-ES" sz="1400" b="1" i="0" u="none" strike="noStrike" dirty="0">
                          <a:solidFill>
                            <a:srgbClr val="000000"/>
                          </a:solidFill>
                          <a:latin typeface="+mn-lt"/>
                          <a:ea typeface="Tahoma" panose="020B0604030504040204" pitchFamily="34" charset="0"/>
                          <a:cs typeface="Tahoma" panose="020B0604030504040204" pitchFamily="34" charset="0"/>
                        </a:rPr>
                        <a:t>Siembra de primera </a:t>
                      </a:r>
                    </a:p>
                  </a:txBody>
                  <a:tcPr marL="8467" marR="8467" marT="8467" marB="0" anchor="ctr">
                    <a:lnL>
                      <a:noFill/>
                    </a:lnL>
                    <a:lnR>
                      <a:noFill/>
                    </a:lnR>
                    <a:lnT>
                      <a:noFill/>
                    </a:lnT>
                    <a:lnB>
                      <a:noFill/>
                    </a:lnB>
                    <a:solidFill>
                      <a:srgbClr val="00B050"/>
                    </a:solidFill>
                  </a:tcPr>
                </a:tc>
                <a:tc hMerge="1">
                  <a:txBody>
                    <a:bodyPr/>
                    <a:lstStyle/>
                    <a:p>
                      <a:endParaRPr lang="es-ES"/>
                    </a:p>
                  </a:txBody>
                  <a:tcPr/>
                </a:tc>
                <a:tc hMerge="1">
                  <a:txBody>
                    <a:bodyPr/>
                    <a:lstStyle/>
                    <a:p>
                      <a:endParaRPr lang="es-ES"/>
                    </a:p>
                  </a:txBody>
                  <a:tcPr/>
                </a:tc>
                <a:tc hMerge="1">
                  <a:txBody>
                    <a:bodyPr/>
                    <a:lstStyle/>
                    <a:p>
                      <a:pPr algn="ctr" fontAlgn="b"/>
                      <a:endParaRPr lang="es-ES" sz="1100" b="0" i="0" u="none" strike="noStrike" dirty="0">
                        <a:solidFill>
                          <a:srgbClr val="000000"/>
                        </a:solidFill>
                        <a:latin typeface="Gill Sans MT"/>
                      </a:endParaRPr>
                    </a:p>
                  </a:txBody>
                  <a:tcPr marL="8467" marR="8467" marT="8467" marB="0" anchor="b">
                    <a:lnL>
                      <a:noFill/>
                    </a:lnL>
                    <a:lnR>
                      <a:noFill/>
                    </a:lnR>
                    <a:lnT>
                      <a:noFill/>
                    </a:lnT>
                    <a:lnB>
                      <a:noFill/>
                    </a:lnB>
                    <a:solidFill>
                      <a:srgbClr val="00B050"/>
                    </a:solidFill>
                  </a:tcPr>
                </a:tc>
                <a:tc>
                  <a:txBody>
                    <a:bodyPr/>
                    <a:lstStyle/>
                    <a:p>
                      <a:pPr algn="ctr" fontAlgn="b">
                        <a:lnSpc>
                          <a:spcPct val="80000"/>
                        </a:lnSpc>
                      </a:pPr>
                      <a:r>
                        <a:rPr lang="es-ES" sz="1400" b="1" i="0" u="none" strike="noStrike" dirty="0">
                          <a:solidFill>
                            <a:srgbClr val="000000"/>
                          </a:solidFill>
                          <a:latin typeface="+mn-lt"/>
                          <a:ea typeface="Tahoma" panose="020B0604030504040204" pitchFamily="34" charset="0"/>
                          <a:cs typeface="Tahoma" panose="020B0604030504040204" pitchFamily="34" charset="0"/>
                        </a:rPr>
                        <a:t> </a:t>
                      </a:r>
                    </a:p>
                  </a:txBody>
                  <a:tcPr marL="8467" marR="8467" marT="8467" marB="0" anchor="ctr">
                    <a:lnL>
                      <a:noFill/>
                    </a:lnL>
                    <a:lnR>
                      <a:noFill/>
                    </a:lnR>
                    <a:lnT>
                      <a:noFill/>
                    </a:lnT>
                    <a:lnB>
                      <a:noFill/>
                    </a:lnB>
                    <a:solidFill>
                      <a:srgbClr val="8DB4E3"/>
                    </a:solidFill>
                  </a:tcPr>
                </a:tc>
                <a:tc gridSpan="3">
                  <a:txBody>
                    <a:bodyPr/>
                    <a:lstStyle/>
                    <a:p>
                      <a:pPr algn="ctr" fontAlgn="b">
                        <a:lnSpc>
                          <a:spcPct val="80000"/>
                        </a:lnSpc>
                      </a:pPr>
                      <a:r>
                        <a:rPr lang="es-ES" sz="1400" b="1" i="0" u="none" strike="noStrike" dirty="0">
                          <a:solidFill>
                            <a:srgbClr val="000000"/>
                          </a:solidFill>
                          <a:latin typeface="+mn-lt"/>
                          <a:ea typeface="Tahoma" panose="020B0604030504040204" pitchFamily="34" charset="0"/>
                          <a:cs typeface="Tahoma" panose="020B0604030504040204" pitchFamily="34" charset="0"/>
                        </a:rPr>
                        <a:t>Siembra de postrera</a:t>
                      </a:r>
                    </a:p>
                  </a:txBody>
                  <a:tcPr marL="8467" marR="8467" marT="8467" marB="0" anchor="ctr">
                    <a:lnL>
                      <a:noFill/>
                    </a:lnL>
                    <a:lnR>
                      <a:noFill/>
                    </a:lnR>
                    <a:lnT>
                      <a:noFill/>
                    </a:lnT>
                    <a:lnB>
                      <a:noFill/>
                    </a:lnB>
                    <a:solidFill>
                      <a:srgbClr val="00B050"/>
                    </a:solidFill>
                  </a:tcPr>
                </a:tc>
                <a:tc hMerge="1">
                  <a:txBody>
                    <a:bodyPr/>
                    <a:lstStyle/>
                    <a:p>
                      <a:endParaRPr lang="es-ES"/>
                    </a:p>
                  </a:txBody>
                  <a:tcPr/>
                </a:tc>
                <a:tc hMerge="1">
                  <a:txBody>
                    <a:bodyPr/>
                    <a:lstStyle/>
                    <a:p>
                      <a:endParaRPr lang="es-ES"/>
                    </a:p>
                  </a:txBody>
                  <a:tcPr/>
                </a:tc>
                <a:tc>
                  <a:txBody>
                    <a:bodyPr/>
                    <a:lstStyle/>
                    <a:p>
                      <a:pPr algn="ctr" fontAlgn="b">
                        <a:lnSpc>
                          <a:spcPct val="80000"/>
                        </a:lnSpc>
                      </a:pPr>
                      <a:r>
                        <a:rPr lang="es-ES" sz="1400" b="1" i="0" u="none" strike="noStrike" dirty="0">
                          <a:solidFill>
                            <a:srgbClr val="000000"/>
                          </a:solidFill>
                          <a:latin typeface="+mn-lt"/>
                          <a:ea typeface="Tahoma" panose="020B0604030504040204" pitchFamily="34" charset="0"/>
                          <a:cs typeface="Tahoma" panose="020B0604030504040204" pitchFamily="34" charset="0"/>
                        </a:rPr>
                        <a:t> </a:t>
                      </a:r>
                    </a:p>
                  </a:txBody>
                  <a:tcPr marL="8467" marR="8467" marT="8467" marB="0" anchor="ctr">
                    <a:lnL>
                      <a:noFill/>
                    </a:lnL>
                    <a:lnR>
                      <a:noFill/>
                    </a:lnR>
                    <a:lnT>
                      <a:noFill/>
                    </a:lnT>
                    <a:lnB>
                      <a:noFill/>
                    </a:lnB>
                    <a:solidFill>
                      <a:srgbClr val="8DB4E3"/>
                    </a:solidFill>
                  </a:tcPr>
                </a:tc>
                <a:tc gridSpan="2">
                  <a:txBody>
                    <a:bodyPr/>
                    <a:lstStyle/>
                    <a:p>
                      <a:pPr algn="ctr" fontAlgn="b">
                        <a:lnSpc>
                          <a:spcPct val="80000"/>
                        </a:lnSpc>
                      </a:pPr>
                      <a:r>
                        <a:rPr lang="es-ES" sz="1400" b="1" i="0" u="none" strike="noStrike" dirty="0">
                          <a:solidFill>
                            <a:srgbClr val="000000"/>
                          </a:solidFill>
                          <a:latin typeface="+mn-lt"/>
                          <a:ea typeface="Tahoma" panose="020B0604030504040204" pitchFamily="34" charset="0"/>
                          <a:cs typeface="Tahoma" panose="020B0604030504040204" pitchFamily="34" charset="0"/>
                        </a:rPr>
                        <a:t>Siembra de apante</a:t>
                      </a:r>
                    </a:p>
                  </a:txBody>
                  <a:tcPr marL="8467" marR="8467" marT="8467" marB="0" anchor="ctr">
                    <a:lnL>
                      <a:noFill/>
                    </a:lnL>
                    <a:lnR>
                      <a:noFill/>
                    </a:lnR>
                    <a:lnT>
                      <a:noFill/>
                    </a:lnT>
                    <a:lnB>
                      <a:noFill/>
                    </a:lnB>
                    <a:solidFill>
                      <a:srgbClr val="00B050"/>
                    </a:solidFill>
                  </a:tcPr>
                </a:tc>
                <a:tc hMerge="1">
                  <a:txBody>
                    <a:bodyPr/>
                    <a:lstStyle/>
                    <a:p>
                      <a:endParaRPr lang="es-ES"/>
                    </a:p>
                  </a:txBody>
                  <a:tcPr/>
                </a:tc>
                <a:extLst>
                  <a:ext uri="{0D108BD9-81ED-4DB2-BD59-A6C34878D82A}">
                    <a16:rowId xmlns:a16="http://schemas.microsoft.com/office/drawing/2014/main" val="10002"/>
                  </a:ext>
                </a:extLst>
              </a:tr>
            </a:tbl>
          </a:graphicData>
        </a:graphic>
      </p:graphicFrame>
      <p:sp>
        <p:nvSpPr>
          <p:cNvPr id="7" name="object 2">
            <a:extLst>
              <a:ext uri="{FF2B5EF4-FFF2-40B4-BE49-F238E27FC236}">
                <a16:creationId xmlns:a16="http://schemas.microsoft.com/office/drawing/2014/main" id="{83FCC4E0-B8B2-4565-9EA7-736415454B5F}"/>
              </a:ext>
            </a:extLst>
          </p:cNvPr>
          <p:cNvSpPr txBox="1">
            <a:spLocks noGrp="1"/>
          </p:cNvSpPr>
          <p:nvPr/>
        </p:nvSpPr>
        <p:spPr>
          <a:xfrm>
            <a:off x="2483345" y="944552"/>
            <a:ext cx="7225309" cy="658514"/>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lnSpc>
                <a:spcPct val="100000"/>
              </a:lnSpc>
              <a:spcBef>
                <a:spcPts val="0"/>
              </a:spcBef>
              <a:buClrTx/>
              <a:buFontTx/>
              <a:buNone/>
            </a:pPr>
            <a:r>
              <a:rPr lang="es-MX" altLang="es-MX" sz="1400" b="1" dirty="0">
                <a:latin typeface="+mn-lt"/>
              </a:rPr>
              <a:t>GUATEMALA: ESCENARIO DE PRECIPITACIÓN MENSUAL CON LA ACTUAL TENDENCIA </a:t>
            </a:r>
            <a:br>
              <a:rPr lang="es-MX" altLang="es-MX" sz="1400" b="1" dirty="0">
                <a:latin typeface="+mn-lt"/>
              </a:rPr>
            </a:br>
            <a:r>
              <a:rPr lang="es-MX" altLang="es-MX" sz="1400" b="1" dirty="0">
                <a:latin typeface="+mn-lt"/>
              </a:rPr>
              <a:t>1980-2000 Y ESCENARIO A2 PARA 2020, 2030, 2050 Y 2100</a:t>
            </a:r>
          </a:p>
          <a:p>
            <a:pPr algn="ctr" eaLnBrk="1" hangingPunct="1">
              <a:lnSpc>
                <a:spcPct val="100000"/>
              </a:lnSpc>
              <a:spcBef>
                <a:spcPts val="0"/>
              </a:spcBef>
              <a:buClrTx/>
              <a:buFontTx/>
              <a:buNone/>
            </a:pPr>
            <a:r>
              <a:rPr lang="es-MX" altLang="es-MX" sz="1400" i="1" dirty="0">
                <a:latin typeface="+mn-lt"/>
                <a:cs typeface="Times New Roman" panose="02020603050405020304" pitchFamily="18" charset="0"/>
              </a:rPr>
              <a:t>(Milímetros)</a:t>
            </a:r>
            <a:endParaRPr lang="en-US" altLang="es-MX" sz="1400" i="1" dirty="0">
              <a:latin typeface="+mn-lt"/>
              <a:cs typeface="Times New Roman" panose="02020603050405020304" pitchFamily="18" charset="0"/>
            </a:endParaRPr>
          </a:p>
        </p:txBody>
      </p:sp>
      <p:sp>
        <p:nvSpPr>
          <p:cNvPr id="12" name="TextBox 11">
            <a:extLst>
              <a:ext uri="{FF2B5EF4-FFF2-40B4-BE49-F238E27FC236}">
                <a16:creationId xmlns:a16="http://schemas.microsoft.com/office/drawing/2014/main" id="{A802E813-5497-44D3-9504-08CF72BDC034}"/>
              </a:ext>
            </a:extLst>
          </p:cNvPr>
          <p:cNvSpPr txBox="1"/>
          <p:nvPr/>
        </p:nvSpPr>
        <p:spPr>
          <a:xfrm>
            <a:off x="1237680" y="6291057"/>
            <a:ext cx="2628027" cy="276999"/>
          </a:xfrm>
          <a:prstGeom prst="rect">
            <a:avLst/>
          </a:prstGeom>
          <a:noFill/>
        </p:spPr>
        <p:txBody>
          <a:bodyPr wrap="none" rtlCol="0">
            <a:spAutoFit/>
          </a:bodyPr>
          <a:lstStyle/>
          <a:p>
            <a:r>
              <a:rPr lang="en-US" sz="1200" dirty="0"/>
              <a:t>Fuente: CEPAL, NDF, BID MARN, 2018.</a:t>
            </a:r>
          </a:p>
        </p:txBody>
      </p:sp>
      <p:sp>
        <p:nvSpPr>
          <p:cNvPr id="8" name="Rectangle 7">
            <a:extLst>
              <a:ext uri="{FF2B5EF4-FFF2-40B4-BE49-F238E27FC236}">
                <a16:creationId xmlns:a16="http://schemas.microsoft.com/office/drawing/2014/main" id="{11205FFA-5394-4695-A891-79CE33EC720B}"/>
              </a:ext>
            </a:extLst>
          </p:cNvPr>
          <p:cNvSpPr/>
          <p:nvPr/>
        </p:nvSpPr>
        <p:spPr>
          <a:xfrm>
            <a:off x="598713" y="244198"/>
            <a:ext cx="10994572" cy="461665"/>
          </a:xfrm>
          <a:prstGeom prst="rect">
            <a:avLst/>
          </a:prstGeom>
        </p:spPr>
        <p:txBody>
          <a:bodyPr wrap="square">
            <a:spAutoFit/>
          </a:bodyPr>
          <a:lstStyle/>
          <a:p>
            <a:pPr algn="ctr"/>
            <a:r>
              <a:rPr lang="es-ES" sz="24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SEGURIDAD ALIMENTARIA: </a:t>
            </a:r>
            <a:r>
              <a:rPr lang="es-MX" sz="24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CAMBIOS PROFUNDOS EN RÉGIMEN DE LLUVIAS</a:t>
            </a:r>
            <a:endParaRPr lang="es-419" sz="24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84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Rectángulo">
            <a:extLst>
              <a:ext uri="{FF2B5EF4-FFF2-40B4-BE49-F238E27FC236}">
                <a16:creationId xmlns:a16="http://schemas.microsoft.com/office/drawing/2014/main" id="{5322CC13-0FC8-4DA8-889B-1BB67A7FD37A}"/>
              </a:ext>
            </a:extLst>
          </p:cNvPr>
          <p:cNvSpPr/>
          <p:nvPr/>
        </p:nvSpPr>
        <p:spPr>
          <a:xfrm>
            <a:off x="1645200" y="698136"/>
            <a:ext cx="4896544" cy="646331"/>
          </a:xfrm>
          <a:prstGeom prst="rect">
            <a:avLst/>
          </a:prstGeom>
        </p:spPr>
        <p:txBody>
          <a:bodyPr wrap="square">
            <a:spAutoFit/>
          </a:bodyPr>
          <a:lstStyle/>
          <a:p>
            <a:pPr algn="ctr"/>
            <a:r>
              <a:rPr lang="es-ES" sz="1800" b="1" dirty="0">
                <a:solidFill>
                  <a:prstClr val="black"/>
                </a:solidFill>
              </a:rPr>
              <a:t>Guatemala, Planta Chixoy: Simulaciones, 2020 A 2100 con Escenario A2</a:t>
            </a:r>
          </a:p>
        </p:txBody>
      </p:sp>
      <p:sp>
        <p:nvSpPr>
          <p:cNvPr id="3" name="2 Marcador de contenido">
            <a:extLst>
              <a:ext uri="{FF2B5EF4-FFF2-40B4-BE49-F238E27FC236}">
                <a16:creationId xmlns:a16="http://schemas.microsoft.com/office/drawing/2014/main" id="{70FE2234-4234-49A1-88B8-124C50746C7F}"/>
              </a:ext>
            </a:extLst>
          </p:cNvPr>
          <p:cNvSpPr txBox="1">
            <a:spLocks/>
          </p:cNvSpPr>
          <p:nvPr/>
        </p:nvSpPr>
        <p:spPr>
          <a:xfrm>
            <a:off x="7680178" y="698136"/>
            <a:ext cx="4161710" cy="4892286"/>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pitchFamily="18" charset="0"/>
              <a:buNone/>
            </a:pPr>
            <a:r>
              <a:rPr lang="es-ES" sz="1800" b="1" dirty="0">
                <a:solidFill>
                  <a:srgbClr val="C00000"/>
                </a:solidFill>
                <a:latin typeface="Tahoma" panose="020B0604030504040204" pitchFamily="34" charset="0"/>
                <a:ea typeface="Tahoma" panose="020B0604030504040204" pitchFamily="34" charset="0"/>
                <a:cs typeface="Tahoma" panose="020B0604030504040204" pitchFamily="34" charset="0"/>
              </a:rPr>
              <a:t>Reducción estimada en la </a:t>
            </a:r>
          </a:p>
          <a:p>
            <a:pPr>
              <a:buFont typeface="Georgia" pitchFamily="18" charset="0"/>
              <a:buNone/>
            </a:pPr>
            <a:r>
              <a:rPr lang="es-ES" sz="1800" b="1" dirty="0">
                <a:solidFill>
                  <a:srgbClr val="C00000"/>
                </a:solidFill>
                <a:latin typeface="Tahoma" panose="020B0604030504040204" pitchFamily="34" charset="0"/>
                <a:ea typeface="Tahoma" panose="020B0604030504040204" pitchFamily="34" charset="0"/>
                <a:cs typeface="Tahoma" panose="020B0604030504040204" pitchFamily="34" charset="0"/>
              </a:rPr>
              <a:t>generación de energía: </a:t>
            </a:r>
          </a:p>
          <a:p>
            <a:pPr>
              <a:buFont typeface="Georgia" pitchFamily="18" charset="0"/>
              <a:buNone/>
            </a:pPr>
            <a:r>
              <a:rPr lang="es-ES" sz="1800" dirty="0">
                <a:latin typeface="Tahoma" panose="020B0604030504040204" pitchFamily="34" charset="0"/>
                <a:ea typeface="Tahoma" panose="020B0604030504040204" pitchFamily="34" charset="0"/>
                <a:cs typeface="Tahoma" panose="020B0604030504040204" pitchFamily="34" charset="0"/>
              </a:rPr>
              <a:t>    25% en 2020, </a:t>
            </a:r>
          </a:p>
          <a:p>
            <a:pPr>
              <a:buFont typeface="Georgia" pitchFamily="18" charset="0"/>
              <a:buNone/>
            </a:pPr>
            <a:r>
              <a:rPr lang="es-ES" sz="1800" dirty="0">
                <a:latin typeface="Tahoma" panose="020B0604030504040204" pitchFamily="34" charset="0"/>
                <a:ea typeface="Tahoma" panose="020B0604030504040204" pitchFamily="34" charset="0"/>
                <a:cs typeface="Tahoma" panose="020B0604030504040204" pitchFamily="34" charset="0"/>
              </a:rPr>
              <a:t>    47% en 2050, </a:t>
            </a:r>
          </a:p>
          <a:p>
            <a:pPr>
              <a:buFont typeface="Georgia" pitchFamily="18" charset="0"/>
              <a:buNone/>
            </a:pPr>
            <a:r>
              <a:rPr lang="es-ES" sz="1800" dirty="0">
                <a:latin typeface="Tahoma" panose="020B0604030504040204" pitchFamily="34" charset="0"/>
                <a:ea typeface="Tahoma" panose="020B0604030504040204" pitchFamily="34" charset="0"/>
                <a:cs typeface="Tahoma" panose="020B0604030504040204" pitchFamily="34" charset="0"/>
              </a:rPr>
              <a:t>     83% en 2100,</a:t>
            </a:r>
          </a:p>
          <a:p>
            <a:pPr>
              <a:buFont typeface="Georgia" pitchFamily="18" charset="0"/>
              <a:buNone/>
            </a:pPr>
            <a:endParaRPr lang="es-ES" sz="1800" dirty="0">
              <a:latin typeface="Tahoma" panose="020B0604030504040204" pitchFamily="34" charset="0"/>
              <a:ea typeface="Tahoma" panose="020B0604030504040204" pitchFamily="34" charset="0"/>
              <a:cs typeface="Tahoma" panose="020B0604030504040204" pitchFamily="34" charset="0"/>
            </a:endParaRPr>
          </a:p>
          <a:p>
            <a:pPr>
              <a:buFont typeface="Georgia" pitchFamily="18" charset="0"/>
              <a:buNone/>
            </a:pPr>
            <a:r>
              <a:rPr lang="es-ES" sz="1800" dirty="0">
                <a:latin typeface="Tahoma" panose="020B0604030504040204" pitchFamily="34" charset="0"/>
                <a:ea typeface="Tahoma" panose="020B0604030504040204" pitchFamily="34" charset="0"/>
                <a:cs typeface="Tahoma" panose="020B0604030504040204" pitchFamily="34" charset="0"/>
              </a:rPr>
              <a:t>Manteniendo operación actual… </a:t>
            </a:r>
          </a:p>
          <a:p>
            <a:pPr>
              <a:buFont typeface="Georgia" pitchFamily="18" charset="0"/>
              <a:buNone/>
            </a:pPr>
            <a:endParaRPr lang="es-ES" sz="1800" dirty="0">
              <a:latin typeface="Tahoma" panose="020B0604030504040204" pitchFamily="34" charset="0"/>
              <a:ea typeface="Tahoma" panose="020B0604030504040204" pitchFamily="34" charset="0"/>
              <a:cs typeface="Tahoma" panose="020B0604030504040204" pitchFamily="34" charset="0"/>
            </a:endParaRPr>
          </a:p>
          <a:p>
            <a:pPr>
              <a:buFont typeface="Georgia" pitchFamily="18" charset="0"/>
              <a:buNone/>
            </a:pPr>
            <a:r>
              <a:rPr lang="es-ES" sz="1800" b="1" dirty="0">
                <a:solidFill>
                  <a:srgbClr val="C00000"/>
                </a:solidFill>
                <a:latin typeface="Tahoma" panose="020B0604030504040204" pitchFamily="34" charset="0"/>
                <a:ea typeface="Tahoma" panose="020B0604030504040204" pitchFamily="34" charset="0"/>
                <a:cs typeface="Tahoma" panose="020B0604030504040204" pitchFamily="34" charset="0"/>
              </a:rPr>
              <a:t>Recomendaciones: </a:t>
            </a:r>
          </a:p>
          <a:p>
            <a:r>
              <a:rPr lang="es-ES" sz="1800" dirty="0">
                <a:latin typeface="Tahoma" panose="020B0604030504040204" pitchFamily="34" charset="0"/>
                <a:ea typeface="Tahoma" panose="020B0604030504040204" pitchFamily="34" charset="0"/>
                <a:cs typeface="Tahoma" panose="020B0604030504040204" pitchFamily="34" charset="0"/>
              </a:rPr>
              <a:t>Evaluar otras presas y medir cambios,</a:t>
            </a:r>
          </a:p>
          <a:p>
            <a:r>
              <a:rPr lang="es-ES" sz="1800" dirty="0">
                <a:latin typeface="Tahoma" panose="020B0604030504040204" pitchFamily="34" charset="0"/>
                <a:ea typeface="Tahoma" panose="020B0604030504040204" pitchFamily="34" charset="0"/>
                <a:cs typeface="Tahoma" panose="020B0604030504040204" pitchFamily="34" charset="0"/>
              </a:rPr>
              <a:t>Ajustar reglas de operación,</a:t>
            </a:r>
          </a:p>
          <a:p>
            <a:r>
              <a:rPr lang="es-ES" sz="1800" dirty="0">
                <a:latin typeface="Tahoma" panose="020B0604030504040204" pitchFamily="34" charset="0"/>
                <a:ea typeface="Tahoma" panose="020B0604030504040204" pitchFamily="34" charset="0"/>
                <a:cs typeface="Tahoma" panose="020B0604030504040204" pitchFamily="34" charset="0"/>
              </a:rPr>
              <a:t>Proteger cuencas, </a:t>
            </a:r>
          </a:p>
          <a:p>
            <a:r>
              <a:rPr lang="es-ES" sz="1800" dirty="0">
                <a:latin typeface="Tahoma" panose="020B0604030504040204" pitchFamily="34" charset="0"/>
                <a:ea typeface="Tahoma" panose="020B0604030504040204" pitchFamily="34" charset="0"/>
                <a:cs typeface="Tahoma" panose="020B0604030504040204" pitchFamily="34" charset="0"/>
              </a:rPr>
              <a:t>Aumentar uso de otras fuentes renovables para diversificar riesgos</a:t>
            </a:r>
          </a:p>
          <a:p>
            <a:r>
              <a:rPr lang="es-ES" sz="1800" dirty="0">
                <a:latin typeface="Tahoma" panose="020B0604030504040204" pitchFamily="34" charset="0"/>
                <a:ea typeface="Tahoma" panose="020B0604030504040204" pitchFamily="34" charset="0"/>
                <a:cs typeface="Tahoma" panose="020B0604030504040204" pitchFamily="34" charset="0"/>
              </a:rPr>
              <a:t>Eficiencia eléctrica.</a:t>
            </a:r>
          </a:p>
        </p:txBody>
      </p:sp>
      <p:pic>
        <p:nvPicPr>
          <p:cNvPr id="4" name="Picture 2">
            <a:extLst>
              <a:ext uri="{FF2B5EF4-FFF2-40B4-BE49-F238E27FC236}">
                <a16:creationId xmlns:a16="http://schemas.microsoft.com/office/drawing/2014/main" id="{B8A37BF3-EA1B-41C9-8507-F5C0DCDF8E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2191" y="4907031"/>
            <a:ext cx="4853808" cy="634997"/>
          </a:xfrm>
          <a:prstGeom prst="rect">
            <a:avLst/>
          </a:prstGeom>
          <a:noFill/>
          <a:ln w="9525">
            <a:noFill/>
            <a:miter lim="800000"/>
            <a:headEnd/>
            <a:tailEnd/>
          </a:ln>
        </p:spPr>
      </p:pic>
      <p:pic>
        <p:nvPicPr>
          <p:cNvPr id="5" name="Picture 2">
            <a:extLst>
              <a:ext uri="{FF2B5EF4-FFF2-40B4-BE49-F238E27FC236}">
                <a16:creationId xmlns:a16="http://schemas.microsoft.com/office/drawing/2014/main" id="{54394BE5-0E07-4759-8A8C-DCC219116A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326" y="1227471"/>
            <a:ext cx="7399271" cy="3880106"/>
          </a:xfrm>
          <a:prstGeom prst="rect">
            <a:avLst/>
          </a:prstGeom>
          <a:noFill/>
          <a:ln w="9525">
            <a:noFill/>
            <a:miter lim="800000"/>
            <a:headEnd/>
            <a:tailEnd/>
          </a:ln>
        </p:spPr>
      </p:pic>
      <p:sp>
        <p:nvSpPr>
          <p:cNvPr id="6" name="14 Flecha abajo">
            <a:extLst>
              <a:ext uri="{FF2B5EF4-FFF2-40B4-BE49-F238E27FC236}">
                <a16:creationId xmlns:a16="http://schemas.microsoft.com/office/drawing/2014/main" id="{357A8F0E-27E8-49B0-87EC-8FD1E91C1DC5}"/>
              </a:ext>
            </a:extLst>
          </p:cNvPr>
          <p:cNvSpPr/>
          <p:nvPr/>
        </p:nvSpPr>
        <p:spPr>
          <a:xfrm rot="12832185">
            <a:off x="5919467" y="1638675"/>
            <a:ext cx="353064" cy="65737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7" name="15 Flecha abajo">
            <a:extLst>
              <a:ext uri="{FF2B5EF4-FFF2-40B4-BE49-F238E27FC236}">
                <a16:creationId xmlns:a16="http://schemas.microsoft.com/office/drawing/2014/main" id="{0848DD48-D135-4C8B-BD76-912E11B84FB6}"/>
              </a:ext>
            </a:extLst>
          </p:cNvPr>
          <p:cNvSpPr/>
          <p:nvPr/>
        </p:nvSpPr>
        <p:spPr>
          <a:xfrm rot="16887246">
            <a:off x="5802765" y="2451130"/>
            <a:ext cx="360925" cy="744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8" name="16 Flecha abajo">
            <a:extLst>
              <a:ext uri="{FF2B5EF4-FFF2-40B4-BE49-F238E27FC236}">
                <a16:creationId xmlns:a16="http://schemas.microsoft.com/office/drawing/2014/main" id="{96BC784C-8C36-413C-89AA-18454D9A48ED}"/>
              </a:ext>
            </a:extLst>
          </p:cNvPr>
          <p:cNvSpPr/>
          <p:nvPr/>
        </p:nvSpPr>
        <p:spPr>
          <a:xfrm rot="17260946">
            <a:off x="3844524" y="1599091"/>
            <a:ext cx="497896" cy="129141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0" name="Rectangle 12">
            <a:extLst>
              <a:ext uri="{FF2B5EF4-FFF2-40B4-BE49-F238E27FC236}">
                <a16:creationId xmlns:a16="http://schemas.microsoft.com/office/drawing/2014/main" id="{106E2D94-870A-4E37-B75A-9C17CC656AD5}"/>
              </a:ext>
            </a:extLst>
          </p:cNvPr>
          <p:cNvSpPr/>
          <p:nvPr/>
        </p:nvSpPr>
        <p:spPr>
          <a:xfrm>
            <a:off x="316326" y="6274008"/>
            <a:ext cx="2117759" cy="307777"/>
          </a:xfrm>
          <a:prstGeom prst="rect">
            <a:avLst/>
          </a:prstGeom>
        </p:spPr>
        <p:txBody>
          <a:bodyPr wrap="none">
            <a:spAutoFit/>
          </a:bodyPr>
          <a:lstStyle/>
          <a:p>
            <a:r>
              <a:rPr lang="es-MX" sz="1400" dirty="0"/>
              <a:t>Fuente: CEPAL et al, 2012. </a:t>
            </a:r>
            <a:endParaRPr lang="en-US" sz="1400" dirty="0"/>
          </a:p>
        </p:txBody>
      </p:sp>
      <p:sp>
        <p:nvSpPr>
          <p:cNvPr id="11" name="Rectangle 10">
            <a:extLst>
              <a:ext uri="{FF2B5EF4-FFF2-40B4-BE49-F238E27FC236}">
                <a16:creationId xmlns:a16="http://schemas.microsoft.com/office/drawing/2014/main" id="{89452A17-6C1C-41B2-B533-FD2E80ECCEF9}"/>
              </a:ext>
            </a:extLst>
          </p:cNvPr>
          <p:cNvSpPr/>
          <p:nvPr/>
        </p:nvSpPr>
        <p:spPr>
          <a:xfrm>
            <a:off x="847316" y="112998"/>
            <a:ext cx="10994572" cy="430887"/>
          </a:xfrm>
          <a:prstGeom prst="rect">
            <a:avLst/>
          </a:prstGeom>
        </p:spPr>
        <p:txBody>
          <a:bodyPr wrap="square">
            <a:spAutoFit/>
          </a:bodyPr>
          <a:lstStyle/>
          <a:p>
            <a:pPr algn="ctr"/>
            <a:r>
              <a:rPr lang="es-ES" sz="22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S</a:t>
            </a:r>
            <a:r>
              <a:rPr lang="es-MX" sz="22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rPr>
              <a:t>EGURIDAD ELÉCTRICA: TEMP/LLUVIA/EVAPOTRANSPIRACIÓN</a:t>
            </a:r>
            <a:endParaRPr lang="es-419" sz="2200" b="1" dirty="0">
              <a:solidFill>
                <a:schemeClr val="accent1">
                  <a:lumMod val="75000"/>
                </a:schemeClr>
              </a:solidFill>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61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1351</Words>
  <Application>Microsoft Office PowerPoint</Application>
  <PresentationFormat>Panorámica</PresentationFormat>
  <Paragraphs>130</Paragraphs>
  <Slides>11</Slides>
  <Notes>10</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11</vt:i4>
      </vt:variant>
    </vt:vector>
  </HeadingPairs>
  <TitlesOfParts>
    <vt:vector size="25" baseType="lpstr">
      <vt:lpstr>MS Mincho</vt:lpstr>
      <vt:lpstr>Arial</vt:lpstr>
      <vt:lpstr>Cabin</vt:lpstr>
      <vt:lpstr>Calibri</vt:lpstr>
      <vt:lpstr>Calibri Light</vt:lpstr>
      <vt:lpstr>Century Gothic</vt:lpstr>
      <vt:lpstr>Georgia</vt:lpstr>
      <vt:lpstr>Palatino Linotype</vt:lpstr>
      <vt:lpstr>Tahoma</vt:lpstr>
      <vt:lpstr>Times New Roman</vt:lpstr>
      <vt:lpstr>Verdana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Gail Lennox</dc:creator>
  <cp:lastModifiedBy>LGonzalez</cp:lastModifiedBy>
  <cp:revision>21</cp:revision>
  <cp:lastPrinted>2021-03-17T00:46:01Z</cp:lastPrinted>
  <dcterms:created xsi:type="dcterms:W3CDTF">2021-03-16T16:46:50Z</dcterms:created>
  <dcterms:modified xsi:type="dcterms:W3CDTF">2021-04-13T15:25:09Z</dcterms:modified>
</cp:coreProperties>
</file>