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91" r:id="rId3"/>
    <p:sldId id="277" r:id="rId4"/>
    <p:sldId id="282" r:id="rId5"/>
    <p:sldId id="278" r:id="rId6"/>
    <p:sldId id="262" r:id="rId7"/>
    <p:sldId id="289" r:id="rId8"/>
    <p:sldId id="288" r:id="rId9"/>
    <p:sldId id="290" r:id="rId10"/>
    <p:sldId id="271" r:id="rId11"/>
    <p:sldId id="272" r:id="rId12"/>
    <p:sldId id="286" r:id="rId13"/>
    <p:sldId id="284" r:id="rId14"/>
    <p:sldId id="287" r:id="rId15"/>
    <p:sldId id="283" r:id="rId16"/>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60A25-1174-4EC1-8BEE-BD400FF0B026}" v="58" dt="2021-03-24T16:12:33.657"/>
    <p1510:client id="{3FF5F155-C0F1-4C1A-A9FD-AB582EB3065A}" v="40" dt="2021-03-24T03:56:58.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D78D0-FAF1-455A-810A-D4294D8933CF}" type="datetimeFigureOut">
              <a:rPr lang="es-SV" smtClean="0"/>
              <a:t>5/4/2021</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FB2ED-D60D-451D-BA2C-473DA207E027}" type="slidenum">
              <a:rPr lang="es-SV" smtClean="0"/>
              <a:t>‹Nº›</a:t>
            </a:fld>
            <a:endParaRPr lang="es-SV"/>
          </a:p>
        </p:txBody>
      </p:sp>
    </p:spTree>
    <p:extLst>
      <p:ext uri="{BB962C8B-B14F-4D97-AF65-F5344CB8AC3E}">
        <p14:creationId xmlns:p14="http://schemas.microsoft.com/office/powerpoint/2010/main" val="146746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erlin-climate-security-conference.de/sites/berlin-climate-security-conference.de/files/documents/10_insights_on_climate_impacts_and_peace_report.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researchgate.net/publication/342976952_Exploring_Connections-Environmental_Change_Food_Security_and_Violence_as_Drivers_of_Migration-_A_Critical_Review_of_Research" TargetMode="External"/><Relationship Id="rId5" Type="http://schemas.openxmlformats.org/officeDocument/2006/relationships/hyperlink" Target="https://media.rff.org/documents/WP_19-13.pdf" TargetMode="External"/><Relationship Id="rId4" Type="http://schemas.openxmlformats.org/officeDocument/2006/relationships/hyperlink" Target="https://cmsny.org/wp-content/uploads/2021/02/What-We-Know-About-Climate-Change-and-Migration-Final.pdf"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conpapers.repec.org/article/sprclimat/v_3a140_3ay_3a2017_3ai_3a3_3ad_3a10.1007_5fs10584-016-1863-2.htm" TargetMode="External"/><Relationship Id="rId3" Type="http://schemas.openxmlformats.org/officeDocument/2006/relationships/hyperlink" Target="https://www.bbc.com/mundo/noticias-america-latina-48186820" TargetMode="External"/><Relationship Id="rId7" Type="http://schemas.openxmlformats.org/officeDocument/2006/relationships/hyperlink" Target="https://reliefweb.int/report/guatemala/mojados-por-la-sequ-hambre-y-migraci-n-en-el-corredor-seco-de-guatemala"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documents1.worldbank.org/curated/en/983921522304806221/pdf/124724-BRI-PUBLIC-NEWSERIES-Groundswell-note-PN3.pdf" TargetMode="External"/><Relationship Id="rId5" Type="http://schemas.openxmlformats.org/officeDocument/2006/relationships/hyperlink" Target="https://www.wfp.org/publications/2017-food-security-emigration-why-people-flee-salvador-guatemala-honduras" TargetMode="External"/><Relationship Id="rId4" Type="http://schemas.openxmlformats.org/officeDocument/2006/relationships/hyperlink" Target="https://www.cepal.org/en/publications/44288-atlas-migration-northern-central-america" TargetMode="External"/><Relationship Id="rId9" Type="http://schemas.openxmlformats.org/officeDocument/2006/relationships/hyperlink" Target="https://www.colef.mx/emif/resultados/informes/2017/Emif%20Informe%20Anual%20SUR%202017%20(26_abril_2019).pdf"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conpapers.repec.org/article/sprclimat/v_3a140_3ay_3a2017_3ai_3a3_3ad_3a10.1007_5fs10584-016-1863-2.htm" TargetMode="External"/><Relationship Id="rId3" Type="http://schemas.openxmlformats.org/officeDocument/2006/relationships/hyperlink" Target="https://www.bbc.com/mundo/noticias-america-latina-48186820" TargetMode="External"/><Relationship Id="rId7" Type="http://schemas.openxmlformats.org/officeDocument/2006/relationships/hyperlink" Target="https://reliefweb.int/report/guatemala/mojados-por-la-sequ-hambre-y-migraci-n-en-el-corredor-seco-de-guatemala"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documents1.worldbank.org/curated/en/983921522304806221/pdf/124724-BRI-PUBLIC-NEWSERIES-Groundswell-note-PN3.pdf" TargetMode="External"/><Relationship Id="rId5" Type="http://schemas.openxmlformats.org/officeDocument/2006/relationships/hyperlink" Target="https://www.wfp.org/publications/2017-food-security-emigration-why-people-flee-salvador-guatemala-honduras" TargetMode="External"/><Relationship Id="rId4" Type="http://schemas.openxmlformats.org/officeDocument/2006/relationships/hyperlink" Target="https://www.cepal.org/en/publications/44288-atlas-migration-northern-central-america" TargetMode="External"/><Relationship Id="rId9" Type="http://schemas.openxmlformats.org/officeDocument/2006/relationships/hyperlink" Target="https://www.colef.mx/emif/resultados/informes/2017/Emif%20Informe%20Anual%20SUR%202017%20(26_abril_2019).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0bb91d4c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0bb91d4c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Imagen: página 23 de </a:t>
            </a:r>
            <a:r>
              <a:rPr lang="en" u="sng">
                <a:solidFill>
                  <a:schemeClr val="hlink"/>
                </a:solidFill>
                <a:hlinkClick r:id="rId3"/>
              </a:rPr>
              <a:t>https://berlin-climate-security-conference.de/sites/berlin-climate-security-conference.de/files/documents/10_insights_on_climate_impacts_and_peace_report.pdf</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500" b="1">
                <a:solidFill>
                  <a:srgbClr val="1A1A1A"/>
                </a:solidFill>
                <a:latin typeface="Raleway"/>
                <a:ea typeface="Raleway"/>
                <a:cs typeface="Raleway"/>
                <a:sym typeface="Raleway"/>
              </a:rPr>
              <a:t> </a:t>
            </a:r>
            <a:r>
              <a:rPr lang="en" sz="1500" b="1" u="sng">
                <a:solidFill>
                  <a:srgbClr val="1C3678"/>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10 Insights on Climate Impacts and Peace</a:t>
            </a:r>
            <a:r>
              <a:rPr lang="en" sz="1500" b="1">
                <a:solidFill>
                  <a:srgbClr val="1A1A1A"/>
                </a:solidFill>
                <a:latin typeface="Raleway"/>
                <a:ea typeface="Raleway"/>
                <a:cs typeface="Raleway"/>
                <a:sym typeface="Raleway"/>
              </a:rPr>
              <a:t> [1]</a:t>
            </a:r>
            <a:endParaRPr sz="1500" b="1">
              <a:solidFill>
                <a:srgbClr val="1A1A1A"/>
              </a:solidFill>
              <a:latin typeface="Raleway"/>
              <a:ea typeface="Raleway"/>
              <a:cs typeface="Raleway"/>
              <a:sym typeface="Raleway"/>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[1] </a:t>
            </a:r>
            <a:r>
              <a:rPr lang="en" u="sng">
                <a:solidFill>
                  <a:schemeClr val="hlink"/>
                </a:solidFill>
                <a:hlinkClick r:id="rId3"/>
              </a:rPr>
              <a:t>https://berlin-climate-security-conference.de/sites/berlin-climate-security-conference.de/files/documents/10_insights_on_climate_impacts_and_peace_report.pdf</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Resumen basado en:</a:t>
            </a:r>
            <a:endParaRPr/>
          </a:p>
          <a:p>
            <a:pPr marL="457200" lvl="0" indent="-298450" algn="l" rtl="0">
              <a:spcBef>
                <a:spcPts val="0"/>
              </a:spcBef>
              <a:spcAft>
                <a:spcPts val="0"/>
              </a:spcAft>
              <a:buSzPts val="1100"/>
              <a:buChar char="-"/>
            </a:pPr>
            <a:r>
              <a:rPr lang="en" u="sng">
                <a:solidFill>
                  <a:srgbClr val="1C3678"/>
                </a:solidFill>
                <a:hlinkClick r:id="rId3">
                  <a:extLst>
                    <a:ext uri="{A12FA001-AC4F-418D-AE19-62706E023703}">
                      <ahyp:hlinkClr xmlns:ahyp="http://schemas.microsoft.com/office/drawing/2018/hyperlinkcolor" val="tx"/>
                    </a:ext>
                  </a:extLst>
                </a:hlinkClick>
              </a:rPr>
              <a:t>https://berlin-climate-security-conference.de/sites/berlin-climate-security-conference.de/files/documents/10_insights_on_climate_impacts_and_peace_report.pdf</a:t>
            </a:r>
            <a:endParaRPr/>
          </a:p>
          <a:p>
            <a:pPr marL="457200" lvl="0" indent="-298450" algn="l" rtl="0">
              <a:spcBef>
                <a:spcPts val="0"/>
              </a:spcBef>
              <a:spcAft>
                <a:spcPts val="0"/>
              </a:spcAft>
              <a:buSzPts val="1100"/>
              <a:buChar char="-"/>
            </a:pPr>
            <a:r>
              <a:rPr lang="en" u="sng">
                <a:solidFill>
                  <a:schemeClr val="hlink"/>
                </a:solidFill>
                <a:hlinkClick r:id="rId4"/>
              </a:rPr>
              <a:t>https://cmsny.org/wp-content/uploads/2021/02/What-We-Know-About-Climate-Change-and-Migration-Final.pdf</a:t>
            </a:r>
            <a:endParaRPr/>
          </a:p>
          <a:p>
            <a:pPr marL="457200" lvl="0" indent="-298450" algn="l" rtl="0">
              <a:spcBef>
                <a:spcPts val="0"/>
              </a:spcBef>
              <a:spcAft>
                <a:spcPts val="0"/>
              </a:spcAft>
              <a:buSzPts val="1100"/>
              <a:buChar char="-"/>
            </a:pPr>
            <a:r>
              <a:rPr lang="en" u="sng">
                <a:solidFill>
                  <a:schemeClr val="hlink"/>
                </a:solidFill>
                <a:hlinkClick r:id="rId5"/>
              </a:rPr>
              <a:t>https://media.rff.org/documents/WP_19-13.pdf</a:t>
            </a:r>
            <a:endParaRPr/>
          </a:p>
          <a:p>
            <a:pPr marL="457200" lvl="0" indent="-298450" algn="l" rtl="0">
              <a:spcBef>
                <a:spcPts val="0"/>
              </a:spcBef>
              <a:spcAft>
                <a:spcPts val="0"/>
              </a:spcAft>
              <a:buSzPts val="1100"/>
              <a:buChar char="-"/>
            </a:pPr>
            <a:r>
              <a:rPr lang="en" u="sng">
                <a:solidFill>
                  <a:schemeClr val="hlink"/>
                </a:solidFill>
                <a:hlinkClick r:id="rId6"/>
              </a:rPr>
              <a:t>https://www.researchgate.net/publication/342976952_Exploring_Connections-Environmental_Change_Food_Security_and_Violence_as_Drivers_of_Migration-_A_Critical_Review_of_Research</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endParaRPr sz="1050">
              <a:solidFill>
                <a:srgbClr val="1C1D1E"/>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0bb91d4c2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c0bb91d4c2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Imagen superior: </a:t>
            </a:r>
            <a:r>
              <a:rPr lang="en" u="sng">
                <a:solidFill>
                  <a:schemeClr val="hlink"/>
                </a:solidFill>
                <a:hlinkClick r:id="rId3"/>
              </a:rPr>
              <a:t>BBC</a:t>
            </a:r>
            <a:endParaRPr/>
          </a:p>
          <a:p>
            <a:pPr marL="0" lvl="0" indent="0" algn="l" rtl="0">
              <a:spcBef>
                <a:spcPts val="0"/>
              </a:spcBef>
              <a:spcAft>
                <a:spcPts val="0"/>
              </a:spcAft>
              <a:buNone/>
            </a:pPr>
            <a:r>
              <a:rPr lang="en"/>
              <a:t>Imagen inferior: </a:t>
            </a:r>
            <a:r>
              <a:rPr lang="en" u="sng">
                <a:solidFill>
                  <a:schemeClr val="hlink"/>
                </a:solidFill>
                <a:hlinkClick r:id="rId4"/>
              </a:rPr>
              <a:t>Atlas of migration in Northern Central America</a:t>
            </a:r>
            <a:endParaRPr/>
          </a:p>
          <a:p>
            <a:pPr marL="0" lvl="0" indent="0" algn="l" rtl="0">
              <a:spcBef>
                <a:spcPts val="0"/>
              </a:spcBef>
              <a:spcAft>
                <a:spcPts val="0"/>
              </a:spcAft>
              <a:buNone/>
            </a:pPr>
            <a:r>
              <a:rPr lang="en"/>
              <a:t>[7] </a:t>
            </a:r>
            <a:r>
              <a:rPr lang="en" u="sng">
                <a:solidFill>
                  <a:schemeClr val="hlink"/>
                </a:solidFill>
                <a:hlinkClick r:id="rId5"/>
              </a:rPr>
              <a:t>https://www.wfp.org/publications/2017-food-security-emigration-why-people-flee-salvador-guatemala-honduras</a:t>
            </a:r>
            <a:endParaRPr/>
          </a:p>
          <a:p>
            <a:pPr marL="0" lvl="0" indent="0" algn="l" rtl="0">
              <a:spcBef>
                <a:spcPts val="0"/>
              </a:spcBef>
              <a:spcAft>
                <a:spcPts val="0"/>
              </a:spcAft>
              <a:buNone/>
            </a:pPr>
            <a:r>
              <a:rPr lang="en"/>
              <a:t>[8] </a:t>
            </a:r>
            <a:r>
              <a:rPr lang="en" u="sng">
                <a:solidFill>
                  <a:schemeClr val="hlink"/>
                </a:solidFill>
                <a:hlinkClick r:id="rId6"/>
              </a:rPr>
              <a:t>http://documents1.worldbank.org/curated/en/983921522304806221/pdf/124724-BRI-PUBLIC-NEWSERIES-Groundswell-note-PN3.pdf</a:t>
            </a:r>
            <a:endParaRPr/>
          </a:p>
          <a:p>
            <a:pPr marL="0" lvl="0" indent="0" algn="l" rtl="0">
              <a:spcBef>
                <a:spcPts val="0"/>
              </a:spcBef>
              <a:spcAft>
                <a:spcPts val="0"/>
              </a:spcAft>
              <a:buNone/>
            </a:pPr>
            <a:r>
              <a:rPr lang="en"/>
              <a:t>[9] Estimativa - Marta Moneo - PNUMA</a:t>
            </a:r>
            <a:endParaRPr/>
          </a:p>
          <a:p>
            <a:pPr marL="0" lvl="0" indent="0" algn="l" rtl="0">
              <a:spcBef>
                <a:spcPts val="0"/>
              </a:spcBef>
              <a:spcAft>
                <a:spcPts val="0"/>
              </a:spcAft>
              <a:buNone/>
            </a:pPr>
            <a:r>
              <a:rPr lang="en"/>
              <a:t>[10] </a:t>
            </a:r>
            <a:r>
              <a:rPr lang="en" u="sng">
                <a:solidFill>
                  <a:schemeClr val="hlink"/>
                </a:solidFill>
                <a:hlinkClick r:id="rId4"/>
              </a:rPr>
              <a:t>https://www.cepal.org/en/publications/44288-atlas-migration-northern-central-america</a:t>
            </a:r>
            <a:endParaRPr/>
          </a:p>
          <a:p>
            <a:pPr marL="0" lvl="0" indent="0" algn="l" rtl="0">
              <a:spcBef>
                <a:spcPts val="0"/>
              </a:spcBef>
              <a:spcAft>
                <a:spcPts val="0"/>
              </a:spcAft>
              <a:buNone/>
            </a:pPr>
            <a:r>
              <a:rPr lang="en"/>
              <a:t>[11] </a:t>
            </a:r>
            <a:r>
              <a:rPr lang="en" u="sng">
                <a:solidFill>
                  <a:schemeClr val="hlink"/>
                </a:solidFill>
                <a:hlinkClick r:id="rId7"/>
              </a:rPr>
              <a:t>https://reliefweb.int/report/guatemala/mojados-por-la-sequ-hambre-y-migraci-n-en-el-corredor-seco-de-guatemala</a:t>
            </a:r>
            <a:endParaRPr/>
          </a:p>
          <a:p>
            <a:pPr marL="0" lvl="0" indent="0" algn="l" rtl="0">
              <a:spcBef>
                <a:spcPts val="0"/>
              </a:spcBef>
              <a:spcAft>
                <a:spcPts val="0"/>
              </a:spcAft>
              <a:buNone/>
            </a:pPr>
            <a:r>
              <a:rPr lang="en"/>
              <a:t>[12] </a:t>
            </a:r>
            <a:r>
              <a:rPr lang="en" u="sng">
                <a:solidFill>
                  <a:schemeClr val="hlink"/>
                </a:solidFill>
                <a:hlinkClick r:id="rId7"/>
              </a:rPr>
              <a:t>https://reliefweb.int/report/guatemala/mojados-por-la-sequ-hambre-y-migraci-n-en-el-corredor-seco-de-guatemala</a:t>
            </a:r>
            <a:endParaRPr/>
          </a:p>
          <a:p>
            <a:pPr marL="0" lvl="0" indent="0" algn="l" rtl="0">
              <a:spcBef>
                <a:spcPts val="0"/>
              </a:spcBef>
              <a:spcAft>
                <a:spcPts val="0"/>
              </a:spcAft>
              <a:buNone/>
            </a:pPr>
            <a:r>
              <a:rPr lang="en"/>
              <a:t>[13] </a:t>
            </a:r>
            <a:r>
              <a:rPr lang="en" u="sng">
                <a:solidFill>
                  <a:schemeClr val="hlink"/>
                </a:solidFill>
                <a:hlinkClick r:id="rId8"/>
              </a:rPr>
              <a:t>https://econpapers.repec.org/article/sprclimat/v_3a140_3ay_3a2017_3ai_3a3_3ad_3a10.1007_5fs10584-016-1863-2.htm</a:t>
            </a:r>
            <a:endParaRPr/>
          </a:p>
          <a:p>
            <a:pPr marL="0" lvl="0" indent="0" algn="l" rtl="0">
              <a:spcBef>
                <a:spcPts val="0"/>
              </a:spcBef>
              <a:spcAft>
                <a:spcPts val="0"/>
              </a:spcAft>
              <a:buNone/>
            </a:pPr>
            <a:endParaRPr/>
          </a:p>
          <a:p>
            <a:pPr marL="0" lvl="0" indent="0" algn="l" rtl="0">
              <a:spcBef>
                <a:spcPts val="0"/>
              </a:spcBef>
              <a:spcAft>
                <a:spcPts val="0"/>
              </a:spcAft>
              <a:buNone/>
            </a:pPr>
            <a:r>
              <a:rPr lang="en"/>
              <a:t>Gráfica 3.1 </a:t>
            </a:r>
            <a:r>
              <a:rPr lang="en">
                <a:solidFill>
                  <a:schemeClr val="dk1"/>
                </a:solidFill>
                <a:highlight>
                  <a:srgbClr val="FFFFFF"/>
                </a:highlight>
                <a:latin typeface="Times New Roman"/>
                <a:ea typeface="Times New Roman"/>
                <a:cs typeface="Times New Roman"/>
                <a:sym typeface="Times New Roman"/>
              </a:rPr>
              <a:t>[Figure 3.1 Evolution of the annual flow of Central Americans who were returned to their countries by Mexican migration authorities, by country of origin, 2009-2017 / Guatemala (green), Honduras (olive), El Salvador (brown)] Source: </a:t>
            </a:r>
            <a:r>
              <a:rPr lang="en" u="sng">
                <a:solidFill>
                  <a:srgbClr val="0563C1"/>
                </a:solidFill>
                <a:highlight>
                  <a:srgbClr val="FFFFFF"/>
                </a:highlight>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El Colegio de la Frontera Norte 2017</a:t>
            </a:r>
            <a:r>
              <a:rPr lang="en">
                <a:solidFill>
                  <a:schemeClr val="dk1"/>
                </a:solidFill>
                <a:highlight>
                  <a:srgbClr val="FFFFFF"/>
                </a:highlight>
                <a:latin typeface="Times New Roman"/>
                <a:ea typeface="Times New Roman"/>
                <a:cs typeface="Times New Roman"/>
                <a:sym typeface="Times New Roman"/>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0bb91d4c2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c0bb91d4c2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Imagen superior: </a:t>
            </a:r>
            <a:r>
              <a:rPr lang="en" u="sng">
                <a:solidFill>
                  <a:schemeClr val="hlink"/>
                </a:solidFill>
                <a:hlinkClick r:id="rId3"/>
              </a:rPr>
              <a:t>BBC</a:t>
            </a:r>
            <a:endParaRPr/>
          </a:p>
          <a:p>
            <a:pPr marL="0" lvl="0" indent="0" algn="l" rtl="0">
              <a:spcBef>
                <a:spcPts val="0"/>
              </a:spcBef>
              <a:spcAft>
                <a:spcPts val="0"/>
              </a:spcAft>
              <a:buNone/>
            </a:pPr>
            <a:r>
              <a:rPr lang="en"/>
              <a:t>Imagen inferior: </a:t>
            </a:r>
            <a:r>
              <a:rPr lang="en" u="sng">
                <a:solidFill>
                  <a:schemeClr val="hlink"/>
                </a:solidFill>
                <a:hlinkClick r:id="rId4"/>
              </a:rPr>
              <a:t>Atlas of migration in Northern Central America</a:t>
            </a:r>
            <a:endParaRPr/>
          </a:p>
          <a:p>
            <a:pPr marL="0" lvl="0" indent="0" algn="l" rtl="0">
              <a:spcBef>
                <a:spcPts val="0"/>
              </a:spcBef>
              <a:spcAft>
                <a:spcPts val="0"/>
              </a:spcAft>
              <a:buNone/>
            </a:pPr>
            <a:r>
              <a:rPr lang="en"/>
              <a:t>[7] </a:t>
            </a:r>
            <a:r>
              <a:rPr lang="en" u="sng">
                <a:solidFill>
                  <a:schemeClr val="hlink"/>
                </a:solidFill>
                <a:hlinkClick r:id="rId5"/>
              </a:rPr>
              <a:t>https://www.wfp.org/publications/2017-food-security-emigration-why-people-flee-salvador-guatemala-honduras</a:t>
            </a:r>
            <a:endParaRPr/>
          </a:p>
          <a:p>
            <a:pPr marL="0" lvl="0" indent="0" algn="l" rtl="0">
              <a:spcBef>
                <a:spcPts val="0"/>
              </a:spcBef>
              <a:spcAft>
                <a:spcPts val="0"/>
              </a:spcAft>
              <a:buNone/>
            </a:pPr>
            <a:r>
              <a:rPr lang="en"/>
              <a:t>[8] </a:t>
            </a:r>
            <a:r>
              <a:rPr lang="en" u="sng">
                <a:solidFill>
                  <a:schemeClr val="hlink"/>
                </a:solidFill>
                <a:hlinkClick r:id="rId6"/>
              </a:rPr>
              <a:t>http://documents1.worldbank.org/curated/en/983921522304806221/pdf/124724-BRI-PUBLIC-NEWSERIES-Groundswell-note-PN3.pdf</a:t>
            </a:r>
            <a:endParaRPr/>
          </a:p>
          <a:p>
            <a:pPr marL="0" lvl="0" indent="0" algn="l" rtl="0">
              <a:spcBef>
                <a:spcPts val="0"/>
              </a:spcBef>
              <a:spcAft>
                <a:spcPts val="0"/>
              </a:spcAft>
              <a:buNone/>
            </a:pPr>
            <a:r>
              <a:rPr lang="en"/>
              <a:t>[9] Estimativa - Marta Moneo - PNUMA</a:t>
            </a:r>
            <a:endParaRPr/>
          </a:p>
          <a:p>
            <a:pPr marL="0" lvl="0" indent="0" algn="l" rtl="0">
              <a:spcBef>
                <a:spcPts val="0"/>
              </a:spcBef>
              <a:spcAft>
                <a:spcPts val="0"/>
              </a:spcAft>
              <a:buNone/>
            </a:pPr>
            <a:r>
              <a:rPr lang="en"/>
              <a:t>[10] </a:t>
            </a:r>
            <a:r>
              <a:rPr lang="en" u="sng">
                <a:solidFill>
                  <a:schemeClr val="hlink"/>
                </a:solidFill>
                <a:hlinkClick r:id="rId4"/>
              </a:rPr>
              <a:t>https://www.cepal.org/en/publications/44288-atlas-migration-northern-central-america</a:t>
            </a:r>
            <a:endParaRPr/>
          </a:p>
          <a:p>
            <a:pPr marL="0" lvl="0" indent="0" algn="l" rtl="0">
              <a:spcBef>
                <a:spcPts val="0"/>
              </a:spcBef>
              <a:spcAft>
                <a:spcPts val="0"/>
              </a:spcAft>
              <a:buNone/>
            </a:pPr>
            <a:r>
              <a:rPr lang="en"/>
              <a:t>[11] </a:t>
            </a:r>
            <a:r>
              <a:rPr lang="en" u="sng">
                <a:solidFill>
                  <a:schemeClr val="hlink"/>
                </a:solidFill>
                <a:hlinkClick r:id="rId7"/>
              </a:rPr>
              <a:t>https://reliefweb.int/report/guatemala/mojados-por-la-sequ-hambre-y-migraci-n-en-el-corredor-seco-de-guatemala</a:t>
            </a:r>
            <a:endParaRPr/>
          </a:p>
          <a:p>
            <a:pPr marL="0" lvl="0" indent="0" algn="l" rtl="0">
              <a:spcBef>
                <a:spcPts val="0"/>
              </a:spcBef>
              <a:spcAft>
                <a:spcPts val="0"/>
              </a:spcAft>
              <a:buNone/>
            </a:pPr>
            <a:r>
              <a:rPr lang="en"/>
              <a:t>[12] </a:t>
            </a:r>
            <a:r>
              <a:rPr lang="en" u="sng">
                <a:solidFill>
                  <a:schemeClr val="hlink"/>
                </a:solidFill>
                <a:hlinkClick r:id="rId7"/>
              </a:rPr>
              <a:t>https://reliefweb.int/report/guatemala/mojados-por-la-sequ-hambre-y-migraci-n-en-el-corredor-seco-de-guatemala</a:t>
            </a:r>
            <a:endParaRPr/>
          </a:p>
          <a:p>
            <a:pPr marL="0" lvl="0" indent="0" algn="l" rtl="0">
              <a:spcBef>
                <a:spcPts val="0"/>
              </a:spcBef>
              <a:spcAft>
                <a:spcPts val="0"/>
              </a:spcAft>
              <a:buNone/>
            </a:pPr>
            <a:r>
              <a:rPr lang="en"/>
              <a:t>[13] </a:t>
            </a:r>
            <a:r>
              <a:rPr lang="en" u="sng">
                <a:solidFill>
                  <a:schemeClr val="hlink"/>
                </a:solidFill>
                <a:hlinkClick r:id="rId8"/>
              </a:rPr>
              <a:t>https://econpapers.repec.org/article/sprclimat/v_3a140_3ay_3a2017_3ai_3a3_3ad_3a10.1007_5fs10584-016-1863-2.htm</a:t>
            </a:r>
            <a:endParaRPr/>
          </a:p>
          <a:p>
            <a:pPr marL="0" lvl="0" indent="0" algn="l" rtl="0">
              <a:spcBef>
                <a:spcPts val="0"/>
              </a:spcBef>
              <a:spcAft>
                <a:spcPts val="0"/>
              </a:spcAft>
              <a:buNone/>
            </a:pPr>
            <a:endParaRPr/>
          </a:p>
          <a:p>
            <a:pPr marL="0" lvl="0" indent="0" algn="l" rtl="0">
              <a:spcBef>
                <a:spcPts val="0"/>
              </a:spcBef>
              <a:spcAft>
                <a:spcPts val="0"/>
              </a:spcAft>
              <a:buNone/>
            </a:pPr>
            <a:r>
              <a:rPr lang="en"/>
              <a:t>Gráfica 3.1 </a:t>
            </a:r>
            <a:r>
              <a:rPr lang="en">
                <a:solidFill>
                  <a:schemeClr val="dk1"/>
                </a:solidFill>
                <a:highlight>
                  <a:srgbClr val="FFFFFF"/>
                </a:highlight>
                <a:latin typeface="Times New Roman"/>
                <a:ea typeface="Times New Roman"/>
                <a:cs typeface="Times New Roman"/>
                <a:sym typeface="Times New Roman"/>
              </a:rPr>
              <a:t>[Figure 3.1 Evolution of the annual flow of Central Americans who were returned to their countries by Mexican migration authorities, by country of origin, 2009-2017 / Guatemala (green), Honduras (olive), El Salvador (brown)] Source: </a:t>
            </a:r>
            <a:r>
              <a:rPr lang="en" u="sng">
                <a:solidFill>
                  <a:srgbClr val="0563C1"/>
                </a:solidFill>
                <a:highlight>
                  <a:srgbClr val="FFFFFF"/>
                </a:highlight>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El Colegio de la Frontera Norte 2017</a:t>
            </a:r>
            <a:r>
              <a:rPr lang="en">
                <a:solidFill>
                  <a:schemeClr val="dk1"/>
                </a:solidFill>
                <a:highlight>
                  <a:srgbClr val="FFFFFF"/>
                </a:highlight>
                <a:latin typeface="Times New Roman"/>
                <a:ea typeface="Times New Roman"/>
                <a:cs typeface="Times New Roman"/>
                <a:sym typeface="Times New Roman"/>
              </a:rPr>
              <a:t> </a:t>
            </a:r>
            <a:endParaRPr/>
          </a:p>
        </p:txBody>
      </p:sp>
    </p:spTree>
    <p:extLst>
      <p:ext uri="{BB962C8B-B14F-4D97-AF65-F5344CB8AC3E}">
        <p14:creationId xmlns:p14="http://schemas.microsoft.com/office/powerpoint/2010/main" val="373173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71779-64DF-459C-8F17-DD9E653B1ED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6F659287-BC63-4E97-8E84-C64EC4866C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75951F89-D435-4E8D-ACC9-1B7C65001C04}"/>
              </a:ext>
            </a:extLst>
          </p:cNvPr>
          <p:cNvSpPr>
            <a:spLocks noGrp="1"/>
          </p:cNvSpPr>
          <p:nvPr>
            <p:ph type="dt" sz="half" idx="10"/>
          </p:nvPr>
        </p:nvSpPr>
        <p:spPr/>
        <p:txBody>
          <a:bodyPr/>
          <a:lstStyle/>
          <a:p>
            <a:fld id="{0B84F0A3-AE4B-4AD7-975D-FFE0FF1960A4}" type="datetimeFigureOut">
              <a:rPr lang="es-SV" smtClean="0"/>
              <a:t>5/4/2021</a:t>
            </a:fld>
            <a:endParaRPr lang="es-SV"/>
          </a:p>
        </p:txBody>
      </p:sp>
      <p:sp>
        <p:nvSpPr>
          <p:cNvPr id="5" name="Marcador de pie de página 4">
            <a:extLst>
              <a:ext uri="{FF2B5EF4-FFF2-40B4-BE49-F238E27FC236}">
                <a16:creationId xmlns:a16="http://schemas.microsoft.com/office/drawing/2014/main" id="{A11541E5-F99A-4506-9E97-E024DD2AAF28}"/>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AC8E8C35-A70D-48D3-AF18-B84BA26E3303}"/>
              </a:ext>
            </a:extLst>
          </p:cNvPr>
          <p:cNvSpPr>
            <a:spLocks noGrp="1"/>
          </p:cNvSpPr>
          <p:nvPr>
            <p:ph type="sldNum" sz="quarter" idx="12"/>
          </p:nvPr>
        </p:nvSpPr>
        <p:spPr/>
        <p:txBody>
          <a:bodyPr/>
          <a:lstStyle/>
          <a:p>
            <a:fld id="{636472D4-92A0-4FF5-9C21-1F8B0517150C}" type="slidenum">
              <a:rPr lang="es-SV" smtClean="0"/>
              <a:t>‹Nº›</a:t>
            </a:fld>
            <a:endParaRPr lang="es-SV"/>
          </a:p>
        </p:txBody>
      </p:sp>
    </p:spTree>
    <p:extLst>
      <p:ext uri="{BB962C8B-B14F-4D97-AF65-F5344CB8AC3E}">
        <p14:creationId xmlns:p14="http://schemas.microsoft.com/office/powerpoint/2010/main" val="410346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D5BAE-86F1-4870-8A0C-AC85E23F40E5}"/>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75698F90-8185-4683-AF09-CFDDF88146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3F99B8F4-C232-4366-BF09-EC38886888C4}"/>
              </a:ext>
            </a:extLst>
          </p:cNvPr>
          <p:cNvSpPr>
            <a:spLocks noGrp="1"/>
          </p:cNvSpPr>
          <p:nvPr>
            <p:ph type="dt" sz="half" idx="10"/>
          </p:nvPr>
        </p:nvSpPr>
        <p:spPr/>
        <p:txBody>
          <a:bodyPr/>
          <a:lstStyle/>
          <a:p>
            <a:fld id="{0B84F0A3-AE4B-4AD7-975D-FFE0FF1960A4}" type="datetimeFigureOut">
              <a:rPr lang="es-SV" smtClean="0"/>
              <a:t>5/4/2021</a:t>
            </a:fld>
            <a:endParaRPr lang="es-SV"/>
          </a:p>
        </p:txBody>
      </p:sp>
      <p:sp>
        <p:nvSpPr>
          <p:cNvPr id="5" name="Marcador de pie de página 4">
            <a:extLst>
              <a:ext uri="{FF2B5EF4-FFF2-40B4-BE49-F238E27FC236}">
                <a16:creationId xmlns:a16="http://schemas.microsoft.com/office/drawing/2014/main" id="{8B982B00-A447-485B-8715-857025B7300B}"/>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C01A4E8A-81C5-420A-8E98-95BBFC656FF7}"/>
              </a:ext>
            </a:extLst>
          </p:cNvPr>
          <p:cNvSpPr>
            <a:spLocks noGrp="1"/>
          </p:cNvSpPr>
          <p:nvPr>
            <p:ph type="sldNum" sz="quarter" idx="12"/>
          </p:nvPr>
        </p:nvSpPr>
        <p:spPr/>
        <p:txBody>
          <a:bodyPr/>
          <a:lstStyle/>
          <a:p>
            <a:fld id="{636472D4-92A0-4FF5-9C21-1F8B0517150C}" type="slidenum">
              <a:rPr lang="es-SV" smtClean="0"/>
              <a:t>‹Nº›</a:t>
            </a:fld>
            <a:endParaRPr lang="es-SV"/>
          </a:p>
        </p:txBody>
      </p:sp>
    </p:spTree>
    <p:extLst>
      <p:ext uri="{BB962C8B-B14F-4D97-AF65-F5344CB8AC3E}">
        <p14:creationId xmlns:p14="http://schemas.microsoft.com/office/powerpoint/2010/main" val="612070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0DD68E-B859-4F04-A8DA-1BBBD5BD74E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764E6954-2961-47CF-83A7-E50C9521805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40D79BD3-655E-4D2B-8011-0A383EB0D823}"/>
              </a:ext>
            </a:extLst>
          </p:cNvPr>
          <p:cNvSpPr>
            <a:spLocks noGrp="1"/>
          </p:cNvSpPr>
          <p:nvPr>
            <p:ph type="dt" sz="half" idx="10"/>
          </p:nvPr>
        </p:nvSpPr>
        <p:spPr/>
        <p:txBody>
          <a:bodyPr/>
          <a:lstStyle/>
          <a:p>
            <a:fld id="{0B84F0A3-AE4B-4AD7-975D-FFE0FF1960A4}" type="datetimeFigureOut">
              <a:rPr lang="es-SV" smtClean="0"/>
              <a:t>5/4/2021</a:t>
            </a:fld>
            <a:endParaRPr lang="es-SV"/>
          </a:p>
        </p:txBody>
      </p:sp>
      <p:sp>
        <p:nvSpPr>
          <p:cNvPr id="5" name="Marcador de pie de página 4">
            <a:extLst>
              <a:ext uri="{FF2B5EF4-FFF2-40B4-BE49-F238E27FC236}">
                <a16:creationId xmlns:a16="http://schemas.microsoft.com/office/drawing/2014/main" id="{87BA587B-5C71-4710-B25E-3B8BEA4C3193}"/>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92EB968C-C35B-4B30-A474-9994477D47BA}"/>
              </a:ext>
            </a:extLst>
          </p:cNvPr>
          <p:cNvSpPr>
            <a:spLocks noGrp="1"/>
          </p:cNvSpPr>
          <p:nvPr>
            <p:ph type="sldNum" sz="quarter" idx="12"/>
          </p:nvPr>
        </p:nvSpPr>
        <p:spPr/>
        <p:txBody>
          <a:bodyPr/>
          <a:lstStyle/>
          <a:p>
            <a:fld id="{636472D4-92A0-4FF5-9C21-1F8B0517150C}" type="slidenum">
              <a:rPr lang="es-SV" smtClean="0"/>
              <a:t>‹Nº›</a:t>
            </a:fld>
            <a:endParaRPr lang="es-SV"/>
          </a:p>
        </p:txBody>
      </p:sp>
    </p:spTree>
    <p:extLst>
      <p:ext uri="{BB962C8B-B14F-4D97-AF65-F5344CB8AC3E}">
        <p14:creationId xmlns:p14="http://schemas.microsoft.com/office/powerpoint/2010/main" val="1497066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 name="Google Shape;25;p4"/>
          <p:cNvGrpSpPr/>
          <p:nvPr/>
        </p:nvGrpSpPr>
        <p:grpSpPr>
          <a:xfrm>
            <a:off x="1107190" y="1588342"/>
            <a:ext cx="994351" cy="61101"/>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4"/>
          <p:cNvSpPr txBox="1">
            <a:spLocks noGrp="1"/>
          </p:cNvSpPr>
          <p:nvPr>
            <p:ph type="title"/>
          </p:nvPr>
        </p:nvSpPr>
        <p:spPr>
          <a:xfrm>
            <a:off x="972600" y="1758200"/>
            <a:ext cx="10251600" cy="7136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3467"/>
            </a:lvl1pPr>
            <a:lvl2pPr lvl="1">
              <a:spcBef>
                <a:spcPts val="0"/>
              </a:spcBef>
              <a:spcAft>
                <a:spcPts val="0"/>
              </a:spcAft>
              <a:buSzPts val="2600"/>
              <a:buNone/>
              <a:defRPr sz="3467"/>
            </a:lvl2pPr>
            <a:lvl3pPr lvl="2">
              <a:spcBef>
                <a:spcPts val="0"/>
              </a:spcBef>
              <a:spcAft>
                <a:spcPts val="0"/>
              </a:spcAft>
              <a:buSzPts val="2600"/>
              <a:buNone/>
              <a:defRPr sz="3467"/>
            </a:lvl3pPr>
            <a:lvl4pPr lvl="3">
              <a:spcBef>
                <a:spcPts val="0"/>
              </a:spcBef>
              <a:spcAft>
                <a:spcPts val="0"/>
              </a:spcAft>
              <a:buSzPts val="2600"/>
              <a:buNone/>
              <a:defRPr sz="3467"/>
            </a:lvl4pPr>
            <a:lvl5pPr lvl="4">
              <a:spcBef>
                <a:spcPts val="0"/>
              </a:spcBef>
              <a:spcAft>
                <a:spcPts val="0"/>
              </a:spcAft>
              <a:buSzPts val="2600"/>
              <a:buNone/>
              <a:defRPr sz="3467"/>
            </a:lvl5pPr>
            <a:lvl6pPr lvl="5">
              <a:spcBef>
                <a:spcPts val="0"/>
              </a:spcBef>
              <a:spcAft>
                <a:spcPts val="0"/>
              </a:spcAft>
              <a:buSzPts val="2600"/>
              <a:buNone/>
              <a:defRPr sz="3467"/>
            </a:lvl6pPr>
            <a:lvl7pPr lvl="6">
              <a:spcBef>
                <a:spcPts val="0"/>
              </a:spcBef>
              <a:spcAft>
                <a:spcPts val="0"/>
              </a:spcAft>
              <a:buSzPts val="2600"/>
              <a:buNone/>
              <a:defRPr sz="3467"/>
            </a:lvl7pPr>
            <a:lvl8pPr lvl="7">
              <a:spcBef>
                <a:spcPts val="0"/>
              </a:spcBef>
              <a:spcAft>
                <a:spcPts val="0"/>
              </a:spcAft>
              <a:buSzPts val="2600"/>
              <a:buNone/>
              <a:defRPr sz="3467"/>
            </a:lvl8pPr>
            <a:lvl9pPr lvl="8">
              <a:spcBef>
                <a:spcPts val="0"/>
              </a:spcBef>
              <a:spcAft>
                <a:spcPts val="0"/>
              </a:spcAft>
              <a:buSzPts val="2600"/>
              <a:buNone/>
              <a:defRPr sz="3467"/>
            </a:lvl9pPr>
          </a:lstStyle>
          <a:p>
            <a:endParaRPr/>
          </a:p>
        </p:txBody>
      </p:sp>
      <p:sp>
        <p:nvSpPr>
          <p:cNvPr id="29" name="Google Shape;29;p4"/>
          <p:cNvSpPr txBox="1">
            <a:spLocks noGrp="1"/>
          </p:cNvSpPr>
          <p:nvPr>
            <p:ph type="body" idx="1"/>
          </p:nvPr>
        </p:nvSpPr>
        <p:spPr>
          <a:xfrm>
            <a:off x="972600" y="2771833"/>
            <a:ext cx="10251600" cy="3014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SV" smtClean="0"/>
              <a:pPr/>
              <a:t>‹Nº›</a:t>
            </a:fld>
            <a:endParaRPr lang="es-SV"/>
          </a:p>
        </p:txBody>
      </p:sp>
    </p:spTree>
    <p:extLst>
      <p:ext uri="{BB962C8B-B14F-4D97-AF65-F5344CB8AC3E}">
        <p14:creationId xmlns:p14="http://schemas.microsoft.com/office/powerpoint/2010/main" val="133578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97737C-77B1-4FDF-820E-46A3C5FC33C5}"/>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7B0D8A53-6D12-4118-B198-8CE01CF97EB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3CA78FC2-2E8E-4D44-9AA9-E6DCC82A3751}"/>
              </a:ext>
            </a:extLst>
          </p:cNvPr>
          <p:cNvSpPr>
            <a:spLocks noGrp="1"/>
          </p:cNvSpPr>
          <p:nvPr>
            <p:ph type="dt" sz="half" idx="10"/>
          </p:nvPr>
        </p:nvSpPr>
        <p:spPr/>
        <p:txBody>
          <a:bodyPr/>
          <a:lstStyle/>
          <a:p>
            <a:fld id="{0B84F0A3-AE4B-4AD7-975D-FFE0FF1960A4}" type="datetimeFigureOut">
              <a:rPr lang="es-SV" smtClean="0"/>
              <a:t>5/4/2021</a:t>
            </a:fld>
            <a:endParaRPr lang="es-SV"/>
          </a:p>
        </p:txBody>
      </p:sp>
      <p:sp>
        <p:nvSpPr>
          <p:cNvPr id="5" name="Marcador de pie de página 4">
            <a:extLst>
              <a:ext uri="{FF2B5EF4-FFF2-40B4-BE49-F238E27FC236}">
                <a16:creationId xmlns:a16="http://schemas.microsoft.com/office/drawing/2014/main" id="{5832DE35-8135-41C8-866D-C11D88502683}"/>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E8435DE8-27A4-4EC7-97A5-491C0F1EF978}"/>
              </a:ext>
            </a:extLst>
          </p:cNvPr>
          <p:cNvSpPr>
            <a:spLocks noGrp="1"/>
          </p:cNvSpPr>
          <p:nvPr>
            <p:ph type="sldNum" sz="quarter" idx="12"/>
          </p:nvPr>
        </p:nvSpPr>
        <p:spPr/>
        <p:txBody>
          <a:bodyPr/>
          <a:lstStyle/>
          <a:p>
            <a:fld id="{636472D4-92A0-4FF5-9C21-1F8B0517150C}" type="slidenum">
              <a:rPr lang="es-SV" smtClean="0"/>
              <a:t>‹Nº›</a:t>
            </a:fld>
            <a:endParaRPr lang="es-SV"/>
          </a:p>
        </p:txBody>
      </p:sp>
    </p:spTree>
    <p:extLst>
      <p:ext uri="{BB962C8B-B14F-4D97-AF65-F5344CB8AC3E}">
        <p14:creationId xmlns:p14="http://schemas.microsoft.com/office/powerpoint/2010/main" val="262272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0554F-A3F6-41CF-A01C-18A759896BA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1B1AC0A5-F0EF-49EC-8767-48B4E46A2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A758D14-080B-45DB-8A4C-D862B514DFB3}"/>
              </a:ext>
            </a:extLst>
          </p:cNvPr>
          <p:cNvSpPr>
            <a:spLocks noGrp="1"/>
          </p:cNvSpPr>
          <p:nvPr>
            <p:ph type="dt" sz="half" idx="10"/>
          </p:nvPr>
        </p:nvSpPr>
        <p:spPr/>
        <p:txBody>
          <a:bodyPr/>
          <a:lstStyle/>
          <a:p>
            <a:fld id="{0B84F0A3-AE4B-4AD7-975D-FFE0FF1960A4}" type="datetimeFigureOut">
              <a:rPr lang="es-SV" smtClean="0"/>
              <a:t>5/4/2021</a:t>
            </a:fld>
            <a:endParaRPr lang="es-SV"/>
          </a:p>
        </p:txBody>
      </p:sp>
      <p:sp>
        <p:nvSpPr>
          <p:cNvPr id="5" name="Marcador de pie de página 4">
            <a:extLst>
              <a:ext uri="{FF2B5EF4-FFF2-40B4-BE49-F238E27FC236}">
                <a16:creationId xmlns:a16="http://schemas.microsoft.com/office/drawing/2014/main" id="{AEB6622F-6D10-4EA8-9199-2743351E6346}"/>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A656D34D-31F3-44BC-9B4A-6F3464C9EE1F}"/>
              </a:ext>
            </a:extLst>
          </p:cNvPr>
          <p:cNvSpPr>
            <a:spLocks noGrp="1"/>
          </p:cNvSpPr>
          <p:nvPr>
            <p:ph type="sldNum" sz="quarter" idx="12"/>
          </p:nvPr>
        </p:nvSpPr>
        <p:spPr/>
        <p:txBody>
          <a:bodyPr/>
          <a:lstStyle/>
          <a:p>
            <a:fld id="{636472D4-92A0-4FF5-9C21-1F8B0517150C}" type="slidenum">
              <a:rPr lang="es-SV" smtClean="0"/>
              <a:t>‹Nº›</a:t>
            </a:fld>
            <a:endParaRPr lang="es-SV"/>
          </a:p>
        </p:txBody>
      </p:sp>
    </p:spTree>
    <p:extLst>
      <p:ext uri="{BB962C8B-B14F-4D97-AF65-F5344CB8AC3E}">
        <p14:creationId xmlns:p14="http://schemas.microsoft.com/office/powerpoint/2010/main" val="266410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A0CF7-68AF-4849-962B-EEC887713679}"/>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149833A1-0451-485B-A079-0E6E167090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6DA2004D-372D-4C6C-99E0-9BA26A0EF01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D821462C-952B-4E1B-839D-179887F589E3}"/>
              </a:ext>
            </a:extLst>
          </p:cNvPr>
          <p:cNvSpPr>
            <a:spLocks noGrp="1"/>
          </p:cNvSpPr>
          <p:nvPr>
            <p:ph type="dt" sz="half" idx="10"/>
          </p:nvPr>
        </p:nvSpPr>
        <p:spPr/>
        <p:txBody>
          <a:bodyPr/>
          <a:lstStyle/>
          <a:p>
            <a:fld id="{0B84F0A3-AE4B-4AD7-975D-FFE0FF1960A4}" type="datetimeFigureOut">
              <a:rPr lang="es-SV" smtClean="0"/>
              <a:t>5/4/2021</a:t>
            </a:fld>
            <a:endParaRPr lang="es-SV"/>
          </a:p>
        </p:txBody>
      </p:sp>
      <p:sp>
        <p:nvSpPr>
          <p:cNvPr id="6" name="Marcador de pie de página 5">
            <a:extLst>
              <a:ext uri="{FF2B5EF4-FFF2-40B4-BE49-F238E27FC236}">
                <a16:creationId xmlns:a16="http://schemas.microsoft.com/office/drawing/2014/main" id="{E95F6531-B239-4152-A9F4-ADF524B63CAB}"/>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AE17A3DE-6415-4E0D-B0CE-018F182B8135}"/>
              </a:ext>
            </a:extLst>
          </p:cNvPr>
          <p:cNvSpPr>
            <a:spLocks noGrp="1"/>
          </p:cNvSpPr>
          <p:nvPr>
            <p:ph type="sldNum" sz="quarter" idx="12"/>
          </p:nvPr>
        </p:nvSpPr>
        <p:spPr/>
        <p:txBody>
          <a:bodyPr/>
          <a:lstStyle/>
          <a:p>
            <a:fld id="{636472D4-92A0-4FF5-9C21-1F8B0517150C}" type="slidenum">
              <a:rPr lang="es-SV" smtClean="0"/>
              <a:t>‹Nº›</a:t>
            </a:fld>
            <a:endParaRPr lang="es-SV"/>
          </a:p>
        </p:txBody>
      </p:sp>
    </p:spTree>
    <p:extLst>
      <p:ext uri="{BB962C8B-B14F-4D97-AF65-F5344CB8AC3E}">
        <p14:creationId xmlns:p14="http://schemas.microsoft.com/office/powerpoint/2010/main" val="399958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4E519-D458-46B9-B636-38B2AA2412C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CBF2A770-FE78-405E-B42C-F7AF9A836C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533842A-6FF2-4AED-A349-CB5BB0D378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3C12CB66-DFE2-4034-B0B9-4DD03FD89E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FEFC849-8D50-4356-AE90-E20356613BB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8B312292-D255-4966-8C0A-C59656EAF3DC}"/>
              </a:ext>
            </a:extLst>
          </p:cNvPr>
          <p:cNvSpPr>
            <a:spLocks noGrp="1"/>
          </p:cNvSpPr>
          <p:nvPr>
            <p:ph type="dt" sz="half" idx="10"/>
          </p:nvPr>
        </p:nvSpPr>
        <p:spPr/>
        <p:txBody>
          <a:bodyPr/>
          <a:lstStyle/>
          <a:p>
            <a:fld id="{0B84F0A3-AE4B-4AD7-975D-FFE0FF1960A4}" type="datetimeFigureOut">
              <a:rPr lang="es-SV" smtClean="0"/>
              <a:t>5/4/2021</a:t>
            </a:fld>
            <a:endParaRPr lang="es-SV"/>
          </a:p>
        </p:txBody>
      </p:sp>
      <p:sp>
        <p:nvSpPr>
          <p:cNvPr id="8" name="Marcador de pie de página 7">
            <a:extLst>
              <a:ext uri="{FF2B5EF4-FFF2-40B4-BE49-F238E27FC236}">
                <a16:creationId xmlns:a16="http://schemas.microsoft.com/office/drawing/2014/main" id="{4D70D7F5-CCFD-414B-A851-4EBCC66FEB49}"/>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20E90EFF-A892-4772-9307-66FA6E052184}"/>
              </a:ext>
            </a:extLst>
          </p:cNvPr>
          <p:cNvSpPr>
            <a:spLocks noGrp="1"/>
          </p:cNvSpPr>
          <p:nvPr>
            <p:ph type="sldNum" sz="quarter" idx="12"/>
          </p:nvPr>
        </p:nvSpPr>
        <p:spPr/>
        <p:txBody>
          <a:bodyPr/>
          <a:lstStyle/>
          <a:p>
            <a:fld id="{636472D4-92A0-4FF5-9C21-1F8B0517150C}" type="slidenum">
              <a:rPr lang="es-SV" smtClean="0"/>
              <a:t>‹Nº›</a:t>
            </a:fld>
            <a:endParaRPr lang="es-SV"/>
          </a:p>
        </p:txBody>
      </p:sp>
    </p:spTree>
    <p:extLst>
      <p:ext uri="{BB962C8B-B14F-4D97-AF65-F5344CB8AC3E}">
        <p14:creationId xmlns:p14="http://schemas.microsoft.com/office/powerpoint/2010/main" val="893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FEB4D-F1B6-4CE3-9563-CA452006840F}"/>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B9197529-D563-4757-8ECA-7A27E8EA7427}"/>
              </a:ext>
            </a:extLst>
          </p:cNvPr>
          <p:cNvSpPr>
            <a:spLocks noGrp="1"/>
          </p:cNvSpPr>
          <p:nvPr>
            <p:ph type="dt" sz="half" idx="10"/>
          </p:nvPr>
        </p:nvSpPr>
        <p:spPr/>
        <p:txBody>
          <a:bodyPr/>
          <a:lstStyle/>
          <a:p>
            <a:fld id="{0B84F0A3-AE4B-4AD7-975D-FFE0FF1960A4}" type="datetimeFigureOut">
              <a:rPr lang="es-SV" smtClean="0"/>
              <a:t>5/4/2021</a:t>
            </a:fld>
            <a:endParaRPr lang="es-SV"/>
          </a:p>
        </p:txBody>
      </p:sp>
      <p:sp>
        <p:nvSpPr>
          <p:cNvPr id="4" name="Marcador de pie de página 3">
            <a:extLst>
              <a:ext uri="{FF2B5EF4-FFF2-40B4-BE49-F238E27FC236}">
                <a16:creationId xmlns:a16="http://schemas.microsoft.com/office/drawing/2014/main" id="{2AB9B611-0440-4A34-B4E2-FA07DC93372F}"/>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76D18DF9-34B3-47E0-AB68-E22A2A6FF6A2}"/>
              </a:ext>
            </a:extLst>
          </p:cNvPr>
          <p:cNvSpPr>
            <a:spLocks noGrp="1"/>
          </p:cNvSpPr>
          <p:nvPr>
            <p:ph type="sldNum" sz="quarter" idx="12"/>
          </p:nvPr>
        </p:nvSpPr>
        <p:spPr/>
        <p:txBody>
          <a:bodyPr/>
          <a:lstStyle/>
          <a:p>
            <a:fld id="{636472D4-92A0-4FF5-9C21-1F8B0517150C}" type="slidenum">
              <a:rPr lang="es-SV" smtClean="0"/>
              <a:t>‹Nº›</a:t>
            </a:fld>
            <a:endParaRPr lang="es-SV"/>
          </a:p>
        </p:txBody>
      </p:sp>
    </p:spTree>
    <p:extLst>
      <p:ext uri="{BB962C8B-B14F-4D97-AF65-F5344CB8AC3E}">
        <p14:creationId xmlns:p14="http://schemas.microsoft.com/office/powerpoint/2010/main" val="40486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517A8CF-9027-431C-86CF-51D1EE1F654E}"/>
              </a:ext>
            </a:extLst>
          </p:cNvPr>
          <p:cNvSpPr>
            <a:spLocks noGrp="1"/>
          </p:cNvSpPr>
          <p:nvPr>
            <p:ph type="dt" sz="half" idx="10"/>
          </p:nvPr>
        </p:nvSpPr>
        <p:spPr/>
        <p:txBody>
          <a:bodyPr/>
          <a:lstStyle/>
          <a:p>
            <a:fld id="{0B84F0A3-AE4B-4AD7-975D-FFE0FF1960A4}" type="datetimeFigureOut">
              <a:rPr lang="es-SV" smtClean="0"/>
              <a:t>5/4/2021</a:t>
            </a:fld>
            <a:endParaRPr lang="es-SV"/>
          </a:p>
        </p:txBody>
      </p:sp>
      <p:sp>
        <p:nvSpPr>
          <p:cNvPr id="3" name="Marcador de pie de página 2">
            <a:extLst>
              <a:ext uri="{FF2B5EF4-FFF2-40B4-BE49-F238E27FC236}">
                <a16:creationId xmlns:a16="http://schemas.microsoft.com/office/drawing/2014/main" id="{8244AA3E-7E72-43D0-9278-AC2197EA4507}"/>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id="{12565C18-1B06-4C11-ABA3-A08FAB331DD2}"/>
              </a:ext>
            </a:extLst>
          </p:cNvPr>
          <p:cNvSpPr>
            <a:spLocks noGrp="1"/>
          </p:cNvSpPr>
          <p:nvPr>
            <p:ph type="sldNum" sz="quarter" idx="12"/>
          </p:nvPr>
        </p:nvSpPr>
        <p:spPr/>
        <p:txBody>
          <a:bodyPr/>
          <a:lstStyle/>
          <a:p>
            <a:fld id="{636472D4-92A0-4FF5-9C21-1F8B0517150C}" type="slidenum">
              <a:rPr lang="es-SV" smtClean="0"/>
              <a:t>‹Nº›</a:t>
            </a:fld>
            <a:endParaRPr lang="es-SV"/>
          </a:p>
        </p:txBody>
      </p:sp>
    </p:spTree>
    <p:extLst>
      <p:ext uri="{BB962C8B-B14F-4D97-AF65-F5344CB8AC3E}">
        <p14:creationId xmlns:p14="http://schemas.microsoft.com/office/powerpoint/2010/main" val="271295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6F6B82-FA10-414C-B59B-A689CF8BB9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7FFB9281-2224-46C7-9A34-977FC98C1B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32830DEE-FDFE-40EC-A64D-5A28A9E9D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1A0A59-8985-46EC-846E-0DAAE040C9E7}"/>
              </a:ext>
            </a:extLst>
          </p:cNvPr>
          <p:cNvSpPr>
            <a:spLocks noGrp="1"/>
          </p:cNvSpPr>
          <p:nvPr>
            <p:ph type="dt" sz="half" idx="10"/>
          </p:nvPr>
        </p:nvSpPr>
        <p:spPr/>
        <p:txBody>
          <a:bodyPr/>
          <a:lstStyle/>
          <a:p>
            <a:fld id="{0B84F0A3-AE4B-4AD7-975D-FFE0FF1960A4}" type="datetimeFigureOut">
              <a:rPr lang="es-SV" smtClean="0"/>
              <a:t>5/4/2021</a:t>
            </a:fld>
            <a:endParaRPr lang="es-SV"/>
          </a:p>
        </p:txBody>
      </p:sp>
      <p:sp>
        <p:nvSpPr>
          <p:cNvPr id="6" name="Marcador de pie de página 5">
            <a:extLst>
              <a:ext uri="{FF2B5EF4-FFF2-40B4-BE49-F238E27FC236}">
                <a16:creationId xmlns:a16="http://schemas.microsoft.com/office/drawing/2014/main" id="{C6E4A052-A170-4C8B-8381-D1796F7004D8}"/>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39CA1353-4D37-4304-B44F-B0A496C8E13B}"/>
              </a:ext>
            </a:extLst>
          </p:cNvPr>
          <p:cNvSpPr>
            <a:spLocks noGrp="1"/>
          </p:cNvSpPr>
          <p:nvPr>
            <p:ph type="sldNum" sz="quarter" idx="12"/>
          </p:nvPr>
        </p:nvSpPr>
        <p:spPr/>
        <p:txBody>
          <a:bodyPr/>
          <a:lstStyle/>
          <a:p>
            <a:fld id="{636472D4-92A0-4FF5-9C21-1F8B0517150C}" type="slidenum">
              <a:rPr lang="es-SV" smtClean="0"/>
              <a:t>‹Nº›</a:t>
            </a:fld>
            <a:endParaRPr lang="es-SV"/>
          </a:p>
        </p:txBody>
      </p:sp>
    </p:spTree>
    <p:extLst>
      <p:ext uri="{BB962C8B-B14F-4D97-AF65-F5344CB8AC3E}">
        <p14:creationId xmlns:p14="http://schemas.microsoft.com/office/powerpoint/2010/main" val="74682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3ABD1-0063-46DB-A401-D1108FAA1B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2DB4B748-ABAC-4199-8BCC-4B213F781A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8F18749D-BB25-4229-94AA-EC6689B37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1848F4A-E7D1-4B6E-AD45-DEF1EC2CC859}"/>
              </a:ext>
            </a:extLst>
          </p:cNvPr>
          <p:cNvSpPr>
            <a:spLocks noGrp="1"/>
          </p:cNvSpPr>
          <p:nvPr>
            <p:ph type="dt" sz="half" idx="10"/>
          </p:nvPr>
        </p:nvSpPr>
        <p:spPr/>
        <p:txBody>
          <a:bodyPr/>
          <a:lstStyle/>
          <a:p>
            <a:fld id="{0B84F0A3-AE4B-4AD7-975D-FFE0FF1960A4}" type="datetimeFigureOut">
              <a:rPr lang="es-SV" smtClean="0"/>
              <a:t>5/4/2021</a:t>
            </a:fld>
            <a:endParaRPr lang="es-SV"/>
          </a:p>
        </p:txBody>
      </p:sp>
      <p:sp>
        <p:nvSpPr>
          <p:cNvPr id="6" name="Marcador de pie de página 5">
            <a:extLst>
              <a:ext uri="{FF2B5EF4-FFF2-40B4-BE49-F238E27FC236}">
                <a16:creationId xmlns:a16="http://schemas.microsoft.com/office/drawing/2014/main" id="{BF6AB20F-6FA0-4F0E-95E3-A306C1A4DE9F}"/>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0D2855DA-3F19-4FF4-B23F-E26D2E1004F3}"/>
              </a:ext>
            </a:extLst>
          </p:cNvPr>
          <p:cNvSpPr>
            <a:spLocks noGrp="1"/>
          </p:cNvSpPr>
          <p:nvPr>
            <p:ph type="sldNum" sz="quarter" idx="12"/>
          </p:nvPr>
        </p:nvSpPr>
        <p:spPr/>
        <p:txBody>
          <a:bodyPr/>
          <a:lstStyle/>
          <a:p>
            <a:fld id="{636472D4-92A0-4FF5-9C21-1F8B0517150C}" type="slidenum">
              <a:rPr lang="es-SV" smtClean="0"/>
              <a:t>‹Nº›</a:t>
            </a:fld>
            <a:endParaRPr lang="es-SV"/>
          </a:p>
        </p:txBody>
      </p:sp>
    </p:spTree>
    <p:extLst>
      <p:ext uri="{BB962C8B-B14F-4D97-AF65-F5344CB8AC3E}">
        <p14:creationId xmlns:p14="http://schemas.microsoft.com/office/powerpoint/2010/main" val="1717487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E25C06B-E7E0-43BE-99DE-2EC95DDB72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6A28204E-2E87-4F2B-A365-BB1CFEBB59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E3E49528-2DC9-4C31-AA70-98C4D8D75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4F0A3-AE4B-4AD7-975D-FFE0FF1960A4}" type="datetimeFigureOut">
              <a:rPr lang="es-SV" smtClean="0"/>
              <a:t>5/4/2021</a:t>
            </a:fld>
            <a:endParaRPr lang="es-SV"/>
          </a:p>
        </p:txBody>
      </p:sp>
      <p:sp>
        <p:nvSpPr>
          <p:cNvPr id="5" name="Marcador de pie de página 4">
            <a:extLst>
              <a:ext uri="{FF2B5EF4-FFF2-40B4-BE49-F238E27FC236}">
                <a16:creationId xmlns:a16="http://schemas.microsoft.com/office/drawing/2014/main" id="{2F09EB1B-51EC-4467-8C7A-0596167D6E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1BC2F1A3-44B7-42DF-B9DF-F32365F1D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472D4-92A0-4FF5-9C21-1F8B0517150C}" type="slidenum">
              <a:rPr lang="es-SV" smtClean="0"/>
              <a:t>‹Nº›</a:t>
            </a:fld>
            <a:endParaRPr lang="es-SV"/>
          </a:p>
        </p:txBody>
      </p:sp>
    </p:spTree>
    <p:extLst>
      <p:ext uri="{BB962C8B-B14F-4D97-AF65-F5344CB8AC3E}">
        <p14:creationId xmlns:p14="http://schemas.microsoft.com/office/powerpoint/2010/main" val="2363232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wfp.org/publications/2017-food-security-emigration-why-people-flee-salvador-guatemala-honduras" TargetMode="External"/><Relationship Id="rId7" Type="http://schemas.openxmlformats.org/officeDocument/2006/relationships/hyperlink" Target="https://econpapers.repec.org/article/sprclimat/v_3a140_3ay_3a2017_3ai_3a3_3ad_3a10.1007_5fs10584-016-1863-2.ht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cepal.org/en/publications/44288-atlas-migration-northern-central-america" TargetMode="External"/><Relationship Id="rId5" Type="http://schemas.openxmlformats.org/officeDocument/2006/relationships/hyperlink" Target="https://reliefweb.int/report/guatemala/mojados-por-la-sequ-hambre-y-migraci-n-en-el-corredor-seco-de-guatemala" TargetMode="External"/><Relationship Id="rId4" Type="http://schemas.openxmlformats.org/officeDocument/2006/relationships/hyperlink" Target="http://documents1.worldbank.org/curated/en/983921522304806221/pdf/124724-BRI-PUBLIC-NEWSERIES-Groundswell-note-PN3.pdf" TargetMode="Externa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55AB12E-000F-452E-92E7-E3D8CEEE365B}"/>
              </a:ext>
            </a:extLst>
          </p:cNvPr>
          <p:cNvSpPr>
            <a:spLocks noGrp="1"/>
          </p:cNvSpPr>
          <p:nvPr>
            <p:ph type="ctrTitle"/>
          </p:nvPr>
        </p:nvSpPr>
        <p:spPr>
          <a:xfrm>
            <a:off x="1524000" y="1293338"/>
            <a:ext cx="9144000" cy="3274592"/>
          </a:xfrm>
        </p:spPr>
        <p:txBody>
          <a:bodyPr anchor="ctr">
            <a:normAutofit/>
          </a:bodyPr>
          <a:lstStyle/>
          <a:p>
            <a:r>
              <a:rPr lang="es-ES" sz="7200"/>
              <a:t>Cambio Climático y Nuevos Modelos de Desarrollo</a:t>
            </a:r>
            <a:endParaRPr lang="es-SV" sz="7200"/>
          </a:p>
        </p:txBody>
      </p:sp>
      <p:sp>
        <p:nvSpPr>
          <p:cNvPr id="3" name="Subtítulo 2">
            <a:extLst>
              <a:ext uri="{FF2B5EF4-FFF2-40B4-BE49-F238E27FC236}">
                <a16:creationId xmlns:a16="http://schemas.microsoft.com/office/drawing/2014/main" id="{CF3541C3-BB13-4C47-B2ED-D45AB2783D8E}"/>
              </a:ext>
            </a:extLst>
          </p:cNvPr>
          <p:cNvSpPr>
            <a:spLocks noGrp="1"/>
          </p:cNvSpPr>
          <p:nvPr>
            <p:ph type="subTitle" idx="1"/>
          </p:nvPr>
        </p:nvSpPr>
        <p:spPr>
          <a:xfrm>
            <a:off x="1524000" y="5514052"/>
            <a:ext cx="9144000" cy="651910"/>
          </a:xfrm>
        </p:spPr>
        <p:txBody>
          <a:bodyPr anchor="ctr">
            <a:normAutofit/>
          </a:bodyPr>
          <a:lstStyle/>
          <a:p>
            <a:r>
              <a:rPr lang="es-ES"/>
              <a:t>Silvia Vides</a:t>
            </a:r>
            <a:endParaRPr lang="es-SV"/>
          </a:p>
        </p:txBody>
      </p:sp>
      <p:cxnSp>
        <p:nvCxnSpPr>
          <p:cNvPr id="34" name="Straight Connector 3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277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
        <p:cNvGrpSpPr/>
        <p:nvPr/>
      </p:nvGrpSpPr>
      <p:grpSpPr>
        <a:xfrm>
          <a:off x="0" y="0"/>
          <a:ext cx="0" cy="0"/>
          <a:chOff x="0" y="0"/>
          <a:chExt cx="0" cy="0"/>
        </a:xfrm>
      </p:grpSpPr>
      <p:sp useBgFill="1">
        <p:nvSpPr>
          <p:cNvPr id="177" name="Rectangle 17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oogle Shape;104;p15"/>
          <p:cNvSpPr txBox="1">
            <a:spLocks noGrp="1"/>
          </p:cNvSpPr>
          <p:nvPr>
            <p:ph type="title"/>
          </p:nvPr>
        </p:nvSpPr>
        <p:spPr>
          <a:xfrm>
            <a:off x="589560" y="856180"/>
            <a:ext cx="4560584" cy="1128068"/>
          </a:xfrm>
          <a:prstGeom prst="rect">
            <a:avLst/>
          </a:prstGeom>
        </p:spPr>
        <p:txBody>
          <a:bodyPr spcFirstLastPara="1" vert="horz" lIns="91440" tIns="45720" rIns="91440" bIns="45720" rtlCol="0" anchor="ctr" anchorCtr="0">
            <a:normAutofit/>
          </a:bodyPr>
          <a:lstStyle/>
          <a:p>
            <a:pPr>
              <a:spcBef>
                <a:spcPct val="0"/>
              </a:spcBef>
            </a:pPr>
            <a:r>
              <a:rPr lang="en-US" sz="2500"/>
              <a:t>Triple Nexo: El Cambio Climático y Migración a Nivel Global</a:t>
            </a:r>
          </a:p>
        </p:txBody>
      </p:sp>
      <p:grpSp>
        <p:nvGrpSpPr>
          <p:cNvPr id="179" name="Group 17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0" name="Rectangle 17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Rectangle 18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Google Shape;105;p15"/>
          <p:cNvSpPr txBox="1">
            <a:spLocks noGrp="1"/>
          </p:cNvSpPr>
          <p:nvPr>
            <p:ph type="body" idx="1"/>
          </p:nvPr>
        </p:nvSpPr>
        <p:spPr>
          <a:xfrm>
            <a:off x="590719" y="2330505"/>
            <a:ext cx="4559425" cy="3979585"/>
          </a:xfrm>
          <a:prstGeom prst="rect">
            <a:avLst/>
          </a:prstGeom>
        </p:spPr>
        <p:txBody>
          <a:bodyPr spcFirstLastPara="1" vert="horz" lIns="91440" tIns="45720" rIns="91440" bIns="45720" rtlCol="0" anchor="ctr" anchorCtr="0">
            <a:normAutofit/>
          </a:bodyPr>
          <a:lstStyle/>
          <a:p>
            <a:pPr marL="0" indent="-228600">
              <a:buSzPts val="605"/>
              <a:buFont typeface="Arial" panose="020B0604020202020204" pitchFamily="34" charset="0"/>
              <a:buChar char="•"/>
            </a:pPr>
            <a:r>
              <a:rPr lang="en-US" sz="1700">
                <a:sym typeface="Times New Roman"/>
              </a:rPr>
              <a:t>La agricultura, pastoreo y pesca pueden ser menos viables debido al CC, </a:t>
            </a:r>
            <a:r>
              <a:rPr lang="en-US" sz="1700" b="1">
                <a:sym typeface="Times New Roman"/>
              </a:rPr>
              <a:t>especialmente en zonas ya degradadas</a:t>
            </a:r>
          </a:p>
          <a:p>
            <a:pPr indent="-228600">
              <a:buClr>
                <a:srgbClr val="000000"/>
              </a:buClr>
              <a:buSzPts val="1550"/>
              <a:buFont typeface="Arial" panose="020B0604020202020204" pitchFamily="34" charset="0"/>
              <a:buChar char="•"/>
            </a:pPr>
            <a:r>
              <a:rPr lang="en-US" sz="1700">
                <a:sym typeface="Times New Roman"/>
              </a:rPr>
              <a:t>Lo que puede resultar en la movilidad, actividades ilícitas o no sostenibles, y el crecimiento de grupos armados/criminales</a:t>
            </a:r>
          </a:p>
          <a:p>
            <a:pPr marL="0" indent="-228600">
              <a:spcBef>
                <a:spcPts val="1600"/>
              </a:spcBef>
              <a:buSzPts val="605"/>
              <a:buFont typeface="Arial" panose="020B0604020202020204" pitchFamily="34" charset="0"/>
              <a:buChar char="•"/>
            </a:pPr>
            <a:r>
              <a:rPr lang="en-US" sz="1700" b="1">
                <a:sym typeface="Times New Roman"/>
              </a:rPr>
              <a:t>CC podría aumentar las tendencias de migración existentes, sobretodo internamente, llevando a:</a:t>
            </a:r>
          </a:p>
          <a:p>
            <a:pPr indent="-228600">
              <a:buClr>
                <a:srgbClr val="000000"/>
              </a:buClr>
              <a:buSzPts val="1550"/>
              <a:buFont typeface="Arial" panose="020B0604020202020204" pitchFamily="34" charset="0"/>
              <a:buChar char="•"/>
            </a:pPr>
            <a:r>
              <a:rPr lang="en-US" sz="1700">
                <a:sym typeface="Times New Roman"/>
              </a:rPr>
              <a:t>Posibles desafíos para proveer los servicios básicos, particularmente en asentamientos improvisados, resultando en la marginalización, tensión y una sensación de injusticia </a:t>
            </a:r>
          </a:p>
        </p:txBody>
      </p:sp>
      <p:sp>
        <p:nvSpPr>
          <p:cNvPr id="185" name="Rectangle 18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oogle Shape;106;p15">
            <a:extLst>
              <a:ext uri="{FF2B5EF4-FFF2-40B4-BE49-F238E27FC236}">
                <a16:creationId xmlns:a16="http://schemas.microsoft.com/office/drawing/2014/main" id="{FC082112-BC01-46BD-96C3-917C1594D5C1}"/>
              </a:ext>
            </a:extLst>
          </p:cNvPr>
          <p:cNvPicPr preferRelativeResize="0"/>
          <p:nvPr/>
        </p:nvPicPr>
        <p:blipFill>
          <a:blip r:embed="rId3">
            <a:alphaModFix/>
          </a:blip>
          <a:stretch>
            <a:fillRect/>
          </a:stretch>
        </p:blipFill>
        <p:spPr>
          <a:xfrm>
            <a:off x="6041006" y="1206856"/>
            <a:ext cx="5560275" cy="468594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6"/>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Google Shape;127;p18"/>
          <p:cNvSpPr txBox="1">
            <a:spLocks noGrp="1"/>
          </p:cNvSpPr>
          <p:nvPr>
            <p:ph type="title"/>
          </p:nvPr>
        </p:nvSpPr>
        <p:spPr>
          <a:xfrm>
            <a:off x="589560" y="856180"/>
            <a:ext cx="5279408" cy="1128068"/>
          </a:xfrm>
          <a:prstGeom prst="rect">
            <a:avLst/>
          </a:prstGeom>
        </p:spPr>
        <p:txBody>
          <a:bodyPr spcFirstLastPara="1" vert="horz" lIns="91440" tIns="45720" rIns="91440" bIns="45720" rtlCol="0" anchor="ctr" anchorCtr="0">
            <a:normAutofit/>
          </a:bodyPr>
          <a:lstStyle/>
          <a:p>
            <a:pPr>
              <a:spcBef>
                <a:spcPct val="0"/>
              </a:spcBef>
              <a:buSzPts val="990"/>
            </a:pPr>
            <a:r>
              <a:rPr lang="en-US" sz="3700" dirty="0"/>
              <a:t>Los </a:t>
            </a:r>
            <a:r>
              <a:rPr lang="en-US" sz="3700" dirty="0" err="1"/>
              <a:t>Migrantes</a:t>
            </a:r>
            <a:r>
              <a:rPr lang="en-US" sz="3700" dirty="0"/>
              <a:t> </a:t>
            </a:r>
            <a:r>
              <a:rPr lang="en-US" sz="3700" dirty="0" err="1"/>
              <a:t>Centroamericanos</a:t>
            </a:r>
            <a:endParaRPr lang="en-US" sz="3700" dirty="0"/>
          </a:p>
        </p:txBody>
      </p:sp>
      <p:grpSp>
        <p:nvGrpSpPr>
          <p:cNvPr id="138" name="Group 13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9" name="Rectangle 13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Google Shape;128;p18"/>
          <p:cNvSpPr txBox="1">
            <a:spLocks noGrp="1"/>
          </p:cNvSpPr>
          <p:nvPr>
            <p:ph type="body" idx="1"/>
          </p:nvPr>
        </p:nvSpPr>
        <p:spPr>
          <a:xfrm>
            <a:off x="590719" y="2330505"/>
            <a:ext cx="5278066" cy="3979585"/>
          </a:xfrm>
          <a:prstGeom prst="rect">
            <a:avLst/>
          </a:prstGeom>
        </p:spPr>
        <p:txBody>
          <a:bodyPr spcFirstLastPara="1" vert="horz" lIns="91440" tIns="45720" rIns="91440" bIns="45720" rtlCol="0" anchor="ctr" anchorCtr="0">
            <a:normAutofit/>
          </a:bodyPr>
          <a:lstStyle/>
          <a:p>
            <a:pPr indent="-228600">
              <a:spcAft>
                <a:spcPts val="600"/>
              </a:spcAft>
              <a:buClr>
                <a:srgbClr val="000000"/>
              </a:buClr>
              <a:buSzPts val="1900"/>
              <a:buFont typeface="Arial" panose="020B0604020202020204" pitchFamily="34" charset="0"/>
              <a:buChar char="•"/>
            </a:pPr>
            <a:r>
              <a:rPr lang="en-US" sz="1900" dirty="0">
                <a:sym typeface="Times New Roman"/>
              </a:rPr>
              <a:t>Son </a:t>
            </a:r>
            <a:r>
              <a:rPr lang="en-US" sz="1900" dirty="0" err="1">
                <a:sym typeface="Times New Roman"/>
              </a:rPr>
              <a:t>p</a:t>
            </a:r>
            <a:r>
              <a:rPr lang="en-US" sz="1900" dirty="0" err="1">
                <a:uFill>
                  <a:noFill/>
                </a:uFill>
                <a:sym typeface="Times New Roman"/>
                <a:hlinkClick r:id="rId3">
                  <a:extLst>
                    <a:ext uri="{A12FA001-AC4F-418D-AE19-62706E023703}">
                      <ahyp:hlinkClr xmlns:ahyp="http://schemas.microsoft.com/office/drawing/2018/hyperlinkcolor" val="tx"/>
                    </a:ext>
                  </a:extLst>
                </a:hlinkClick>
              </a:rPr>
              <a:t>roductores</a:t>
            </a:r>
            <a:r>
              <a:rPr lang="en-US" sz="1900" dirty="0">
                <a:uFill>
                  <a:noFill/>
                </a:uFill>
                <a:sym typeface="Times New Roman"/>
                <a:hlinkClick r:id="rId3">
                  <a:extLst>
                    <a:ext uri="{A12FA001-AC4F-418D-AE19-62706E023703}">
                      <ahyp:hlinkClr xmlns:ahyp="http://schemas.microsoft.com/office/drawing/2018/hyperlinkcolor" val="tx"/>
                    </a:ext>
                  </a:extLst>
                </a:hlinkClick>
              </a:rPr>
              <a:t> </a:t>
            </a:r>
            <a:r>
              <a:rPr lang="en-US" sz="1900" dirty="0" err="1">
                <a:uFill>
                  <a:noFill/>
                </a:uFill>
                <a:sym typeface="Times New Roman"/>
                <a:hlinkClick r:id="rId3">
                  <a:extLst>
                    <a:ext uri="{A12FA001-AC4F-418D-AE19-62706E023703}">
                      <ahyp:hlinkClr xmlns:ahyp="http://schemas.microsoft.com/office/drawing/2018/hyperlinkcolor" val="tx"/>
                    </a:ext>
                  </a:extLst>
                </a:hlinkClick>
              </a:rPr>
              <a:t>pequeños</a:t>
            </a:r>
            <a:r>
              <a:rPr lang="en-US" sz="1900" dirty="0">
                <a:uFill>
                  <a:noFill/>
                </a:uFill>
                <a:sym typeface="Times New Roman"/>
                <a:hlinkClick r:id="rId3">
                  <a:extLst>
                    <a:ext uri="{A12FA001-AC4F-418D-AE19-62706E023703}">
                      <ahyp:hlinkClr xmlns:ahyp="http://schemas.microsoft.com/office/drawing/2018/hyperlinkcolor" val="tx"/>
                    </a:ext>
                  </a:extLst>
                </a:hlinkClick>
              </a:rPr>
              <a:t>, </a:t>
            </a:r>
            <a:r>
              <a:rPr lang="en-US" sz="1900" dirty="0" err="1">
                <a:uFill>
                  <a:noFill/>
                </a:uFill>
                <a:sym typeface="Times New Roman"/>
                <a:hlinkClick r:id="rId3">
                  <a:extLst>
                    <a:ext uri="{A12FA001-AC4F-418D-AE19-62706E023703}">
                      <ahyp:hlinkClr xmlns:ahyp="http://schemas.microsoft.com/office/drawing/2018/hyperlinkcolor" val="tx"/>
                    </a:ext>
                  </a:extLst>
                </a:hlinkClick>
              </a:rPr>
              <a:t>pescadores</a:t>
            </a:r>
            <a:r>
              <a:rPr lang="en-US" sz="1900" dirty="0">
                <a:uFill>
                  <a:noFill/>
                </a:uFill>
                <a:sym typeface="Times New Roman"/>
                <a:hlinkClick r:id="rId3">
                  <a:extLst>
                    <a:ext uri="{A12FA001-AC4F-418D-AE19-62706E023703}">
                      <ahyp:hlinkClr xmlns:ahyp="http://schemas.microsoft.com/office/drawing/2018/hyperlinkcolor" val="tx"/>
                    </a:ext>
                  </a:extLst>
                </a:hlinkClick>
              </a:rPr>
              <a:t> </a:t>
            </a:r>
            <a:r>
              <a:rPr lang="en-US" sz="1900" dirty="0" err="1">
                <a:uFill>
                  <a:noFill/>
                </a:uFill>
                <a:sym typeface="Times New Roman"/>
                <a:hlinkClick r:id="rId3">
                  <a:extLst>
                    <a:ext uri="{A12FA001-AC4F-418D-AE19-62706E023703}">
                      <ahyp:hlinkClr xmlns:ahyp="http://schemas.microsoft.com/office/drawing/2018/hyperlinkcolor" val="tx"/>
                    </a:ext>
                  </a:extLst>
                </a:hlinkClick>
              </a:rPr>
              <a:t>pobres</a:t>
            </a:r>
            <a:r>
              <a:rPr lang="en-US" sz="1900" dirty="0">
                <a:uFill>
                  <a:noFill/>
                </a:uFill>
                <a:sym typeface="Times New Roman"/>
                <a:hlinkClick r:id="rId3">
                  <a:extLst>
                    <a:ext uri="{A12FA001-AC4F-418D-AE19-62706E023703}">
                      <ahyp:hlinkClr xmlns:ahyp="http://schemas.microsoft.com/office/drawing/2018/hyperlinkcolor" val="tx"/>
                    </a:ext>
                  </a:extLst>
                </a:hlinkClick>
              </a:rPr>
              <a:t>  (FIDA</a:t>
            </a:r>
            <a:r>
              <a:rPr lang="en-US" sz="1900" dirty="0">
                <a:uFill>
                  <a:noFill/>
                </a:uFill>
                <a:sym typeface="Times New Roman"/>
              </a:rPr>
              <a:t>)</a:t>
            </a:r>
            <a:endParaRPr lang="en-US" sz="1900" dirty="0">
              <a:sym typeface="Times New Roman"/>
            </a:endParaRPr>
          </a:p>
          <a:p>
            <a:pPr indent="-228600">
              <a:spcAft>
                <a:spcPts val="600"/>
              </a:spcAft>
              <a:buClr>
                <a:srgbClr val="000000"/>
              </a:buClr>
              <a:buSzPts val="1900"/>
              <a:buFont typeface="Arial" panose="020B0604020202020204" pitchFamily="34" charset="0"/>
              <a:buChar char="•"/>
            </a:pPr>
            <a:r>
              <a:rPr lang="en-US" sz="1900" dirty="0">
                <a:uFill>
                  <a:noFill/>
                </a:uFill>
                <a:sym typeface="Times New Roman"/>
                <a:hlinkClick r:id="rId4">
                  <a:extLst>
                    <a:ext uri="{A12FA001-AC4F-418D-AE19-62706E023703}">
                      <ahyp:hlinkClr xmlns:ahyp="http://schemas.microsoft.com/office/drawing/2018/hyperlinkcolor" val="tx"/>
                    </a:ext>
                  </a:extLst>
                </a:hlinkClick>
              </a:rPr>
              <a:t>Se </a:t>
            </a:r>
            <a:r>
              <a:rPr lang="en-US" sz="1900" dirty="0" err="1">
                <a:uFill>
                  <a:noFill/>
                </a:uFill>
                <a:sym typeface="Times New Roman"/>
                <a:hlinkClick r:id="rId4">
                  <a:extLst>
                    <a:ext uri="{A12FA001-AC4F-418D-AE19-62706E023703}">
                      <ahyp:hlinkClr xmlns:ahyp="http://schemas.microsoft.com/office/drawing/2018/hyperlinkcolor" val="tx"/>
                    </a:ext>
                  </a:extLst>
                </a:hlinkClick>
              </a:rPr>
              <a:t>prevén</a:t>
            </a:r>
            <a:r>
              <a:rPr lang="en-US" sz="1900" dirty="0">
                <a:uFill>
                  <a:noFill/>
                </a:uFill>
                <a:sym typeface="Times New Roman"/>
                <a:hlinkClick r:id="rId4">
                  <a:extLst>
                    <a:ext uri="{A12FA001-AC4F-418D-AE19-62706E023703}">
                      <ahyp:hlinkClr xmlns:ahyp="http://schemas.microsoft.com/office/drawing/2018/hyperlinkcolor" val="tx"/>
                    </a:ext>
                  </a:extLst>
                </a:hlinkClick>
              </a:rPr>
              <a:t> hasta 3,9 </a:t>
            </a:r>
            <a:r>
              <a:rPr lang="en-US" sz="1900" dirty="0" err="1">
                <a:uFill>
                  <a:noFill/>
                </a:uFill>
                <a:sym typeface="Times New Roman"/>
                <a:hlinkClick r:id="rId4">
                  <a:extLst>
                    <a:ext uri="{A12FA001-AC4F-418D-AE19-62706E023703}">
                      <ahyp:hlinkClr xmlns:ahyp="http://schemas.microsoft.com/office/drawing/2018/hyperlinkcolor" val="tx"/>
                    </a:ext>
                  </a:extLst>
                </a:hlinkClick>
              </a:rPr>
              <a:t>millones</a:t>
            </a:r>
            <a:r>
              <a:rPr lang="en-US" sz="1900" dirty="0">
                <a:uFill>
                  <a:noFill/>
                </a:uFill>
                <a:sym typeface="Times New Roman"/>
                <a:hlinkClick r:id="rId4">
                  <a:extLst>
                    <a:ext uri="{A12FA001-AC4F-418D-AE19-62706E023703}">
                      <ahyp:hlinkClr xmlns:ahyp="http://schemas.microsoft.com/office/drawing/2018/hyperlinkcolor" val="tx"/>
                    </a:ext>
                  </a:extLst>
                </a:hlinkClick>
              </a:rPr>
              <a:t> de </a:t>
            </a:r>
            <a:r>
              <a:rPr lang="en-US" sz="1900" dirty="0" err="1">
                <a:uFill>
                  <a:noFill/>
                </a:uFill>
                <a:sym typeface="Times New Roman"/>
                <a:hlinkClick r:id="rId4">
                  <a:extLst>
                    <a:ext uri="{A12FA001-AC4F-418D-AE19-62706E023703}">
                      <ahyp:hlinkClr xmlns:ahyp="http://schemas.microsoft.com/office/drawing/2018/hyperlinkcolor" val="tx"/>
                    </a:ext>
                  </a:extLst>
                </a:hlinkClick>
              </a:rPr>
              <a:t>refugiados</a:t>
            </a:r>
            <a:r>
              <a:rPr lang="en-US" sz="1900" dirty="0">
                <a:uFill>
                  <a:noFill/>
                </a:uFill>
                <a:sym typeface="Times New Roman"/>
                <a:hlinkClick r:id="rId4">
                  <a:extLst>
                    <a:ext uri="{A12FA001-AC4F-418D-AE19-62706E023703}">
                      <ahyp:hlinkClr xmlns:ahyp="http://schemas.microsoft.com/office/drawing/2018/hyperlinkcolor" val="tx"/>
                    </a:ext>
                  </a:extLst>
                </a:hlinkClick>
              </a:rPr>
              <a:t> </a:t>
            </a:r>
            <a:r>
              <a:rPr lang="en-US" sz="1900" dirty="0" err="1">
                <a:uFill>
                  <a:noFill/>
                </a:uFill>
                <a:sym typeface="Times New Roman"/>
                <a:hlinkClick r:id="rId4">
                  <a:extLst>
                    <a:ext uri="{A12FA001-AC4F-418D-AE19-62706E023703}">
                      <ahyp:hlinkClr xmlns:ahyp="http://schemas.microsoft.com/office/drawing/2018/hyperlinkcolor" val="tx"/>
                    </a:ext>
                  </a:extLst>
                </a:hlinkClick>
              </a:rPr>
              <a:t>climáticos</a:t>
            </a:r>
            <a:r>
              <a:rPr lang="en-US" sz="1900" dirty="0">
                <a:uFill>
                  <a:noFill/>
                </a:uFill>
                <a:sym typeface="Times New Roman"/>
                <a:hlinkClick r:id="rId4">
                  <a:extLst>
                    <a:ext uri="{A12FA001-AC4F-418D-AE19-62706E023703}">
                      <ahyp:hlinkClr xmlns:ahyp="http://schemas.microsoft.com/office/drawing/2018/hyperlinkcolor" val="tx"/>
                    </a:ext>
                  </a:extLst>
                </a:hlinkClick>
              </a:rPr>
              <a:t> hasta 2050</a:t>
            </a:r>
            <a:endParaRPr lang="en-US" sz="1900" dirty="0">
              <a:uFill>
                <a:noFill/>
              </a:uFill>
              <a:sym typeface="Times New Roman"/>
            </a:endParaRPr>
          </a:p>
          <a:p>
            <a:pPr indent="-228600">
              <a:spcAft>
                <a:spcPts val="600"/>
              </a:spcAft>
              <a:buClr>
                <a:srgbClr val="000000"/>
              </a:buClr>
              <a:buSzPts val="1900"/>
              <a:buFont typeface="Arial" panose="020B0604020202020204" pitchFamily="34" charset="0"/>
              <a:buChar char="•"/>
            </a:pPr>
            <a:r>
              <a:rPr lang="en-US" sz="1900" dirty="0">
                <a:sym typeface="Times New Roman"/>
              </a:rPr>
              <a:t>El 70% </a:t>
            </a:r>
            <a:r>
              <a:rPr lang="en-US" sz="1900" dirty="0" err="1">
                <a:sym typeface="Times New Roman"/>
              </a:rPr>
              <a:t>viene</a:t>
            </a:r>
            <a:r>
              <a:rPr lang="en-US" sz="1900" dirty="0">
                <a:sym typeface="Times New Roman"/>
              </a:rPr>
              <a:t> del </a:t>
            </a:r>
            <a:r>
              <a:rPr lang="en-US" sz="1900" dirty="0" err="1">
                <a:sym typeface="Times New Roman"/>
              </a:rPr>
              <a:t>Corredor</a:t>
            </a:r>
            <a:r>
              <a:rPr lang="en-US" sz="1900" dirty="0">
                <a:sym typeface="Times New Roman"/>
              </a:rPr>
              <a:t> Seco, de zonas rurales </a:t>
            </a:r>
          </a:p>
          <a:p>
            <a:pPr indent="-228600">
              <a:spcAft>
                <a:spcPts val="600"/>
              </a:spcAft>
              <a:buClr>
                <a:srgbClr val="000000"/>
              </a:buClr>
              <a:buSzPts val="1900"/>
              <a:buFont typeface="Arial" panose="020B0604020202020204" pitchFamily="34" charset="0"/>
              <a:buChar char="•"/>
            </a:pPr>
            <a:r>
              <a:rPr lang="en-US" sz="1900" dirty="0">
                <a:sym typeface="Times New Roman"/>
              </a:rPr>
              <a:t>L</a:t>
            </a:r>
            <a:r>
              <a:rPr lang="en-US" sz="1900" dirty="0">
                <a:uFill>
                  <a:noFill/>
                </a:uFill>
                <a:sym typeface="Times New Roman"/>
                <a:hlinkClick r:id="rId5">
                  <a:extLst>
                    <a:ext uri="{A12FA001-AC4F-418D-AE19-62706E023703}">
                      <ahyp:hlinkClr xmlns:ahyp="http://schemas.microsoft.com/office/drawing/2018/hyperlinkcolor" val="tx"/>
                    </a:ext>
                  </a:extLst>
                </a:hlinkClick>
              </a:rPr>
              <a:t>as </a:t>
            </a:r>
            <a:r>
              <a:rPr lang="en-US" sz="1900" dirty="0" err="1">
                <a:uFill>
                  <a:noFill/>
                </a:uFill>
                <a:sym typeface="Times New Roman"/>
                <a:hlinkClick r:id="rId5">
                  <a:extLst>
                    <a:ext uri="{A12FA001-AC4F-418D-AE19-62706E023703}">
                      <ahyp:hlinkClr xmlns:ahyp="http://schemas.microsoft.com/office/drawing/2018/hyperlinkcolor" val="tx"/>
                    </a:ext>
                  </a:extLst>
                </a:hlinkClick>
              </a:rPr>
              <a:t>mujeres</a:t>
            </a:r>
            <a:r>
              <a:rPr lang="en-US" sz="1900" dirty="0">
                <a:uFill>
                  <a:noFill/>
                </a:uFill>
                <a:sym typeface="Times New Roman"/>
                <a:hlinkClick r:id="rId5">
                  <a:extLst>
                    <a:ext uri="{A12FA001-AC4F-418D-AE19-62706E023703}">
                      <ahyp:hlinkClr xmlns:ahyp="http://schemas.microsoft.com/office/drawing/2018/hyperlinkcolor" val="tx"/>
                    </a:ext>
                  </a:extLst>
                </a:hlinkClick>
              </a:rPr>
              <a:t> </a:t>
            </a:r>
            <a:r>
              <a:rPr lang="en-US" sz="1900" dirty="0" err="1">
                <a:uFill>
                  <a:noFill/>
                </a:uFill>
                <a:sym typeface="Times New Roman"/>
                <a:hlinkClick r:id="rId5">
                  <a:extLst>
                    <a:ext uri="{A12FA001-AC4F-418D-AE19-62706E023703}">
                      <ahyp:hlinkClr xmlns:ahyp="http://schemas.microsoft.com/office/drawing/2018/hyperlinkcolor" val="tx"/>
                    </a:ext>
                  </a:extLst>
                </a:hlinkClick>
              </a:rPr>
              <a:t>migran</a:t>
            </a:r>
            <a:r>
              <a:rPr lang="en-US" sz="1900" dirty="0">
                <a:uFill>
                  <a:noFill/>
                </a:uFill>
                <a:sym typeface="Times New Roman"/>
                <a:hlinkClick r:id="rId5">
                  <a:extLst>
                    <a:ext uri="{A12FA001-AC4F-418D-AE19-62706E023703}">
                      <ahyp:hlinkClr xmlns:ahyp="http://schemas.microsoft.com/office/drawing/2018/hyperlinkcolor" val="tx"/>
                    </a:ext>
                  </a:extLst>
                </a:hlinkClick>
              </a:rPr>
              <a:t> </a:t>
            </a:r>
            <a:r>
              <a:rPr lang="en-US" sz="1900" dirty="0" err="1">
                <a:uFill>
                  <a:noFill/>
                </a:uFill>
                <a:sym typeface="Times New Roman"/>
                <a:hlinkClick r:id="rId5">
                  <a:extLst>
                    <a:ext uri="{A12FA001-AC4F-418D-AE19-62706E023703}">
                      <ahyp:hlinkClr xmlns:ahyp="http://schemas.microsoft.com/office/drawing/2018/hyperlinkcolor" val="tx"/>
                    </a:ext>
                  </a:extLst>
                </a:hlinkClick>
              </a:rPr>
              <a:t>internamente</a:t>
            </a:r>
            <a:r>
              <a:rPr lang="en-US" sz="1900" dirty="0">
                <a:uFill>
                  <a:noFill/>
                </a:uFill>
                <a:sym typeface="Times New Roman"/>
                <a:hlinkClick r:id="rId5">
                  <a:extLst>
                    <a:ext uri="{A12FA001-AC4F-418D-AE19-62706E023703}">
                      <ahyp:hlinkClr xmlns:ahyp="http://schemas.microsoft.com/office/drawing/2018/hyperlinkcolor" val="tx"/>
                    </a:ext>
                  </a:extLst>
                </a:hlinkClick>
              </a:rPr>
              <a:t> (86,5%</a:t>
            </a:r>
            <a:r>
              <a:rPr lang="en-US" sz="1900" dirty="0">
                <a:sym typeface="Times New Roman"/>
              </a:rPr>
              <a:t>) </a:t>
            </a:r>
          </a:p>
          <a:p>
            <a:pPr indent="-228600">
              <a:spcAft>
                <a:spcPts val="600"/>
              </a:spcAft>
              <a:buClr>
                <a:srgbClr val="000000"/>
              </a:buClr>
              <a:buSzPts val="1900"/>
              <a:buFont typeface="Arial" panose="020B0604020202020204" pitchFamily="34" charset="0"/>
              <a:buChar char="•"/>
            </a:pPr>
            <a:r>
              <a:rPr lang="en-US" sz="1900" dirty="0">
                <a:sym typeface="Times New Roman"/>
              </a:rPr>
              <a:t>+ </a:t>
            </a:r>
            <a:r>
              <a:rPr lang="en-US" sz="1900" dirty="0" err="1">
                <a:sym typeface="Times New Roman"/>
              </a:rPr>
              <a:t>inseguridad</a:t>
            </a:r>
            <a:r>
              <a:rPr lang="en-US" sz="1900" dirty="0">
                <a:sym typeface="Times New Roman"/>
              </a:rPr>
              <a:t> alimentaria, + </a:t>
            </a:r>
            <a:r>
              <a:rPr lang="en-US" sz="1900" dirty="0" err="1">
                <a:sym typeface="Times New Roman"/>
              </a:rPr>
              <a:t>mujeres</a:t>
            </a:r>
            <a:r>
              <a:rPr lang="en-US" sz="1900" dirty="0">
                <a:sym typeface="Times New Roman"/>
              </a:rPr>
              <a:t> </a:t>
            </a:r>
          </a:p>
          <a:p>
            <a:pPr indent="-228600">
              <a:spcAft>
                <a:spcPts val="600"/>
              </a:spcAft>
              <a:buClr>
                <a:srgbClr val="000000"/>
              </a:buClr>
              <a:buSzPts val="1900"/>
              <a:buFont typeface="Arial" panose="020B0604020202020204" pitchFamily="34" charset="0"/>
              <a:buChar char="•"/>
            </a:pPr>
            <a:r>
              <a:rPr lang="en-US" sz="1900" dirty="0" err="1">
                <a:uFill>
                  <a:noFill/>
                </a:uFill>
                <a:sym typeface="Times New Roman"/>
                <a:hlinkClick r:id="rId6">
                  <a:extLst>
                    <a:ext uri="{A12FA001-AC4F-418D-AE19-62706E023703}">
                      <ahyp:hlinkClr xmlns:ahyp="http://schemas.microsoft.com/office/drawing/2018/hyperlinkcolor" val="tx"/>
                    </a:ext>
                  </a:extLst>
                </a:hlinkClick>
              </a:rPr>
              <a:t>Familias</a:t>
            </a:r>
            <a:r>
              <a:rPr lang="en-US" sz="1900" dirty="0">
                <a:uFill>
                  <a:noFill/>
                </a:uFill>
                <a:sym typeface="Times New Roman"/>
                <a:hlinkClick r:id="rId6">
                  <a:extLst>
                    <a:ext uri="{A12FA001-AC4F-418D-AE19-62706E023703}">
                      <ahyp:hlinkClr xmlns:ahyp="http://schemas.microsoft.com/office/drawing/2018/hyperlinkcolor" val="tx"/>
                    </a:ext>
                  </a:extLst>
                </a:hlinkClick>
              </a:rPr>
              <a:t> </a:t>
            </a:r>
            <a:r>
              <a:rPr lang="en-US" sz="1900" dirty="0" err="1">
                <a:uFill>
                  <a:noFill/>
                </a:uFill>
                <a:sym typeface="Times New Roman"/>
                <a:hlinkClick r:id="rId6">
                  <a:extLst>
                    <a:ext uri="{A12FA001-AC4F-418D-AE19-62706E023703}">
                      <ahyp:hlinkClr xmlns:ahyp="http://schemas.microsoft.com/office/drawing/2018/hyperlinkcolor" val="tx"/>
                    </a:ext>
                  </a:extLst>
                </a:hlinkClick>
              </a:rPr>
              <a:t>enteras</a:t>
            </a:r>
            <a:r>
              <a:rPr lang="en-US" sz="1900" dirty="0">
                <a:uFill>
                  <a:noFill/>
                </a:uFill>
                <a:sym typeface="Times New Roman"/>
                <a:hlinkClick r:id="rId6">
                  <a:extLst>
                    <a:ext uri="{A12FA001-AC4F-418D-AE19-62706E023703}">
                      <ahyp:hlinkClr xmlns:ahyp="http://schemas.microsoft.com/office/drawing/2018/hyperlinkcolor" val="tx"/>
                    </a:ext>
                  </a:extLst>
                </a:hlinkClick>
              </a:rPr>
              <a:t> </a:t>
            </a:r>
            <a:r>
              <a:rPr lang="en-US" sz="1900" dirty="0" err="1">
                <a:uFill>
                  <a:noFill/>
                </a:uFill>
                <a:sym typeface="Times New Roman"/>
                <a:hlinkClick r:id="rId6">
                  <a:extLst>
                    <a:ext uri="{A12FA001-AC4F-418D-AE19-62706E023703}">
                      <ahyp:hlinkClr xmlns:ahyp="http://schemas.microsoft.com/office/drawing/2018/hyperlinkcolor" val="tx"/>
                    </a:ext>
                  </a:extLst>
                </a:hlinkClick>
              </a:rPr>
              <a:t>están</a:t>
            </a:r>
            <a:r>
              <a:rPr lang="en-US" sz="1900" dirty="0">
                <a:uFill>
                  <a:noFill/>
                </a:uFill>
                <a:sym typeface="Times New Roman"/>
                <a:hlinkClick r:id="rId6">
                  <a:extLst>
                    <a:ext uri="{A12FA001-AC4F-418D-AE19-62706E023703}">
                      <ahyp:hlinkClr xmlns:ahyp="http://schemas.microsoft.com/office/drawing/2018/hyperlinkcolor" val="tx"/>
                    </a:ext>
                  </a:extLst>
                </a:hlinkClick>
              </a:rPr>
              <a:t> </a:t>
            </a:r>
            <a:r>
              <a:rPr lang="en-US" sz="1900" dirty="0" err="1">
                <a:uFill>
                  <a:noFill/>
                </a:uFill>
                <a:sym typeface="Times New Roman"/>
                <a:hlinkClick r:id="rId6">
                  <a:extLst>
                    <a:ext uri="{A12FA001-AC4F-418D-AE19-62706E023703}">
                      <ahyp:hlinkClr xmlns:ahyp="http://schemas.microsoft.com/office/drawing/2018/hyperlinkcolor" val="tx"/>
                    </a:ext>
                  </a:extLst>
                </a:hlinkClick>
              </a:rPr>
              <a:t>migrando</a:t>
            </a:r>
            <a:r>
              <a:rPr lang="en-US" sz="1900" dirty="0">
                <a:sym typeface="Times New Roman"/>
              </a:rPr>
              <a:t> </a:t>
            </a:r>
          </a:p>
          <a:p>
            <a:pPr indent="-228600">
              <a:spcAft>
                <a:spcPts val="600"/>
              </a:spcAft>
              <a:buClr>
                <a:srgbClr val="000000"/>
              </a:buClr>
              <a:buSzPts val="1900"/>
              <a:buFont typeface="Arial" panose="020B0604020202020204" pitchFamily="34" charset="0"/>
              <a:buChar char="•"/>
            </a:pPr>
            <a:r>
              <a:rPr lang="en-US" sz="1900" dirty="0">
                <a:uFill>
                  <a:noFill/>
                </a:uFill>
                <a:sym typeface="Times New Roman"/>
                <a:hlinkClick r:id="rId7">
                  <a:extLst>
                    <a:ext uri="{A12FA001-AC4F-418D-AE19-62706E023703}">
                      <ahyp:hlinkClr xmlns:ahyp="http://schemas.microsoft.com/office/drawing/2018/hyperlinkcolor" val="tx"/>
                    </a:ext>
                  </a:extLst>
                </a:hlinkClick>
              </a:rPr>
              <a:t>Las </a:t>
            </a:r>
            <a:r>
              <a:rPr lang="en-US" sz="1900" dirty="0" err="1">
                <a:uFill>
                  <a:noFill/>
                </a:uFill>
                <a:sym typeface="Times New Roman"/>
                <a:hlinkClick r:id="rId7">
                  <a:extLst>
                    <a:ext uri="{A12FA001-AC4F-418D-AE19-62706E023703}">
                      <ahyp:hlinkClr xmlns:ahyp="http://schemas.microsoft.com/office/drawing/2018/hyperlinkcolor" val="tx"/>
                    </a:ext>
                  </a:extLst>
                </a:hlinkClick>
              </a:rPr>
              <a:t>sequías</a:t>
            </a:r>
            <a:r>
              <a:rPr lang="en-US" sz="1900" dirty="0">
                <a:uFill>
                  <a:noFill/>
                </a:uFill>
                <a:sym typeface="Times New Roman"/>
                <a:hlinkClick r:id="rId7">
                  <a:extLst>
                    <a:ext uri="{A12FA001-AC4F-418D-AE19-62706E023703}">
                      <ahyp:hlinkClr xmlns:ahyp="http://schemas.microsoft.com/office/drawing/2018/hyperlinkcolor" val="tx"/>
                    </a:ext>
                  </a:extLst>
                </a:hlinkClick>
              </a:rPr>
              <a:t>: </a:t>
            </a:r>
            <a:r>
              <a:rPr lang="en-US" sz="1900" dirty="0" err="1">
                <a:uFill>
                  <a:noFill/>
                </a:uFill>
                <a:sym typeface="Times New Roman"/>
                <a:hlinkClick r:id="rId7">
                  <a:extLst>
                    <a:ext uri="{A12FA001-AC4F-418D-AE19-62706E023703}">
                      <ahyp:hlinkClr xmlns:ahyp="http://schemas.microsoft.com/office/drawing/2018/hyperlinkcolor" val="tx"/>
                    </a:ext>
                  </a:extLst>
                </a:hlinkClick>
              </a:rPr>
              <a:t>más</a:t>
            </a:r>
            <a:r>
              <a:rPr lang="en-US" sz="1900" dirty="0">
                <a:uFill>
                  <a:noFill/>
                </a:uFill>
                <a:sym typeface="Times New Roman"/>
                <a:hlinkClick r:id="rId7">
                  <a:extLst>
                    <a:ext uri="{A12FA001-AC4F-418D-AE19-62706E023703}">
                      <ahyp:hlinkClr xmlns:ahyp="http://schemas.microsoft.com/office/drawing/2018/hyperlinkcolor" val="tx"/>
                    </a:ext>
                  </a:extLst>
                </a:hlinkClick>
              </a:rPr>
              <a:t> </a:t>
            </a:r>
            <a:r>
              <a:rPr lang="en-US" sz="1900" dirty="0" err="1">
                <a:uFill>
                  <a:noFill/>
                </a:uFill>
                <a:sym typeface="Times New Roman"/>
                <a:hlinkClick r:id="rId7">
                  <a:extLst>
                    <a:ext uri="{A12FA001-AC4F-418D-AE19-62706E023703}">
                      <ahyp:hlinkClr xmlns:ahyp="http://schemas.microsoft.com/office/drawing/2018/hyperlinkcolor" val="tx"/>
                    </a:ext>
                  </a:extLst>
                </a:hlinkClick>
              </a:rPr>
              <a:t>migración</a:t>
            </a:r>
            <a:r>
              <a:rPr lang="en-US" sz="1900" dirty="0">
                <a:uFill>
                  <a:noFill/>
                </a:uFill>
                <a:sym typeface="Times New Roman"/>
                <a:hlinkClick r:id="rId7">
                  <a:extLst>
                    <a:ext uri="{A12FA001-AC4F-418D-AE19-62706E023703}">
                      <ahyp:hlinkClr xmlns:ahyp="http://schemas.microsoft.com/office/drawing/2018/hyperlinkcolor" val="tx"/>
                    </a:ext>
                  </a:extLst>
                </a:hlinkClick>
              </a:rPr>
              <a:t> de los </a:t>
            </a:r>
            <a:r>
              <a:rPr lang="en-US" sz="1900" dirty="0" err="1">
                <a:uFill>
                  <a:noFill/>
                </a:uFill>
                <a:sym typeface="Times New Roman"/>
                <a:hlinkClick r:id="rId7">
                  <a:extLst>
                    <a:ext uri="{A12FA001-AC4F-418D-AE19-62706E023703}">
                      <ahyp:hlinkClr xmlns:ahyp="http://schemas.microsoft.com/office/drawing/2018/hyperlinkcolor" val="tx"/>
                    </a:ext>
                  </a:extLst>
                </a:hlinkClick>
              </a:rPr>
              <a:t>jóvenes</a:t>
            </a:r>
            <a:endParaRPr lang="en-US" sz="1900" dirty="0">
              <a:uFill>
                <a:noFill/>
              </a:uFill>
              <a:sym typeface="Times New Roman"/>
            </a:endParaRPr>
          </a:p>
          <a:p>
            <a:pPr indent="-228600">
              <a:spcAft>
                <a:spcPts val="600"/>
              </a:spcAft>
              <a:buClr>
                <a:srgbClr val="000000"/>
              </a:buClr>
              <a:buSzPts val="1900"/>
              <a:buFont typeface="Arial" panose="020B0604020202020204" pitchFamily="34" charset="0"/>
              <a:buChar char="•"/>
            </a:pPr>
            <a:r>
              <a:rPr lang="en-US" sz="1900" dirty="0" err="1">
                <a:uFill>
                  <a:noFill/>
                </a:uFill>
                <a:sym typeface="Times New Roman"/>
              </a:rPr>
              <a:t>Problemas</a:t>
            </a:r>
            <a:r>
              <a:rPr lang="en-US" sz="1900" dirty="0">
                <a:uFill>
                  <a:noFill/>
                </a:uFill>
                <a:sym typeface="Times New Roman"/>
              </a:rPr>
              <a:t> de </a:t>
            </a:r>
            <a:r>
              <a:rPr lang="en-US" sz="1900" dirty="0" err="1">
                <a:uFill>
                  <a:noFill/>
                </a:uFill>
                <a:sym typeface="Times New Roman"/>
              </a:rPr>
              <a:t>seguridad</a:t>
            </a:r>
            <a:r>
              <a:rPr lang="en-US" sz="1900" dirty="0">
                <a:uFill>
                  <a:noFill/>
                </a:uFill>
                <a:sym typeface="Times New Roman"/>
              </a:rPr>
              <a:t>, </a:t>
            </a:r>
            <a:r>
              <a:rPr lang="en-US" sz="1900" dirty="0" err="1">
                <a:uFill>
                  <a:noFill/>
                </a:uFill>
                <a:sym typeface="Times New Roman"/>
              </a:rPr>
              <a:t>competencia</a:t>
            </a:r>
            <a:r>
              <a:rPr lang="en-US" sz="1900" dirty="0">
                <a:uFill>
                  <a:noFill/>
                </a:uFill>
                <a:sym typeface="Times New Roman"/>
              </a:rPr>
              <a:t> </a:t>
            </a:r>
            <a:r>
              <a:rPr lang="en-US" sz="1900" dirty="0" err="1">
                <a:uFill>
                  <a:noFill/>
                </a:uFill>
                <a:sym typeface="Times New Roman"/>
              </a:rPr>
              <a:t>en</a:t>
            </a:r>
            <a:r>
              <a:rPr lang="en-US" sz="1900" dirty="0">
                <a:uFill>
                  <a:noFill/>
                </a:uFill>
                <a:sym typeface="Times New Roman"/>
              </a:rPr>
              <a:t> </a:t>
            </a:r>
            <a:r>
              <a:rPr lang="en-US" sz="1900" dirty="0" err="1">
                <a:uFill>
                  <a:noFill/>
                </a:uFill>
                <a:sym typeface="Times New Roman"/>
              </a:rPr>
              <a:t>recursos</a:t>
            </a:r>
            <a:r>
              <a:rPr lang="en-US" sz="1900" dirty="0">
                <a:uFill>
                  <a:noFill/>
                </a:uFill>
                <a:sym typeface="Times New Roman"/>
              </a:rPr>
              <a:t> naturales</a:t>
            </a:r>
            <a:endParaRPr lang="en-US" sz="1900" dirty="0">
              <a:sym typeface="Times New Roman"/>
            </a:endParaRPr>
          </a:p>
        </p:txBody>
      </p:sp>
      <p:sp>
        <p:nvSpPr>
          <p:cNvPr id="144" name="Rectangle 14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oogle Shape;130;p18"/>
          <p:cNvPicPr preferRelativeResize="0"/>
          <p:nvPr/>
        </p:nvPicPr>
        <p:blipFill rotWithShape="1">
          <a:blip r:embed="rId8"/>
          <a:srcRect t="48660"/>
          <a:stretch/>
        </p:blipFill>
        <p:spPr>
          <a:xfrm>
            <a:off x="7083423" y="1234529"/>
            <a:ext cx="4397433" cy="1213482"/>
          </a:xfrm>
          <a:prstGeom prst="rect">
            <a:avLst/>
          </a:prstGeom>
          <a:noFill/>
        </p:spPr>
      </p:pic>
      <p:sp>
        <p:nvSpPr>
          <p:cNvPr id="148" name="Rectangle 147">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Google Shape;131;p18"/>
          <p:cNvPicPr preferRelativeResize="0"/>
          <p:nvPr/>
        </p:nvPicPr>
        <p:blipFill>
          <a:blip r:embed="rId9"/>
          <a:stretch>
            <a:fillRect/>
          </a:stretch>
        </p:blipFill>
        <p:spPr>
          <a:xfrm>
            <a:off x="7351126" y="3707894"/>
            <a:ext cx="3860162" cy="2518756"/>
          </a:xfrm>
          <a:prstGeom prst="rect">
            <a:avLst/>
          </a:prstGeom>
          <a:noFill/>
        </p:spPr>
      </p:pic>
      <p:sp>
        <p:nvSpPr>
          <p:cNvPr id="129" name="Google Shape;129;p18"/>
          <p:cNvSpPr txBox="1"/>
          <p:nvPr/>
        </p:nvSpPr>
        <p:spPr>
          <a:xfrm>
            <a:off x="7354333" y="6406400"/>
            <a:ext cx="4330800" cy="528246"/>
          </a:xfrm>
          <a:prstGeom prst="rect">
            <a:avLst/>
          </a:prstGeom>
          <a:noFill/>
          <a:ln>
            <a:noFill/>
          </a:ln>
        </p:spPr>
        <p:txBody>
          <a:bodyPr spcFirstLastPara="1" wrap="square" lIns="121900" tIns="121900" rIns="121900" bIns="121900" anchor="t" anchorCtr="0">
            <a:spAutoFit/>
          </a:bodyPr>
          <a:lstStyle/>
          <a:p>
            <a:pPr>
              <a:spcAft>
                <a:spcPts val="600"/>
              </a:spcAft>
            </a:pPr>
            <a:r>
              <a:rPr lang="en" sz="1333">
                <a:latin typeface="Lato"/>
                <a:ea typeface="Lato"/>
                <a:cs typeface="Lato"/>
                <a:sym typeface="Lato"/>
              </a:rPr>
              <a:t>Fuente: </a:t>
            </a:r>
            <a:r>
              <a:rPr lang="en" sz="1333" u="sng">
                <a:solidFill>
                  <a:schemeClr val="hlink"/>
                </a:solidFill>
                <a:latin typeface="Lato"/>
                <a:ea typeface="Lato"/>
                <a:cs typeface="Lato"/>
                <a:sym typeface="Lato"/>
                <a:hlinkClick r:id="rId6"/>
              </a:rPr>
              <a:t>Atlas of migration in Northern Central America</a:t>
            </a:r>
            <a:endParaRPr lang="es-SV" sz="1333">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6"/>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Google Shape;127;p18"/>
          <p:cNvSpPr txBox="1">
            <a:spLocks noGrp="1"/>
          </p:cNvSpPr>
          <p:nvPr>
            <p:ph type="title"/>
          </p:nvPr>
        </p:nvSpPr>
        <p:spPr>
          <a:xfrm>
            <a:off x="589560" y="856180"/>
            <a:ext cx="5279408" cy="1128068"/>
          </a:xfrm>
          <a:prstGeom prst="rect">
            <a:avLst/>
          </a:prstGeom>
        </p:spPr>
        <p:txBody>
          <a:bodyPr spcFirstLastPara="1" vert="horz" lIns="91440" tIns="45720" rIns="91440" bIns="45720" rtlCol="0" anchor="ctr" anchorCtr="0">
            <a:normAutofit/>
          </a:bodyPr>
          <a:lstStyle/>
          <a:p>
            <a:pPr>
              <a:spcBef>
                <a:spcPct val="0"/>
              </a:spcBef>
              <a:buSzPts val="990"/>
            </a:pPr>
            <a:r>
              <a:rPr lang="en-US" sz="3700" dirty="0" err="1"/>
              <a:t>Antropoceno</a:t>
            </a:r>
            <a:r>
              <a:rPr lang="en-US" sz="3700" dirty="0"/>
              <a:t>?</a:t>
            </a:r>
          </a:p>
        </p:txBody>
      </p:sp>
      <p:grpSp>
        <p:nvGrpSpPr>
          <p:cNvPr id="138" name="Group 13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9" name="Rectangle 13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Marcador de contenido 3">
            <a:extLst>
              <a:ext uri="{FF2B5EF4-FFF2-40B4-BE49-F238E27FC236}">
                <a16:creationId xmlns:a16="http://schemas.microsoft.com/office/drawing/2014/main" id="{5D7EF0FE-8FBC-461C-B539-FFC8FA5604C1}"/>
              </a:ext>
            </a:extLst>
          </p:cNvPr>
          <p:cNvPicPr>
            <a:picLocks noChangeAspect="1"/>
          </p:cNvPicPr>
          <p:nvPr/>
        </p:nvPicPr>
        <p:blipFill rotWithShape="1">
          <a:blip r:embed="rId3"/>
          <a:srcRect t="5167"/>
          <a:stretch/>
        </p:blipFill>
        <p:spPr>
          <a:xfrm>
            <a:off x="159341" y="1984248"/>
            <a:ext cx="6457514" cy="4126490"/>
          </a:xfrm>
          <a:prstGeom prst="rect">
            <a:avLst/>
          </a:prstGeom>
        </p:spPr>
      </p:pic>
      <p:pic>
        <p:nvPicPr>
          <p:cNvPr id="18" name="Marcador de contenido 3">
            <a:extLst>
              <a:ext uri="{FF2B5EF4-FFF2-40B4-BE49-F238E27FC236}">
                <a16:creationId xmlns:a16="http://schemas.microsoft.com/office/drawing/2014/main" id="{7532940D-890C-470E-A9FF-AE1B70EAE537}"/>
              </a:ext>
            </a:extLst>
          </p:cNvPr>
          <p:cNvPicPr>
            <a:picLocks noChangeAspect="1"/>
          </p:cNvPicPr>
          <p:nvPr/>
        </p:nvPicPr>
        <p:blipFill>
          <a:blip r:embed="rId4"/>
          <a:stretch>
            <a:fillRect/>
          </a:stretch>
        </p:blipFill>
        <p:spPr>
          <a:xfrm>
            <a:off x="6776196" y="1819240"/>
            <a:ext cx="4561031" cy="4027775"/>
          </a:xfrm>
          <a:prstGeom prst="rect">
            <a:avLst/>
          </a:prstGeom>
        </p:spPr>
      </p:pic>
      <p:sp>
        <p:nvSpPr>
          <p:cNvPr id="19" name="CuadroTexto 18">
            <a:extLst>
              <a:ext uri="{FF2B5EF4-FFF2-40B4-BE49-F238E27FC236}">
                <a16:creationId xmlns:a16="http://schemas.microsoft.com/office/drawing/2014/main" id="{EEC8BEE3-7538-4DB1-A7D8-189F321884B9}"/>
              </a:ext>
            </a:extLst>
          </p:cNvPr>
          <p:cNvSpPr txBox="1"/>
          <p:nvPr/>
        </p:nvSpPr>
        <p:spPr>
          <a:xfrm>
            <a:off x="819150" y="6353175"/>
            <a:ext cx="1661032" cy="369332"/>
          </a:xfrm>
          <a:prstGeom prst="rect">
            <a:avLst/>
          </a:prstGeom>
          <a:noFill/>
        </p:spPr>
        <p:txBody>
          <a:bodyPr wrap="none" rtlCol="0">
            <a:spAutoFit/>
          </a:bodyPr>
          <a:lstStyle/>
          <a:p>
            <a:r>
              <a:rPr lang="es-ES" dirty="0"/>
              <a:t>PNUD IDH 2020</a:t>
            </a:r>
            <a:endParaRPr lang="es-SV" dirty="0"/>
          </a:p>
        </p:txBody>
      </p:sp>
    </p:spTree>
    <p:extLst>
      <p:ext uri="{BB962C8B-B14F-4D97-AF65-F5344CB8AC3E}">
        <p14:creationId xmlns:p14="http://schemas.microsoft.com/office/powerpoint/2010/main" val="3747751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Freeform: Shape 24">
            <a:extLst>
              <a:ext uri="{FF2B5EF4-FFF2-40B4-BE49-F238E27FC236}">
                <a16:creationId xmlns:a16="http://schemas.microsoft.com/office/drawing/2014/main" id="{B710D853-C656-48E9-88D0-4172B9FD9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14223"/>
            <a:ext cx="1217216" cy="863632"/>
          </a:xfrm>
          <a:custGeom>
            <a:avLst/>
            <a:gdLst>
              <a:gd name="connsiteX0" fmla="*/ 0 w 1217216"/>
              <a:gd name="connsiteY0" fmla="*/ 0 h 863632"/>
              <a:gd name="connsiteX1" fmla="*/ 1217216 w 1217216"/>
              <a:gd name="connsiteY1" fmla="*/ 0 h 863632"/>
              <a:gd name="connsiteX2" fmla="*/ 1217216 w 1217216"/>
              <a:gd name="connsiteY2" fmla="*/ 863632 h 863632"/>
              <a:gd name="connsiteX3" fmla="*/ 0 w 1217216"/>
              <a:gd name="connsiteY3" fmla="*/ 863632 h 863632"/>
            </a:gdLst>
            <a:ahLst/>
            <a:cxnLst>
              <a:cxn ang="0">
                <a:pos x="connsiteX0" y="connsiteY0"/>
              </a:cxn>
              <a:cxn ang="0">
                <a:pos x="connsiteX1" y="connsiteY1"/>
              </a:cxn>
              <a:cxn ang="0">
                <a:pos x="connsiteX2" y="connsiteY2"/>
              </a:cxn>
              <a:cxn ang="0">
                <a:pos x="connsiteX3" y="connsiteY3"/>
              </a:cxn>
            </a:cxnLst>
            <a:rect l="l" t="t" r="r" b="b"/>
            <a:pathLst>
              <a:path w="1217216" h="863632">
                <a:moveTo>
                  <a:pt x="0" y="0"/>
                </a:moveTo>
                <a:lnTo>
                  <a:pt x="1217216" y="0"/>
                </a:lnTo>
                <a:lnTo>
                  <a:pt x="1217216" y="863632"/>
                </a:lnTo>
                <a:lnTo>
                  <a:pt x="0" y="8636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Picture 12" descr="Imagen relacionada">
            <a:extLst>
              <a:ext uri="{FF2B5EF4-FFF2-40B4-BE49-F238E27FC236}">
                <a16:creationId xmlns:a16="http://schemas.microsoft.com/office/drawing/2014/main" id="{50AB97AA-A13D-497A-B58B-AA0E1CC8C0E6}"/>
              </a:ext>
            </a:extLst>
          </p:cNvPr>
          <p:cNvPicPr>
            <a:picLocks noChangeAspect="1" noChangeArrowheads="1"/>
          </p:cNvPicPr>
          <p:nvPr/>
        </p:nvPicPr>
        <p:blipFill rotWithShape="1">
          <a:blip r:embed="rId2" cstate="print"/>
          <a:srcRect l="31724" r="33880" b="1"/>
          <a:stretch/>
        </p:blipFill>
        <p:spPr bwMode="auto">
          <a:xfrm>
            <a:off x="781064" y="782082"/>
            <a:ext cx="722848" cy="547678"/>
          </a:xfrm>
          <a:prstGeom prst="rect">
            <a:avLst/>
          </a:prstGeom>
          <a:noFill/>
        </p:spPr>
      </p:pic>
      <p:sp>
        <p:nvSpPr>
          <p:cNvPr id="27" name="Right Triangle 26">
            <a:extLst>
              <a:ext uri="{FF2B5EF4-FFF2-40B4-BE49-F238E27FC236}">
                <a16:creationId xmlns:a16="http://schemas.microsoft.com/office/drawing/2014/main" id="{E1FB3D03-386F-4B20-BFF7-5A6FF3C2D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2279"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8C9D831B-1474-4A35-98F0-2826A355C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ight Triangle 30">
            <a:extLst>
              <a:ext uri="{FF2B5EF4-FFF2-40B4-BE49-F238E27FC236}">
                <a16:creationId xmlns:a16="http://schemas.microsoft.com/office/drawing/2014/main" id="{FF35A874-2690-497F-80A0-03675049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9390" y="576989"/>
            <a:ext cx="1092260" cy="225432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ight Triangle 32">
            <a:extLst>
              <a:ext uri="{FF2B5EF4-FFF2-40B4-BE49-F238E27FC236}">
                <a16:creationId xmlns:a16="http://schemas.microsoft.com/office/drawing/2014/main" id="{946410AA-0894-4BBC-A1E1-6BB8EF472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3914" y="3243055"/>
            <a:ext cx="1881096" cy="109226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ight Triangle 34">
            <a:extLst>
              <a:ext uri="{FF2B5EF4-FFF2-40B4-BE49-F238E27FC236}">
                <a16:creationId xmlns:a16="http://schemas.microsoft.com/office/drawing/2014/main" id="{4F43A2AA-A3AE-43B9-B9B7-842ECCD03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7482" y="975143"/>
            <a:ext cx="1092260" cy="225432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A6B1504-B867-4CAB-81BE-8E02622EC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008385" y="1918326"/>
            <a:ext cx="1290063" cy="2794309"/>
          </a:xfrm>
          <a:custGeom>
            <a:avLst/>
            <a:gdLst>
              <a:gd name="connsiteX0" fmla="*/ 0 w 1290063"/>
              <a:gd name="connsiteY0" fmla="*/ 0 h 2794309"/>
              <a:gd name="connsiteX1" fmla="*/ 0 w 1290063"/>
              <a:gd name="connsiteY1" fmla="*/ 2794309 h 2794309"/>
              <a:gd name="connsiteX2" fmla="*/ 1290063 w 1290063"/>
              <a:gd name="connsiteY2" fmla="*/ 2794309 h 2794309"/>
              <a:gd name="connsiteX3" fmla="*/ 1290063 w 1290063"/>
              <a:gd name="connsiteY3" fmla="*/ 1981621 h 2794309"/>
              <a:gd name="connsiteX4" fmla="*/ 1285152 w 1290063"/>
              <a:gd name="connsiteY4" fmla="*/ 1981621 h 2794309"/>
              <a:gd name="connsiteX5" fmla="*/ 1285152 w 1290063"/>
              <a:gd name="connsiteY5" fmla="*/ 1143487 h 2794309"/>
              <a:gd name="connsiteX6" fmla="*/ 1289647 w 1290063"/>
              <a:gd name="connsiteY6" fmla="*/ 1143487 h 2794309"/>
              <a:gd name="connsiteX7" fmla="*/ 1285152 w 1290063"/>
              <a:gd name="connsiteY7" fmla="*/ 1139501 h 2794309"/>
              <a:gd name="connsiteX8" fmla="*/ 1285152 w 1290063"/>
              <a:gd name="connsiteY8" fmla="*/ 1137511 h 2794309"/>
              <a:gd name="connsiteX9" fmla="*/ 1282907 w 1290063"/>
              <a:gd name="connsiteY9" fmla="*/ 1137511 h 279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063" h="2794309">
                <a:moveTo>
                  <a:pt x="0" y="0"/>
                </a:moveTo>
                <a:lnTo>
                  <a:pt x="0" y="2794309"/>
                </a:lnTo>
                <a:lnTo>
                  <a:pt x="1290063" y="2794309"/>
                </a:lnTo>
                <a:lnTo>
                  <a:pt x="1290063" y="1981621"/>
                </a:lnTo>
                <a:lnTo>
                  <a:pt x="1285152" y="1981621"/>
                </a:lnTo>
                <a:lnTo>
                  <a:pt x="1285152" y="1143487"/>
                </a:lnTo>
                <a:lnTo>
                  <a:pt x="1289647" y="1143487"/>
                </a:lnTo>
                <a:lnTo>
                  <a:pt x="1285152" y="1139501"/>
                </a:lnTo>
                <a:lnTo>
                  <a:pt x="1285152" y="1137511"/>
                </a:lnTo>
                <a:lnTo>
                  <a:pt x="1282907" y="1137511"/>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9" name="Right Triangle 38">
            <a:extLst>
              <a:ext uri="{FF2B5EF4-FFF2-40B4-BE49-F238E27FC236}">
                <a16:creationId xmlns:a16="http://schemas.microsoft.com/office/drawing/2014/main" id="{1F3C359C-B3DD-4FB2-A6F9-1D519B65B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2961" y="4947446"/>
            <a:ext cx="1495517" cy="1117075"/>
          </a:xfrm>
          <a:prstGeom prst="r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A23A79F9-FB31-4A52-80BE-A0AE7AEDF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00" y="2815597"/>
            <a:ext cx="3471464" cy="2557932"/>
          </a:xfrm>
          <a:custGeom>
            <a:avLst/>
            <a:gdLst>
              <a:gd name="connsiteX0" fmla="*/ 0 w 3471464"/>
              <a:gd name="connsiteY0" fmla="*/ 0 h 2557932"/>
              <a:gd name="connsiteX1" fmla="*/ 3471464 w 3471464"/>
              <a:gd name="connsiteY1" fmla="*/ 0 h 2557932"/>
              <a:gd name="connsiteX2" fmla="*/ 3471464 w 3471464"/>
              <a:gd name="connsiteY2" fmla="*/ 2557932 h 2557932"/>
              <a:gd name="connsiteX3" fmla="*/ 0 w 3471464"/>
              <a:gd name="connsiteY3" fmla="*/ 2557932 h 2557932"/>
            </a:gdLst>
            <a:ahLst/>
            <a:cxnLst>
              <a:cxn ang="0">
                <a:pos x="connsiteX0" y="connsiteY0"/>
              </a:cxn>
              <a:cxn ang="0">
                <a:pos x="connsiteX1" y="connsiteY1"/>
              </a:cxn>
              <a:cxn ang="0">
                <a:pos x="connsiteX2" y="connsiteY2"/>
              </a:cxn>
              <a:cxn ang="0">
                <a:pos x="connsiteX3" y="connsiteY3"/>
              </a:cxn>
            </a:cxnLst>
            <a:rect l="l" t="t" r="r" b="b"/>
            <a:pathLst>
              <a:path w="3471464" h="2557932">
                <a:moveTo>
                  <a:pt x="0" y="0"/>
                </a:moveTo>
                <a:lnTo>
                  <a:pt x="3471464" y="0"/>
                </a:lnTo>
                <a:lnTo>
                  <a:pt x="3471464" y="2557932"/>
                </a:lnTo>
                <a:lnTo>
                  <a:pt x="0" y="25579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DFF0A7ED-5A26-4A0B-9652-451FA648B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9841" y="591489"/>
            <a:ext cx="1990594" cy="2254327"/>
          </a:xfrm>
          <a:custGeom>
            <a:avLst/>
            <a:gdLst>
              <a:gd name="connsiteX0" fmla="*/ 0 w 1990594"/>
              <a:gd name="connsiteY0" fmla="*/ 0 h 2254327"/>
              <a:gd name="connsiteX1" fmla="*/ 1990594 w 1990594"/>
              <a:gd name="connsiteY1" fmla="*/ 0 h 2254327"/>
              <a:gd name="connsiteX2" fmla="*/ 1990594 w 1990594"/>
              <a:gd name="connsiteY2" fmla="*/ 2254327 h 2254327"/>
              <a:gd name="connsiteX3" fmla="*/ 0 w 1990594"/>
              <a:gd name="connsiteY3" fmla="*/ 2254327 h 2254327"/>
            </a:gdLst>
            <a:ahLst/>
            <a:cxnLst>
              <a:cxn ang="0">
                <a:pos x="connsiteX0" y="connsiteY0"/>
              </a:cxn>
              <a:cxn ang="0">
                <a:pos x="connsiteX1" y="connsiteY1"/>
              </a:cxn>
              <a:cxn ang="0">
                <a:pos x="connsiteX2" y="connsiteY2"/>
              </a:cxn>
              <a:cxn ang="0">
                <a:pos x="connsiteX3" y="connsiteY3"/>
              </a:cxn>
            </a:cxnLst>
            <a:rect l="l" t="t" r="r" b="b"/>
            <a:pathLst>
              <a:path w="1990594" h="2254327">
                <a:moveTo>
                  <a:pt x="0" y="0"/>
                </a:moveTo>
                <a:lnTo>
                  <a:pt x="1990594" y="0"/>
                </a:lnTo>
                <a:lnTo>
                  <a:pt x="1990594" y="2254327"/>
                </a:lnTo>
                <a:lnTo>
                  <a:pt x="0" y="225432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6" descr="Resultado de imagen para logo conferencia de paris 15">
            <a:extLst>
              <a:ext uri="{FF2B5EF4-FFF2-40B4-BE49-F238E27FC236}">
                <a16:creationId xmlns:a16="http://schemas.microsoft.com/office/drawing/2014/main" id="{9E99AE94-57BD-45A7-9A3E-AF634430C03E}"/>
              </a:ext>
            </a:extLst>
          </p:cNvPr>
          <p:cNvPicPr>
            <a:picLocks noChangeAspect="1" noChangeArrowheads="1"/>
          </p:cNvPicPr>
          <p:nvPr/>
        </p:nvPicPr>
        <p:blipFill rotWithShape="1">
          <a:blip r:embed="rId3" cstate="print"/>
          <a:srcRect l="12907" r="15711" b="-3"/>
          <a:stretch/>
        </p:blipFill>
        <p:spPr bwMode="auto">
          <a:xfrm>
            <a:off x="3120910" y="921264"/>
            <a:ext cx="1671983" cy="1616236"/>
          </a:xfrm>
          <a:prstGeom prst="rect">
            <a:avLst/>
          </a:prstGeom>
          <a:noFill/>
        </p:spPr>
      </p:pic>
      <p:sp>
        <p:nvSpPr>
          <p:cNvPr id="45" name="Freeform: Shape 44">
            <a:extLst>
              <a:ext uri="{FF2B5EF4-FFF2-40B4-BE49-F238E27FC236}">
                <a16:creationId xmlns:a16="http://schemas.microsoft.com/office/drawing/2014/main" id="{90DE8476-E2E9-4B8F-810F-3813A8B97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11" y="962371"/>
            <a:ext cx="2134322" cy="1708909"/>
          </a:xfrm>
          <a:custGeom>
            <a:avLst/>
            <a:gdLst>
              <a:gd name="connsiteX0" fmla="*/ 0 w 2134322"/>
              <a:gd name="connsiteY0" fmla="*/ 0 h 1695306"/>
              <a:gd name="connsiteX1" fmla="*/ 2134322 w 2134322"/>
              <a:gd name="connsiteY1" fmla="*/ 0 h 1695306"/>
              <a:gd name="connsiteX2" fmla="*/ 2134322 w 2134322"/>
              <a:gd name="connsiteY2" fmla="*/ 1695306 h 1695306"/>
              <a:gd name="connsiteX3" fmla="*/ 0 w 2134322"/>
              <a:gd name="connsiteY3" fmla="*/ 1695306 h 1695306"/>
            </a:gdLst>
            <a:ahLst/>
            <a:cxnLst>
              <a:cxn ang="0">
                <a:pos x="connsiteX0" y="connsiteY0"/>
              </a:cxn>
              <a:cxn ang="0">
                <a:pos x="connsiteX1" y="connsiteY1"/>
              </a:cxn>
              <a:cxn ang="0">
                <a:pos x="connsiteX2" y="connsiteY2"/>
              </a:cxn>
              <a:cxn ang="0">
                <a:pos x="connsiteX3" y="connsiteY3"/>
              </a:cxn>
            </a:cxnLst>
            <a:rect l="l" t="t" r="r" b="b"/>
            <a:pathLst>
              <a:path w="2134322" h="1695306">
                <a:moveTo>
                  <a:pt x="0" y="0"/>
                </a:moveTo>
                <a:lnTo>
                  <a:pt x="2134322" y="0"/>
                </a:lnTo>
                <a:lnTo>
                  <a:pt x="2134322" y="1695306"/>
                </a:lnTo>
                <a:lnTo>
                  <a:pt x="0" y="169530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n 2">
            <a:extLst>
              <a:ext uri="{FF2B5EF4-FFF2-40B4-BE49-F238E27FC236}">
                <a16:creationId xmlns:a16="http://schemas.microsoft.com/office/drawing/2014/main" id="{0AA36E11-B40B-40BF-BDE0-A3198CA3CC5C}"/>
              </a:ext>
            </a:extLst>
          </p:cNvPr>
          <p:cNvPicPr>
            <a:picLocks noChangeAspect="1"/>
          </p:cNvPicPr>
          <p:nvPr/>
        </p:nvPicPr>
        <p:blipFill rotWithShape="1">
          <a:blip r:embed="rId4"/>
          <a:srcRect l="10280" r="10922" b="2"/>
          <a:stretch/>
        </p:blipFill>
        <p:spPr>
          <a:xfrm>
            <a:off x="5425579" y="1173252"/>
            <a:ext cx="1816564" cy="1296729"/>
          </a:xfrm>
          <a:prstGeom prst="rect">
            <a:avLst/>
          </a:prstGeom>
        </p:spPr>
      </p:pic>
      <p:sp>
        <p:nvSpPr>
          <p:cNvPr id="47" name="Freeform: Shape 46">
            <a:extLst>
              <a:ext uri="{FF2B5EF4-FFF2-40B4-BE49-F238E27FC236}">
                <a16:creationId xmlns:a16="http://schemas.microsoft.com/office/drawing/2014/main" id="{D60EC564-7031-487D-B737-44BCCF0A2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2824899"/>
            <a:ext cx="2344059" cy="3416073"/>
          </a:xfrm>
          <a:custGeom>
            <a:avLst/>
            <a:gdLst>
              <a:gd name="connsiteX0" fmla="*/ 0 w 2344059"/>
              <a:gd name="connsiteY0" fmla="*/ 0 h 3416073"/>
              <a:gd name="connsiteX1" fmla="*/ 2344059 w 2344059"/>
              <a:gd name="connsiteY1" fmla="*/ 0 h 3416073"/>
              <a:gd name="connsiteX2" fmla="*/ 2344059 w 2344059"/>
              <a:gd name="connsiteY2" fmla="*/ 3416073 h 3416073"/>
              <a:gd name="connsiteX3" fmla="*/ 0 w 2344059"/>
              <a:gd name="connsiteY3" fmla="*/ 3416073 h 3416073"/>
            </a:gdLst>
            <a:ahLst/>
            <a:cxnLst>
              <a:cxn ang="0">
                <a:pos x="connsiteX0" y="connsiteY0"/>
              </a:cxn>
              <a:cxn ang="0">
                <a:pos x="connsiteX1" y="connsiteY1"/>
              </a:cxn>
              <a:cxn ang="0">
                <a:pos x="connsiteX2" y="connsiteY2"/>
              </a:cxn>
              <a:cxn ang="0">
                <a:pos x="connsiteX3" y="connsiteY3"/>
              </a:cxn>
            </a:cxnLst>
            <a:rect l="l" t="t" r="r" b="b"/>
            <a:pathLst>
              <a:path w="2344059" h="3416073">
                <a:moveTo>
                  <a:pt x="0" y="0"/>
                </a:moveTo>
                <a:lnTo>
                  <a:pt x="2344059" y="0"/>
                </a:lnTo>
                <a:lnTo>
                  <a:pt x="2344059" y="3416073"/>
                </a:lnTo>
                <a:lnTo>
                  <a:pt x="0" y="341607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a:extLst>
              <a:ext uri="{FF2B5EF4-FFF2-40B4-BE49-F238E27FC236}">
                <a16:creationId xmlns:a16="http://schemas.microsoft.com/office/drawing/2014/main" id="{57EFC44D-9AB4-4279-B8C6-2175C8291F98}"/>
              </a:ext>
            </a:extLst>
          </p:cNvPr>
          <p:cNvPicPr>
            <a:picLocks noChangeAspect="1"/>
          </p:cNvPicPr>
          <p:nvPr/>
        </p:nvPicPr>
        <p:blipFill rotWithShape="1">
          <a:blip r:embed="rId5"/>
          <a:srcRect l="1372" r="8712" b="6"/>
          <a:stretch/>
        </p:blipFill>
        <p:spPr>
          <a:xfrm>
            <a:off x="747806" y="3531664"/>
            <a:ext cx="2091138" cy="2005758"/>
          </a:xfrm>
          <a:prstGeom prst="rect">
            <a:avLst/>
          </a:prstGeom>
        </p:spPr>
      </p:pic>
      <p:pic>
        <p:nvPicPr>
          <p:cNvPr id="15" name="Picture 10" descr="Resultado de imagen para logo sendai">
            <a:extLst>
              <a:ext uri="{FF2B5EF4-FFF2-40B4-BE49-F238E27FC236}">
                <a16:creationId xmlns:a16="http://schemas.microsoft.com/office/drawing/2014/main" id="{0D4A83CF-7DFF-48B2-B5FF-92791628CEEB}"/>
              </a:ext>
            </a:extLst>
          </p:cNvPr>
          <p:cNvPicPr>
            <a:picLocks noChangeAspect="1" noChangeArrowheads="1"/>
          </p:cNvPicPr>
          <p:nvPr/>
        </p:nvPicPr>
        <p:blipFill rotWithShape="1">
          <a:blip r:embed="rId6"/>
          <a:srcRect l="13779" r="18815" b="-1"/>
          <a:stretch/>
        </p:blipFill>
        <p:spPr bwMode="auto">
          <a:xfrm>
            <a:off x="4222496" y="3190708"/>
            <a:ext cx="3148072" cy="1868143"/>
          </a:xfrm>
          <a:prstGeom prst="rect">
            <a:avLst/>
          </a:prstGeom>
          <a:noFill/>
        </p:spPr>
      </p:pic>
      <p:sp>
        <p:nvSpPr>
          <p:cNvPr id="49" name="Right Triangle 48">
            <a:extLst>
              <a:ext uri="{FF2B5EF4-FFF2-40B4-BE49-F238E27FC236}">
                <a16:creationId xmlns:a16="http://schemas.microsoft.com/office/drawing/2014/main" id="{297C449B-67BB-4D99-86C4-E6ECDEA69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399032" y="5810543"/>
            <a:ext cx="325600" cy="4066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0">
            <a:extLst>
              <a:ext uri="{FF2B5EF4-FFF2-40B4-BE49-F238E27FC236}">
                <a16:creationId xmlns:a16="http://schemas.microsoft.com/office/drawing/2014/main" id="{F06855A1-3939-493B-A968-91A546D8D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4633" y="635538"/>
            <a:ext cx="3837241" cy="5581640"/>
          </a:xfrm>
          <a:custGeom>
            <a:avLst/>
            <a:gdLst>
              <a:gd name="connsiteX0" fmla="*/ 0 w 3837241"/>
              <a:gd name="connsiteY0" fmla="*/ 0 h 5581640"/>
              <a:gd name="connsiteX1" fmla="*/ 3837241 w 3837241"/>
              <a:gd name="connsiteY1" fmla="*/ 0 h 5581640"/>
              <a:gd name="connsiteX2" fmla="*/ 3837241 w 3837241"/>
              <a:gd name="connsiteY2" fmla="*/ 5581640 h 5581640"/>
              <a:gd name="connsiteX3" fmla="*/ 0 w 3837241"/>
              <a:gd name="connsiteY3" fmla="*/ 5581640 h 5581640"/>
            </a:gdLst>
            <a:ahLst/>
            <a:cxnLst>
              <a:cxn ang="0">
                <a:pos x="connsiteX0" y="connsiteY0"/>
              </a:cxn>
              <a:cxn ang="0">
                <a:pos x="connsiteX1" y="connsiteY1"/>
              </a:cxn>
              <a:cxn ang="0">
                <a:pos x="connsiteX2" y="connsiteY2"/>
              </a:cxn>
              <a:cxn ang="0">
                <a:pos x="connsiteX3" y="connsiteY3"/>
              </a:cxn>
            </a:cxnLst>
            <a:rect l="l" t="t" r="r" b="b"/>
            <a:pathLst>
              <a:path w="3837241" h="5581640">
                <a:moveTo>
                  <a:pt x="0" y="0"/>
                </a:moveTo>
                <a:lnTo>
                  <a:pt x="3837241" y="0"/>
                </a:lnTo>
                <a:lnTo>
                  <a:pt x="3837241" y="5581640"/>
                </a:lnTo>
                <a:lnTo>
                  <a:pt x="0" y="558164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a:extLst>
              <a:ext uri="{FF2B5EF4-FFF2-40B4-BE49-F238E27FC236}">
                <a16:creationId xmlns:a16="http://schemas.microsoft.com/office/drawing/2014/main" id="{1C6D0466-04D6-4DFD-8F07-EE74E15F43F1}"/>
              </a:ext>
            </a:extLst>
          </p:cNvPr>
          <p:cNvPicPr>
            <a:picLocks noChangeAspect="1"/>
          </p:cNvPicPr>
          <p:nvPr/>
        </p:nvPicPr>
        <p:blipFill rotWithShape="1">
          <a:blip r:embed="rId7"/>
          <a:srcRect t="13013" r="3" b="13016"/>
          <a:stretch/>
        </p:blipFill>
        <p:spPr>
          <a:xfrm>
            <a:off x="7894446" y="2127534"/>
            <a:ext cx="3494358" cy="2584889"/>
          </a:xfrm>
          <a:prstGeom prst="rect">
            <a:avLst/>
          </a:prstGeom>
        </p:spPr>
      </p:pic>
    </p:spTree>
    <p:extLst>
      <p:ext uri="{BB962C8B-B14F-4D97-AF65-F5344CB8AC3E}">
        <p14:creationId xmlns:p14="http://schemas.microsoft.com/office/powerpoint/2010/main" val="3128617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DFAADB4A-B755-4D69-ABAB-30805AEB5EE5}"/>
              </a:ext>
            </a:extLst>
          </p:cNvPr>
          <p:cNvSpPr/>
          <p:nvPr/>
        </p:nvSpPr>
        <p:spPr>
          <a:xfrm>
            <a:off x="901028" y="1565480"/>
            <a:ext cx="2659310" cy="2273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Refuerzo de marcos legales, normativos, jurisdiccionales, administrativos en temas ambientales</a:t>
            </a:r>
            <a:endParaRPr lang="es-SV" dirty="0"/>
          </a:p>
        </p:txBody>
      </p:sp>
      <p:sp>
        <p:nvSpPr>
          <p:cNvPr id="8" name="Rectángulo 7">
            <a:extLst>
              <a:ext uri="{FF2B5EF4-FFF2-40B4-BE49-F238E27FC236}">
                <a16:creationId xmlns:a16="http://schemas.microsoft.com/office/drawing/2014/main" id="{B82F7EC3-2C35-4435-B2B1-CC3779850469}"/>
              </a:ext>
            </a:extLst>
          </p:cNvPr>
          <p:cNvSpPr/>
          <p:nvPr/>
        </p:nvSpPr>
        <p:spPr>
          <a:xfrm>
            <a:off x="4334310" y="1241251"/>
            <a:ext cx="176168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Participación en la Mujer</a:t>
            </a:r>
            <a:endParaRPr lang="es-SV" dirty="0"/>
          </a:p>
        </p:txBody>
      </p:sp>
      <p:sp>
        <p:nvSpPr>
          <p:cNvPr id="9" name="Rectángulo 8">
            <a:extLst>
              <a:ext uri="{FF2B5EF4-FFF2-40B4-BE49-F238E27FC236}">
                <a16:creationId xmlns:a16="http://schemas.microsoft.com/office/drawing/2014/main" id="{BFF34A34-BF3F-4EC6-8E4E-A286A397C881}"/>
              </a:ext>
            </a:extLst>
          </p:cNvPr>
          <p:cNvSpPr/>
          <p:nvPr/>
        </p:nvSpPr>
        <p:spPr>
          <a:xfrm>
            <a:off x="3732808" y="2511603"/>
            <a:ext cx="1719743" cy="1208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Innovación y apropiación</a:t>
            </a:r>
            <a:endParaRPr lang="es-SV" dirty="0"/>
          </a:p>
        </p:txBody>
      </p:sp>
      <p:sp>
        <p:nvSpPr>
          <p:cNvPr id="10" name="Rectángulo 9">
            <a:extLst>
              <a:ext uri="{FF2B5EF4-FFF2-40B4-BE49-F238E27FC236}">
                <a16:creationId xmlns:a16="http://schemas.microsoft.com/office/drawing/2014/main" id="{35262014-1C45-443F-8E1A-000A04033297}"/>
              </a:ext>
            </a:extLst>
          </p:cNvPr>
          <p:cNvSpPr/>
          <p:nvPr/>
        </p:nvSpPr>
        <p:spPr>
          <a:xfrm>
            <a:off x="9251234" y="1283924"/>
            <a:ext cx="1761689" cy="956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Publicaciones científicas</a:t>
            </a:r>
            <a:endParaRPr lang="es-SV" dirty="0"/>
          </a:p>
        </p:txBody>
      </p:sp>
      <p:sp>
        <p:nvSpPr>
          <p:cNvPr id="11" name="Rectángulo 10">
            <a:extLst>
              <a:ext uri="{FF2B5EF4-FFF2-40B4-BE49-F238E27FC236}">
                <a16:creationId xmlns:a16="http://schemas.microsoft.com/office/drawing/2014/main" id="{635A21C1-AFEA-4700-B7CD-B6AFCCD42807}"/>
              </a:ext>
            </a:extLst>
          </p:cNvPr>
          <p:cNvSpPr/>
          <p:nvPr/>
        </p:nvSpPr>
        <p:spPr>
          <a:xfrm>
            <a:off x="5600025" y="3437023"/>
            <a:ext cx="1848374" cy="906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Refuerzo de la institucionalidad</a:t>
            </a:r>
            <a:endParaRPr lang="es-SV" dirty="0"/>
          </a:p>
        </p:txBody>
      </p:sp>
      <p:sp>
        <p:nvSpPr>
          <p:cNvPr id="12" name="Rectángulo 11">
            <a:extLst>
              <a:ext uri="{FF2B5EF4-FFF2-40B4-BE49-F238E27FC236}">
                <a16:creationId xmlns:a16="http://schemas.microsoft.com/office/drawing/2014/main" id="{199CC103-27B8-424F-B4D3-BB0AF4154766}"/>
              </a:ext>
            </a:extLst>
          </p:cNvPr>
          <p:cNvSpPr/>
          <p:nvPr/>
        </p:nvSpPr>
        <p:spPr>
          <a:xfrm>
            <a:off x="6542259" y="2292179"/>
            <a:ext cx="176168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Crecimientos endógenos, locales</a:t>
            </a:r>
            <a:endParaRPr lang="es-SV" dirty="0"/>
          </a:p>
        </p:txBody>
      </p:sp>
      <p:sp>
        <p:nvSpPr>
          <p:cNvPr id="13" name="Rectángulo 12">
            <a:extLst>
              <a:ext uri="{FF2B5EF4-FFF2-40B4-BE49-F238E27FC236}">
                <a16:creationId xmlns:a16="http://schemas.microsoft.com/office/drawing/2014/main" id="{F3564377-8560-4A55-885F-146784225C78}"/>
              </a:ext>
            </a:extLst>
          </p:cNvPr>
          <p:cNvSpPr/>
          <p:nvPr/>
        </p:nvSpPr>
        <p:spPr>
          <a:xfrm>
            <a:off x="8759896" y="2518484"/>
            <a:ext cx="1848374" cy="1189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Dimensión de la vulnerabilidad en la planificación </a:t>
            </a:r>
            <a:endParaRPr lang="es-SV" dirty="0"/>
          </a:p>
        </p:txBody>
      </p:sp>
      <p:sp>
        <p:nvSpPr>
          <p:cNvPr id="14" name="Rectángulo 13">
            <a:extLst>
              <a:ext uri="{FF2B5EF4-FFF2-40B4-BE49-F238E27FC236}">
                <a16:creationId xmlns:a16="http://schemas.microsoft.com/office/drawing/2014/main" id="{5CAE2CC2-E30C-4CE1-B4FE-93573A7D14E5}"/>
              </a:ext>
            </a:extLst>
          </p:cNvPr>
          <p:cNvSpPr/>
          <p:nvPr/>
        </p:nvSpPr>
        <p:spPr>
          <a:xfrm>
            <a:off x="6609126" y="1147335"/>
            <a:ext cx="176168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Fortalecimiento de la Ciudadana</a:t>
            </a:r>
            <a:endParaRPr lang="es-SV" dirty="0"/>
          </a:p>
        </p:txBody>
      </p:sp>
      <p:sp>
        <p:nvSpPr>
          <p:cNvPr id="15" name="Rectángulo 14">
            <a:extLst>
              <a:ext uri="{FF2B5EF4-FFF2-40B4-BE49-F238E27FC236}">
                <a16:creationId xmlns:a16="http://schemas.microsoft.com/office/drawing/2014/main" id="{FF0A67B6-063D-4F18-B9B9-87D320752AF4}"/>
              </a:ext>
            </a:extLst>
          </p:cNvPr>
          <p:cNvSpPr/>
          <p:nvPr/>
        </p:nvSpPr>
        <p:spPr>
          <a:xfrm>
            <a:off x="2714186" y="5347166"/>
            <a:ext cx="1719743"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Solidaridad</a:t>
            </a:r>
            <a:endParaRPr lang="es-SV" dirty="0"/>
          </a:p>
        </p:txBody>
      </p:sp>
      <p:sp>
        <p:nvSpPr>
          <p:cNvPr id="17" name="Rectángulo 16">
            <a:extLst>
              <a:ext uri="{FF2B5EF4-FFF2-40B4-BE49-F238E27FC236}">
                <a16:creationId xmlns:a16="http://schemas.microsoft.com/office/drawing/2014/main" id="{94AA7642-A7FD-47DD-817E-F00D48B0061E}"/>
              </a:ext>
            </a:extLst>
          </p:cNvPr>
          <p:cNvSpPr/>
          <p:nvPr/>
        </p:nvSpPr>
        <p:spPr>
          <a:xfrm>
            <a:off x="4656937" y="5347166"/>
            <a:ext cx="1626766"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Racionalidad</a:t>
            </a:r>
            <a:endParaRPr lang="es-SV" dirty="0"/>
          </a:p>
        </p:txBody>
      </p:sp>
      <p:sp>
        <p:nvSpPr>
          <p:cNvPr id="19" name="Rectángulo 18">
            <a:extLst>
              <a:ext uri="{FF2B5EF4-FFF2-40B4-BE49-F238E27FC236}">
                <a16:creationId xmlns:a16="http://schemas.microsoft.com/office/drawing/2014/main" id="{EB61DE58-4AE9-4CE0-9D4D-76EE44137505}"/>
              </a:ext>
            </a:extLst>
          </p:cNvPr>
          <p:cNvSpPr/>
          <p:nvPr/>
        </p:nvSpPr>
        <p:spPr>
          <a:xfrm>
            <a:off x="6565784" y="5347166"/>
            <a:ext cx="1848374"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Derechos</a:t>
            </a:r>
            <a:endParaRPr lang="es-SV" dirty="0"/>
          </a:p>
        </p:txBody>
      </p:sp>
      <p:sp>
        <p:nvSpPr>
          <p:cNvPr id="2" name="Rectángulo 1">
            <a:extLst>
              <a:ext uri="{FF2B5EF4-FFF2-40B4-BE49-F238E27FC236}">
                <a16:creationId xmlns:a16="http://schemas.microsoft.com/office/drawing/2014/main" id="{90154DED-EF2B-4472-A7E5-DA8FC7679D9C}"/>
              </a:ext>
            </a:extLst>
          </p:cNvPr>
          <p:cNvSpPr/>
          <p:nvPr/>
        </p:nvSpPr>
        <p:spPr>
          <a:xfrm>
            <a:off x="719643" y="854948"/>
            <a:ext cx="3525185" cy="584775"/>
          </a:xfrm>
          <a:prstGeom prst="rect">
            <a:avLst/>
          </a:prstGeom>
        </p:spPr>
        <p:txBody>
          <a:bodyPr wrap="square">
            <a:spAutoFit/>
          </a:bodyPr>
          <a:lstStyle/>
          <a:p>
            <a:r>
              <a:rPr lang="es-ES" sz="3200" dirty="0"/>
              <a:t>Nuevos Modelos </a:t>
            </a:r>
            <a:endParaRPr lang="es-SV" sz="3200" dirty="0"/>
          </a:p>
        </p:txBody>
      </p:sp>
      <p:sp>
        <p:nvSpPr>
          <p:cNvPr id="3" name="Rectángulo 2">
            <a:extLst>
              <a:ext uri="{FF2B5EF4-FFF2-40B4-BE49-F238E27FC236}">
                <a16:creationId xmlns:a16="http://schemas.microsoft.com/office/drawing/2014/main" id="{E0931061-669F-46F8-A0C6-2CA8A8589580}"/>
              </a:ext>
            </a:extLst>
          </p:cNvPr>
          <p:cNvSpPr/>
          <p:nvPr/>
        </p:nvSpPr>
        <p:spPr>
          <a:xfrm>
            <a:off x="3560338" y="3865774"/>
            <a:ext cx="1719743" cy="1049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Soluciones Regionales</a:t>
            </a:r>
            <a:endParaRPr lang="es-SV" dirty="0"/>
          </a:p>
        </p:txBody>
      </p:sp>
      <p:sp>
        <p:nvSpPr>
          <p:cNvPr id="23" name="Rectángulo 22">
            <a:extLst>
              <a:ext uri="{FF2B5EF4-FFF2-40B4-BE49-F238E27FC236}">
                <a16:creationId xmlns:a16="http://schemas.microsoft.com/office/drawing/2014/main" id="{6BED1046-9870-440D-A4AF-E04925F9AA10}"/>
              </a:ext>
            </a:extLst>
          </p:cNvPr>
          <p:cNvSpPr/>
          <p:nvPr/>
        </p:nvSpPr>
        <p:spPr>
          <a:xfrm>
            <a:off x="8555986" y="3982953"/>
            <a:ext cx="1848374" cy="906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Prevención sobre reactividad</a:t>
            </a:r>
            <a:endParaRPr lang="es-SV" dirty="0"/>
          </a:p>
        </p:txBody>
      </p:sp>
    </p:spTree>
    <p:extLst>
      <p:ext uri="{BB962C8B-B14F-4D97-AF65-F5344CB8AC3E}">
        <p14:creationId xmlns:p14="http://schemas.microsoft.com/office/powerpoint/2010/main" val="1258479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Gráfico, Gráfico de proyección solar&#10;&#10;Descripción generada automáticamente">
            <a:extLst>
              <a:ext uri="{FF2B5EF4-FFF2-40B4-BE49-F238E27FC236}">
                <a16:creationId xmlns:a16="http://schemas.microsoft.com/office/drawing/2014/main" id="{4067101E-9478-4484-9566-5C59A6C394E2}"/>
              </a:ext>
            </a:extLst>
          </p:cNvPr>
          <p:cNvPicPr>
            <a:picLocks noChangeAspect="1"/>
          </p:cNvPicPr>
          <p:nvPr/>
        </p:nvPicPr>
        <p:blipFill rotWithShape="1">
          <a:blip r:embed="rId2">
            <a:extLst>
              <a:ext uri="{28A0092B-C50C-407E-A947-70E740481C1C}">
                <a14:useLocalDpi xmlns:a14="http://schemas.microsoft.com/office/drawing/2010/main" val="0"/>
              </a:ext>
            </a:extLst>
          </a:blip>
          <a:srcRect t="2149" b="10282"/>
          <a:stretch/>
        </p:blipFill>
        <p:spPr>
          <a:xfrm>
            <a:off x="838200" y="754148"/>
            <a:ext cx="10515600" cy="4995575"/>
          </a:xfrm>
          <a:prstGeom prst="rect">
            <a:avLst/>
          </a:prstGeom>
        </p:spPr>
      </p:pic>
      <p:cxnSp>
        <p:nvCxnSpPr>
          <p:cNvPr id="22" name="Straight Connector 21">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81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10;&#10;Descripción generada automáticamente">
            <a:extLst>
              <a:ext uri="{FF2B5EF4-FFF2-40B4-BE49-F238E27FC236}">
                <a16:creationId xmlns:a16="http://schemas.microsoft.com/office/drawing/2014/main" id="{EC98193E-6BB9-4CB8-988D-682311D06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0" y="886403"/>
            <a:ext cx="9277927" cy="5404392"/>
          </a:xfrm>
          <a:prstGeom prst="rect">
            <a:avLst/>
          </a:prstGeom>
        </p:spPr>
      </p:pic>
    </p:spTree>
    <p:extLst>
      <p:ext uri="{BB962C8B-B14F-4D97-AF65-F5344CB8AC3E}">
        <p14:creationId xmlns:p14="http://schemas.microsoft.com/office/powerpoint/2010/main" val="149675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D60A2F2-783F-4394-A433-0CC791D19FCD}"/>
              </a:ext>
            </a:extLst>
          </p:cNvPr>
          <p:cNvSpPr>
            <a:spLocks noGrp="1"/>
          </p:cNvSpPr>
          <p:nvPr>
            <p:ph type="title"/>
          </p:nvPr>
        </p:nvSpPr>
        <p:spPr>
          <a:xfrm>
            <a:off x="645064" y="525982"/>
            <a:ext cx="4282983" cy="1200361"/>
          </a:xfrm>
        </p:spPr>
        <p:txBody>
          <a:bodyPr anchor="b">
            <a:normAutofit/>
          </a:bodyPr>
          <a:lstStyle/>
          <a:p>
            <a:r>
              <a:rPr lang="es-ES" sz="3600"/>
              <a:t>Crisis del Desarrollo Sostenible</a:t>
            </a:r>
            <a:endParaRPr lang="es-SV" sz="3600"/>
          </a:p>
        </p:txBody>
      </p:sp>
      <p:sp>
        <p:nvSpPr>
          <p:cNvPr id="66" name="Rectangle 6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9F1E17B-3C73-48E6-A32F-DFB7DB1442FE}"/>
              </a:ext>
            </a:extLst>
          </p:cNvPr>
          <p:cNvSpPr>
            <a:spLocks noGrp="1"/>
          </p:cNvSpPr>
          <p:nvPr>
            <p:ph idx="1"/>
          </p:nvPr>
        </p:nvSpPr>
        <p:spPr>
          <a:xfrm>
            <a:off x="645066" y="2031101"/>
            <a:ext cx="4282984" cy="3511943"/>
          </a:xfrm>
        </p:spPr>
        <p:txBody>
          <a:bodyPr anchor="ctr">
            <a:normAutofit/>
          </a:bodyPr>
          <a:lstStyle/>
          <a:p>
            <a:r>
              <a:rPr lang="es-ES" sz="1500" dirty="0"/>
              <a:t>El sendero actual de desarrollo ha llegado a un punto que ha puesto en riesgo la sobrevivencia del sistema ecológico que lo sustenta. </a:t>
            </a:r>
          </a:p>
          <a:p>
            <a:r>
              <a:rPr lang="es-ES" sz="1500" dirty="0"/>
              <a:t>Los mercados son incapaces de internalizar los costos ambientales, por lo que endógenamente reproducen un patrón insostenible de crecimiento. </a:t>
            </a:r>
          </a:p>
          <a:p>
            <a:r>
              <a:rPr lang="es-ES" sz="1500" dirty="0"/>
              <a:t>Los ecosistemas y la biodiversidad se están reduciendo a velocidades alarmantes y ya hay más de un millón de especies en proceso de extinción. IPBES, 2019</a:t>
            </a:r>
            <a:endParaRPr lang="es-SV" sz="1500" dirty="0"/>
          </a:p>
          <a:p>
            <a:endParaRPr lang="es-ES" sz="1500" dirty="0"/>
          </a:p>
          <a:p>
            <a:endParaRPr lang="es-ES" sz="1500" dirty="0"/>
          </a:p>
        </p:txBody>
      </p:sp>
      <p:sp>
        <p:nvSpPr>
          <p:cNvPr id="68" name="Rectangle 6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A14A72A4-5BFE-4BAA-B2DD-EEBE00668C82}"/>
              </a:ext>
            </a:extLst>
          </p:cNvPr>
          <p:cNvPicPr>
            <a:picLocks noChangeAspect="1"/>
          </p:cNvPicPr>
          <p:nvPr/>
        </p:nvPicPr>
        <p:blipFill rotWithShape="1">
          <a:blip r:embed="rId2"/>
          <a:srcRect r="6975" b="-3"/>
          <a:stretch/>
        </p:blipFill>
        <p:spPr>
          <a:xfrm>
            <a:off x="5987738" y="650494"/>
            <a:ext cx="5628018" cy="5324142"/>
          </a:xfrm>
          <a:prstGeom prst="rect">
            <a:avLst/>
          </a:prstGeom>
        </p:spPr>
      </p:pic>
      <p:sp>
        <p:nvSpPr>
          <p:cNvPr id="5" name="AutoShape 2">
            <a:extLst>
              <a:ext uri="{FF2B5EF4-FFF2-40B4-BE49-F238E27FC236}">
                <a16:creationId xmlns:a16="http://schemas.microsoft.com/office/drawing/2014/main" id="{9E39BFE9-EB1E-4CCF-ADC7-B0614D406D1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spTree>
    <p:extLst>
      <p:ext uri="{BB962C8B-B14F-4D97-AF65-F5344CB8AC3E}">
        <p14:creationId xmlns:p14="http://schemas.microsoft.com/office/powerpoint/2010/main" val="283181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067083B-9A60-4850-9D17-B5DAE24D84F7}"/>
              </a:ext>
            </a:extLst>
          </p:cNvPr>
          <p:cNvSpPr>
            <a:spLocks noGrp="1"/>
          </p:cNvSpPr>
          <p:nvPr>
            <p:ph type="title"/>
          </p:nvPr>
        </p:nvSpPr>
        <p:spPr>
          <a:xfrm>
            <a:off x="645065" y="1463040"/>
            <a:ext cx="3796306" cy="2690949"/>
          </a:xfrm>
        </p:spPr>
        <p:txBody>
          <a:bodyPr anchor="t">
            <a:normAutofit/>
          </a:bodyPr>
          <a:lstStyle/>
          <a:p>
            <a:r>
              <a:rPr lang="es-ES" sz="4800" dirty="0"/>
              <a:t>Abordajes propuestos</a:t>
            </a:r>
            <a:endParaRPr lang="es-SV" sz="4800" dirty="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0116660-E1DA-4CB3-A6D0-102239207822}"/>
              </a:ext>
            </a:extLst>
          </p:cNvPr>
          <p:cNvSpPr>
            <a:spLocks noGrp="1"/>
          </p:cNvSpPr>
          <p:nvPr>
            <p:ph idx="1"/>
          </p:nvPr>
        </p:nvSpPr>
        <p:spPr>
          <a:xfrm>
            <a:off x="5476240" y="1117601"/>
            <a:ext cx="5722365" cy="4645886"/>
          </a:xfrm>
        </p:spPr>
        <p:txBody>
          <a:bodyPr anchor="t">
            <a:normAutofit/>
          </a:bodyPr>
          <a:lstStyle/>
          <a:p>
            <a:r>
              <a:rPr lang="es-ES" sz="3200" dirty="0"/>
              <a:t>Enfoque a través del Rol Político del Ambiente</a:t>
            </a:r>
          </a:p>
          <a:p>
            <a:r>
              <a:rPr lang="es-ES" sz="3200" dirty="0"/>
              <a:t>Triple Nexo: Humanitario Desarrollo y Paz</a:t>
            </a:r>
          </a:p>
          <a:p>
            <a:r>
              <a:rPr lang="es-ES" sz="3200" dirty="0"/>
              <a:t>Nuevos Modelos</a:t>
            </a:r>
          </a:p>
          <a:p>
            <a:r>
              <a:rPr lang="es-ES" sz="3200" dirty="0"/>
              <a:t>Los principios de la Agenda 2030: integralidad, No dejar a nadie atrás y no renunciar a la universalidad. </a:t>
            </a:r>
          </a:p>
          <a:p>
            <a:endParaRPr lang="es-ES" sz="3200" dirty="0"/>
          </a:p>
          <a:p>
            <a:endParaRPr lang="es-ES" sz="3200" dirty="0"/>
          </a:p>
          <a:p>
            <a:endParaRPr lang="es-SV" sz="3200" dirty="0"/>
          </a:p>
        </p:txBody>
      </p:sp>
    </p:spTree>
    <p:extLst>
      <p:ext uri="{BB962C8B-B14F-4D97-AF65-F5344CB8AC3E}">
        <p14:creationId xmlns:p14="http://schemas.microsoft.com/office/powerpoint/2010/main" val="171337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C80E68B-561E-442A-8965-FCB9E5D94EE0}"/>
              </a:ext>
            </a:extLst>
          </p:cNvPr>
          <p:cNvSpPr>
            <a:spLocks noGrp="1"/>
          </p:cNvSpPr>
          <p:nvPr>
            <p:ph type="title"/>
          </p:nvPr>
        </p:nvSpPr>
        <p:spPr>
          <a:xfrm>
            <a:off x="645065" y="1463040"/>
            <a:ext cx="3796306" cy="2690949"/>
          </a:xfrm>
        </p:spPr>
        <p:txBody>
          <a:bodyPr anchor="t">
            <a:normAutofit/>
          </a:bodyPr>
          <a:lstStyle/>
          <a:p>
            <a:r>
              <a:rPr lang="es-ES" sz="4800"/>
              <a:t>Ecología política</a:t>
            </a:r>
            <a:endParaRPr lang="es-SV" sz="480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FFC7C07-A22D-4CC9-AE8B-3F26E3914EDE}"/>
              </a:ext>
            </a:extLst>
          </p:cNvPr>
          <p:cNvSpPr>
            <a:spLocks noGrp="1"/>
          </p:cNvSpPr>
          <p:nvPr>
            <p:ph idx="1"/>
          </p:nvPr>
        </p:nvSpPr>
        <p:spPr>
          <a:xfrm>
            <a:off x="5656218" y="1463039"/>
            <a:ext cx="5542387" cy="4300447"/>
          </a:xfrm>
        </p:spPr>
        <p:txBody>
          <a:bodyPr anchor="t">
            <a:normAutofit lnSpcReduction="10000"/>
          </a:bodyPr>
          <a:lstStyle/>
          <a:p>
            <a:r>
              <a:rPr lang="es-SV" sz="2200" dirty="0"/>
              <a:t>La ecología política ofrece un acercamiento alternativo que interpreta la creciente degradación de los recursos naturales desde una perspectiva centrada en el análisis de las estructuras sociopolíticas que ponen en marcha este proceso y determinan sus resultados.</a:t>
            </a:r>
          </a:p>
          <a:p>
            <a:endParaRPr lang="es-SV" sz="2200" dirty="0"/>
          </a:p>
          <a:p>
            <a:endParaRPr lang="es-SV" sz="2200" dirty="0"/>
          </a:p>
          <a:p>
            <a:endParaRPr lang="es-SV" sz="2200" dirty="0"/>
          </a:p>
          <a:p>
            <a:endParaRPr lang="es-SV" sz="2200" dirty="0"/>
          </a:p>
          <a:p>
            <a:pPr marL="0" indent="0">
              <a:buNone/>
            </a:pPr>
            <a:r>
              <a:rPr lang="es-SV" sz="1200" dirty="0" err="1"/>
              <a:t>Blaikie</a:t>
            </a:r>
            <a:r>
              <a:rPr lang="es-SV" sz="1200" dirty="0"/>
              <a:t>, 1985, 1995 y 1999; </a:t>
            </a:r>
            <a:r>
              <a:rPr lang="es-SV" sz="1200" dirty="0" err="1"/>
              <a:t>Blaikie</a:t>
            </a:r>
            <a:r>
              <a:rPr lang="es-SV" sz="1200" dirty="0"/>
              <a:t> y Brookfield, 1987; Bryant, 1992, 1997 y 1998; Bryant y Bailey, 1997</a:t>
            </a:r>
          </a:p>
        </p:txBody>
      </p:sp>
    </p:spTree>
    <p:extLst>
      <p:ext uri="{BB962C8B-B14F-4D97-AF65-F5344CB8AC3E}">
        <p14:creationId xmlns:p14="http://schemas.microsoft.com/office/powerpoint/2010/main" val="1435959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F5AB5F-43A0-41A4-9615-B09DDE722CA8}"/>
              </a:ext>
            </a:extLst>
          </p:cNvPr>
          <p:cNvSpPr>
            <a:spLocks noGrp="1"/>
          </p:cNvSpPr>
          <p:nvPr>
            <p:ph type="title"/>
          </p:nvPr>
        </p:nvSpPr>
        <p:spPr/>
        <p:txBody>
          <a:bodyPr/>
          <a:lstStyle/>
          <a:p>
            <a:r>
              <a:rPr lang="es-ES" dirty="0"/>
              <a:t>Triple Nexo: Humanitario-Desarrollo-Paz</a:t>
            </a:r>
            <a:br>
              <a:rPr lang="es-ES" dirty="0"/>
            </a:br>
            <a:r>
              <a:rPr lang="es-ES" dirty="0"/>
              <a:t>Seguridad Alimentaria y Cambio Climático</a:t>
            </a:r>
            <a:endParaRPr lang="es-SV" dirty="0"/>
          </a:p>
        </p:txBody>
      </p:sp>
      <p:sp>
        <p:nvSpPr>
          <p:cNvPr id="3" name="Marcador de contenido 2">
            <a:extLst>
              <a:ext uri="{FF2B5EF4-FFF2-40B4-BE49-F238E27FC236}">
                <a16:creationId xmlns:a16="http://schemas.microsoft.com/office/drawing/2014/main" id="{7AACE0DC-4564-4871-ACFE-FF05A4A09E4E}"/>
              </a:ext>
            </a:extLst>
          </p:cNvPr>
          <p:cNvSpPr>
            <a:spLocks noGrp="1"/>
          </p:cNvSpPr>
          <p:nvPr>
            <p:ph idx="1"/>
          </p:nvPr>
        </p:nvSpPr>
        <p:spPr>
          <a:xfrm>
            <a:off x="838200" y="1690688"/>
            <a:ext cx="10515600" cy="3904818"/>
          </a:xfrm>
        </p:spPr>
        <p:txBody>
          <a:bodyPr>
            <a:normAutofit lnSpcReduction="10000"/>
          </a:bodyPr>
          <a:lstStyle/>
          <a:p>
            <a:r>
              <a:rPr lang="es-ES" dirty="0"/>
              <a:t>Una de las formas más directas en que los desastres afectan la agricultura es a través de una producción menor a la esperada. Esto causa pérdidas económicas directas a los agricultores que pueden extenderse en cascada a lo largo de toda la cadena de valor, incluso afectando el crecimiento del sector o de economías nacionales enteras.</a:t>
            </a:r>
          </a:p>
          <a:p>
            <a:r>
              <a:rPr lang="es-ES" dirty="0"/>
              <a:t>Entre 2008 y 2018, se perdieron miles de millones de dólares como resultado de la disminución de la producción agrícola y ganadera a raíz de los desastres. </a:t>
            </a:r>
          </a:p>
          <a:p>
            <a:r>
              <a:rPr lang="es-ES" dirty="0"/>
              <a:t>América Latina y el Caribe, perdió USD 29 mil millones</a:t>
            </a:r>
            <a:endParaRPr lang="es-SV" dirty="0"/>
          </a:p>
        </p:txBody>
      </p:sp>
      <p:sp>
        <p:nvSpPr>
          <p:cNvPr id="5" name="CuadroTexto 4">
            <a:extLst>
              <a:ext uri="{FF2B5EF4-FFF2-40B4-BE49-F238E27FC236}">
                <a16:creationId xmlns:a16="http://schemas.microsoft.com/office/drawing/2014/main" id="{7290B3B2-F682-462B-8EBC-19A8B312D1C5}"/>
              </a:ext>
            </a:extLst>
          </p:cNvPr>
          <p:cNvSpPr txBox="1"/>
          <p:nvPr/>
        </p:nvSpPr>
        <p:spPr>
          <a:xfrm>
            <a:off x="1158009" y="6382327"/>
            <a:ext cx="2791918" cy="369332"/>
          </a:xfrm>
          <a:prstGeom prst="rect">
            <a:avLst/>
          </a:prstGeom>
          <a:noFill/>
        </p:spPr>
        <p:txBody>
          <a:bodyPr wrap="none" rtlCol="0">
            <a:spAutoFit/>
          </a:bodyPr>
          <a:lstStyle/>
          <a:p>
            <a:r>
              <a:rPr lang="es-ES" dirty="0"/>
              <a:t>FAO Daños y Pérdidas, 2021</a:t>
            </a:r>
            <a:endParaRPr lang="es-SV" dirty="0"/>
          </a:p>
        </p:txBody>
      </p:sp>
    </p:spTree>
    <p:extLst>
      <p:ext uri="{BB962C8B-B14F-4D97-AF65-F5344CB8AC3E}">
        <p14:creationId xmlns:p14="http://schemas.microsoft.com/office/powerpoint/2010/main" val="284028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a:extLst>
              <a:ext uri="{FF2B5EF4-FFF2-40B4-BE49-F238E27FC236}">
                <a16:creationId xmlns:a16="http://schemas.microsoft.com/office/drawing/2014/main" id="{B0B6AF76-4660-4FA9-956C-7E6991324209}"/>
              </a:ext>
            </a:extLst>
          </p:cNvPr>
          <p:cNvPicPr>
            <a:picLocks noChangeAspect="1"/>
          </p:cNvPicPr>
          <p:nvPr/>
        </p:nvPicPr>
        <p:blipFill>
          <a:blip r:embed="rId2"/>
          <a:stretch>
            <a:fillRect/>
          </a:stretch>
        </p:blipFill>
        <p:spPr>
          <a:xfrm>
            <a:off x="1401517" y="1004581"/>
            <a:ext cx="9388965" cy="5211661"/>
          </a:xfrm>
          <a:prstGeom prst="rect">
            <a:avLst/>
          </a:prstGeom>
        </p:spPr>
      </p:pic>
    </p:spTree>
    <p:extLst>
      <p:ext uri="{BB962C8B-B14F-4D97-AF65-F5344CB8AC3E}">
        <p14:creationId xmlns:p14="http://schemas.microsoft.com/office/powerpoint/2010/main" val="402740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a:extLst>
              <a:ext uri="{FF2B5EF4-FFF2-40B4-BE49-F238E27FC236}">
                <a16:creationId xmlns:a16="http://schemas.microsoft.com/office/drawing/2014/main" id="{F8336B25-6266-455A-8F97-5D476504E886}"/>
              </a:ext>
            </a:extLst>
          </p:cNvPr>
          <p:cNvPicPr>
            <a:picLocks noChangeAspect="1"/>
          </p:cNvPicPr>
          <p:nvPr/>
        </p:nvPicPr>
        <p:blipFill rotWithShape="1">
          <a:blip r:embed="rId2"/>
          <a:srcRect r="627" b="1"/>
          <a:stretch/>
        </p:blipFill>
        <p:spPr>
          <a:xfrm>
            <a:off x="522967" y="480351"/>
            <a:ext cx="6704891" cy="4520559"/>
          </a:xfrm>
          <a:prstGeom prst="rect">
            <a:avLst/>
          </a:prstGeom>
        </p:spPr>
      </p:pic>
      <p:sp useBgFill="1">
        <p:nvSpPr>
          <p:cNvPr id="27" name="Rectangle 26">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ángulo 2">
            <a:extLst>
              <a:ext uri="{FF2B5EF4-FFF2-40B4-BE49-F238E27FC236}">
                <a16:creationId xmlns:a16="http://schemas.microsoft.com/office/drawing/2014/main" id="{6D1C0DCA-DE5D-4E45-A811-0918A1F1D437}"/>
              </a:ext>
            </a:extLst>
          </p:cNvPr>
          <p:cNvSpPr/>
          <p:nvPr/>
        </p:nvSpPr>
        <p:spPr>
          <a:xfrm>
            <a:off x="7938752" y="2020824"/>
            <a:ext cx="3455097" cy="395935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s-ES" dirty="0"/>
              <a:t>En 2021 se prevé 7.8 millones en condición de inseguridad alimentaria aguda en Guatemala, El Salvador y Honduras, este año. Además, 4.4 millones en Haití.</a:t>
            </a:r>
            <a:endParaRPr lang="en-US" dirty="0"/>
          </a:p>
        </p:txBody>
      </p:sp>
      <p:sp>
        <p:nvSpPr>
          <p:cNvPr id="4" name="Rectángulo 3">
            <a:extLst>
              <a:ext uri="{FF2B5EF4-FFF2-40B4-BE49-F238E27FC236}">
                <a16:creationId xmlns:a16="http://schemas.microsoft.com/office/drawing/2014/main" id="{3D455724-FEE8-463F-AE17-E4781B713CD9}"/>
              </a:ext>
            </a:extLst>
          </p:cNvPr>
          <p:cNvSpPr/>
          <p:nvPr/>
        </p:nvSpPr>
        <p:spPr>
          <a:xfrm>
            <a:off x="522967" y="5657010"/>
            <a:ext cx="6096000" cy="261610"/>
          </a:xfrm>
          <a:prstGeom prst="rect">
            <a:avLst/>
          </a:prstGeom>
        </p:spPr>
        <p:txBody>
          <a:bodyPr>
            <a:spAutoFit/>
          </a:bodyPr>
          <a:lstStyle/>
          <a:p>
            <a:r>
              <a:rPr lang="en-US" sz="1100" dirty="0"/>
              <a:t>Hunger Hotspots FAO-WFP early warnings on acute food insecurity, Mach 2021</a:t>
            </a:r>
            <a:endParaRPr lang="es-SV" sz="1100" dirty="0"/>
          </a:p>
        </p:txBody>
      </p:sp>
    </p:spTree>
    <p:extLst>
      <p:ext uri="{BB962C8B-B14F-4D97-AF65-F5344CB8AC3E}">
        <p14:creationId xmlns:p14="http://schemas.microsoft.com/office/powerpoint/2010/main" val="415006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43FD0F59-3DE6-4250-8062-6A887C19613A}"/>
              </a:ext>
            </a:extLst>
          </p:cNvPr>
          <p:cNvPicPr>
            <a:picLocks noChangeAspect="1"/>
          </p:cNvPicPr>
          <p:nvPr/>
        </p:nvPicPr>
        <p:blipFill>
          <a:blip r:embed="rId2"/>
          <a:stretch>
            <a:fillRect/>
          </a:stretch>
        </p:blipFill>
        <p:spPr>
          <a:xfrm>
            <a:off x="643467" y="1479719"/>
            <a:ext cx="10905066" cy="3898561"/>
          </a:xfrm>
          <a:prstGeom prst="rect">
            <a:avLst/>
          </a:prstGeom>
        </p:spPr>
      </p:pic>
    </p:spTree>
    <p:extLst>
      <p:ext uri="{BB962C8B-B14F-4D97-AF65-F5344CB8AC3E}">
        <p14:creationId xmlns:p14="http://schemas.microsoft.com/office/powerpoint/2010/main" val="5643290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TotalTime>
  <Words>1131</Words>
  <Application>Microsoft Office PowerPoint</Application>
  <PresentationFormat>Panorámica</PresentationFormat>
  <Paragraphs>95</Paragraphs>
  <Slides>15</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Calibri Light</vt:lpstr>
      <vt:lpstr>Lato</vt:lpstr>
      <vt:lpstr>Raleway</vt:lpstr>
      <vt:lpstr>Times New Roman</vt:lpstr>
      <vt:lpstr>Tema de Office</vt:lpstr>
      <vt:lpstr>Cambio Climático y Nuevos Modelos de Desarrollo</vt:lpstr>
      <vt:lpstr>Presentación de PowerPoint</vt:lpstr>
      <vt:lpstr>Crisis del Desarrollo Sostenible</vt:lpstr>
      <vt:lpstr>Abordajes propuestos</vt:lpstr>
      <vt:lpstr>Ecología política</vt:lpstr>
      <vt:lpstr>Triple Nexo: Humanitario-Desarrollo-Paz Seguridad Alimentaria y Cambio Climático</vt:lpstr>
      <vt:lpstr>Presentación de PowerPoint</vt:lpstr>
      <vt:lpstr>Presentación de PowerPoint</vt:lpstr>
      <vt:lpstr>Presentación de PowerPoint</vt:lpstr>
      <vt:lpstr>Triple Nexo: El Cambio Climático y Migración a Nivel Global</vt:lpstr>
      <vt:lpstr>Los Migrantes Centroamericanos</vt:lpstr>
      <vt:lpstr>Antropoceno?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Silvia Eunice Vides Canas</dc:creator>
  <cp:lastModifiedBy>hp</cp:lastModifiedBy>
  <cp:revision>6</cp:revision>
  <dcterms:created xsi:type="dcterms:W3CDTF">2021-03-23T16:24:58Z</dcterms:created>
  <dcterms:modified xsi:type="dcterms:W3CDTF">2021-04-05T23:04:42Z</dcterms:modified>
</cp:coreProperties>
</file>