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89" r:id="rId6"/>
    <p:sldId id="290" r:id="rId7"/>
    <p:sldId id="260" r:id="rId8"/>
    <p:sldId id="264" r:id="rId9"/>
    <p:sldId id="265" r:id="rId10"/>
    <p:sldId id="278" r:id="rId11"/>
    <p:sldId id="283" r:id="rId12"/>
    <p:sldId id="270" r:id="rId13"/>
    <p:sldId id="287" r:id="rId14"/>
    <p:sldId id="284" r:id="rId15"/>
    <p:sldId id="285" r:id="rId16"/>
    <p:sldId id="272" r:id="rId17"/>
    <p:sldId id="263" r:id="rId18"/>
    <p:sldId id="281" r:id="rId19"/>
    <p:sldId id="277" r:id="rId20"/>
    <p:sldId id="280" r:id="rId21"/>
    <p:sldId id="276" r:id="rId22"/>
    <p:sldId id="282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marti" initials="m" lastIdx="5" clrIdx="0">
    <p:extLst>
      <p:ext uri="{19B8F6BF-5375-455C-9EA6-DF929625EA0E}">
        <p15:presenceInfo xmlns:p15="http://schemas.microsoft.com/office/powerpoint/2012/main" userId="ba9ac4b50fdc83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92" autoAdjust="0"/>
  </p:normalViewPr>
  <p:slideViewPr>
    <p:cSldViewPr snapToGrid="0">
      <p:cViewPr>
        <p:scale>
          <a:sx n="80" d="100"/>
          <a:sy n="80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B4D9-49B0-47CA-ACFD-9CDFACA0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3FA6F-8DD5-4355-8B9D-811C2A601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00305-BEF9-463F-991E-4C249690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E2932-2BF6-44A4-8B6A-9F22BC82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6241E-1626-481B-9C59-AF112953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D2D0-8324-48B0-93BB-A5BD251C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8C8AA-E161-4D57-A6DD-2D0DFCB15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6CB7-4D40-4482-922A-524CDCAD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A7CFB-FA7F-4060-B390-6D6ECC00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E5AE9-72B5-4CD2-A9A0-39D30B82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9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9F9BF-3731-4AC9-A2E1-C6D4BD627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5F10D-A4C1-4DAA-B74F-58EB9284B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BB430-CBA5-4262-9C49-BA63BD26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B7925-78FB-4770-A662-4ADC41A1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8C3E-1884-4190-8C32-61FFA533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AEE4-09FD-4006-ACD7-82092BF3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C312-5111-484E-9E7D-0E0A40E94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BD381-6D15-4823-BDAE-64F3B2EA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0D67-AC78-4D3A-B732-8DF858F8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6BD4E-A097-4379-976D-05EDEFD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3F3F-512D-4206-B0FD-073732A1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0D87F-60BA-47C1-9540-0CBF6F50D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A305-B132-4DB2-B4FA-8D4A01A0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6B73-05AE-481F-A427-2BE44D5E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60BBE-66FF-4E04-B1B1-8A412B6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4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ED70-71E9-4720-A822-77D20E74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54D00-D612-4564-97C4-17B752011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F8F0-FD37-4304-9ADB-6C37AA44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BEAA3-9151-47B8-9B05-9054C037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3535-D675-4CDF-B082-BC8F6A83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69EA6-2983-4DE9-BC59-E4C28A08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D82F-E220-42A1-A786-F5B43BE3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D346A-3775-40D5-80CF-4FBF34AF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B5955-E205-465E-B4C3-256BFD1A5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F169D-6DD6-470E-9D76-356D9B556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9160A-2323-40B1-8D5B-042EE4D79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560D0-D856-4E75-B4E2-1DC3377A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BC8CB-D9A8-457B-A86C-674F9DE1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A6CD7-77E9-48A7-8640-32E98DF5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2A3F-F029-4ADB-95A5-6D160727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28F17-1D2D-4B11-A710-C05735D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7933E-4E84-43C0-9A39-2FF8066E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AEAE0-E363-42A4-B23C-FD963B41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C3FC5-6845-467C-8EA0-1E4D542D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B0231-C3F0-4129-A21F-AFCF43F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6C3D-180F-4192-B7FB-B41F4A59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F8BC-8756-4623-A1D4-B18CEC4E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46D0-AA9F-4D4B-BC99-A830BEC7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EE4E9-9343-4080-8A9B-9DA7760A3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1230-0ABA-47F5-A8D9-1754A5DD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A2B8D-8A5A-491F-959C-3F68062C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486B8-6608-49DD-9604-744A762A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2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9F40-AF3F-42D5-8E1B-68841C9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80FBF-A1E3-41F5-9ACA-B7BD680DF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B633F-9964-4904-A280-0E3FDE986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7EE54-53E9-4335-AEC2-5A84DD9E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ECFCE-D8BF-4EB1-A7B4-C22FAF5D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9D968-E1FC-4321-A149-759B51AD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8C800-5B64-4DD8-9CDB-4134F505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08CC-5666-4FD5-B1E8-6AE72BC9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6B889-3CBC-41D7-B8B3-63B262B4A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DE5E-0C21-4B90-A206-7E773549332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936E-CFA6-4084-A6ED-EB785DC1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F3F2A-88FB-488B-9C61-35A8F5B9C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4BCB-13A3-4998-B1D4-1A6D5847D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f.lecoq@cgiar.org" TargetMode="External"/><Relationship Id="rId2" Type="http://schemas.openxmlformats.org/officeDocument/2006/relationships/hyperlink" Target="mailto:jflecoq@cirad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-al.org/es/noticias/libro-pp-al" TargetMode="External"/><Relationship Id="rId2" Type="http://schemas.openxmlformats.org/officeDocument/2006/relationships/hyperlink" Target="https://repositorio.iica.int/bitstream/handle/11324/2609/BVE17038696e.pdf?sequence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869F-0C6C-47A8-85E5-42B164E82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392" y="1252215"/>
            <a:ext cx="9725608" cy="2387600"/>
          </a:xfrm>
        </p:spPr>
        <p:txBody>
          <a:bodyPr>
            <a:normAutofit/>
          </a:bodyPr>
          <a:lstStyle/>
          <a:p>
            <a:r>
              <a:rPr lang="es-CO" sz="4000" b="1"/>
              <a:t>Politicas de agricultura familiar y de agroecologia en America Latina: </a:t>
            </a:r>
            <a:br>
              <a:rPr lang="es-CO" sz="4000" b="1"/>
            </a:br>
            <a:r>
              <a:rPr lang="es-CO" sz="4000" b="1"/>
              <a:t>Panorama y desafios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D43C3-A65A-4ECC-B9AD-37C310C06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465" y="3927311"/>
            <a:ext cx="9144000" cy="855549"/>
          </a:xfrm>
        </p:spPr>
        <p:txBody>
          <a:bodyPr>
            <a:normAutofit/>
          </a:bodyPr>
          <a:lstStyle/>
          <a:p>
            <a:r>
              <a:rPr lang="es-CO" sz="1800" i="1"/>
              <a:t>Jean–Francois Le Coq (Cirad, Alianza bioversity-Ciat)</a:t>
            </a:r>
          </a:p>
          <a:p>
            <a:r>
              <a:rPr lang="es-CO" sz="1800" i="1"/>
              <a:t>C. Grisa (UFRGS), E Sabourin (Cirad), et al….</a:t>
            </a: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41A9B954-804A-408B-BB02-06EC2406EA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206" y="158996"/>
            <a:ext cx="3733800" cy="121651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0B1EE02-2A96-423E-833A-C9A73E45BD59}"/>
              </a:ext>
            </a:extLst>
          </p:cNvPr>
          <p:cNvSpPr txBox="1">
            <a:spLocks/>
          </p:cNvSpPr>
          <p:nvPr/>
        </p:nvSpPr>
        <p:spPr>
          <a:xfrm>
            <a:off x="1233196" y="4953763"/>
            <a:ext cx="9144000" cy="855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/>
              <a:t>Dialogo Nacional:</a:t>
            </a:r>
            <a:br>
              <a:rPr lang="es-CO" sz="1600" b="1"/>
            </a:br>
            <a:r>
              <a:rPr lang="es-CO" sz="1600" b="1"/>
              <a:t> La agricultura familiar y la agroecología</a:t>
            </a:r>
            <a:br>
              <a:rPr lang="es-CO" sz="1600" b="1"/>
            </a:br>
            <a:r>
              <a:rPr lang="es-CO" sz="1600" b="1"/>
              <a:t> y su importancia en la resiliencia socio ambiental</a:t>
            </a:r>
            <a:br>
              <a:rPr lang="es-CO" sz="1600" b="1"/>
            </a:br>
            <a:r>
              <a:rPr lang="es-CO" sz="1600" b="1"/>
              <a:t>el 7 de septiembre, El Salvador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F5B3E7-8D5B-4802-A2F9-799EFDB53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466" y="5910822"/>
            <a:ext cx="5155067" cy="9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DEA4-BCAA-4E40-9B48-5B9CA398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404088" cy="740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Políticas a favor de la agroecología en ALC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FF11-2210-4D4B-9FD5-77D35E70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94" y="1103971"/>
            <a:ext cx="6188926" cy="5277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b="1" dirty="0"/>
              <a:t>Cuatro formas de institucionalización de la agroecología en políticas</a:t>
            </a:r>
          </a:p>
          <a:p>
            <a:pPr lvl="1"/>
            <a:endParaRPr lang="es-CO" sz="2400" b="0" i="0" u="none" strike="noStrike" baseline="0" dirty="0">
              <a:latin typeface="AGaramondPro-Regular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CO" sz="1700" b="1" u="sng" dirty="0">
                <a:solidFill>
                  <a:srgbClr val="FF0000"/>
                </a:solidFill>
              </a:rPr>
              <a:t>Creación</a:t>
            </a:r>
            <a:r>
              <a:rPr lang="es-CO" sz="1700" b="1" dirty="0"/>
              <a:t> de </a:t>
            </a:r>
            <a:r>
              <a:rPr lang="es-CO" sz="1700" b="1" dirty="0">
                <a:solidFill>
                  <a:srgbClr val="FF0000"/>
                </a:solidFill>
              </a:rPr>
              <a:t>políticas especificas </a:t>
            </a:r>
            <a:r>
              <a:rPr lang="es-CO" sz="1700" b="1" u="sng" dirty="0">
                <a:solidFill>
                  <a:srgbClr val="FF0000"/>
                </a:solidFill>
              </a:rPr>
              <a:t>integrativas y explícitamente orientada</a:t>
            </a:r>
            <a:r>
              <a:rPr lang="es-CO" sz="1700" b="1" dirty="0">
                <a:solidFill>
                  <a:srgbClr val="FF0000"/>
                </a:solidFill>
              </a:rPr>
              <a:t> hacia la promoción de la agroecología </a:t>
            </a:r>
            <a:br>
              <a:rPr lang="es-CO" sz="1700" b="1" dirty="0">
                <a:solidFill>
                  <a:srgbClr val="FF0000"/>
                </a:solidFill>
              </a:rPr>
            </a:br>
            <a:r>
              <a:rPr lang="es-CO" sz="1700" dirty="0"/>
              <a:t>(en general asociado a la agricultura </a:t>
            </a:r>
            <a:r>
              <a:rPr lang="es-CO" sz="1700" dirty="0" err="1"/>
              <a:t>biologica</a:t>
            </a:r>
            <a:r>
              <a:rPr lang="es-CO" sz="1700" dirty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1500" dirty="0"/>
              <a:t>PNPAO 1 y 2 en BR, Ley </a:t>
            </a:r>
            <a:r>
              <a:rPr lang="es-CO" sz="1500" dirty="0" err="1"/>
              <a:t>Agroeco</a:t>
            </a:r>
            <a:r>
              <a:rPr lang="es-CO" sz="1500" dirty="0"/>
              <a:t> en 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700" b="1" dirty="0">
                <a:solidFill>
                  <a:srgbClr val="FF0000"/>
                </a:solidFill>
              </a:rPr>
              <a:t>Inserción</a:t>
            </a:r>
            <a:r>
              <a:rPr lang="es-CO" sz="1700" b="1" dirty="0"/>
              <a:t> de instrumentos y programas </a:t>
            </a:r>
            <a:r>
              <a:rPr lang="es-CO" sz="1700" b="1" dirty="0">
                <a:solidFill>
                  <a:srgbClr val="FF0000"/>
                </a:solidFill>
              </a:rPr>
              <a:t>especificas</a:t>
            </a:r>
            <a:r>
              <a:rPr lang="es-CO" sz="1700" b="1" dirty="0"/>
              <a:t> en políticas agrícolas y rurales especificas amplia (AF, SAN,…)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1500" dirty="0"/>
              <a:t>De forma aislada : INTA (AR) o INDAP (CH)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1500" dirty="0"/>
              <a:t>De forma difusa :  CU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700" b="1" dirty="0">
                <a:solidFill>
                  <a:srgbClr val="FF0000"/>
                </a:solidFill>
              </a:rPr>
              <a:t>Inserción</a:t>
            </a:r>
            <a:r>
              <a:rPr lang="es-CO" sz="1700" b="1" dirty="0"/>
              <a:t> en herramientas </a:t>
            </a:r>
            <a:r>
              <a:rPr lang="es-CO" sz="1700" b="1" dirty="0">
                <a:solidFill>
                  <a:srgbClr val="FF0000"/>
                </a:solidFill>
              </a:rPr>
              <a:t>no específico </a:t>
            </a:r>
            <a:r>
              <a:rPr lang="es-CO" sz="1700" b="1" dirty="0"/>
              <a:t>en políticas ambientales y de desarrollo sostenible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1500" dirty="0" err="1"/>
              <a:t>Ej</a:t>
            </a:r>
            <a:r>
              <a:rPr lang="es-CO" sz="1500" dirty="0"/>
              <a:t> CR, MX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700" b="1" dirty="0"/>
              <a:t>Creación de Normativas regulatoria de la </a:t>
            </a:r>
            <a:r>
              <a:rPr lang="es-CO" sz="1700" b="1" dirty="0">
                <a:solidFill>
                  <a:srgbClr val="FF0000"/>
                </a:solidFill>
              </a:rPr>
              <a:t>agricultura orgánica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O" sz="1500" dirty="0"/>
              <a:t>Todos los países</a:t>
            </a:r>
            <a:endParaRPr lang="es-CO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5E514-4D0E-49AE-BF06-EE27DF0B3177}"/>
              </a:ext>
            </a:extLst>
          </p:cNvPr>
          <p:cNvSpPr txBox="1">
            <a:spLocks/>
          </p:cNvSpPr>
          <p:nvPr/>
        </p:nvSpPr>
        <p:spPr>
          <a:xfrm>
            <a:off x="7245903" y="1103971"/>
            <a:ext cx="4946097" cy="5539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100" b="1" dirty="0"/>
              <a:t>Conjuntos de herramientas de políticas a favor de Agroecologia</a:t>
            </a:r>
          </a:p>
          <a:p>
            <a:pPr marL="0" indent="0" algn="ctr">
              <a:buNone/>
            </a:pPr>
            <a:endParaRPr lang="es-CO" sz="2600" b="1" dirty="0"/>
          </a:p>
          <a:p>
            <a:r>
              <a:rPr lang="es-CO" sz="2100" b="1" dirty="0"/>
              <a:t>Instrumentos de </a:t>
            </a:r>
            <a:r>
              <a:rPr lang="es-CO" sz="2100" b="1" dirty="0">
                <a:solidFill>
                  <a:srgbClr val="FF0000"/>
                </a:solidFill>
              </a:rPr>
              <a:t>conocimiento y innovación</a:t>
            </a:r>
          </a:p>
          <a:p>
            <a:pPr lvl="1">
              <a:lnSpc>
                <a:spcPct val="100000"/>
              </a:lnSpc>
            </a:pPr>
            <a:r>
              <a:rPr lang="es-CO" sz="1900" dirty="0"/>
              <a:t>Investigacion, </a:t>
            </a:r>
            <a:r>
              <a:rPr lang="es-CO" sz="1900" dirty="0" err="1"/>
              <a:t>CaC</a:t>
            </a:r>
            <a:r>
              <a:rPr lang="es-CO" sz="1900" dirty="0"/>
              <a:t> …</a:t>
            </a:r>
          </a:p>
          <a:p>
            <a:r>
              <a:rPr lang="es-CO" sz="2100" b="1" dirty="0"/>
              <a:t>Instrumentos para el </a:t>
            </a:r>
            <a:r>
              <a:rPr lang="es-CO" sz="2100" b="1" dirty="0">
                <a:solidFill>
                  <a:srgbClr val="FF0000"/>
                </a:solidFill>
              </a:rPr>
              <a:t>acceso a tierra y agua</a:t>
            </a:r>
          </a:p>
          <a:p>
            <a:pPr lvl="1"/>
            <a:r>
              <a:rPr lang="es-CO" sz="1900" dirty="0"/>
              <a:t>Redistribución de tierras, </a:t>
            </a:r>
          </a:p>
          <a:p>
            <a:pPr lvl="1"/>
            <a:r>
              <a:rPr lang="es-CO" sz="1900" dirty="0"/>
              <a:t>Suporte a irrigación y pequeña infraestructura</a:t>
            </a:r>
          </a:p>
          <a:p>
            <a:r>
              <a:rPr lang="es-CO" sz="2100" b="1" dirty="0"/>
              <a:t>Instrumentos de acceso a mercados y regulación </a:t>
            </a:r>
          </a:p>
          <a:p>
            <a:pPr lvl="1"/>
            <a:r>
              <a:rPr lang="es-CO" sz="1900" dirty="0"/>
              <a:t>Sistemas de certificación por tercero o participativos</a:t>
            </a:r>
          </a:p>
          <a:p>
            <a:pPr lvl="1"/>
            <a:r>
              <a:rPr lang="es-CO" sz="1900" dirty="0"/>
              <a:t>Programa de compras publicas de productos de agroecológicos</a:t>
            </a:r>
          </a:p>
          <a:p>
            <a:pPr lvl="1"/>
            <a:r>
              <a:rPr lang="es-CO" sz="1900" dirty="0"/>
              <a:t>Programa de promoción circuito corto y ferias </a:t>
            </a:r>
          </a:p>
          <a:p>
            <a:r>
              <a:rPr lang="es-CO" sz="2100" b="1" dirty="0"/>
              <a:t>Instrumentos de regulación y incentivos ambiental</a:t>
            </a:r>
          </a:p>
          <a:p>
            <a:pPr lvl="1"/>
            <a:r>
              <a:rPr lang="es-CO" sz="1900" dirty="0"/>
              <a:t>Incentivos y reconocimiento por beneficio ambiental </a:t>
            </a:r>
          </a:p>
          <a:p>
            <a:pPr lvl="1"/>
            <a:r>
              <a:rPr lang="es-CO" sz="1900" dirty="0"/>
              <a:t>Prohibición de uso de pesticidas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F818C5-2950-46C8-BDB3-B353D7ECBF14}"/>
              </a:ext>
            </a:extLst>
          </p:cNvPr>
          <p:cNvSpPr/>
          <p:nvPr/>
        </p:nvSpPr>
        <p:spPr>
          <a:xfrm>
            <a:off x="6403720" y="3735658"/>
            <a:ext cx="624468" cy="85864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970EE-41EA-479A-88A9-27AC575E5D8B}"/>
              </a:ext>
            </a:extLst>
          </p:cNvPr>
          <p:cNvSpPr txBox="1"/>
          <p:nvPr/>
        </p:nvSpPr>
        <p:spPr>
          <a:xfrm>
            <a:off x="214794" y="6381506"/>
            <a:ext cx="618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b="0" i="1" u="none" strike="noStrike" baseline="0">
                <a:latin typeface="AGaramondPro-Regular"/>
              </a:rPr>
              <a:t>Fuentes: Le Coq et al (2018); Sabourin et al (2017)</a:t>
            </a:r>
            <a:endParaRPr lang="es-CO" sz="1100" i="1"/>
          </a:p>
        </p:txBody>
      </p:sp>
    </p:spTree>
    <p:extLst>
      <p:ext uri="{BB962C8B-B14F-4D97-AF65-F5344CB8AC3E}">
        <p14:creationId xmlns:p14="http://schemas.microsoft.com/office/powerpoint/2010/main" val="357868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CE9-EBB8-4510-9F33-0D9D1133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104900"/>
            <a:ext cx="7689991" cy="5429250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Políticas focalizadas específicas poco numerosas al final, pero muchos políticas / herramientas afines</a:t>
            </a:r>
          </a:p>
          <a:p>
            <a:endParaRPr lang="es-CO" dirty="0"/>
          </a:p>
          <a:p>
            <a:r>
              <a:rPr lang="es-CO" dirty="0"/>
              <a:t>Dinámicas de políticas especificas como resultante de </a:t>
            </a:r>
            <a:r>
              <a:rPr lang="es-CO" u="sng" dirty="0"/>
              <a:t>movilización de movimiento sociales</a:t>
            </a:r>
            <a:r>
              <a:rPr lang="es-CO" dirty="0"/>
              <a:t> y creación de </a:t>
            </a:r>
            <a:r>
              <a:rPr lang="es-CO" u="sng" dirty="0"/>
              <a:t>alianzas mas o menos amplia</a:t>
            </a:r>
          </a:p>
          <a:p>
            <a:endParaRPr lang="es-CO" dirty="0"/>
          </a:p>
          <a:p>
            <a:r>
              <a:rPr lang="es-CO" dirty="0"/>
              <a:t>Conjunto de herramientas, insertado en diferentes instituciones publicas </a:t>
            </a:r>
            <a:br>
              <a:rPr lang="es-CO" dirty="0"/>
            </a:br>
            <a:r>
              <a:rPr lang="es-CO" dirty="0">
                <a:sym typeface="Wingdings" panose="05000000000000000000" pitchFamily="2" charset="2"/>
              </a:rPr>
              <a:t> desafíos de coordinación</a:t>
            </a:r>
          </a:p>
          <a:p>
            <a:endParaRPr lang="es-CO" dirty="0"/>
          </a:p>
          <a:p>
            <a:r>
              <a:rPr lang="es-CO" dirty="0"/>
              <a:t>Muchas sinergias / complementariedad entre políticas de agricultura familiar y de agroecología, pero se enfrentan a competición con modelo convencional / agro-industrial y oposición de los actores políticos del mismo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1B7B1C-5778-4048-AF1D-43487E1BA4A2}"/>
              </a:ext>
            </a:extLst>
          </p:cNvPr>
          <p:cNvSpPr txBox="1">
            <a:spLocks/>
          </p:cNvSpPr>
          <p:nvPr/>
        </p:nvSpPr>
        <p:spPr>
          <a:xfrm>
            <a:off x="46462" y="0"/>
            <a:ext cx="12145538" cy="880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ea typeface="+mj-ea"/>
                <a:cs typeface="+mj-cs"/>
              </a:defRPr>
            </a:lvl1pPr>
          </a:lstStyle>
          <a:p>
            <a:r>
              <a:rPr lang="es-CO" dirty="0"/>
              <a:t>Sinergias y elementos comunes entre políticas para AF y Agroecologia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70016-941C-44E8-B491-BAEEE5F5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842" y="1466850"/>
            <a:ext cx="4008153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4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95FC-72E4-41FB-AC47-FA8CD0C0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0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Balance de las </a:t>
            </a:r>
            <a:r>
              <a:rPr lang="es-CO" sz="3600" u="sng" dirty="0">
                <a:latin typeface="+mn-lt"/>
              </a:rPr>
              <a:t>políticas de agricultura familiar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5C9DE-5F84-4AF4-A70F-8B281D4A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123950"/>
            <a:ext cx="7581900" cy="5086349"/>
          </a:xfrm>
        </p:spPr>
        <p:txBody>
          <a:bodyPr>
            <a:normAutofit fontScale="92500" lnSpcReduction="20000"/>
          </a:bodyPr>
          <a:lstStyle/>
          <a:p>
            <a:r>
              <a:rPr lang="es-CO" altLang="fr-FR" sz="2800" dirty="0">
                <a:latin typeface="Arial" panose="020B0604020202020204" pitchFamily="34" charset="0"/>
              </a:rPr>
              <a:t>Visibilidad y reconocimiento de la categoría social  y de su diversidad (todavía limitado) </a:t>
            </a: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r>
              <a:rPr lang="es-CO" altLang="fr-FR" dirty="0">
                <a:latin typeface="Arial" panose="020B0604020202020204" pitchFamily="34" charset="0"/>
              </a:rPr>
              <a:t>Creación de institucionalidad especifica, y de espacios de dialogo integrando representante de agricultura familiar </a:t>
            </a:r>
            <a:endParaRPr lang="es-CO" altLang="fr-FR" sz="2800" dirty="0">
              <a:latin typeface="Arial" panose="020B0604020202020204" pitchFamily="34" charset="0"/>
            </a:endParaRP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r>
              <a:rPr lang="es-CO" altLang="fr-FR" dirty="0">
                <a:latin typeface="Arial" panose="020B0604020202020204" pitchFamily="34" charset="0"/>
              </a:rPr>
              <a:t>Atribución de recursos (aun limitado en frente de los desafíos) via los programas y políticas</a:t>
            </a: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r>
              <a:rPr lang="es-CO" altLang="fr-FR" sz="2800" dirty="0">
                <a:latin typeface="Arial" panose="020B0604020202020204" pitchFamily="34" charset="0"/>
              </a:rPr>
              <a:t>Mejora en indicadores de desarrollo social</a:t>
            </a:r>
          </a:p>
          <a:p>
            <a:pPr lvl="1">
              <a:spcBef>
                <a:spcPct val="0"/>
              </a:spcBef>
            </a:pPr>
            <a:r>
              <a:rPr lang="es-ES" altLang="fr-FR" dirty="0">
                <a:latin typeface="Arial" panose="020B0604020202020204" pitchFamily="34" charset="0"/>
              </a:rPr>
              <a:t>Disminución en el número de personas subalimentadas en el rural;</a:t>
            </a:r>
          </a:p>
          <a:p>
            <a:pPr lvl="1">
              <a:spcBef>
                <a:spcPct val="0"/>
              </a:spcBef>
            </a:pPr>
            <a:r>
              <a:rPr lang="es-ES" altLang="fr-FR" dirty="0">
                <a:latin typeface="Arial" panose="020B0604020202020204" pitchFamily="34" charset="0"/>
              </a:rPr>
              <a:t>Mejora en desnutrición crónica infantil;</a:t>
            </a:r>
          </a:p>
          <a:p>
            <a:pPr lvl="1">
              <a:spcBef>
                <a:spcPct val="0"/>
              </a:spcBef>
            </a:pPr>
            <a:r>
              <a:rPr lang="es-ES" altLang="fr-FR" dirty="0">
                <a:latin typeface="Arial" panose="020B0604020202020204" pitchFamily="34" charset="0"/>
              </a:rPr>
              <a:t>Reducción en el empleo infantil rural</a:t>
            </a:r>
            <a:r>
              <a:rPr lang="es-CO" altLang="fr-FR" dirty="0">
                <a:latin typeface="Arial" panose="020B0604020202020204" pitchFamily="34" charset="0"/>
              </a:rPr>
              <a:t>;</a:t>
            </a:r>
          </a:p>
          <a:p>
            <a:pPr lvl="1">
              <a:spcBef>
                <a:spcPct val="0"/>
              </a:spcBef>
            </a:pPr>
            <a:endParaRPr lang="es-CO" altLang="fr-FR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es-CO" altLang="fr-F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fr-FR" sz="2800" dirty="0">
              <a:latin typeface="Arial" panose="020B0604020202020204" pitchFamily="34" charset="0"/>
            </a:endParaRP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3FDEA-8289-484B-BC39-8504E4B29EB7}"/>
              </a:ext>
            </a:extLst>
          </p:cNvPr>
          <p:cNvSpPr txBox="1"/>
          <p:nvPr/>
        </p:nvSpPr>
        <p:spPr>
          <a:xfrm>
            <a:off x="8948854" y="6372251"/>
            <a:ext cx="618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1" u="none" strike="noStrike" baseline="0" dirty="0">
                <a:latin typeface="AGaramondPro-Regular"/>
              </a:rPr>
              <a:t>Fuente: </a:t>
            </a:r>
            <a:r>
              <a:rPr lang="es-ES" sz="1800" i="1" dirty="0">
                <a:latin typeface="AGaramondPro-Regular"/>
              </a:rPr>
              <a:t>Grisa y Sabourin </a:t>
            </a:r>
            <a:r>
              <a:rPr lang="es-ES" sz="1800" b="0" i="1" u="none" strike="noStrike" baseline="0" dirty="0">
                <a:latin typeface="AGaramondPro-Regular"/>
              </a:rPr>
              <a:t>(2019)</a:t>
            </a:r>
            <a:endParaRPr lang="es-CO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E3C263E-446C-479B-971C-75D4C3CA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50" y="1753393"/>
            <a:ext cx="3662898" cy="33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5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95FC-72E4-41FB-AC47-FA8CD0C0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0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>
                <a:latin typeface="+mn-lt"/>
              </a:rPr>
              <a:t>Balance de las </a:t>
            </a:r>
            <a:r>
              <a:rPr lang="es-CO" sz="3600" u="sng">
                <a:latin typeface="+mn-lt"/>
              </a:rPr>
              <a:t>políticas de Agroecologia</a:t>
            </a:r>
            <a:endParaRPr lang="es-CO" sz="36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5C9DE-5F84-4AF4-A70F-8B281D4A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28" y="1253330"/>
            <a:ext cx="7001572" cy="4937919"/>
          </a:xfrm>
        </p:spPr>
        <p:txBody>
          <a:bodyPr>
            <a:normAutofit/>
          </a:bodyPr>
          <a:lstStyle/>
          <a:p>
            <a:r>
              <a:rPr lang="es-CO" altLang="fr-FR" sz="2800" dirty="0">
                <a:latin typeface="Arial" panose="020B0604020202020204" pitchFamily="34" charset="0"/>
              </a:rPr>
              <a:t>Visibilidad y reconocimiento creciente del modelo agroecológico como una solución en frente de varios desafíos</a:t>
            </a: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r>
              <a:rPr lang="es-CO" altLang="fr-FR" dirty="0">
                <a:latin typeface="Arial" panose="020B0604020202020204" pitchFamily="34" charset="0"/>
              </a:rPr>
              <a:t>Creación o reorientación de instrumentos de políticas afines con objetivos de fomento de la </a:t>
            </a:r>
            <a:r>
              <a:rPr lang="es-CO" altLang="fr-FR" dirty="0" err="1">
                <a:latin typeface="Arial" panose="020B0604020202020204" pitchFamily="34" charset="0"/>
              </a:rPr>
              <a:t>agroecologia</a:t>
            </a:r>
            <a:endParaRPr lang="es-CO" altLang="fr-FR" dirty="0">
              <a:latin typeface="Arial" panose="020B0604020202020204" pitchFamily="34" charset="0"/>
            </a:endParaRP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es-CO" altLang="fr-FR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es-CO" altLang="fr-F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fr-FR" sz="2800" dirty="0">
              <a:latin typeface="Arial" panose="020B0604020202020204" pitchFamily="34" charset="0"/>
            </a:endParaRPr>
          </a:p>
          <a:p>
            <a:endParaRPr lang="es-CO" altLang="fr-FR" sz="2800" dirty="0">
              <a:latin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808F72-0A57-4D29-AD40-A48F40FEB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75989" y="2154533"/>
            <a:ext cx="4933069" cy="27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4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95FC-72E4-41FB-AC47-FA8CD0C0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9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latin typeface="+mn-lt"/>
              </a:rPr>
              <a:t>Desafíos para las políticas de la </a:t>
            </a:r>
            <a:r>
              <a:rPr lang="es-ES" sz="3600" u="sng" dirty="0">
                <a:latin typeface="+mn-lt"/>
              </a:rPr>
              <a:t>agricultura familiar</a:t>
            </a:r>
            <a:endParaRPr lang="es-CO" sz="36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5C9DE-5F84-4AF4-A70F-8B281D4A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40226"/>
            <a:ext cx="5378884" cy="298543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600" b="1" dirty="0"/>
              <a:t>Retos para la políticas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fr-FR" sz="1800" dirty="0">
                <a:latin typeface="Arial" panose="020B0604020202020204" pitchFamily="34" charset="0"/>
              </a:rPr>
              <a:t>Carácter sectorial de las políticas;</a:t>
            </a:r>
          </a:p>
          <a:p>
            <a:pPr>
              <a:spcBef>
                <a:spcPct val="0"/>
              </a:spcBef>
            </a:pPr>
            <a:endParaRPr lang="es-ES" altLang="fr-FR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fr-FR" sz="1800" dirty="0">
                <a:latin typeface="Arial" panose="020B0604020202020204" pitchFamily="34" charset="0"/>
              </a:rPr>
              <a:t>Fragmentación o desarticulación de las políticas públicas </a:t>
            </a:r>
          </a:p>
          <a:p>
            <a:pPr>
              <a:spcBef>
                <a:spcPct val="0"/>
              </a:spcBef>
            </a:pPr>
            <a:endParaRPr lang="es-ES" altLang="fr-FR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fr-FR" sz="1800" dirty="0">
                <a:latin typeface="Arial" panose="020B0604020202020204" pitchFamily="34" charset="0"/>
              </a:rPr>
              <a:t>Discontinuidad y inestabilidad en las políticas (cambios de orientación gubernamental)</a:t>
            </a:r>
          </a:p>
          <a:p>
            <a:endParaRPr lang="es-CO" altLang="fr-FR" sz="1800" dirty="0"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81FDB-F7D9-4FAF-83F3-A74F53F3FCCF}"/>
              </a:ext>
            </a:extLst>
          </p:cNvPr>
          <p:cNvSpPr txBox="1"/>
          <p:nvPr/>
        </p:nvSpPr>
        <p:spPr>
          <a:xfrm>
            <a:off x="5977054" y="1101608"/>
            <a:ext cx="61722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fr-FR" sz="2600" b="1" dirty="0"/>
              <a:t>Retos para la categoría social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fr-FR" sz="1800" dirty="0">
                <a:latin typeface="Arial" panose="020B0604020202020204" pitchFamily="34" charset="0"/>
              </a:rPr>
              <a:t>Continuar la reivindicación por la creación y fortalecimiento de institucionalidades y políticas públicas (importancia de las políticas transversales) 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altLang="fr-FR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fr-FR" sz="1800" dirty="0">
                <a:latin typeface="Arial" panose="020B0604020202020204" pitchFamily="34" charset="0"/>
              </a:rPr>
              <a:t>Construir políticas, mercados y acciones para la construcción de sistemas alimentarios sostenibles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altLang="fr-FR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fr-FR" sz="1800" dirty="0">
                <a:latin typeface="Arial" panose="020B0604020202020204" pitchFamily="34" charset="0"/>
              </a:rPr>
              <a:t>Construir alianzas más amplias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0F396-8E52-41C6-97A4-D487F4E77DA5}"/>
              </a:ext>
            </a:extLst>
          </p:cNvPr>
          <p:cNvSpPr txBox="1"/>
          <p:nvPr/>
        </p:nvSpPr>
        <p:spPr>
          <a:xfrm>
            <a:off x="8948854" y="6372251"/>
            <a:ext cx="618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1" u="none" strike="noStrike" baseline="0" dirty="0">
                <a:latin typeface="AGaramondPro-Regular"/>
              </a:rPr>
              <a:t>Fuente: </a:t>
            </a:r>
            <a:r>
              <a:rPr lang="es-ES" sz="1800" i="1" dirty="0">
                <a:latin typeface="AGaramondPro-Regular"/>
              </a:rPr>
              <a:t>Grisa y Sabourin </a:t>
            </a:r>
            <a:r>
              <a:rPr lang="es-ES" sz="1800" b="0" i="1" u="none" strike="noStrike" baseline="0" dirty="0">
                <a:latin typeface="AGaramondPro-Regular"/>
              </a:rPr>
              <a:t>(2019)</a:t>
            </a:r>
            <a:endParaRPr lang="es-C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D3247-2300-40BC-A857-C693D39277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880" y="4524468"/>
            <a:ext cx="5121402" cy="20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5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95FC-72E4-41FB-AC47-FA8CD0C0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9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latin typeface="+mn-lt"/>
              </a:rPr>
              <a:t>Desafíos para las políticas a favor de la </a:t>
            </a:r>
            <a:r>
              <a:rPr lang="es-ES" sz="3600" u="sng" dirty="0">
                <a:latin typeface="+mn-lt"/>
              </a:rPr>
              <a:t>Agroecologia</a:t>
            </a:r>
            <a:endParaRPr lang="es-CO" sz="36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5C9DE-5F84-4AF4-A70F-8B281D4A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44" y="988601"/>
            <a:ext cx="5275455" cy="353022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600" b="1" dirty="0"/>
              <a:t>Retos para la políticas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fr-FR" sz="1800" dirty="0">
                <a:latin typeface="Arial" panose="020B0604020202020204" pitchFamily="34" charset="0"/>
              </a:rPr>
              <a:t>Fragmentación o desarticulación de las políticas públicas; </a:t>
            </a:r>
          </a:p>
          <a:p>
            <a:pPr>
              <a:spcBef>
                <a:spcPct val="0"/>
              </a:spcBef>
            </a:pPr>
            <a:endParaRPr lang="es-ES" altLang="fr-FR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fr-FR" sz="1800" dirty="0">
                <a:latin typeface="Arial" panose="020B0604020202020204" pitchFamily="34" charset="0"/>
              </a:rPr>
              <a:t>Multiplicidad de los interlocutores defendiendo la agroecología</a:t>
            </a:r>
          </a:p>
          <a:p>
            <a:pPr>
              <a:spcBef>
                <a:spcPct val="0"/>
              </a:spcBef>
            </a:pPr>
            <a:endParaRPr lang="es-ES" altLang="fr-FR" sz="1800" dirty="0">
              <a:latin typeface="Arial" panose="020B0604020202020204" pitchFamily="34" charset="0"/>
            </a:endParaRPr>
          </a:p>
          <a:p>
            <a:r>
              <a:rPr lang="es-CO" altLang="fr-FR" sz="1800" dirty="0">
                <a:latin typeface="Arial" panose="020B0604020202020204" pitchFamily="34" charset="0"/>
              </a:rPr>
              <a:t>Falta de evaluación de estadísticas confiables y de estudios de impactos de los herramientas </a:t>
            </a:r>
          </a:p>
          <a:p>
            <a:endParaRPr lang="es-C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81FDB-F7D9-4FAF-83F3-A74F53F3FCCF}"/>
              </a:ext>
            </a:extLst>
          </p:cNvPr>
          <p:cNvSpPr txBox="1"/>
          <p:nvPr/>
        </p:nvSpPr>
        <p:spPr>
          <a:xfrm>
            <a:off x="5876693" y="988601"/>
            <a:ext cx="618892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fr-FR" sz="2600" b="1" dirty="0"/>
              <a:t>Retos para las organizaciones de la sociedad civil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fr-FR" dirty="0">
                <a:latin typeface="Arial" panose="020B0604020202020204" pitchFamily="34" charset="0"/>
              </a:rPr>
              <a:t>Construir alianzas más amplias integrando actores de la ciudad, del consumo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altLang="fr-FR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fr-FR" sz="1800" dirty="0">
                <a:latin typeface="Arial" panose="020B0604020202020204" pitchFamily="34" charset="0"/>
              </a:rPr>
              <a:t>Proponer políticas, mercados y acciones para la construcción de sistemas alimentarios sostenibles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altLang="fr-F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s-ES" altLang="fr-FR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altLang="fr-FR" sz="18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C57B0-776B-4EC0-8656-1502F07A30A0}"/>
              </a:ext>
            </a:extLst>
          </p:cNvPr>
          <p:cNvSpPr txBox="1"/>
          <p:nvPr/>
        </p:nvSpPr>
        <p:spPr>
          <a:xfrm>
            <a:off x="9463204" y="6488668"/>
            <a:ext cx="2728796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1" u="none" strike="noStrike" baseline="0" dirty="0">
                <a:latin typeface="AGaramondPro-Regular"/>
              </a:rPr>
              <a:t>Fuente: </a:t>
            </a:r>
            <a:r>
              <a:rPr lang="es-ES" sz="1800" i="1" dirty="0">
                <a:latin typeface="AGaramondPro-Regular"/>
              </a:rPr>
              <a:t>Le Coq et al (</a:t>
            </a:r>
            <a:r>
              <a:rPr lang="es-ES" sz="1800" b="0" i="1" u="none" strike="noStrike" baseline="0" dirty="0">
                <a:latin typeface="AGaramondPro-Regular"/>
              </a:rPr>
              <a:t>2020)</a:t>
            </a:r>
            <a:endParaRPr lang="es-CO" dirty="0"/>
          </a:p>
        </p:txBody>
      </p:sp>
      <p:pic>
        <p:nvPicPr>
          <p:cNvPr id="7" name="Picture 6" descr="A picture containing text, marketplace, person, produce&#10;&#10;Description automatically generated">
            <a:extLst>
              <a:ext uri="{FF2B5EF4-FFF2-40B4-BE49-F238E27FC236}">
                <a16:creationId xmlns:a16="http://schemas.microsoft.com/office/drawing/2014/main" id="{277526A7-5D61-4D99-8C23-E2C8D872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4054631"/>
            <a:ext cx="7041298" cy="25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A59E-F760-486D-AE6A-CEECA78B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98712" cy="9367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Perspectiva con la crisis del COVID y agenda post </a:t>
            </a:r>
            <a:r>
              <a:rPr lang="es-CO" sz="3600" dirty="0" err="1">
                <a:latin typeface="+mn-lt"/>
              </a:rPr>
              <a:t>Covid</a:t>
            </a:r>
            <a:endParaRPr lang="es-CO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3AB6-50F5-4B7E-97EB-27FA0AC7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57300"/>
            <a:ext cx="5524500" cy="4919663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Reafirmación de la importancia de agricultura familiar y del modelo agroecológico</a:t>
            </a:r>
          </a:p>
          <a:p>
            <a:pPr lvl="1"/>
            <a:r>
              <a:rPr lang="es-CO" dirty="0"/>
              <a:t>Resiliencia por la alimentación </a:t>
            </a:r>
          </a:p>
          <a:p>
            <a:pPr lvl="1"/>
            <a:r>
              <a:rPr lang="es-CO" dirty="0"/>
              <a:t>Oportunidad de circuitos cortos de alimentación</a:t>
            </a:r>
          </a:p>
          <a:p>
            <a:pPr lvl="1"/>
            <a:endParaRPr lang="es-CO" dirty="0"/>
          </a:p>
          <a:p>
            <a:r>
              <a:rPr lang="es-CO" dirty="0"/>
              <a:t>Oportunidad !! o nuevas amenazas ? </a:t>
            </a:r>
          </a:p>
          <a:p>
            <a:pPr lvl="1"/>
            <a:r>
              <a:rPr lang="es-CO" b="1" dirty="0"/>
              <a:t>Nueva ventana de política </a:t>
            </a:r>
            <a:r>
              <a:rPr lang="es-CO" dirty="0"/>
              <a:t>? La definición de los paquetes de políticas recuperación post COVID…</a:t>
            </a:r>
          </a:p>
          <a:p>
            <a:pPr lvl="1"/>
            <a:r>
              <a:rPr lang="es-CO" dirty="0"/>
              <a:t>Auge del concepto </a:t>
            </a:r>
            <a:r>
              <a:rPr lang="es-CO" b="1" dirty="0"/>
              <a:t>de sistemas alimentarios sostenibles</a:t>
            </a:r>
          </a:p>
          <a:p>
            <a:pPr lvl="1"/>
            <a:r>
              <a:rPr lang="es-CO" b="1" dirty="0"/>
              <a:t>Digitalización de la agricultura</a:t>
            </a:r>
          </a:p>
          <a:p>
            <a:pPr lvl="1"/>
            <a:endParaRPr lang="es-C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26877-0356-4C88-AB3A-6B4801C8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1" y="681037"/>
            <a:ext cx="5714714" cy="5801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F6A695-25F5-49D9-8240-E1A3C7062051}"/>
              </a:ext>
            </a:extLst>
          </p:cNvPr>
          <p:cNvSpPr txBox="1"/>
          <p:nvPr/>
        </p:nvSpPr>
        <p:spPr>
          <a:xfrm>
            <a:off x="9463204" y="6482667"/>
            <a:ext cx="27287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1" u="none" strike="noStrike" baseline="0" dirty="0">
                <a:latin typeface="AGaramondPro-Regular"/>
              </a:rPr>
              <a:t>Fuente: Cepal, Fao, </a:t>
            </a:r>
            <a:r>
              <a:rPr lang="es-ES" sz="1600" i="1" dirty="0">
                <a:latin typeface="AGaramondPro-Regular"/>
              </a:rPr>
              <a:t>IICA 2021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28843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7A1D-B4A0-427E-8292-E9500F3F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06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2370-251E-44B3-8C0A-E45FA32D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9" y="1021279"/>
            <a:ext cx="11275742" cy="5074722"/>
          </a:xfrm>
        </p:spPr>
        <p:txBody>
          <a:bodyPr>
            <a:normAutofit/>
          </a:bodyPr>
          <a:lstStyle/>
          <a:p>
            <a:r>
              <a:rPr lang="es-CO" sz="2400" dirty="0"/>
              <a:t>Proceso de construcción en 3 generaciones de las políticas de AF y integración de la agroecología en las políticas, pero procesos de desmantelamiento </a:t>
            </a:r>
            <a:br>
              <a:rPr lang="es-CO" sz="2400" dirty="0"/>
            </a:br>
            <a:r>
              <a:rPr lang="es-CO" sz="2400" dirty="0">
                <a:sym typeface="Wingdings" panose="05000000000000000000" pitchFamily="2" charset="2"/>
              </a:rPr>
              <a:t> reto de sostenibilidad</a:t>
            </a:r>
            <a:endParaRPr lang="es-CO" sz="2400" dirty="0"/>
          </a:p>
          <a:p>
            <a:r>
              <a:rPr lang="es-CO" sz="2400" dirty="0"/>
              <a:t>Limitantes recurrentes en la implementación </a:t>
            </a:r>
            <a:r>
              <a:rPr lang="es-CO" sz="2400" dirty="0">
                <a:sym typeface="Wingdings" panose="05000000000000000000" pitchFamily="2" charset="2"/>
              </a:rPr>
              <a:t> reto de efectividad</a:t>
            </a:r>
            <a:endParaRPr lang="es-CO" sz="2400" dirty="0"/>
          </a:p>
          <a:p>
            <a:r>
              <a:rPr lang="es-CO" sz="2400" dirty="0"/>
              <a:t>Ventajas y limitante de las políticas específicas </a:t>
            </a:r>
            <a:br>
              <a:rPr lang="es-CO" sz="2400" dirty="0"/>
            </a:br>
            <a:r>
              <a:rPr lang="es-CO" sz="2400" dirty="0">
                <a:sym typeface="Wingdings" panose="05000000000000000000" pitchFamily="2" charset="2"/>
              </a:rPr>
              <a:t> pensar conjunto (</a:t>
            </a:r>
            <a:r>
              <a:rPr lang="es-CO" sz="2400" dirty="0" err="1">
                <a:sym typeface="Wingdings" panose="05000000000000000000" pitchFamily="2" charset="2"/>
              </a:rPr>
              <a:t>mix</a:t>
            </a:r>
            <a:r>
              <a:rPr lang="es-CO" sz="2400" dirty="0">
                <a:sym typeface="Wingdings" panose="05000000000000000000" pitchFamily="2" charset="2"/>
              </a:rPr>
              <a:t>) de políticas y herramientas </a:t>
            </a:r>
          </a:p>
          <a:p>
            <a:pPr marL="0" indent="0">
              <a:buNone/>
            </a:pPr>
            <a:r>
              <a:rPr lang="es-CO" sz="2400" dirty="0">
                <a:sym typeface="Wingdings" panose="05000000000000000000" pitchFamily="2" charset="2"/>
              </a:rPr>
              <a:t>     enfatizar el rol de coordinación de los actores (públicos y organizaciones social) a varios escalas, (espacio de coordinación, acción colectiva) </a:t>
            </a:r>
            <a:endParaRPr lang="es-CO" sz="2400" dirty="0"/>
          </a:p>
          <a:p>
            <a:r>
              <a:rPr lang="es-CO" sz="2400" dirty="0"/>
              <a:t>Fomentar / reforzar alianzas mas allá del agro (consumidor, urbano) en un perspectiva de sistemas alimentarios sostenibles</a:t>
            </a:r>
          </a:p>
          <a:p>
            <a:r>
              <a:rPr lang="es-CO" sz="2400" dirty="0"/>
              <a:t>Aprovechar </a:t>
            </a:r>
            <a:r>
              <a:rPr lang="es-CO" sz="2400" i="1" dirty="0" err="1"/>
              <a:t>momentum</a:t>
            </a:r>
            <a:r>
              <a:rPr lang="es-CO" sz="2400" i="1" dirty="0"/>
              <a:t> </a:t>
            </a:r>
            <a:r>
              <a:rPr lang="es-CO" sz="2400" dirty="0"/>
              <a:t>y ventanas de políticas (post COVID) y integrar las perspectivas de desarrollo de nuevas tecnologías (agricultura digital)</a:t>
            </a:r>
          </a:p>
        </p:txBody>
      </p:sp>
    </p:spTree>
    <p:extLst>
      <p:ext uri="{BB962C8B-B14F-4D97-AF65-F5344CB8AC3E}">
        <p14:creationId xmlns:p14="http://schemas.microsoft.com/office/powerpoint/2010/main" val="309466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E5F0-E81D-41F0-A2EA-3A703EE9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268" y="2103437"/>
            <a:ext cx="2553166" cy="1325563"/>
          </a:xfrm>
        </p:spPr>
        <p:txBody>
          <a:bodyPr/>
          <a:lstStyle/>
          <a:p>
            <a:pPr algn="ctr"/>
            <a:r>
              <a:rPr lang="es-CO" dirty="0"/>
              <a:t>Gracias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83C0A-32D9-4BD3-8AEC-5C11AC6F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222" y="6138075"/>
            <a:ext cx="4566778" cy="1070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/>
              <a:t>Jean-Francois Le Coq </a:t>
            </a:r>
            <a:br>
              <a:rPr lang="es-CO" sz="2400" dirty="0"/>
            </a:br>
            <a:r>
              <a:rPr lang="es-CO" sz="2000" dirty="0">
                <a:hlinkClick r:id="rId2"/>
              </a:rPr>
              <a:t>jflecoq@cirad.fr</a:t>
            </a:r>
            <a:r>
              <a:rPr lang="es-CO" sz="2000" dirty="0"/>
              <a:t>; </a:t>
            </a:r>
            <a:r>
              <a:rPr lang="es-CO" sz="2000" dirty="0">
                <a:hlinkClick r:id="rId3"/>
              </a:rPr>
              <a:t>jf.lecoq@cgiar.org</a:t>
            </a:r>
            <a:endParaRPr lang="es-CO" sz="2400" dirty="0"/>
          </a:p>
          <a:p>
            <a:pPr algn="ctr"/>
            <a:endParaRPr lang="es-CO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F6ABF2-ADFD-47CD-8554-4C2A74DD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D8642-81DE-413A-B252-C631729B5AEC}"/>
              </a:ext>
            </a:extLst>
          </p:cNvPr>
          <p:cNvSpPr txBox="1"/>
          <p:nvPr/>
        </p:nvSpPr>
        <p:spPr>
          <a:xfrm>
            <a:off x="3380213" y="6488668"/>
            <a:ext cx="3030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accent1"/>
                </a:solidFill>
                <a:latin typeface="Arial" charset="0"/>
              </a:rPr>
              <a:t>https://www.pp-al.org/es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D6B79-1E00-42BA-8FFC-9EC6331E8E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65" y="1501965"/>
            <a:ext cx="4672057" cy="32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30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5BC9-5490-4378-85B9-9B8D70B3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Fuentes</a:t>
            </a:r>
            <a:br>
              <a:rPr lang="es-CO" dirty="0"/>
            </a:b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4465-FAA7-4272-9583-C9D565DC2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73675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>
                <a:latin typeface="Segoe UI" panose="020B0502040204020203" pitchFamily="34" charset="0"/>
              </a:rPr>
              <a:t>Cepal, Fao, IICA, 2021, perspectivas de la agricultura y dessarollo rural en las americas. Una mirada desde america y el caribe 2021-2022.</a:t>
            </a:r>
          </a:p>
          <a:p>
            <a:r>
              <a:rPr lang="pt-BR" sz="1800" dirty="0">
                <a:latin typeface="Segoe UI" panose="020B0502040204020203" pitchFamily="34" charset="0"/>
              </a:rPr>
              <a:t>Grisa, C., E. Sabourin and J.-F. Le Coq (2018). "Políticas públicas para a agricultura familiar na América Latina e Caribe." </a:t>
            </a:r>
            <a:r>
              <a:rPr lang="pt-BR" sz="1800" u="sng" dirty="0">
                <a:latin typeface="Segoe UI" panose="020B0502040204020203" pitchFamily="34" charset="0"/>
              </a:rPr>
              <a:t>Raízes: Revista de Ciências Sociais e Econômicas </a:t>
            </a:r>
            <a:r>
              <a:rPr lang="pt-BR" sz="1800" b="1" u="sng" dirty="0">
                <a:latin typeface="Segoe UI" panose="020B0502040204020203" pitchFamily="34" charset="0"/>
              </a:rPr>
              <a:t>38(1): 7-21.</a:t>
            </a:r>
          </a:p>
          <a:p>
            <a:r>
              <a:rPr lang="es-ES" sz="1800" dirty="0">
                <a:latin typeface="Segoe UI" panose="020B0502040204020203" pitchFamily="34" charset="0"/>
              </a:rPr>
              <a:t>Grisa, C. and E. Sabourin (2019). "Agricultura Familiar: de los conceptos a las políticas públicas en América Latina y el Caribe." </a:t>
            </a:r>
            <a:r>
              <a:rPr lang="es-ES" sz="1800" u="sng" dirty="0">
                <a:latin typeface="Segoe UI" panose="020B0502040204020203" pitchFamily="34" charset="0"/>
              </a:rPr>
              <a:t>2030–Alimentación, agricultura y desarrollo rural en América Latina y el Caribe.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</a:rPr>
              <a:t>IICA, 2016, La agricultura familiar en las Américas: principios y conceptos que guían la cooperación técnica del IICA: marco de referencia por IICA? </a:t>
            </a:r>
            <a:r>
              <a:rPr lang="es-CO" sz="1600" dirty="0">
                <a:hlinkClick r:id="rId2"/>
              </a:rPr>
              <a:t>https://repositorio.iica.int/bitstream/handle/11324/2609/BVE17038696e.pdf?sequence=1</a:t>
            </a:r>
            <a:endParaRPr lang="es-CO" sz="1600" dirty="0"/>
          </a:p>
          <a:p>
            <a:pPr marR="0"/>
            <a:r>
              <a:rPr lang="es-CO" sz="1800" dirty="0">
                <a:latin typeface="Segoe UI" panose="020B0502040204020203" pitchFamily="34" charset="0"/>
              </a:rPr>
              <a:t>Le Coq, J.-F., E. Sabourin, M. Bonin, S. </a:t>
            </a:r>
            <a:r>
              <a:rPr lang="es-CO" sz="1800" dirty="0" err="1">
                <a:latin typeface="Segoe UI" panose="020B0502040204020203" pitchFamily="34" charset="0"/>
              </a:rPr>
              <a:t>Freguin-Gresh</a:t>
            </a:r>
            <a:r>
              <a:rPr lang="es-CO" sz="1800" dirty="0">
                <a:latin typeface="Segoe UI" panose="020B0502040204020203" pitchFamily="34" charset="0"/>
              </a:rPr>
              <a:t>, J. Marzin, P. Niederle, M. M. Patrouilleau and L. Vásquez (2020). "</a:t>
            </a:r>
            <a:r>
              <a:rPr lang="es-CO" sz="1800" dirty="0" err="1">
                <a:latin typeface="Segoe UI" panose="020B0502040204020203" pitchFamily="34" charset="0"/>
              </a:rPr>
              <a:t>Public</a:t>
            </a:r>
            <a:r>
              <a:rPr lang="es-CO" sz="1800" dirty="0">
                <a:latin typeface="Segoe UI" panose="020B0502040204020203" pitchFamily="34" charset="0"/>
              </a:rPr>
              <a:t> </a:t>
            </a:r>
            <a:r>
              <a:rPr lang="es-CO" sz="1800" dirty="0" err="1">
                <a:latin typeface="Segoe UI" panose="020B0502040204020203" pitchFamily="34" charset="0"/>
              </a:rPr>
              <a:t>policy</a:t>
            </a:r>
            <a:r>
              <a:rPr lang="es-CO" sz="1800" dirty="0">
                <a:latin typeface="Segoe UI" panose="020B0502040204020203" pitchFamily="34" charset="0"/>
              </a:rPr>
              <a:t> </a:t>
            </a:r>
            <a:r>
              <a:rPr lang="es-CO" sz="1800" dirty="0" err="1">
                <a:latin typeface="Segoe UI" panose="020B0502040204020203" pitchFamily="34" charset="0"/>
              </a:rPr>
              <a:t>support</a:t>
            </a:r>
            <a:r>
              <a:rPr lang="es-CO" sz="1800" dirty="0">
                <a:latin typeface="Segoe UI" panose="020B0502040204020203" pitchFamily="34" charset="0"/>
              </a:rPr>
              <a:t> </a:t>
            </a:r>
            <a:r>
              <a:rPr lang="es-CO" sz="1800" dirty="0" err="1">
                <a:latin typeface="Segoe UI" panose="020B0502040204020203" pitchFamily="34" charset="0"/>
              </a:rPr>
              <a:t>for</a:t>
            </a:r>
            <a:r>
              <a:rPr lang="es-CO" sz="1800" dirty="0">
                <a:latin typeface="Segoe UI" panose="020B0502040204020203" pitchFamily="34" charset="0"/>
              </a:rPr>
              <a:t> agroecology in </a:t>
            </a:r>
            <a:r>
              <a:rPr lang="es-CO" sz="1800" dirty="0" err="1">
                <a:latin typeface="Segoe UI" panose="020B0502040204020203" pitchFamily="34" charset="0"/>
              </a:rPr>
              <a:t>Latin</a:t>
            </a:r>
            <a:r>
              <a:rPr lang="es-CO" sz="1800" dirty="0">
                <a:latin typeface="Segoe UI" panose="020B0502040204020203" pitchFamily="34" charset="0"/>
              </a:rPr>
              <a:t> </a:t>
            </a:r>
            <a:r>
              <a:rPr lang="es-CO" sz="1800" dirty="0" err="1">
                <a:latin typeface="Segoe UI" panose="020B0502040204020203" pitchFamily="34" charset="0"/>
              </a:rPr>
              <a:t>America</a:t>
            </a:r>
            <a:r>
              <a:rPr lang="es-CO" sz="1800" dirty="0">
                <a:latin typeface="Segoe UI" panose="020B0502040204020203" pitchFamily="34" charset="0"/>
              </a:rPr>
              <a:t>: </a:t>
            </a:r>
            <a:r>
              <a:rPr lang="es-CO" sz="1800" dirty="0" err="1">
                <a:latin typeface="Segoe UI" panose="020B0502040204020203" pitchFamily="34" charset="0"/>
              </a:rPr>
              <a:t>Lessons</a:t>
            </a:r>
            <a:r>
              <a:rPr lang="es-CO" sz="1800" dirty="0">
                <a:latin typeface="Segoe UI" panose="020B0502040204020203" pitchFamily="34" charset="0"/>
              </a:rPr>
              <a:t> and </a:t>
            </a:r>
            <a:r>
              <a:rPr lang="es-CO" sz="1800" dirty="0" err="1">
                <a:latin typeface="Segoe UI" panose="020B0502040204020203" pitchFamily="34" charset="0"/>
              </a:rPr>
              <a:t>perspectives</a:t>
            </a:r>
            <a:r>
              <a:rPr lang="es-CO" sz="1800" dirty="0">
                <a:latin typeface="Segoe UI" panose="020B0502040204020203" pitchFamily="34" charset="0"/>
              </a:rPr>
              <a:t>." </a:t>
            </a:r>
            <a:r>
              <a:rPr lang="es-CO" sz="1800" u="sng" dirty="0">
                <a:latin typeface="Segoe UI" panose="020B0502040204020203" pitchFamily="34" charset="0"/>
              </a:rPr>
              <a:t>Global Journal of </a:t>
            </a:r>
            <a:r>
              <a:rPr lang="es-CO" sz="1800" u="sng" dirty="0" err="1">
                <a:latin typeface="Segoe UI" panose="020B0502040204020203" pitchFamily="34" charset="0"/>
              </a:rPr>
              <a:t>Ecology</a:t>
            </a:r>
            <a:r>
              <a:rPr lang="es-CO" sz="1800" u="sng" dirty="0">
                <a:latin typeface="Segoe UI" panose="020B0502040204020203" pitchFamily="34" charset="0"/>
              </a:rPr>
              <a:t> </a:t>
            </a:r>
            <a:r>
              <a:rPr lang="es-CO" sz="1800" b="1" u="sng" dirty="0">
                <a:latin typeface="Segoe UI" panose="020B0502040204020203" pitchFamily="34" charset="0"/>
              </a:rPr>
              <a:t>5(1): 129-138.</a:t>
            </a:r>
          </a:p>
          <a:p>
            <a:pPr marR="0"/>
            <a:r>
              <a:rPr lang="es-ES" sz="1800" dirty="0">
                <a:latin typeface="Segoe UI" panose="020B0502040204020203" pitchFamily="34" charset="0"/>
              </a:rPr>
              <a:t>Sabourin, E., J.-F. Le Coq, S. </a:t>
            </a:r>
            <a:r>
              <a:rPr lang="es-ES" sz="1800" dirty="0" err="1">
                <a:latin typeface="Segoe UI" panose="020B0502040204020203" pitchFamily="34" charset="0"/>
              </a:rPr>
              <a:t>Freguin-Gresh</a:t>
            </a:r>
            <a:r>
              <a:rPr lang="es-ES" sz="1800" dirty="0">
                <a:latin typeface="Segoe UI" panose="020B0502040204020203" pitchFamily="34" charset="0"/>
              </a:rPr>
              <a:t>, J. Marzin, M. Bonin, M. M. Patrouilleau, L. Vázquez and P. A. Niederle (2018). "Qué políticas públicas promueven la agroecología en América Latina y el Caribe?" </a:t>
            </a:r>
            <a:r>
              <a:rPr lang="es-ES" sz="1800" u="sng" dirty="0" err="1">
                <a:latin typeface="Segoe UI" panose="020B0502040204020203" pitchFamily="34" charset="0"/>
              </a:rPr>
              <a:t>Perspective</a:t>
            </a:r>
            <a:r>
              <a:rPr lang="es-ES" sz="1800" u="sng" dirty="0">
                <a:latin typeface="Segoe UI" panose="020B0502040204020203" pitchFamily="34" charset="0"/>
              </a:rPr>
              <a:t>(45): 1-4.</a:t>
            </a:r>
          </a:p>
          <a:p>
            <a:pPr marR="0"/>
            <a:r>
              <a:rPr lang="fr-FR" sz="1800" dirty="0">
                <a:latin typeface="Segoe UI" panose="020B0502040204020203" pitchFamily="34" charset="0"/>
              </a:rPr>
              <a:t>Sabourin, É., J. Marzin, J.-F. Le Coq, G. Massardier, S. </a:t>
            </a:r>
            <a:r>
              <a:rPr lang="fr-FR" sz="1800" dirty="0" err="1">
                <a:latin typeface="Segoe UI" panose="020B0502040204020203" pitchFamily="34" charset="0"/>
              </a:rPr>
              <a:t>Fréguin-Gresh</a:t>
            </a:r>
            <a:r>
              <a:rPr lang="fr-FR" sz="1800" dirty="0">
                <a:latin typeface="Segoe UI" panose="020B0502040204020203" pitchFamily="34" charset="0"/>
              </a:rPr>
              <a:t>, M. Samper, M. </a:t>
            </a:r>
            <a:r>
              <a:rPr lang="fr-FR" sz="1800" dirty="0" err="1">
                <a:latin typeface="Segoe UI" panose="020B0502040204020203" pitchFamily="34" charset="0"/>
              </a:rPr>
              <a:t>Gisclard</a:t>
            </a:r>
            <a:r>
              <a:rPr lang="fr-FR" sz="1800" dirty="0">
                <a:latin typeface="Segoe UI" panose="020B0502040204020203" pitchFamily="34" charset="0"/>
              </a:rPr>
              <a:t> and O. Sotomayor (2014). "Agricultures familiales en Amérique latine. Émergence, avancées et limites des politiques ciblées." </a:t>
            </a:r>
            <a:r>
              <a:rPr lang="fr-FR" sz="1800" u="sng" dirty="0">
                <a:latin typeface="Segoe UI" panose="020B0502040204020203" pitchFamily="34" charset="0"/>
              </a:rPr>
              <a:t>Revue Tiers Monde </a:t>
            </a:r>
            <a:r>
              <a:rPr lang="fr-FR" sz="1800" b="1" u="sng" dirty="0">
                <a:latin typeface="Segoe UI" panose="020B0502040204020203" pitchFamily="34" charset="0"/>
              </a:rPr>
              <a:t>4(4): 23-41.</a:t>
            </a:r>
          </a:p>
          <a:p>
            <a:pPr marR="0"/>
            <a:r>
              <a:rPr lang="es-ES" sz="1800" dirty="0">
                <a:latin typeface="Segoe UI" panose="020B0502040204020203" pitchFamily="34" charset="0"/>
              </a:rPr>
              <a:t>Sabourin, E., M. M. Patrouilleau, J.-F. Le Coq, L. Vásquez and P. A. Niederle (2017). </a:t>
            </a:r>
            <a:r>
              <a:rPr lang="es-ES" sz="1800" u="sng" dirty="0">
                <a:latin typeface="Segoe UI" panose="020B0502040204020203" pitchFamily="34" charset="0"/>
              </a:rPr>
              <a:t>Políticas Públicas a favor de la agroecología en América Latina y el Caribe. Porto Alegre, Red PP-AL; FAO. </a:t>
            </a:r>
            <a:r>
              <a:rPr lang="es-ES" sz="1800" u="sng" dirty="0">
                <a:latin typeface="Segoe UI" panose="020B0502040204020203" pitchFamily="34" charset="0"/>
                <a:hlinkClick r:id="rId3"/>
              </a:rPr>
              <a:t>https://www.pp-al.org/es/noticias/libro-pp-al</a:t>
            </a:r>
            <a:endParaRPr lang="es-ES" sz="1800" u="sng" dirty="0">
              <a:latin typeface="Segoe UI" panose="020B0502040204020203" pitchFamily="34" charset="0"/>
            </a:endParaRPr>
          </a:p>
          <a:p>
            <a:pPr marR="0"/>
            <a:endParaRPr lang="es-ES" sz="1800" u="sng" dirty="0">
              <a:latin typeface="Segoe UI" panose="020B0502040204020203" pitchFamily="34" charset="0"/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21386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1E41-760E-49F6-96CC-63F22FFF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Estructura de la presentación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1994-64D6-4F00-8054-AF7543B57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Importancia de la agricultura familiar, de la </a:t>
            </a:r>
            <a:r>
              <a:rPr lang="es-CO" dirty="0" err="1"/>
              <a:t>agroecologia</a:t>
            </a:r>
            <a:r>
              <a:rPr lang="es-CO" dirty="0"/>
              <a:t> y necesidad de políticas </a:t>
            </a:r>
          </a:p>
          <a:p>
            <a:endParaRPr lang="es-CO" dirty="0"/>
          </a:p>
          <a:p>
            <a:r>
              <a:rPr lang="es-CO" dirty="0"/>
              <a:t>Evolución de las políticas de agricultura familiar y agroecología en ALC </a:t>
            </a:r>
          </a:p>
          <a:p>
            <a:pPr marL="457200" lvl="1" indent="0">
              <a:buNone/>
            </a:pPr>
            <a:r>
              <a:rPr lang="es-CO" dirty="0"/>
              <a:t> </a:t>
            </a:r>
          </a:p>
          <a:p>
            <a:r>
              <a:rPr lang="es-CO" dirty="0"/>
              <a:t>Balances de las políticas de agricultura familiar y </a:t>
            </a:r>
            <a:r>
              <a:rPr lang="es-CO" dirty="0" err="1"/>
              <a:t>agroecologia</a:t>
            </a:r>
            <a:r>
              <a:rPr lang="es-CO" dirty="0"/>
              <a:t> en ALC</a:t>
            </a:r>
          </a:p>
          <a:p>
            <a:pPr lvl="1"/>
            <a:endParaRPr lang="es-CO" dirty="0"/>
          </a:p>
          <a:p>
            <a:r>
              <a:rPr lang="es-CO" dirty="0"/>
              <a:t>Perspectivas y desafíos </a:t>
            </a:r>
          </a:p>
        </p:txBody>
      </p:sp>
    </p:spTree>
    <p:extLst>
      <p:ext uri="{BB962C8B-B14F-4D97-AF65-F5344CB8AC3E}">
        <p14:creationId xmlns:p14="http://schemas.microsoft.com/office/powerpoint/2010/main" val="138783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0AEF1-CB8D-4396-B3C9-2C69523A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99" y="215517"/>
            <a:ext cx="8945797" cy="6426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5B6201-3888-4AEA-AC71-ED89C2CAEDB9}"/>
              </a:ext>
            </a:extLst>
          </p:cNvPr>
          <p:cNvSpPr txBox="1"/>
          <p:nvPr/>
        </p:nvSpPr>
        <p:spPr>
          <a:xfrm>
            <a:off x="5745799" y="6380874"/>
            <a:ext cx="618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b="0" i="1" u="none" strike="noStrike" baseline="0" dirty="0">
                <a:latin typeface="AGaramondPro-Regular"/>
              </a:rPr>
              <a:t>Fuente: Sabourin et al (2018)</a:t>
            </a:r>
            <a:endParaRPr lang="es-CO" sz="1100" i="1" dirty="0"/>
          </a:p>
        </p:txBody>
      </p:sp>
    </p:spTree>
    <p:extLst>
      <p:ext uri="{BB962C8B-B14F-4D97-AF65-F5344CB8AC3E}">
        <p14:creationId xmlns:p14="http://schemas.microsoft.com/office/powerpoint/2010/main" val="277014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C6FB-3314-45E0-A625-69620847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1AEE82-382F-44F7-9EAD-50571A87A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1456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1A9659-E9FC-4D2F-AB33-367922296FE4}"/>
              </a:ext>
            </a:extLst>
          </p:cNvPr>
          <p:cNvSpPr txBox="1"/>
          <p:nvPr/>
        </p:nvSpPr>
        <p:spPr>
          <a:xfrm>
            <a:off x="80069" y="658574"/>
            <a:ext cx="4331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8768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F1B1-6A5E-4B14-95E0-86657A31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4090-F1A9-4782-A780-5891C5B94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161D1-A1AA-4D85-B0F0-1FF5A84A9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37" y="60119"/>
            <a:ext cx="8791245" cy="6797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016E8-5BCC-4804-9935-1506B9808903}"/>
              </a:ext>
            </a:extLst>
          </p:cNvPr>
          <p:cNvSpPr txBox="1"/>
          <p:nvPr/>
        </p:nvSpPr>
        <p:spPr>
          <a:xfrm>
            <a:off x="5745799" y="6380874"/>
            <a:ext cx="618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b="0" i="1" u="none" strike="noStrike" baseline="0" dirty="0">
                <a:latin typeface="AGaramondPro-Regular"/>
              </a:rPr>
              <a:t>Fuente: le Coq et al (2020)</a:t>
            </a:r>
            <a:endParaRPr lang="es-CO" sz="1100" i="1" dirty="0"/>
          </a:p>
        </p:txBody>
      </p:sp>
    </p:spTree>
    <p:extLst>
      <p:ext uri="{BB962C8B-B14F-4D97-AF65-F5344CB8AC3E}">
        <p14:creationId xmlns:p14="http://schemas.microsoft.com/office/powerpoint/2010/main" val="368777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A81CAE0A-1FF5-476A-BFEB-6EE84063B0F3}"/>
              </a:ext>
            </a:extLst>
          </p:cNvPr>
          <p:cNvSpPr/>
          <p:nvPr/>
        </p:nvSpPr>
        <p:spPr>
          <a:xfrm>
            <a:off x="1919289" y="836613"/>
            <a:ext cx="358775" cy="3603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8359D03-E21F-4F14-882A-85B9F8221FC0}"/>
              </a:ext>
            </a:extLst>
          </p:cNvPr>
          <p:cNvSpPr/>
          <p:nvPr/>
        </p:nvSpPr>
        <p:spPr>
          <a:xfrm>
            <a:off x="2351088" y="1"/>
            <a:ext cx="7632700" cy="765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Contribuciones de las políticas para la agricultura familiar;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174" name="CaixaDeTexto 11">
            <a:extLst>
              <a:ext uri="{FF2B5EF4-FFF2-40B4-BE49-F238E27FC236}">
                <a16:creationId xmlns:a16="http://schemas.microsoft.com/office/drawing/2014/main" id="{200ED19F-A15B-47C0-AD75-E2D59B80F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765176"/>
            <a:ext cx="7704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dirty="0">
                <a:latin typeface="Arial" panose="020B0604020202020204" pitchFamily="34" charset="0"/>
              </a:rPr>
              <a:t>Mejora en indicadores de desarrollo social;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5" name="Picture 1">
            <a:extLst>
              <a:ext uri="{FF2B5EF4-FFF2-40B4-BE49-F238E27FC236}">
                <a16:creationId xmlns:a16="http://schemas.microsoft.com/office/drawing/2014/main" id="{CC0000E2-5012-48C4-B9CD-E5F7031C5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88" y="1181892"/>
            <a:ext cx="5310234" cy="40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CaixaDeTexto 9">
            <a:extLst>
              <a:ext uri="{FF2B5EF4-FFF2-40B4-BE49-F238E27FC236}">
                <a16:creationId xmlns:a16="http://schemas.microsoft.com/office/drawing/2014/main" id="{F3939391-73F1-47D2-BA42-504AB3A4B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381626"/>
            <a:ext cx="806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fr-FR" sz="2000" dirty="0">
                <a:latin typeface="Arial" panose="020B0604020202020204" pitchFamily="34" charset="0"/>
              </a:rPr>
              <a:t>Disminución en el número de personas subalimentadas en el rural;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fr-FR" sz="2000" dirty="0">
                <a:latin typeface="Arial" panose="020B0604020202020204" pitchFamily="34" charset="0"/>
              </a:rPr>
              <a:t>Mejora en desnutrición crónica infantil;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fr-FR" sz="2000" dirty="0">
                <a:latin typeface="Arial" panose="020B0604020202020204" pitchFamily="34" charset="0"/>
              </a:rPr>
              <a:t>Reducción en el empleo infantil rural;</a:t>
            </a:r>
          </a:p>
        </p:txBody>
      </p:sp>
      <p:pic>
        <p:nvPicPr>
          <p:cNvPr id="7177" name="Picture 10">
            <a:extLst>
              <a:ext uri="{FF2B5EF4-FFF2-40B4-BE49-F238E27FC236}">
                <a16:creationId xmlns:a16="http://schemas.microsoft.com/office/drawing/2014/main" id="{18B01497-619A-47D8-B860-33A20D51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702" y="1296679"/>
            <a:ext cx="4298055" cy="35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7D379F-28E1-42F9-BE11-AE19A6FC6CE3}"/>
              </a:ext>
            </a:extLst>
          </p:cNvPr>
          <p:cNvSpPr txBox="1"/>
          <p:nvPr/>
        </p:nvSpPr>
        <p:spPr>
          <a:xfrm>
            <a:off x="5615530" y="6590014"/>
            <a:ext cx="618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b="0" i="1" u="none" strike="noStrike" baseline="0" dirty="0">
                <a:latin typeface="AGaramondPro-Regular"/>
              </a:rPr>
              <a:t>Fuente: </a:t>
            </a:r>
            <a:r>
              <a:rPr lang="es-ES" sz="1100" i="1" dirty="0">
                <a:latin typeface="AGaramondPro-Regular"/>
              </a:rPr>
              <a:t>Grisa y Sabourin </a:t>
            </a:r>
            <a:r>
              <a:rPr lang="es-ES" sz="1100" b="0" i="1" u="none" strike="noStrike" baseline="0" dirty="0">
                <a:latin typeface="AGaramondPro-Regular"/>
              </a:rPr>
              <a:t>(2019)</a:t>
            </a:r>
            <a:endParaRPr lang="es-CO" sz="1100" i="1" dirty="0"/>
          </a:p>
        </p:txBody>
      </p:sp>
    </p:spTree>
    <p:extLst>
      <p:ext uri="{BB962C8B-B14F-4D97-AF65-F5344CB8AC3E}">
        <p14:creationId xmlns:p14="http://schemas.microsoft.com/office/powerpoint/2010/main" val="367655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DC08-77F3-413E-AB8A-873E882C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72917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Fuentes y référencias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92E69-6C88-4A48-9313-81AA991D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849" y="1025667"/>
            <a:ext cx="2943390" cy="227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0CAA60D-5434-42BF-AD7C-F9468D5B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94" y="1757730"/>
            <a:ext cx="3657915" cy="220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1FD1615-97CD-4AF4-925E-B838D242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132" y="982414"/>
            <a:ext cx="1947182" cy="250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7B45511-AA55-4624-AAAA-70C837BE5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410" y="1018249"/>
            <a:ext cx="2334343" cy="242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>
            <a:extLst>
              <a:ext uri="{FF2B5EF4-FFF2-40B4-BE49-F238E27FC236}">
                <a16:creationId xmlns:a16="http://schemas.microsoft.com/office/drawing/2014/main" id="{3F343808-5626-4400-82DB-B1C19D54A4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78" y="3788963"/>
            <a:ext cx="1869507" cy="2654701"/>
          </a:xfrm>
          <a:prstGeom prst="rect">
            <a:avLst/>
          </a:prstGeom>
        </p:spPr>
      </p:pic>
      <p:pic>
        <p:nvPicPr>
          <p:cNvPr id="9" name="Image 3">
            <a:extLst>
              <a:ext uri="{FF2B5EF4-FFF2-40B4-BE49-F238E27FC236}">
                <a16:creationId xmlns:a16="http://schemas.microsoft.com/office/drawing/2014/main" id="{C0D65577-89B2-414A-823A-FCCBBD9D29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621"/>
          <a:stretch/>
        </p:blipFill>
        <p:spPr>
          <a:xfrm>
            <a:off x="7555474" y="3788963"/>
            <a:ext cx="1850859" cy="927584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id="{BF099CD3-0A08-41D3-BD45-3018CEDBDD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776" y="4928206"/>
            <a:ext cx="1179525" cy="11774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E25A38-0DAF-4888-BB7C-CC38C02BFB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809" y="4735488"/>
            <a:ext cx="1166080" cy="1600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A6EA01-8DF9-4031-BBB8-5C6A9635F03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63" y="4735488"/>
            <a:ext cx="1434592" cy="1880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454C4-BE11-4D73-9C43-D46A4FB0E3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398" y="4747070"/>
            <a:ext cx="1322726" cy="1880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B5AAB5-BE51-4462-A239-D9086835C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73" y="999020"/>
            <a:ext cx="782780" cy="1000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BB173D-C308-41E8-84A4-91BBE2115EE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97" y="4735488"/>
            <a:ext cx="1175135" cy="1696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B00F1-4E8C-4AA2-9580-02188F026B7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571" y="3788963"/>
            <a:ext cx="934883" cy="14298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2F3934-224C-4E10-AAA4-A37CB82026F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5254573"/>
            <a:ext cx="824827" cy="11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C1BB-5195-4D58-A301-33B5A2FC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6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Importancia de la agricultura familiar en ALC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5442-B995-4ECE-A192-7FD3EA6D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56" y="963103"/>
            <a:ext cx="5791200" cy="2037248"/>
          </a:xfrm>
        </p:spPr>
        <p:txBody>
          <a:bodyPr/>
          <a:lstStyle/>
          <a:p>
            <a:r>
              <a:rPr lang="es-CO" dirty="0"/>
              <a:t>Agricultura familiar en números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09BD30-3895-4EB6-9110-94628280E059}"/>
              </a:ext>
            </a:extLst>
          </p:cNvPr>
          <p:cNvSpPr txBox="1">
            <a:spLocks/>
          </p:cNvSpPr>
          <p:nvPr/>
        </p:nvSpPr>
        <p:spPr>
          <a:xfrm>
            <a:off x="7698547" y="1085716"/>
            <a:ext cx="4666295" cy="2567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Aportes de la Agricultura Familiar</a:t>
            </a:r>
          </a:p>
          <a:p>
            <a:pPr lvl="1"/>
            <a:r>
              <a:rPr lang="es-CO" dirty="0"/>
              <a:t>Seguridad/soberanía alimentaria </a:t>
            </a:r>
          </a:p>
          <a:p>
            <a:pPr lvl="1"/>
            <a:r>
              <a:rPr lang="es-CO" dirty="0"/>
              <a:t>Fuente de empleo </a:t>
            </a:r>
          </a:p>
          <a:p>
            <a:pPr lvl="1"/>
            <a:r>
              <a:rPr lang="es-CO" dirty="0"/>
              <a:t>Cultura Campesina</a:t>
            </a:r>
          </a:p>
          <a:p>
            <a:pPr lvl="1"/>
            <a:r>
              <a:rPr lang="es-CO" dirty="0"/>
              <a:t>Tejido económico y social en los territorios rurales</a:t>
            </a:r>
          </a:p>
          <a:p>
            <a:pPr lvl="1"/>
            <a:r>
              <a:rPr lang="es-CO" dirty="0"/>
              <a:t>…</a:t>
            </a:r>
          </a:p>
          <a:p>
            <a:pPr lvl="1"/>
            <a:endParaRPr lang="es-C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2E8B78-3948-4DF2-845F-8425AD3E0D7F}"/>
              </a:ext>
            </a:extLst>
          </p:cNvPr>
          <p:cNvSpPr txBox="1">
            <a:spLocks/>
          </p:cNvSpPr>
          <p:nvPr/>
        </p:nvSpPr>
        <p:spPr>
          <a:xfrm>
            <a:off x="7647747" y="3653289"/>
            <a:ext cx="4560231" cy="2567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Agricultura familiar, Agroecologia y Resiliencia Socio Ambiental</a:t>
            </a:r>
          </a:p>
          <a:p>
            <a:pPr lvl="1"/>
            <a:r>
              <a:rPr lang="es-CO" dirty="0"/>
              <a:t>Agricultura familiar como un actor/ modelo para implementar solución en frente a múltiples desafíos de la sociedad  </a:t>
            </a:r>
          </a:p>
          <a:p>
            <a:pPr lvl="1"/>
            <a:r>
              <a:rPr lang="es-CO" dirty="0"/>
              <a:t>Agroecologia como un modelo para de enfrentar desafíos económico, social y ambiental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0163A-B3BE-4B3C-AD5E-125098823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52" y="1388237"/>
            <a:ext cx="7110144" cy="1274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C6BE6E-8BBD-476C-9B10-8669579A4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0" y="2899315"/>
            <a:ext cx="4316992" cy="311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7CC351-E10C-4EF7-8923-4A546A61FD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91"/>
          <a:stretch/>
        </p:blipFill>
        <p:spPr>
          <a:xfrm>
            <a:off x="4442953" y="2888527"/>
            <a:ext cx="3204794" cy="33323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A4D968-653E-464F-9109-ABD48712D98B}"/>
              </a:ext>
            </a:extLst>
          </p:cNvPr>
          <p:cNvSpPr txBox="1"/>
          <p:nvPr/>
        </p:nvSpPr>
        <p:spPr>
          <a:xfrm>
            <a:off x="36743" y="6488668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i="1" dirty="0"/>
              <a:t>Fuente IICA 2016</a:t>
            </a:r>
          </a:p>
        </p:txBody>
      </p:sp>
    </p:spTree>
    <p:extLst>
      <p:ext uri="{BB962C8B-B14F-4D97-AF65-F5344CB8AC3E}">
        <p14:creationId xmlns:p14="http://schemas.microsoft.com/office/powerpoint/2010/main" val="33093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1EB6-3981-4B08-8733-E6E6D92D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7665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/>
              <a:t>¿Qué es agricultura familiar 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5A7D-0D35-4176-BD00-E6E8B4D5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854" y="1012372"/>
            <a:ext cx="5548146" cy="4833256"/>
          </a:xfrm>
        </p:spPr>
        <p:txBody>
          <a:bodyPr>
            <a:normAutofit/>
          </a:bodyPr>
          <a:lstStyle/>
          <a:p>
            <a:r>
              <a:rPr lang="es-CO" sz="2400" dirty="0"/>
              <a:t>Multiplicidad de definiciones según los países y los territorios</a:t>
            </a:r>
          </a:p>
          <a:p>
            <a:pPr lvl="1"/>
            <a:r>
              <a:rPr lang="es-CO" sz="1800" dirty="0"/>
              <a:t>Teórica / académica (mano obra /gestión familiar)</a:t>
            </a:r>
          </a:p>
          <a:p>
            <a:pPr lvl="1"/>
            <a:r>
              <a:rPr lang="es-CO" sz="1800" dirty="0"/>
              <a:t>a partir de referencias con algunos criterios empíricos (superficie, nivel ingreso,…)</a:t>
            </a:r>
          </a:p>
          <a:p>
            <a:pPr lvl="1"/>
            <a:r>
              <a:rPr lang="es-CO" sz="1800" dirty="0"/>
              <a:t>desde construcción social (“identidad de agricultor familiar”)</a:t>
            </a:r>
          </a:p>
          <a:p>
            <a:r>
              <a:rPr lang="es-CO" sz="2400" dirty="0"/>
              <a:t>Varios tipos y tipologías para encajar una grande diversidades de situaciones</a:t>
            </a:r>
          </a:p>
          <a:p>
            <a:pPr lvl="1"/>
            <a:r>
              <a:rPr lang="es-CO" sz="1800" dirty="0"/>
              <a:t>AF “de subsistencia”, “descapitalizada”, “periférica” </a:t>
            </a:r>
          </a:p>
          <a:p>
            <a:pPr lvl="1"/>
            <a:r>
              <a:rPr lang="es-CO" sz="1800" dirty="0"/>
              <a:t>AF “especializada”, “intermediaria”, “en transición” </a:t>
            </a:r>
          </a:p>
          <a:p>
            <a:pPr lvl="1"/>
            <a:r>
              <a:rPr lang="es-CO" sz="1800" dirty="0"/>
              <a:t>AF “Excedentaria”, “comercial”, “capitalizada consolidada”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A9F7B4-775A-4319-86AF-6E1D716E2438}"/>
              </a:ext>
            </a:extLst>
          </p:cNvPr>
          <p:cNvSpPr txBox="1">
            <a:spLocks/>
          </p:cNvSpPr>
          <p:nvPr/>
        </p:nvSpPr>
        <p:spPr>
          <a:xfrm>
            <a:off x="127271" y="5930536"/>
            <a:ext cx="11746866" cy="949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è"/>
            </a:pPr>
            <a:r>
              <a:rPr lang="es-CO" dirty="0">
                <a:sym typeface="Wingdings" panose="05000000000000000000" pitchFamily="2" charset="2"/>
              </a:rPr>
              <a:t>Necesidad de definiciones para la acción publica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s-CO" dirty="0">
                <a:sym typeface="Wingdings" panose="05000000000000000000" pitchFamily="2" charset="2"/>
              </a:rPr>
              <a:t>Necesidad de concebir acción publicas diferenciadas que calza con la diversidad</a:t>
            </a:r>
            <a:endParaRPr lang="es-C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D281B-2A8F-4D2B-A9A4-861CDE54142A}"/>
              </a:ext>
            </a:extLst>
          </p:cNvPr>
          <p:cNvSpPr txBox="1"/>
          <p:nvPr/>
        </p:nvSpPr>
        <p:spPr>
          <a:xfrm>
            <a:off x="2429272" y="5526444"/>
            <a:ext cx="1237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 dirty="0"/>
              <a:t>Fuente IICA 2016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311D5C-5787-4BC9-8B53-DF55B3606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947" y="261257"/>
            <a:ext cx="6412134" cy="40493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6187C9-E333-4CB4-8297-9E06EBB1760A}"/>
              </a:ext>
            </a:extLst>
          </p:cNvPr>
          <p:cNvSpPr txBox="1"/>
          <p:nvPr/>
        </p:nvSpPr>
        <p:spPr>
          <a:xfrm>
            <a:off x="10211796" y="4310616"/>
            <a:ext cx="19802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b="0" i="1" u="none" strike="noStrike" baseline="0" dirty="0">
                <a:latin typeface="AGaramondPro-Regular"/>
              </a:rPr>
              <a:t>Fuente: </a:t>
            </a:r>
            <a:r>
              <a:rPr lang="es-ES" sz="1100" i="1" dirty="0">
                <a:latin typeface="AGaramondPro-Regular"/>
              </a:rPr>
              <a:t>Grisa y Sabourin </a:t>
            </a:r>
            <a:r>
              <a:rPr lang="es-ES" sz="1100" b="0" i="1" u="none" strike="noStrike" baseline="0" dirty="0">
                <a:latin typeface="AGaramondPro-Regular"/>
              </a:rPr>
              <a:t>(2019)</a:t>
            </a:r>
            <a:endParaRPr lang="es-CO" sz="1100" i="1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890E9899-18ED-46B1-98C8-1780386A00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382" y="4635507"/>
            <a:ext cx="7119618" cy="928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12A0FE-9BEC-4345-A4B6-63463D82B572}"/>
              </a:ext>
            </a:extLst>
          </p:cNvPr>
          <p:cNvSpPr txBox="1"/>
          <p:nvPr/>
        </p:nvSpPr>
        <p:spPr>
          <a:xfrm>
            <a:off x="9198591" y="5526445"/>
            <a:ext cx="2993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b="0" i="1" u="none" strike="noStrike" baseline="0" dirty="0">
                <a:latin typeface="AGaramondPro-Regular"/>
              </a:rPr>
              <a:t>Decreto 814, ley agricultura familiar salvador</a:t>
            </a:r>
            <a:endParaRPr lang="es-CO" sz="1100" i="1" dirty="0"/>
          </a:p>
        </p:txBody>
      </p:sp>
    </p:spTree>
    <p:extLst>
      <p:ext uri="{BB962C8B-B14F-4D97-AF65-F5344CB8AC3E}">
        <p14:creationId xmlns:p14="http://schemas.microsoft.com/office/powerpoint/2010/main" val="117437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D59951-5BB3-4EB1-A7DD-1D45A56512AE}"/>
              </a:ext>
            </a:extLst>
          </p:cNvPr>
          <p:cNvSpPr txBox="1">
            <a:spLocks/>
          </p:cNvSpPr>
          <p:nvPr/>
        </p:nvSpPr>
        <p:spPr>
          <a:xfrm>
            <a:off x="-895350" y="0"/>
            <a:ext cx="6096000" cy="11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/>
              <a:t>¿Qué es Agroecologia ? </a:t>
            </a:r>
            <a:endParaRPr lang="en-US" sz="36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87B711-9546-408E-A078-05B2CB8C697B}"/>
              </a:ext>
            </a:extLst>
          </p:cNvPr>
          <p:cNvSpPr txBox="1">
            <a:spLocks/>
          </p:cNvSpPr>
          <p:nvPr/>
        </p:nvSpPr>
        <p:spPr>
          <a:xfrm>
            <a:off x="107074" y="1341549"/>
            <a:ext cx="4631471" cy="3852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Multiplicidad de entendimiento</a:t>
            </a:r>
          </a:p>
          <a:p>
            <a:pPr lvl="1"/>
            <a:r>
              <a:rPr lang="es-CO" dirty="0"/>
              <a:t>Ciencia, practica, movimiento social </a:t>
            </a:r>
            <a:r>
              <a:rPr lang="es-CO" sz="1400" i="1" dirty="0"/>
              <a:t>(</a:t>
            </a:r>
            <a:r>
              <a:rPr lang="es-CO" sz="1400" i="1" dirty="0" err="1"/>
              <a:t>Wezel</a:t>
            </a:r>
            <a:r>
              <a:rPr lang="es-CO" sz="1400" i="1" dirty="0"/>
              <a:t>, 2009)</a:t>
            </a:r>
          </a:p>
          <a:p>
            <a:pPr lvl="1"/>
            <a:r>
              <a:rPr lang="es-CO" dirty="0"/>
              <a:t>Practicas, Agroecosistema, sist. Alimentario </a:t>
            </a:r>
            <a:r>
              <a:rPr lang="es-CO" sz="1300" i="1" dirty="0"/>
              <a:t>(</a:t>
            </a:r>
            <a:r>
              <a:rPr lang="es-CO" sz="1300" i="1" dirty="0" err="1"/>
              <a:t>Wezel</a:t>
            </a:r>
            <a:r>
              <a:rPr lang="es-CO" sz="1300" i="1" dirty="0"/>
              <a:t> &amp;Soldat,2009)</a:t>
            </a:r>
          </a:p>
          <a:p>
            <a:pPr lvl="1"/>
            <a:r>
              <a:rPr lang="es-CO" dirty="0"/>
              <a:t>10 Principios (FAO)</a:t>
            </a:r>
          </a:p>
          <a:p>
            <a:pPr lvl="1"/>
            <a:endParaRPr lang="es-CO" dirty="0"/>
          </a:p>
          <a:p>
            <a:r>
              <a:rPr lang="es-CO" dirty="0"/>
              <a:t>Múltiples conceptos</a:t>
            </a:r>
          </a:p>
          <a:p>
            <a:pPr lvl="1"/>
            <a:r>
              <a:rPr lang="es-CO" dirty="0"/>
              <a:t>Agroecologia</a:t>
            </a:r>
          </a:p>
          <a:p>
            <a:pPr lvl="1"/>
            <a:r>
              <a:rPr lang="es-CO" dirty="0"/>
              <a:t>Agricultura biológica </a:t>
            </a:r>
          </a:p>
          <a:p>
            <a:pPr lvl="1"/>
            <a:r>
              <a:rPr lang="es-CO" dirty="0"/>
              <a:t>Agricultura sostenible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9706A1-7D0E-486B-9F65-03B681C45C21}"/>
              </a:ext>
            </a:extLst>
          </p:cNvPr>
          <p:cNvSpPr txBox="1">
            <a:spLocks/>
          </p:cNvSpPr>
          <p:nvPr/>
        </p:nvSpPr>
        <p:spPr>
          <a:xfrm>
            <a:off x="219388" y="6000750"/>
            <a:ext cx="11686862" cy="886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è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sz="2400" dirty="0">
                <a:sym typeface="Wingdings" panose="05000000000000000000" pitchFamily="2" charset="2"/>
              </a:rPr>
              <a:t>Debate y fragmentación sobre conceptos</a:t>
            </a:r>
          </a:p>
          <a:p>
            <a:r>
              <a:rPr lang="es-CO" sz="2400" dirty="0">
                <a:sym typeface="Wingdings" panose="05000000000000000000" pitchFamily="2" charset="2"/>
              </a:rPr>
              <a:t>Agricultura familiar y Agroecologia son vinculados (territorios, oposición a modelo agroindustrial - </a:t>
            </a:r>
            <a:r>
              <a:rPr lang="es-CO" sz="1900" i="1" dirty="0">
                <a:sym typeface="Wingdings" panose="05000000000000000000" pitchFamily="2" charset="2"/>
              </a:rPr>
              <a:t>Toledo 2011</a:t>
            </a:r>
            <a:r>
              <a:rPr lang="es-CO" sz="2400" dirty="0">
                <a:sym typeface="Wingdings" panose="05000000000000000000" pitchFamily="2" charset="2"/>
              </a:rPr>
              <a:t>)</a:t>
            </a:r>
            <a:endParaRPr lang="es-CO" sz="2400" dirty="0"/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02C4987D-8595-439A-A683-25676461FC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089298"/>
            <a:ext cx="6875730" cy="291145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11831-A7AC-4FA7-82B0-5B2BD96743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693" y="149923"/>
            <a:ext cx="5446980" cy="297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0F5D6-6F2A-4765-8A32-93F5D830E485}"/>
              </a:ext>
            </a:extLst>
          </p:cNvPr>
          <p:cNvSpPr txBox="1"/>
          <p:nvPr/>
        </p:nvSpPr>
        <p:spPr>
          <a:xfrm>
            <a:off x="10387986" y="5803341"/>
            <a:ext cx="1887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 dirty="0"/>
              <a:t>Fuente Sabourin et al,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75BAC-E14A-4B3E-8746-148E824E359F}"/>
              </a:ext>
            </a:extLst>
          </p:cNvPr>
          <p:cNvSpPr txBox="1"/>
          <p:nvPr/>
        </p:nvSpPr>
        <p:spPr>
          <a:xfrm>
            <a:off x="10387986" y="2812299"/>
            <a:ext cx="127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 dirty="0"/>
              <a:t>Fuente FAO, 2019</a:t>
            </a:r>
          </a:p>
        </p:txBody>
      </p:sp>
    </p:spTree>
    <p:extLst>
      <p:ext uri="{BB962C8B-B14F-4D97-AF65-F5344CB8AC3E}">
        <p14:creationId xmlns:p14="http://schemas.microsoft.com/office/powerpoint/2010/main" val="149924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9CF-8E04-480D-A520-B1570EE3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169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La Agricultura familiar y la agroecología al cruce de múltiples desafíos y agendas de soluciones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82E834-7270-4E22-9E95-B70404DC6B75}"/>
              </a:ext>
            </a:extLst>
          </p:cNvPr>
          <p:cNvSpPr/>
          <p:nvPr/>
        </p:nvSpPr>
        <p:spPr>
          <a:xfrm>
            <a:off x="4196577" y="1198498"/>
            <a:ext cx="3088888" cy="278248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Pobreza, </a:t>
            </a:r>
            <a:br>
              <a:rPr lang="es-CO" dirty="0">
                <a:solidFill>
                  <a:schemeClr val="tx1"/>
                </a:solidFill>
              </a:rPr>
            </a:br>
            <a:r>
              <a:rPr lang="es-CO" dirty="0">
                <a:solidFill>
                  <a:schemeClr val="tx1"/>
                </a:solidFill>
              </a:rPr>
              <a:t>desigualdad socio económica y de los territorios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DCC4DE-2327-459A-9E87-3F8716A03F0F}"/>
              </a:ext>
            </a:extLst>
          </p:cNvPr>
          <p:cNvSpPr/>
          <p:nvPr/>
        </p:nvSpPr>
        <p:spPr>
          <a:xfrm>
            <a:off x="1871546" y="2769390"/>
            <a:ext cx="3088888" cy="251045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Seguridad y Soberanía Alimentaria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EABAF4-0152-4A55-A1A8-4A8654501AF4}"/>
              </a:ext>
            </a:extLst>
          </p:cNvPr>
          <p:cNvSpPr/>
          <p:nvPr/>
        </p:nvSpPr>
        <p:spPr>
          <a:xfrm>
            <a:off x="6655420" y="2725755"/>
            <a:ext cx="3088888" cy="251045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Degradación de recursos naturales y sostenibilidad ambiental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EA7BDD-2EF4-491C-AD33-E4BE987AFCD5}"/>
              </a:ext>
            </a:extLst>
          </p:cNvPr>
          <p:cNvSpPr/>
          <p:nvPr/>
        </p:nvSpPr>
        <p:spPr>
          <a:xfrm>
            <a:off x="4196577" y="4169582"/>
            <a:ext cx="3222700" cy="251045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Cambio climático 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(emisiones, captación, adaptación, riesgos climáticos)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6DC17B-8278-4873-9B67-858DB9D76C3E}"/>
              </a:ext>
            </a:extLst>
          </p:cNvPr>
          <p:cNvSpPr/>
          <p:nvPr/>
        </p:nvSpPr>
        <p:spPr>
          <a:xfrm>
            <a:off x="4560849" y="3377744"/>
            <a:ext cx="2509024" cy="12064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Agricultura familiar </a:t>
            </a:r>
          </a:p>
          <a:p>
            <a:pPr algn="ctr"/>
            <a:r>
              <a:rPr lang="es-CO" sz="2400" dirty="0">
                <a:solidFill>
                  <a:schemeClr val="tx1"/>
                </a:solidFill>
              </a:rPr>
              <a:t>Agroecologia</a:t>
            </a:r>
          </a:p>
        </p:txBody>
      </p:sp>
    </p:spTree>
    <p:extLst>
      <p:ext uri="{BB962C8B-B14F-4D97-AF65-F5344CB8AC3E}">
        <p14:creationId xmlns:p14="http://schemas.microsoft.com/office/powerpoint/2010/main" val="12517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4FF2-DB89-42BF-95CF-7D31DE83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 ¿Porqué se necesitan políticas para agricultura familiar y agroecología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DD09E-7D72-4D14-A992-9EB2DA00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72" y="1494263"/>
            <a:ext cx="9677401" cy="4828478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AF es un modelo resiliente en frente de crisis económica, social, etc..</a:t>
            </a:r>
          </a:p>
          <a:p>
            <a:pPr lvl="1"/>
            <a:r>
              <a:rPr lang="es-CO" dirty="0"/>
              <a:t>Solidaridad familiar </a:t>
            </a:r>
          </a:p>
          <a:p>
            <a:pPr lvl="1"/>
            <a:r>
              <a:rPr lang="es-CO" dirty="0"/>
              <a:t>Uso sostenible de recursos naturales</a:t>
            </a:r>
          </a:p>
          <a:p>
            <a:pPr lvl="1"/>
            <a:endParaRPr lang="es-CO" dirty="0"/>
          </a:p>
          <a:p>
            <a:r>
              <a:rPr lang="es-CO" dirty="0"/>
              <a:t>Pero enfrenta múltiples dificultades</a:t>
            </a:r>
          </a:p>
          <a:p>
            <a:pPr lvl="1"/>
            <a:r>
              <a:rPr lang="es-CO" dirty="0"/>
              <a:t>Acceso a recursos productivos (tierra, agua, </a:t>
            </a:r>
            <a:r>
              <a:rPr lang="es-CO" dirty="0" err="1"/>
              <a:t>etc</a:t>
            </a:r>
            <a:r>
              <a:rPr lang="es-CO" dirty="0"/>
              <a:t>)</a:t>
            </a:r>
          </a:p>
          <a:p>
            <a:pPr lvl="1"/>
            <a:r>
              <a:rPr lang="es-CO" dirty="0"/>
              <a:t>Acceso a medios de producción (insumos,…)</a:t>
            </a:r>
          </a:p>
          <a:p>
            <a:pPr lvl="1"/>
            <a:r>
              <a:rPr lang="es-CO" dirty="0"/>
              <a:t>Acceso a capital financiero</a:t>
            </a:r>
          </a:p>
          <a:p>
            <a:pPr lvl="1"/>
            <a:r>
              <a:rPr lang="es-CO" dirty="0"/>
              <a:t>Acceso a mano de obra</a:t>
            </a:r>
          </a:p>
          <a:p>
            <a:pPr lvl="1"/>
            <a:r>
              <a:rPr lang="es-CO" dirty="0"/>
              <a:t>Acceso y competición en los mercados alimentarios </a:t>
            </a:r>
          </a:p>
          <a:p>
            <a:pPr lvl="1"/>
            <a:endParaRPr lang="es-CO" dirty="0"/>
          </a:p>
          <a:p>
            <a:pPr marL="457200" lvl="1" indent="0">
              <a:buNone/>
            </a:pPr>
            <a:r>
              <a:rPr lang="es-CO" dirty="0">
                <a:sym typeface="Wingdings" panose="05000000000000000000" pitchFamily="2" charset="2"/>
              </a:rPr>
              <a:t> Competición con modelo agro-industrial sobre recursos y mercados</a:t>
            </a:r>
          </a:p>
          <a:p>
            <a:pPr marL="457200" lvl="1" indent="0">
              <a:buNone/>
            </a:pPr>
            <a:r>
              <a:rPr lang="es-CO" dirty="0">
                <a:sym typeface="Wingdings" panose="05000000000000000000" pitchFamily="2" charset="2"/>
              </a:rPr>
              <a:t>Aunque algunos sinergias con el modelo agro-industrial </a:t>
            </a:r>
            <a:r>
              <a:rPr lang="es-CO" sz="1900" dirty="0">
                <a:sym typeface="Wingdings" panose="05000000000000000000" pitchFamily="2" charset="2"/>
              </a:rPr>
              <a:t>(empleo de mano de obra, agricultura contractual…)</a:t>
            </a:r>
            <a:endParaRPr lang="es-CO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80E9A13-DA4E-43FB-9E92-0CF1FF9F0341}"/>
              </a:ext>
            </a:extLst>
          </p:cNvPr>
          <p:cNvSpPr/>
          <p:nvPr/>
        </p:nvSpPr>
        <p:spPr>
          <a:xfrm>
            <a:off x="8906200" y="3364600"/>
            <a:ext cx="780585" cy="85306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B9435-FC33-4026-A7A7-B26B64250C76}"/>
              </a:ext>
            </a:extLst>
          </p:cNvPr>
          <p:cNvSpPr txBox="1"/>
          <p:nvPr/>
        </p:nvSpPr>
        <p:spPr>
          <a:xfrm>
            <a:off x="9686785" y="2636972"/>
            <a:ext cx="2577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Necesidad de políticas para fomentar Agricultura Familiar y Agroecologia</a:t>
            </a:r>
          </a:p>
        </p:txBody>
      </p:sp>
    </p:spTree>
    <p:extLst>
      <p:ext uri="{BB962C8B-B14F-4D97-AF65-F5344CB8AC3E}">
        <p14:creationId xmlns:p14="http://schemas.microsoft.com/office/powerpoint/2010/main" val="291657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DEA4-BCAA-4E40-9B48-5B9CA398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404088" cy="740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dirty="0">
                <a:latin typeface="+mn-lt"/>
              </a:rPr>
              <a:t>Evolución de las políticas de agricultura familiar en ALC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FF11-2210-4D4B-9FD5-77D35E70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94" y="1103971"/>
            <a:ext cx="6188926" cy="52775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b="1" dirty="0"/>
              <a:t>Tres generaciones de políticas a favor de AF</a:t>
            </a:r>
          </a:p>
          <a:p>
            <a:pPr lvl="1"/>
            <a:endParaRPr lang="es-CO" sz="2400" b="0" i="0" u="none" strike="noStrike" baseline="0" dirty="0">
              <a:latin typeface="AGaramondPro-Regular"/>
            </a:endParaRPr>
          </a:p>
          <a:p>
            <a:r>
              <a:rPr lang="es-CO" sz="1700" b="1" i="0" u="none" strike="noStrike" baseline="0" dirty="0"/>
              <a:t>1950 a 1990: </a:t>
            </a:r>
            <a:r>
              <a:rPr lang="es-CO" altLang="fr-FR" sz="1700" b="1" dirty="0">
                <a:solidFill>
                  <a:srgbClr val="FF0000"/>
                </a:solidFill>
              </a:rPr>
              <a:t>Políticas generalistas </a:t>
            </a:r>
            <a:r>
              <a:rPr lang="es-CO" altLang="fr-FR" sz="1700" dirty="0"/>
              <a:t>de acceso à tierra, reforma agraria y políticas de modernización de la agricultura</a:t>
            </a:r>
          </a:p>
          <a:p>
            <a:pPr lvl="1"/>
            <a:r>
              <a:rPr lang="es-CO" altLang="fr-FR" sz="1300" dirty="0"/>
              <a:t>Orientación agrarista</a:t>
            </a:r>
          </a:p>
          <a:p>
            <a:pPr lvl="1"/>
            <a:r>
              <a:rPr lang="es-ES" sz="1300" b="0" i="0" u="none" strike="noStrike" baseline="0" dirty="0"/>
              <a:t>Son reforma agraria (CH, CU, MX, BR, NI, ES) – a veces seguido contra reforma (PE,CH, NI) </a:t>
            </a:r>
          </a:p>
          <a:p>
            <a:r>
              <a:rPr lang="es-CO" altLang="fr-FR" sz="1700" b="1" dirty="0"/>
              <a:t>1990- 2014</a:t>
            </a:r>
            <a:r>
              <a:rPr lang="es-CO" altLang="fr-FR" sz="1700" dirty="0"/>
              <a:t>: </a:t>
            </a:r>
            <a:r>
              <a:rPr lang="es-CO" altLang="fr-FR" sz="1700" b="1" dirty="0">
                <a:solidFill>
                  <a:srgbClr val="FF0000"/>
                </a:solidFill>
              </a:rPr>
              <a:t>Políticas específicas </a:t>
            </a:r>
            <a:r>
              <a:rPr lang="es-CO" altLang="fr-FR" sz="1700" b="1" dirty="0"/>
              <a:t>para la agricultura familiar</a:t>
            </a:r>
          </a:p>
          <a:p>
            <a:pPr lvl="1"/>
            <a:r>
              <a:rPr lang="es-ES" sz="1300" b="0" i="0" u="none" strike="noStrike" baseline="0" dirty="0"/>
              <a:t>Orientadas al apoyo a la producción y a las estructuras internas de las unidades familiares</a:t>
            </a:r>
          </a:p>
          <a:p>
            <a:pPr lvl="1"/>
            <a:r>
              <a:rPr lang="es-CO" sz="1300" b="0" i="0" u="none" strike="noStrike" baseline="0" dirty="0"/>
              <a:t>Integran varios herramientas como Registro de productores familiares, programas de crédito agrícola, capacitación, </a:t>
            </a:r>
            <a:r>
              <a:rPr lang="es-ES" sz="1300" b="0" i="0" u="none" strike="noStrike" baseline="0" dirty="0"/>
              <a:t>asistencia técnica y extensión rural, y apoyo a las organizaciones locales)</a:t>
            </a:r>
          </a:p>
          <a:p>
            <a:pPr lvl="1"/>
            <a:r>
              <a:rPr lang="es-CO" sz="1300" b="0" i="0" u="none" strike="noStrike" baseline="0" dirty="0" err="1"/>
              <a:t>Ej</a:t>
            </a:r>
            <a:r>
              <a:rPr lang="es-CO" sz="1300" b="0" i="0" u="none" strike="noStrike" baseline="0" dirty="0"/>
              <a:t>: política </a:t>
            </a:r>
            <a:r>
              <a:rPr lang="es-CO" sz="1300" dirty="0"/>
              <a:t>AF Brasil </a:t>
            </a:r>
          </a:p>
          <a:p>
            <a:pPr lvl="1"/>
            <a:endParaRPr lang="es-CO" altLang="fr-FR" sz="1100" dirty="0"/>
          </a:p>
          <a:p>
            <a:r>
              <a:rPr lang="es-CO" altLang="fr-FR" sz="1700" b="1" dirty="0"/>
              <a:t>Desde los 2000 </a:t>
            </a:r>
            <a:r>
              <a:rPr lang="es-CO" altLang="fr-FR" sz="1700" dirty="0"/>
              <a:t>: </a:t>
            </a:r>
            <a:r>
              <a:rPr lang="es-CO" altLang="fr-FR" sz="1700" b="1" dirty="0">
                <a:solidFill>
                  <a:srgbClr val="FF0000"/>
                </a:solidFill>
              </a:rPr>
              <a:t>Políticas transversales o temáticas</a:t>
            </a:r>
          </a:p>
          <a:p>
            <a:pPr lvl="1"/>
            <a:r>
              <a:rPr lang="es-ES" sz="1400" b="0" i="0" u="none" strike="noStrike" baseline="0" dirty="0"/>
              <a:t>No se orientan específicamente al segmento de la agricultura familiar, pero ofrecen arreglos de negociación y espacios de participación para esa categoría; son a menudo políticas participativas,</a:t>
            </a:r>
            <a:r>
              <a:rPr lang="es-CO" sz="1400" b="0" i="0" u="none" strike="noStrike" baseline="0" dirty="0"/>
              <a:t>consultivas o compensatorias</a:t>
            </a:r>
          </a:p>
          <a:p>
            <a:pPr lvl="1"/>
            <a:r>
              <a:rPr lang="es-ES" sz="1400" dirty="0"/>
              <a:t>Son </a:t>
            </a:r>
            <a:r>
              <a:rPr lang="es-ES" sz="1400" b="0" i="0" u="none" strike="noStrike" baseline="0" dirty="0"/>
              <a:t>políticas globales de desarrollo sostenible o territorial, de SAN, de combate a la pobreza, de medio ambiente y de respuesta al cambio climático. </a:t>
            </a:r>
          </a:p>
          <a:p>
            <a:pPr lvl="1"/>
            <a:r>
              <a:rPr lang="es-ES" sz="1400" b="0" i="0" u="none" strike="noStrike" baseline="0" dirty="0" err="1"/>
              <a:t>Ej</a:t>
            </a:r>
            <a:r>
              <a:rPr lang="es-ES" sz="1400" b="0" i="0" u="none" strike="noStrike" baseline="0" dirty="0"/>
              <a:t>: la Ley de Desarrollo Rural Sostenible (MX), de programas de desarrollo rural territorial (CH, CO, AR… NI y Centro América) y de políticas de SAN  (Hambre Cero en BR), Agricultura Urbana (CU) o Prohuerta (AR).</a:t>
            </a:r>
            <a:endParaRPr lang="es-CO" sz="1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5E514-4D0E-49AE-BF06-EE27DF0B3177}"/>
              </a:ext>
            </a:extLst>
          </p:cNvPr>
          <p:cNvSpPr txBox="1">
            <a:spLocks/>
          </p:cNvSpPr>
          <p:nvPr/>
        </p:nvSpPr>
        <p:spPr>
          <a:xfrm>
            <a:off x="7245903" y="1103971"/>
            <a:ext cx="4731303" cy="553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b="1" dirty="0"/>
              <a:t>Conjuntos de herramientas de políticas a favor de AF</a:t>
            </a:r>
          </a:p>
          <a:p>
            <a:pPr marL="0" indent="0" algn="ctr">
              <a:buNone/>
            </a:pPr>
            <a:endParaRPr lang="es-CO" sz="2600" b="1" dirty="0"/>
          </a:p>
          <a:p>
            <a:r>
              <a:rPr lang="es-CO" sz="1600" b="1" dirty="0"/>
              <a:t>Instrumentos normativos </a:t>
            </a:r>
          </a:p>
          <a:p>
            <a:pPr lvl="1">
              <a:lnSpc>
                <a:spcPct val="100000"/>
              </a:lnSpc>
            </a:pPr>
            <a:r>
              <a:rPr lang="es-CO" sz="1200" dirty="0"/>
              <a:t>Registro, catastro</a:t>
            </a:r>
          </a:p>
          <a:p>
            <a:r>
              <a:rPr lang="es-CO" sz="1600" b="1" dirty="0"/>
              <a:t>Instrumentos por el acceso a recursos</a:t>
            </a:r>
          </a:p>
          <a:p>
            <a:pPr lvl="1"/>
            <a:r>
              <a:rPr lang="es-CO" sz="1200" dirty="0"/>
              <a:t>Redistribución de tierras, </a:t>
            </a:r>
          </a:p>
          <a:p>
            <a:pPr lvl="1"/>
            <a:r>
              <a:rPr lang="es-CO" sz="1200" dirty="0"/>
              <a:t>Programa de financiamiento, </a:t>
            </a:r>
          </a:p>
          <a:p>
            <a:r>
              <a:rPr lang="es-CO" sz="1600" b="1" dirty="0"/>
              <a:t>Instrumentos de acceso a mercados</a:t>
            </a:r>
          </a:p>
          <a:p>
            <a:pPr lvl="1"/>
            <a:r>
              <a:rPr lang="es-CO" sz="1200" dirty="0"/>
              <a:t>Programa de ferias campesinas,</a:t>
            </a:r>
          </a:p>
          <a:p>
            <a:pPr lvl="1"/>
            <a:r>
              <a:rPr lang="es-CO" sz="1200" dirty="0"/>
              <a:t>Programa de compras publicas de productos de agricultura familiar</a:t>
            </a:r>
          </a:p>
          <a:p>
            <a:pPr lvl="1"/>
            <a:r>
              <a:rPr lang="es-CO" sz="1200" dirty="0"/>
              <a:t>Certificación de productos AF</a:t>
            </a:r>
          </a:p>
          <a:p>
            <a:r>
              <a:rPr lang="es-CO" sz="1600" b="1" dirty="0"/>
              <a:t>Instrumentos de fomento de capacidades individual y colectiva</a:t>
            </a:r>
          </a:p>
          <a:p>
            <a:pPr lvl="1"/>
            <a:r>
              <a:rPr lang="es-CO" sz="1200" dirty="0"/>
              <a:t>Redes de capacitación, campesino a campesino, extensión rural específicas</a:t>
            </a:r>
          </a:p>
          <a:p>
            <a:pPr lvl="1"/>
            <a:r>
              <a:rPr lang="es-CO" sz="1200" dirty="0"/>
              <a:t>Programa fortalecimiento de acción colectiva </a:t>
            </a:r>
          </a:p>
          <a:p>
            <a:pPr lvl="1"/>
            <a:endParaRPr lang="es-CO" sz="1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F818C5-2950-46C8-BDB3-B353D7ECBF14}"/>
              </a:ext>
            </a:extLst>
          </p:cNvPr>
          <p:cNvSpPr/>
          <p:nvPr/>
        </p:nvSpPr>
        <p:spPr>
          <a:xfrm>
            <a:off x="6403720" y="3735658"/>
            <a:ext cx="624468" cy="9277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970EE-41EA-479A-88A9-27AC575E5D8B}"/>
              </a:ext>
            </a:extLst>
          </p:cNvPr>
          <p:cNvSpPr txBox="1"/>
          <p:nvPr/>
        </p:nvSpPr>
        <p:spPr>
          <a:xfrm>
            <a:off x="214794" y="6381506"/>
            <a:ext cx="6188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0" i="1" u="none" strike="noStrike" baseline="0" dirty="0">
                <a:latin typeface="AGaramondPro-Regular"/>
              </a:rPr>
              <a:t>Fuentes: Sabourin et al (2014); Sabourin, Samper y Sotomayor (2015) y Sabourin y Niederle (2017)</a:t>
            </a:r>
            <a:endParaRPr lang="es-CO" sz="1100" i="1" dirty="0"/>
          </a:p>
        </p:txBody>
      </p:sp>
    </p:spTree>
    <p:extLst>
      <p:ext uri="{BB962C8B-B14F-4D97-AF65-F5344CB8AC3E}">
        <p14:creationId xmlns:p14="http://schemas.microsoft.com/office/powerpoint/2010/main" val="92766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2205</Words>
  <Application>Microsoft Office PowerPoint</Application>
  <PresentationFormat>Widescreen</PresentationFormat>
  <Paragraphs>239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AGaramondPro-Regular</vt:lpstr>
      <vt:lpstr>Arial</vt:lpstr>
      <vt:lpstr>Calibri</vt:lpstr>
      <vt:lpstr>Calibri Light</vt:lpstr>
      <vt:lpstr>Segoe UI</vt:lpstr>
      <vt:lpstr>Wingdings</vt:lpstr>
      <vt:lpstr>Office Theme</vt:lpstr>
      <vt:lpstr>Politicas de agricultura familiar y de agroecologia en America Latina:  Panorama y desafios</vt:lpstr>
      <vt:lpstr>Estructura de la presentación</vt:lpstr>
      <vt:lpstr>Fuentes y référencias</vt:lpstr>
      <vt:lpstr>Importancia de la agricultura familiar en ALC</vt:lpstr>
      <vt:lpstr>¿Qué es agricultura familiar ?  </vt:lpstr>
      <vt:lpstr>PowerPoint Presentation</vt:lpstr>
      <vt:lpstr>La Agricultura familiar y la agroecología al cruce de múltiples desafíos y agendas de soluciones</vt:lpstr>
      <vt:lpstr> ¿Porqué se necesitan políticas para agricultura familiar y agroecología ? </vt:lpstr>
      <vt:lpstr>Evolución de las políticas de agricultura familiar en ALC</vt:lpstr>
      <vt:lpstr>Políticas a favor de la agroecología en ALC</vt:lpstr>
      <vt:lpstr>PowerPoint Presentation</vt:lpstr>
      <vt:lpstr>Balance de las políticas de agricultura familiar </vt:lpstr>
      <vt:lpstr>Balance de las políticas de Agroecologia</vt:lpstr>
      <vt:lpstr>Desafíos para las políticas de la agricultura familiar</vt:lpstr>
      <vt:lpstr>Desafíos para las políticas a favor de la Agroecologia</vt:lpstr>
      <vt:lpstr>Perspectiva con la crisis del COVID y agenda post Covid</vt:lpstr>
      <vt:lpstr>Conclusiones</vt:lpstr>
      <vt:lpstr>Gracias</vt:lpstr>
      <vt:lpstr>Fuentes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Coq, Jean Francois (Alliance Bioversity-CIAT)</dc:creator>
  <cp:lastModifiedBy>Le Coq, Jean Francois (Alliance Bioversity-CIAT)</cp:lastModifiedBy>
  <cp:revision>18</cp:revision>
  <dcterms:created xsi:type="dcterms:W3CDTF">2021-09-04T09:39:05Z</dcterms:created>
  <dcterms:modified xsi:type="dcterms:W3CDTF">2021-09-07T12:42:51Z</dcterms:modified>
</cp:coreProperties>
</file>