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1" r:id="rId5"/>
    <p:sldMasterId id="2147483706" r:id="rId6"/>
    <p:sldMasterId id="2147483722" r:id="rId7"/>
    <p:sldMasterId id="2147483739" r:id="rId8"/>
  </p:sldMasterIdLst>
  <p:notesMasterIdLst>
    <p:notesMasterId r:id="rId27"/>
  </p:notesMasterIdLst>
  <p:handoutMasterIdLst>
    <p:handoutMasterId r:id="rId28"/>
  </p:handoutMasterIdLst>
  <p:sldIdLst>
    <p:sldId id="423" r:id="rId9"/>
    <p:sldId id="511" r:id="rId10"/>
    <p:sldId id="574" r:id="rId11"/>
    <p:sldId id="527" r:id="rId12"/>
    <p:sldId id="596" r:id="rId13"/>
    <p:sldId id="592" r:id="rId14"/>
    <p:sldId id="598" r:id="rId15"/>
    <p:sldId id="604" r:id="rId16"/>
    <p:sldId id="608" r:id="rId17"/>
    <p:sldId id="602" r:id="rId18"/>
    <p:sldId id="601" r:id="rId19"/>
    <p:sldId id="603" r:id="rId20"/>
    <p:sldId id="599" r:id="rId21"/>
    <p:sldId id="591" r:id="rId22"/>
    <p:sldId id="571" r:id="rId23"/>
    <p:sldId id="614" r:id="rId24"/>
    <p:sldId id="609" r:id="rId25"/>
    <p:sldId id="558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85E"/>
    <a:srgbClr val="18A886"/>
    <a:srgbClr val="70B076"/>
    <a:srgbClr val="479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805979-427F-47F1-98CC-269B728106E6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663B45-281C-4BCE-9682-BCFC9EFFB8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94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579D26-B6BB-4D85-8F94-89B5A9429CD0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DDFD52-7A07-408C-ABDC-18C8917A237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BB456-60DE-48D2-B54A-99161919B6AB}" type="slidenum">
              <a:rPr lang="es-SV" smtClean="0"/>
              <a:t>6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5650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BB456-60DE-48D2-B54A-99161919B6AB}" type="slidenum">
              <a:rPr lang="es-SV" smtClean="0"/>
              <a:t>11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8764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BB456-60DE-48D2-B54A-99161919B6AB}" type="slidenum">
              <a:rPr lang="es-SV" smtClean="0"/>
              <a:t>12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6965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0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1055352" y="317500"/>
            <a:ext cx="1136649" cy="2899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s-ES" sz="2400" dirty="0">
              <a:solidFill>
                <a:prstClr val="white"/>
              </a:solidFill>
            </a:endParaRPr>
          </a:p>
        </p:txBody>
      </p:sp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1644993"/>
            <a:ext cx="10972800" cy="429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57400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413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9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016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036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8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7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03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560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1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855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20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763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040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604"/>
            <a:ext cx="12200183" cy="6862603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528090" y="223289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4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903" cy="685907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10125" y="834787"/>
            <a:ext cx="9210675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1010125" y="2461737"/>
            <a:ext cx="10173651" cy="315277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10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903" cy="685907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793750" y="1481139"/>
            <a:ext cx="10515600" cy="22907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idx="1"/>
          </p:nvPr>
        </p:nvSpPr>
        <p:spPr>
          <a:xfrm>
            <a:off x="793750" y="41417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2697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903" cy="6859070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638175"/>
            <a:ext cx="9658350" cy="105251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225514"/>
            <a:ext cx="5181600" cy="3455015"/>
          </a:xfr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1" name="Marcador de contenido 3"/>
          <p:cNvSpPr>
            <a:spLocks noGrp="1"/>
          </p:cNvSpPr>
          <p:nvPr>
            <p:ph sz="half" idx="2"/>
          </p:nvPr>
        </p:nvSpPr>
        <p:spPr>
          <a:xfrm>
            <a:off x="6238875" y="2225515"/>
            <a:ext cx="5181600" cy="345501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6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7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9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2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6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A7C02-9C76-4DBD-936F-208DE4926424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2F93-39A1-4FC5-9A38-EE1AA9606A9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9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07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356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8"/>
          <p:cNvSpPr/>
          <p:nvPr userDrawn="1"/>
        </p:nvSpPr>
        <p:spPr>
          <a:xfrm>
            <a:off x="-106560" y="0"/>
            <a:ext cx="12454229" cy="6858000"/>
          </a:xfrm>
          <a:prstGeom prst="rect">
            <a:avLst/>
          </a:prstGeom>
          <a:solidFill>
            <a:srgbClr val="F2BF4C"/>
          </a:solidFill>
          <a:ln w="12700">
            <a:miter lim="400000"/>
          </a:ln>
        </p:spPr>
        <p:txBody>
          <a:bodyPr lIns="69453" tIns="69453" rIns="69453" bIns="69453" anchor="ctr"/>
          <a:lstStyle/>
          <a:p>
            <a:pPr marL="0" marR="0" lvl="0" indent="0" algn="l" defTabSz="914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4693" y="5449470"/>
            <a:ext cx="12492363" cy="172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asted-image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75" y="-27384"/>
            <a:ext cx="5579595" cy="1525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26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10" grpId="0" animBg="1" advAuto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810" y="-131483"/>
            <a:ext cx="12402494" cy="64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4693" y="5449470"/>
            <a:ext cx="12492363" cy="172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asted-image.pdf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75" y="-27384"/>
            <a:ext cx="5579595" cy="1525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76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29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0" grpId="0" animBg="1" advAuto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7384"/>
            <a:ext cx="12272788" cy="65527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4693" y="5449470"/>
            <a:ext cx="12492363" cy="172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asted-image.pdf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75" y="-27384"/>
            <a:ext cx="5579595" cy="1525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76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0" grpId="0" animBg="1" advAuto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693" y="-27384"/>
            <a:ext cx="12492363" cy="669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4693" y="5449470"/>
            <a:ext cx="12492363" cy="172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asted-image.pdf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75" y="-27384"/>
            <a:ext cx="5579595" cy="1525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56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0" grpId="0" animBg="1" advAuto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4693" y="5449470"/>
            <a:ext cx="12492363" cy="172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asted-image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7384"/>
            <a:ext cx="12272788" cy="65527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10" name="pasted-image.pdf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75" y="-27384"/>
            <a:ext cx="5579595" cy="1525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df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-144692" y="3622706"/>
            <a:ext cx="11713300" cy="28847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58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0" grpId="0" animBg="1" advAuto="0"/>
      <p:bldP spid="11" grpId="0" animBg="1" advAuto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4693" y="5449470"/>
            <a:ext cx="12492363" cy="172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asted-image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468" y="4416072"/>
            <a:ext cx="12998204" cy="304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10" name="pasted-image.pdf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75" y="-27384"/>
            <a:ext cx="5579595" cy="1525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60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1" grpId="1" animBg="1" advAuto="0"/>
      <p:bldP spid="10" grpId="0" animBg="1" advAuto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57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153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81" indent="0">
              <a:buNone/>
              <a:defRPr sz="1800" b="1"/>
            </a:lvl3pPr>
            <a:lvl4pPr marL="1371571" indent="0">
              <a:buNone/>
              <a:defRPr sz="1600" b="1"/>
            </a:lvl4pPr>
            <a:lvl5pPr marL="1828762" indent="0">
              <a:buNone/>
              <a:defRPr sz="1600" b="1"/>
            </a:lvl5pPr>
            <a:lvl6pPr marL="2285952" indent="0">
              <a:buNone/>
              <a:defRPr sz="1600" b="1"/>
            </a:lvl6pPr>
            <a:lvl7pPr marL="2743142" indent="0">
              <a:buNone/>
              <a:defRPr sz="1600" b="1"/>
            </a:lvl7pPr>
            <a:lvl8pPr marL="3200333" indent="0">
              <a:buNone/>
              <a:defRPr sz="1600" b="1"/>
            </a:lvl8pPr>
            <a:lvl9pPr marL="365752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81" indent="0">
              <a:buNone/>
              <a:defRPr sz="1800" b="1"/>
            </a:lvl3pPr>
            <a:lvl4pPr marL="1371571" indent="0">
              <a:buNone/>
              <a:defRPr sz="1600" b="1"/>
            </a:lvl4pPr>
            <a:lvl5pPr marL="1828762" indent="0">
              <a:buNone/>
              <a:defRPr sz="1600" b="1"/>
            </a:lvl5pPr>
            <a:lvl6pPr marL="2285952" indent="0">
              <a:buNone/>
              <a:defRPr sz="1600" b="1"/>
            </a:lvl6pPr>
            <a:lvl7pPr marL="2743142" indent="0">
              <a:buNone/>
              <a:defRPr sz="1600" b="1"/>
            </a:lvl7pPr>
            <a:lvl8pPr marL="3200333" indent="0">
              <a:buNone/>
              <a:defRPr sz="1600" b="1"/>
            </a:lvl8pPr>
            <a:lvl9pPr marL="365752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255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059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975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0" indent="0">
              <a:buNone/>
              <a:defRPr sz="1200"/>
            </a:lvl2pPr>
            <a:lvl3pPr marL="914381" indent="0">
              <a:buNone/>
              <a:defRPr sz="1000"/>
            </a:lvl3pPr>
            <a:lvl4pPr marL="1371571" indent="0">
              <a:buNone/>
              <a:defRPr sz="900"/>
            </a:lvl4pPr>
            <a:lvl5pPr marL="1828762" indent="0">
              <a:buNone/>
              <a:defRPr sz="900"/>
            </a:lvl5pPr>
            <a:lvl6pPr marL="2285952" indent="0">
              <a:buNone/>
              <a:defRPr sz="900"/>
            </a:lvl6pPr>
            <a:lvl7pPr marL="2743142" indent="0">
              <a:buNone/>
              <a:defRPr sz="900"/>
            </a:lvl7pPr>
            <a:lvl8pPr marL="3200333" indent="0">
              <a:buNone/>
              <a:defRPr sz="900"/>
            </a:lvl8pPr>
            <a:lvl9pPr marL="3657523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794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0" indent="0">
              <a:buNone/>
              <a:defRPr sz="2800"/>
            </a:lvl2pPr>
            <a:lvl3pPr marL="914381" indent="0">
              <a:buNone/>
              <a:defRPr sz="2400"/>
            </a:lvl3pPr>
            <a:lvl4pPr marL="1371571" indent="0">
              <a:buNone/>
              <a:defRPr sz="2000"/>
            </a:lvl4pPr>
            <a:lvl5pPr marL="1828762" indent="0">
              <a:buNone/>
              <a:defRPr sz="2000"/>
            </a:lvl5pPr>
            <a:lvl6pPr marL="2285952" indent="0">
              <a:buNone/>
              <a:defRPr sz="2000"/>
            </a:lvl6pPr>
            <a:lvl7pPr marL="2743142" indent="0">
              <a:buNone/>
              <a:defRPr sz="2000"/>
            </a:lvl7pPr>
            <a:lvl8pPr marL="3200333" indent="0">
              <a:buNone/>
              <a:defRPr sz="2000"/>
            </a:lvl8pPr>
            <a:lvl9pPr marL="3657523" indent="0">
              <a:buNone/>
              <a:defRPr sz="2000"/>
            </a:lvl9pPr>
          </a:lstStyle>
          <a:p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0" indent="0">
              <a:buNone/>
              <a:defRPr sz="1200"/>
            </a:lvl2pPr>
            <a:lvl3pPr marL="914381" indent="0">
              <a:buNone/>
              <a:defRPr sz="1000"/>
            </a:lvl3pPr>
            <a:lvl4pPr marL="1371571" indent="0">
              <a:buNone/>
              <a:defRPr sz="900"/>
            </a:lvl4pPr>
            <a:lvl5pPr marL="1828762" indent="0">
              <a:buNone/>
              <a:defRPr sz="900"/>
            </a:lvl5pPr>
            <a:lvl6pPr marL="2285952" indent="0">
              <a:buNone/>
              <a:defRPr sz="900"/>
            </a:lvl6pPr>
            <a:lvl7pPr marL="2743142" indent="0">
              <a:buNone/>
              <a:defRPr sz="900"/>
            </a:lvl7pPr>
            <a:lvl8pPr marL="3200333" indent="0">
              <a:buNone/>
              <a:defRPr sz="900"/>
            </a:lvl8pPr>
            <a:lvl9pPr marL="3657523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763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018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498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8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6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1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1993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B3CA7C02-9C76-4DBD-936F-208DE4926424}" type="datetimeFigureOut">
              <a:rPr lang="en-US" sz="1350" smtClean="0">
                <a:solidFill>
                  <a:prstClr val="black"/>
                </a:solidFill>
              </a:rPr>
              <a:pPr defTabSz="685800"/>
              <a:t>9/10/2021</a:t>
            </a:fld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702F93-39A1-4FC5-9A38-EE1AA9606A90}" type="slidenum">
              <a:rPr lang="en-US" sz="1350" smtClean="0">
                <a:solidFill>
                  <a:prstClr val="black"/>
                </a:solidFill>
              </a:rPr>
              <a:pPr defTabSz="685800"/>
              <a:t>‹Nº›</a:t>
            </a:fld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5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0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5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3381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236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1055353" y="317500"/>
            <a:ext cx="1136649" cy="2899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1644995"/>
            <a:ext cx="10972800" cy="429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96075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61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0966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4581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2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3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1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8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81"/>
            <a:fld id="{822C2F05-4363-42B2-A35E-D51873D3AB4F}" type="datetimeFigureOut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10/09/2021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81"/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81"/>
            <a:fld id="{D5658AA2-026E-4BCD-9862-F11471254DA6}" type="slidenum">
              <a:rPr lang="es-SV" smtClean="0">
                <a:solidFill>
                  <a:prstClr val="black">
                    <a:tint val="75000"/>
                  </a:prstClr>
                </a:solidFill>
                <a:ea typeface="+mj-ea"/>
                <a:cs typeface="+mj-cs"/>
                <a:sym typeface="Calibri"/>
              </a:rPr>
              <a:pPr defTabSz="914381"/>
              <a:t>‹Nº›</a:t>
            </a:fld>
            <a:endParaRPr lang="es-SV" dirty="0">
              <a:solidFill>
                <a:prstClr val="black">
                  <a:tint val="75000"/>
                </a:prstClr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4693" y="5449470"/>
            <a:ext cx="12492363" cy="172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asted-image.pdf"/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75" y="-27384"/>
            <a:ext cx="5579595" cy="1525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107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</p:bldLst>
  </p:timing>
  <p:txStyles>
    <p:titleStyle>
      <a:lvl1pPr algn="ctr" defTabSz="9143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91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4" indent="-285744" algn="l" defTabSz="91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6" indent="-228595" algn="l" defTabSz="91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6" indent="-228595" algn="l" defTabSz="91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7" indent="-228595" algn="l" defTabSz="91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7" indent="-228595" algn="l" defTabSz="91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8" indent="-228595" algn="l" defTabSz="91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8" indent="-228595" algn="l" defTabSz="91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8" indent="-228595" algn="l" defTabSz="91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1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1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2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2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2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3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3" algn="l" defTabSz="914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2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png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emf"/><Relationship Id="rId11" Type="http://schemas.openxmlformats.org/officeDocument/2006/relationships/image" Target="../media/image31.jpeg"/><Relationship Id="rId5" Type="http://schemas.openxmlformats.org/officeDocument/2006/relationships/image" Target="../media/image25.emf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emf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664304" y="176165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s-ES" sz="3600" b="1" dirty="0" smtClean="0">
                <a:latin typeface="Montserrat" panose="00000500000000000000" pitchFamily="2" charset="0"/>
              </a:rPr>
              <a:t>La </a:t>
            </a:r>
            <a:r>
              <a:rPr lang="es-ES" sz="3600" b="1" dirty="0">
                <a:latin typeface="Montserrat" panose="00000500000000000000" pitchFamily="2" charset="0"/>
              </a:rPr>
              <a:t>agricultura familiar y la agroecología y su importancia en la resiliencia socio </a:t>
            </a:r>
            <a:r>
              <a:rPr lang="es-ES" sz="3600" b="1" dirty="0" smtClean="0">
                <a:latin typeface="Montserrat" panose="00000500000000000000" pitchFamily="2" charset="0"/>
              </a:rPr>
              <a:t>ambiental</a:t>
            </a:r>
            <a:endParaRPr lang="es-SV" sz="3600" b="1" dirty="0">
              <a:latin typeface="Montserrat" panose="0000050000000000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183912" y="5204618"/>
            <a:ext cx="4361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San Salvador, 7 de septiembre de 2021</a:t>
            </a:r>
            <a:endParaRPr lang="en-US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29143" y="4149250"/>
            <a:ext cx="436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Montserrat" panose="00000500000000000000" pitchFamily="2" charset="0"/>
              </a:rPr>
              <a:t>Mariano Alfonso Pacas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Montserrat" panose="00000500000000000000" pitchFamily="2" charset="0"/>
              </a:rPr>
              <a:t>Gerente Técnico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:\Fotos restauración zona norte convocatoria 22 y 29\Recolectores de agua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293" y="2396489"/>
            <a:ext cx="3436941" cy="2423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C:\Users\Mario Montano\Pictures\imagenes\FOTOS FIAES\ADEL CHALATENANGO FOTOS\Visita 13sep17\IMG_20170913_15104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00" y="2396488"/>
            <a:ext cx="3422084" cy="2423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1991650" y="228694"/>
            <a:ext cx="8193997" cy="931024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t">
            <a:spAutoFit/>
          </a:bodyPr>
          <a:lstStyle/>
          <a:p>
            <a:pPr algn="ctr">
              <a:defRPr/>
            </a:pPr>
            <a:r>
              <a:rPr lang="es-419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Agricultura </a:t>
            </a:r>
            <a:r>
              <a:rPr lang="es-419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restaurativa en</a:t>
            </a:r>
            <a:endParaRPr lang="es-419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es-419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suelos degradados</a:t>
            </a:r>
            <a:endParaRPr lang="es-419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9" name="Picture 4" descr="C:\Users\Mariano Pacas\Desktop\FOMILENIO\FOMILENIO\NAHUATERIQUE\FOTOS NAUATERIQUE\PADECOMSM\PADECOMSM (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427" y="2406392"/>
            <a:ext cx="3252267" cy="243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505890" y="5141976"/>
            <a:ext cx="321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TERRAZAS EN CULTIVO  DE FRUTALES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7918658" y="5181600"/>
            <a:ext cx="321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PARCELA CON PLATANO Y PIÑA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29328" y="5070125"/>
            <a:ext cx="2784672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38100" rIns="1016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000" b="1" dirty="0" smtClean="0">
                <a:latin typeface="Montserrat" panose="00000500000000000000" pitchFamily="2" charset="0"/>
              </a:rPr>
              <a:t>ASOCIO </a:t>
            </a:r>
            <a:r>
              <a:rPr lang="es-SV" sz="1000" b="1" dirty="0">
                <a:latin typeface="Montserrat" panose="00000500000000000000" pitchFamily="2" charset="0"/>
              </a:rPr>
              <a:t>DE FRIJOL ABONO  CANAVALIA CON  PLATANO ENANO.</a:t>
            </a:r>
          </a:p>
        </p:txBody>
      </p:sp>
      <p:pic>
        <p:nvPicPr>
          <p:cNvPr id="6" name="Picture 2" descr="C:\Users\Mariano Pacas\Pictures\apsies1,adescofav,adecoim,padecomsm\APSIES 0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622" y="2070074"/>
            <a:ext cx="3422074" cy="2780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51323" y="5120798"/>
            <a:ext cx="2784672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38100" rIns="1016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000" b="1" dirty="0" smtClean="0">
                <a:latin typeface="Montserrat" panose="00000500000000000000" pitchFamily="2" charset="0"/>
              </a:rPr>
              <a:t>ASOCIO </a:t>
            </a:r>
            <a:r>
              <a:rPr lang="es-SV" sz="1000" b="1" dirty="0">
                <a:latin typeface="Montserrat" panose="00000500000000000000" pitchFamily="2" charset="0"/>
              </a:rPr>
              <a:t>DE FRIJOL ROJO CON ÁRBOL DE LAUREL.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98581" y="347231"/>
            <a:ext cx="6990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419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Agricultura restaurativa en</a:t>
            </a:r>
          </a:p>
          <a:p>
            <a:pPr algn="ctr">
              <a:defRPr/>
            </a:pPr>
            <a:r>
              <a:rPr lang="es-419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suelos degradados</a:t>
            </a:r>
          </a:p>
        </p:txBody>
      </p:sp>
      <p:sp>
        <p:nvSpPr>
          <p:cNvPr id="13" name="4 Rectángulo redondeado"/>
          <p:cNvSpPr/>
          <p:nvPr/>
        </p:nvSpPr>
        <p:spPr>
          <a:xfrm>
            <a:off x="1018801" y="1889415"/>
            <a:ext cx="3205727" cy="2929473"/>
          </a:xfrm>
          <a:prstGeom prst="roundRect">
            <a:avLst>
              <a:gd name="adj" fmla="val 16670"/>
            </a:avLst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790" y="2136648"/>
            <a:ext cx="3389374" cy="2682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6 Rectángulo"/>
          <p:cNvSpPr/>
          <p:nvPr/>
        </p:nvSpPr>
        <p:spPr>
          <a:xfrm>
            <a:off x="8431968" y="5120798"/>
            <a:ext cx="2784672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38100" rIns="101600" bIns="381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000" b="1" dirty="0" smtClean="0">
                <a:latin typeface="Montserrat" panose="00000500000000000000" pitchFamily="2" charset="0"/>
              </a:rPr>
              <a:t>ASOCIO DE CAFÉ CON SOMBRA DE FRUTALES.</a:t>
            </a:r>
            <a:endParaRPr lang="es-SV" sz="1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50738" y="5201902"/>
            <a:ext cx="2868306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38100" rIns="101600" bIns="38100" numCol="1" spcCol="1270" anchor="ctr" anchorCtr="0">
            <a:noAutofit/>
          </a:bodyPr>
          <a:lstStyle/>
          <a:p>
            <a:pPr algn="ctr" defTabSz="4445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05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ZACATE </a:t>
            </a:r>
            <a:r>
              <a:rPr lang="es-SV" sz="1050" b="1" dirty="0">
                <a:solidFill>
                  <a:schemeClr val="tx1"/>
                </a:solidFill>
                <a:latin typeface="Montserrat" panose="00000500000000000000" pitchFamily="2" charset="0"/>
              </a:rPr>
              <a:t>KING </a:t>
            </a:r>
            <a:r>
              <a:rPr lang="es-SV" sz="105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GRASS EN SUELOS CULTIVADOS </a:t>
            </a:r>
            <a:r>
              <a:rPr lang="es-SV" sz="1050" b="1" dirty="0">
                <a:solidFill>
                  <a:schemeClr val="tx1"/>
                </a:solidFill>
                <a:latin typeface="Montserrat" panose="00000500000000000000" pitchFamily="2" charset="0"/>
              </a:rPr>
              <a:t>CON GRANOS </a:t>
            </a:r>
            <a:r>
              <a:rPr lang="es-SV" sz="105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BÁSICOS</a:t>
            </a:r>
            <a:endParaRPr lang="es-SV" sz="105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105123" y="5294457"/>
            <a:ext cx="2603269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38100" rIns="101600" bIns="38100" numCol="1" spcCol="1270" anchor="ctr" anchorCtr="0">
            <a:noAutofit/>
          </a:bodyPr>
          <a:lstStyle/>
          <a:p>
            <a:pPr algn="ctr" defTabSz="4445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050" b="1" dirty="0">
                <a:solidFill>
                  <a:schemeClr val="tx1"/>
                </a:solidFill>
                <a:latin typeface="Montserrat" panose="00000500000000000000" pitchFamily="2" charset="0"/>
              </a:rPr>
              <a:t>BARRERAS DE PIEDRA EN CULTIVO DE  GRANOS </a:t>
            </a:r>
            <a:r>
              <a:rPr lang="es-SV" sz="105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BÁSICOS</a:t>
            </a:r>
            <a:endParaRPr lang="es-SV" sz="105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5122" name="Picture 2" descr="C:\Users\Mariano Pacas\Pictures\FUNSALPRO,2006_06_23\IMG_17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051" y="2222898"/>
            <a:ext cx="3632007" cy="2724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Mariano Pacas\Pictures\JOCOTAL,APSIES,ADEL\JOCTAL-ADEL 0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738" y="2269176"/>
            <a:ext cx="3508601" cy="263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sp>
        <p:nvSpPr>
          <p:cNvPr id="8" name="CuadroTexto 7"/>
          <p:cNvSpPr txBox="1"/>
          <p:nvPr/>
        </p:nvSpPr>
        <p:spPr>
          <a:xfrm>
            <a:off x="1815630" y="380365"/>
            <a:ext cx="8193997" cy="1054135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t">
            <a:spAutoFit/>
          </a:bodyPr>
          <a:lstStyle/>
          <a:p>
            <a:pPr algn="ctr">
              <a:defRPr/>
            </a:pPr>
            <a:r>
              <a:rPr lang="es-419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Agricultura </a:t>
            </a:r>
            <a:r>
              <a:rPr lang="es-419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restaurativa de</a:t>
            </a:r>
            <a:endParaRPr lang="es-419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es-419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suelos degradados</a:t>
            </a:r>
            <a:endParaRPr lang="es-419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20702" y="2599226"/>
            <a:ext cx="2713745" cy="1981610"/>
          </a:xfrm>
          <a:prstGeom prst="rect">
            <a:avLst/>
          </a:prstGeom>
        </p:spPr>
      </p:pic>
      <p:sp>
        <p:nvSpPr>
          <p:cNvPr id="13" name="6 Rectángulo"/>
          <p:cNvSpPr/>
          <p:nvPr/>
        </p:nvSpPr>
        <p:spPr>
          <a:xfrm>
            <a:off x="8175940" y="5248111"/>
            <a:ext cx="2603269" cy="533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0" tIns="38100" rIns="101600" bIns="38100" numCol="1" spcCol="1270" anchor="ctr" anchorCtr="0">
            <a:noAutofit/>
          </a:bodyPr>
          <a:lstStyle/>
          <a:p>
            <a:pPr algn="ctr" defTabSz="4445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050" b="1" dirty="0">
                <a:solidFill>
                  <a:schemeClr val="tx1"/>
                </a:solidFill>
                <a:latin typeface="Montserrat" panose="00000500000000000000" pitchFamily="2" charset="0"/>
              </a:rPr>
              <a:t>BARRERAS DE PIEDRA EN CULTIVO DE  </a:t>
            </a:r>
            <a:r>
              <a:rPr lang="es-SV" sz="105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CAFÉ</a:t>
            </a:r>
            <a:endParaRPr lang="es-SV" sz="105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73544" y="2590755"/>
            <a:ext cx="2990278" cy="22427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17260" y="2678487"/>
            <a:ext cx="2881236" cy="19865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82506" y="439006"/>
            <a:ext cx="8193997" cy="931024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t">
            <a:spAutoFit/>
          </a:bodyPr>
          <a:lstStyle/>
          <a:p>
            <a:pPr algn="ctr">
              <a:defRPr/>
            </a:pPr>
            <a:r>
              <a:rPr lang="es-419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Agricultura </a:t>
            </a:r>
            <a:r>
              <a:rPr lang="es-419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restaurativa de</a:t>
            </a:r>
            <a:endParaRPr lang="es-419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es-419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suelos degradados</a:t>
            </a:r>
            <a:endParaRPr lang="es-419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6" name="Picture 17" descr="IMG-20200529-WA00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718" y="2311844"/>
            <a:ext cx="3337665" cy="2800531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697480" y="5413248"/>
            <a:ext cx="349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Montserrat" panose="00000500000000000000" pitchFamily="2" charset="0"/>
              </a:rPr>
              <a:t>BARRERAS MUERTAS DE PIEDRA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97754" y="5413248"/>
            <a:ext cx="3593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Montserrat" panose="00000500000000000000" pitchFamily="2" charset="0"/>
              </a:rPr>
              <a:t>BARRERAS VIVAS CON PIÑA PARA CERCO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6976" y="1948617"/>
            <a:ext cx="3002262" cy="2853769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2017480" y="729365"/>
            <a:ext cx="8690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419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Agricultura restaurativa </a:t>
            </a:r>
            <a:r>
              <a:rPr lang="es-419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de suelos </a:t>
            </a:r>
            <a:r>
              <a:rPr lang="es-419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degradados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65576" y="5221224"/>
            <a:ext cx="532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Montserrat" panose="00000500000000000000" pitchFamily="2" charset="0"/>
              </a:rPr>
              <a:t>ESTABLECIMIENTO DE CULTIVOS PERMANENTES</a:t>
            </a:r>
            <a:endParaRPr lang="en-US" sz="1600" b="1" dirty="0">
              <a:latin typeface="Montserrat" panose="00000500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674" y="1948617"/>
            <a:ext cx="3436883" cy="2853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03" y="1949561"/>
            <a:ext cx="3612896" cy="2852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0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6776" y="311949"/>
            <a:ext cx="8374380" cy="80791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t">
            <a:spAutoFit/>
          </a:bodyPr>
          <a:lstStyle/>
          <a:p>
            <a:pPr algn="ctr">
              <a:defRPr/>
            </a:pPr>
            <a:r>
              <a:rPr lang="es-419" sz="2400" b="1" dirty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Mejorar condiciones </a:t>
            </a:r>
            <a:r>
              <a:rPr lang="es-419" sz="2400" b="1" dirty="0" smtClean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para </a:t>
            </a:r>
            <a:r>
              <a:rPr lang="es-419" sz="2400" b="1" dirty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la adaptación de los </a:t>
            </a:r>
            <a:r>
              <a:rPr lang="es-419" sz="2400" b="1" dirty="0" smtClean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cultivos </a:t>
            </a:r>
            <a:r>
              <a:rPr lang="es-419" sz="2400" b="1" dirty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(fertilidad e infiltración de agua)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638" y="1971788"/>
            <a:ext cx="3714179" cy="2785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C:\Users\Mariano Pacas\Pictures\FOTOS DE MANEJO DE SUELOS\DSC01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9576" y="1971789"/>
            <a:ext cx="3719285" cy="2865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75072" y="5060942"/>
            <a:ext cx="2683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Montserrat" panose="00000500000000000000" pitchFamily="2" charset="0"/>
              </a:rPr>
              <a:t>BARRERAS DE PIEDRA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839200" y="5060942"/>
            <a:ext cx="2545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Montserrat" panose="00000500000000000000" pitchFamily="2" charset="0"/>
              </a:rPr>
              <a:t>USO DE FRIJOL MUCUNA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866928" y="5107108"/>
            <a:ext cx="2683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Montserrat" panose="00000500000000000000" pitchFamily="2" charset="0"/>
              </a:rPr>
              <a:t>FOSAS DE INFILTRACIÓN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072" y="1971788"/>
            <a:ext cx="2930584" cy="278563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5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75072" y="5060942"/>
            <a:ext cx="2683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Montserrat" panose="00000500000000000000" pitchFamily="2" charset="0"/>
              </a:rPr>
              <a:t>ACAQUIAS DE LADERA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29862" y="5091720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Montserrat" panose="00000500000000000000" pitchFamily="2" charset="0"/>
              </a:rPr>
              <a:t>BARRERAS DE PIEDRA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866928" y="5107108"/>
            <a:ext cx="2683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Montserrat" panose="00000500000000000000" pitchFamily="2" charset="0"/>
              </a:rPr>
              <a:t>USO DE RASTROJOS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pic>
        <p:nvPicPr>
          <p:cNvPr id="12" name="Picture 2" descr="C:\Users\Mariano Pacas\Pictures\FOTOS DE MANEJO DE SUELOS\DSC014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31" y="2248919"/>
            <a:ext cx="3145537" cy="235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ariano Pacas\Pictures\apsies1,adescofav,adecoim,padecomsm\APSIES 0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944" y="2248919"/>
            <a:ext cx="3086425" cy="2507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ariano Pacas\Pictures\PADECOMSM,2006_06_28\IMG_17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624" y="2254257"/>
            <a:ext cx="3570157" cy="2677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1636776" y="494829"/>
            <a:ext cx="8374380" cy="80791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90" tIns="34290" rIns="34290" bIns="34290" numCol="1" spcCol="38100" rtlCol="0" anchor="t">
            <a:spAutoFit/>
          </a:bodyPr>
          <a:lstStyle/>
          <a:p>
            <a:pPr algn="ctr">
              <a:defRPr/>
            </a:pPr>
            <a:r>
              <a:rPr lang="es-419" sz="2400" b="1" dirty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Mejorar condiciones </a:t>
            </a:r>
            <a:r>
              <a:rPr lang="es-419" sz="2400" b="1" dirty="0" smtClean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para </a:t>
            </a:r>
            <a:r>
              <a:rPr lang="es-419" sz="2400" b="1" dirty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la adaptación de los </a:t>
            </a:r>
            <a:r>
              <a:rPr lang="es-419" sz="2400" b="1" dirty="0" smtClean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cultivos </a:t>
            </a:r>
            <a:r>
              <a:rPr lang="es-419" sz="2400" b="1" dirty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(fertilidad e infiltración de agua)</a:t>
            </a:r>
          </a:p>
        </p:txBody>
      </p:sp>
    </p:spTree>
    <p:extLst>
      <p:ext uri="{BB962C8B-B14F-4D97-AF65-F5344CB8AC3E}">
        <p14:creationId xmlns:p14="http://schemas.microsoft.com/office/powerpoint/2010/main" val="31220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645" y="1082572"/>
            <a:ext cx="5737659" cy="4303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76144" y="5477256"/>
            <a:ext cx="5580888" cy="9607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una agricultura resiliente!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1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6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399" y="720436"/>
            <a:ext cx="10281850" cy="548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3111B76-4072-4FEF-BCF9-0D8153E72D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899" y="2978441"/>
            <a:ext cx="1393578" cy="6301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1A8FFE-54B9-4133-B47E-129D0947CA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628" y="2977486"/>
            <a:ext cx="1565096" cy="6301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CD025B-71BD-4B15-89A9-11E3C8CA64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876" y="2977485"/>
            <a:ext cx="1093423" cy="4610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3E9253-1B2C-4934-893E-25A04039B4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831" y="4950620"/>
            <a:ext cx="1407869" cy="3446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2BA4BD7-9891-4FD0-98F8-10DDE98765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250" y="4950620"/>
            <a:ext cx="1529360" cy="3446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49EE620-DB45-435A-B2FC-414E0D963A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160" y="4950619"/>
            <a:ext cx="1279232" cy="5016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AC3670-D1A5-4B91-8FF2-A818EA4B14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117" y="4950619"/>
            <a:ext cx="900466" cy="323294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023091" y="567650"/>
            <a:ext cx="4725785" cy="75171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100" b="1" dirty="0">
                <a:solidFill>
                  <a:srgbClr val="15385E"/>
                </a:solidFill>
                <a:latin typeface="Montserrat" panose="00000500000000000000" pitchFamily="2" charset="0"/>
              </a:rPr>
              <a:t>Programas que ejecuta FIAES</a:t>
            </a:r>
            <a:r>
              <a:rPr lang="es-ES" sz="1650" dirty="0">
                <a:solidFill>
                  <a:srgbClr val="15385E"/>
                </a:solidFill>
                <a:latin typeface="Montserrat" panose="00000500000000000000" pitchFamily="2" charset="0"/>
              </a:rPr>
              <a:t/>
            </a:r>
            <a:br>
              <a:rPr lang="es-ES" sz="1650" dirty="0">
                <a:solidFill>
                  <a:srgbClr val="15385E"/>
                </a:solidFill>
                <a:latin typeface="Montserrat" panose="00000500000000000000" pitchFamily="2" charset="0"/>
              </a:rPr>
            </a:br>
            <a:endParaRPr lang="en-US" sz="1650" dirty="0">
              <a:solidFill>
                <a:srgbClr val="15385E"/>
              </a:solidFill>
              <a:latin typeface="Montserrat" panose="00000500000000000000" pitchFamily="2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206" y="1736860"/>
            <a:ext cx="1671638" cy="11144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946" y="1742764"/>
            <a:ext cx="1662779" cy="110852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1251" y="3744414"/>
            <a:ext cx="1669811" cy="1088952"/>
          </a:xfrm>
          <a:prstGeom prst="rect">
            <a:avLst/>
          </a:prstGeom>
        </p:spPr>
      </p:pic>
      <p:pic>
        <p:nvPicPr>
          <p:cNvPr id="17" name="Imagen 16" descr="C:\Users\Mario Montano\Pictures\imagenes\FOTOS FIAES\ADEL CHALATENANGO FOTOS\Visita 13sep17\IMG_20170913_151041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506" y="3744415"/>
            <a:ext cx="1696179" cy="111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7 Imagen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0952" y="3724847"/>
            <a:ext cx="1633583" cy="113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 descr="G:\Fotos para sitio web\2. NUESTRO TRABAJO\1. Temas\5. Emprendedurismo\foto principal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193" y="3702353"/>
            <a:ext cx="1707690" cy="116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C:\Users\Mariano Pacas\Desktop\FOMILENIO\FOMILENIO\NAHUATERIQUE\FOTOS NAUATERIQUE\PADECOMSM\PADECOMSM (5)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826" y="1736860"/>
            <a:ext cx="1752105" cy="1153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249" y="3188877"/>
            <a:ext cx="703551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dirty="0" smtClean="0">
                <a:latin typeface="Montserrat" panose="00000500000000000000" pitchFamily="2" charset="0"/>
              </a:rPr>
              <a:t/>
            </a:r>
            <a:br>
              <a:rPr lang="es-ES" dirty="0" smtClean="0">
                <a:latin typeface="Montserrat" panose="00000500000000000000" pitchFamily="2" charset="0"/>
              </a:rPr>
            </a:br>
            <a:r>
              <a:rPr lang="es-ES" dirty="0">
                <a:latin typeface="Montserrat" panose="00000500000000000000" pitchFamily="2" charset="0"/>
              </a:rPr>
              <a:t/>
            </a:r>
            <a:br>
              <a:rPr lang="es-ES" dirty="0">
                <a:latin typeface="Montserrat" panose="00000500000000000000" pitchFamily="2" charset="0"/>
              </a:rPr>
            </a:br>
            <a:r>
              <a:rPr lang="es-ES" sz="3100" b="1" dirty="0">
                <a:solidFill>
                  <a:srgbClr val="15385E"/>
                </a:solidFill>
                <a:latin typeface="Montserrat" panose="00000500000000000000" pitchFamily="2" charset="0"/>
              </a:rPr>
              <a:t/>
            </a:r>
            <a:br>
              <a:rPr lang="es-ES" sz="3100" b="1" dirty="0">
                <a:solidFill>
                  <a:srgbClr val="15385E"/>
                </a:solidFill>
                <a:latin typeface="Montserrat" panose="00000500000000000000" pitchFamily="2" charset="0"/>
              </a:rPr>
            </a:br>
            <a:r>
              <a:rPr lang="es-ES" sz="2800" b="1" dirty="0" smtClean="0">
                <a:latin typeface="Montserrat" panose="00000500000000000000" pitchFamily="2" charset="0"/>
              </a:rPr>
              <a:t/>
            </a:r>
            <a:br>
              <a:rPr lang="es-ES" sz="2800" b="1" dirty="0" smtClean="0">
                <a:latin typeface="Montserrat" panose="00000500000000000000" pitchFamily="2" charset="0"/>
              </a:rPr>
            </a:br>
            <a: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17 – Alianzas para lograr los objetivos</a:t>
            </a:r>
            <a:b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13- Acción por el </a:t>
            </a:r>
            <a:r>
              <a:rPr lang="es-ES" sz="2200" dirty="0" smtClean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clima</a:t>
            </a:r>
            <a:br>
              <a:rPr lang="es-ES" sz="2200" dirty="0" smtClean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ES" sz="2200" dirty="0" smtClean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14 - </a:t>
            </a:r>
            <a:r>
              <a:rPr lang="es-SV" sz="2200" dirty="0" smtClean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Vida submarina </a:t>
            </a:r>
            <a: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/>
            </a:r>
            <a:b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1  - Fin de la Pobreza </a:t>
            </a:r>
            <a:b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5 – Igualdad de Género (Accesos) </a:t>
            </a:r>
            <a:b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6 – Agua limpia y saneamiento</a:t>
            </a:r>
            <a:b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2 – Hambre Cero</a:t>
            </a:r>
            <a:b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11 – Ciudades y Comunidades Sostenibles</a:t>
            </a:r>
            <a:b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15 – Vida de ecosistemas terrestres </a:t>
            </a:r>
            <a:b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  <a:t>4 – Educación de Calidad </a:t>
            </a:r>
            <a:br>
              <a:rPr lang="es-ES" sz="2200" dirty="0">
                <a:solidFill>
                  <a:srgbClr val="16375F"/>
                </a:solidFill>
                <a:latin typeface="Montserrat" panose="00000500000000000000" pitchFamily="2" charset="0"/>
                <a:ea typeface="+mn-ea"/>
                <a:cs typeface="+mn-cs"/>
              </a:rPr>
            </a:br>
            <a:r>
              <a:rPr lang="es-ES" sz="2700" dirty="0" smtClean="0">
                <a:latin typeface="Montserrat" panose="00000500000000000000" pitchFamily="2" charset="0"/>
              </a:rPr>
              <a:t/>
            </a:r>
            <a:br>
              <a:rPr lang="es-ES" sz="2700" dirty="0" smtClean="0">
                <a:latin typeface="Montserrat" panose="00000500000000000000" pitchFamily="2" charset="0"/>
              </a:rPr>
            </a:br>
            <a:r>
              <a:rPr lang="es-ES" sz="2800" dirty="0" smtClean="0">
                <a:latin typeface="Montserrat" panose="00000500000000000000" pitchFamily="2" charset="0"/>
              </a:rPr>
              <a:t/>
            </a:r>
            <a:br>
              <a:rPr lang="es-ES" sz="2800" dirty="0" smtClean="0">
                <a:latin typeface="Montserrat" panose="00000500000000000000" pitchFamily="2" charset="0"/>
              </a:rPr>
            </a:br>
            <a:r>
              <a:rPr lang="es-ES" dirty="0" smtClean="0">
                <a:latin typeface="Montserrat" panose="00000500000000000000" pitchFamily="2" charset="0"/>
              </a:rPr>
              <a:t/>
            </a:r>
            <a:br>
              <a:rPr lang="es-ES" dirty="0" smtClean="0">
                <a:latin typeface="Montserrat" panose="00000500000000000000" pitchFamily="2" charset="0"/>
              </a:rPr>
            </a:b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973998"/>
            <a:ext cx="5608140" cy="8607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solidFill>
                  <a:srgbClr val="15385E"/>
                </a:solidFill>
                <a:latin typeface="Montserrat" panose="00000500000000000000" pitchFamily="2" charset="0"/>
              </a:rPr>
              <a:t>Contribución de FIAES</a:t>
            </a:r>
            <a:r>
              <a:rPr lang="es-ES" sz="2800" b="1" dirty="0" smtClean="0">
                <a:latin typeface="Montserrat" panose="00000500000000000000" pitchFamily="2" charset="0"/>
              </a:rPr>
              <a:t> </a:t>
            </a:r>
            <a:r>
              <a:rPr lang="es-ES" sz="2800" b="1" dirty="0">
                <a:solidFill>
                  <a:srgbClr val="15385E"/>
                </a:solidFill>
                <a:latin typeface="Montserrat" panose="00000500000000000000" pitchFamily="2" charset="0"/>
              </a:rPr>
              <a:t>a </a:t>
            </a:r>
            <a:r>
              <a:rPr lang="es-ES" sz="2800" b="1" dirty="0" smtClean="0">
                <a:solidFill>
                  <a:srgbClr val="15385E"/>
                </a:solidFill>
                <a:latin typeface="Montserrat" panose="00000500000000000000" pitchFamily="2" charset="0"/>
              </a:rPr>
              <a:t>los</a:t>
            </a:r>
            <a:endParaRPr lang="en-US" sz="2200" dirty="0">
              <a:solidFill>
                <a:srgbClr val="15385E"/>
              </a:solidFill>
              <a:latin typeface="Montserrat" panose="00000500000000000000" pitchFamily="2" charset="0"/>
            </a:endParaRPr>
          </a:p>
        </p:txBody>
      </p:sp>
      <p:pic>
        <p:nvPicPr>
          <p:cNvPr id="1028" name="Picture 4" descr="Objetivos de Desarrollo Sostenible (ODS) | Static Page | Comisión Económica  para América Latina y el Cari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5220" y="1306686"/>
            <a:ext cx="5964211" cy="5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6516778" y="2236074"/>
            <a:ext cx="3749439" cy="3504609"/>
            <a:chOff x="8008744" y="1945925"/>
            <a:chExt cx="3767060" cy="367068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570" y="1945925"/>
              <a:ext cx="1137827" cy="1137827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570" y="3203730"/>
              <a:ext cx="1173826" cy="1173826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8570" y="4439376"/>
              <a:ext cx="1177234" cy="117723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4096" y="3217752"/>
              <a:ext cx="1153520" cy="115352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5213" y="4442357"/>
              <a:ext cx="1174253" cy="117425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4446" y="1959205"/>
              <a:ext cx="1155592" cy="115559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8744" y="1945925"/>
              <a:ext cx="1168872" cy="1168872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0828" y="3208957"/>
              <a:ext cx="1171109" cy="1171109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0828" y="4461163"/>
              <a:ext cx="1155447" cy="1155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68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6848856" y="905162"/>
            <a:ext cx="3265223" cy="1837796"/>
            <a:chOff x="3032" y="9859"/>
            <a:chExt cx="6987" cy="4437"/>
          </a:xfrm>
        </p:grpSpPr>
        <p:pic>
          <p:nvPicPr>
            <p:cNvPr id="12303" name="Picture 12" descr="WhatsApp Image 2020-08-15 at 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" y="9859"/>
              <a:ext cx="3438" cy="4437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05" name="Picture 14" descr="WhatsApp Image 2020-08-18 at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" y="9859"/>
              <a:ext cx="3317" cy="434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328" name="Picture 16" descr="20201015_09434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0164" y="2791071"/>
            <a:ext cx="1527175" cy="158890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856" y="2839184"/>
            <a:ext cx="1609344" cy="1540792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29" name="Picture 17" descr="IMG-20200529-WA00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761" y="4428089"/>
            <a:ext cx="2204878" cy="1744111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redondeado 17"/>
          <p:cNvSpPr/>
          <p:nvPr/>
        </p:nvSpPr>
        <p:spPr>
          <a:xfrm rot="10800000" flipV="1">
            <a:off x="869334" y="294665"/>
            <a:ext cx="5771925" cy="87907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419" sz="2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La agricultura familiar: Enfoque </a:t>
            </a:r>
            <a:r>
              <a:rPr lang="es-419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agroecológico y </a:t>
            </a:r>
            <a:r>
              <a:rPr lang="es-419" sz="24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resiliente</a:t>
            </a:r>
            <a:endParaRPr lang="es-419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869334" y="1301761"/>
            <a:ext cx="5705202" cy="533678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es-419" sz="230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s-419" sz="2300" dirty="0" smtClean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Fortalecer conocimientos y capacidades técnicas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s-419" sz="2300" dirty="0" smtClean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Mejorar ingresos y calidad de vida de las familias</a:t>
            </a:r>
            <a:endParaRPr lang="es-419" sz="2300" dirty="0">
              <a:ln w="0"/>
              <a:solidFill>
                <a:srgbClr val="15385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s-419" sz="2300" dirty="0" smtClean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Agricultura restaurativa (vegetación, suelo y agua)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s-419" sz="2300" dirty="0" smtClean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Reducir la contaminación (más insumos agroecológicos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es-419" sz="2300" dirty="0" smtClean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Mejorar condiciones </a:t>
            </a:r>
            <a:r>
              <a:rPr lang="es-419" sz="2300" dirty="0">
                <a:ln w="0"/>
                <a:solidFill>
                  <a:srgbClr val="1538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para la adaptación de los cultivos (fertilidad e infiltración de agua)</a:t>
            </a:r>
          </a:p>
          <a:p>
            <a:pPr>
              <a:defRPr/>
            </a:pPr>
            <a:endParaRPr lang="es-419" sz="2300" dirty="0" smtClean="0">
              <a:ln w="0"/>
              <a:solidFill>
                <a:srgbClr val="15385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just">
              <a:defRPr/>
            </a:pPr>
            <a:endParaRPr lang="es-419" sz="23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just">
              <a:defRPr/>
            </a:pPr>
            <a:endParaRPr lang="es-419" sz="23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Mariano Pacas\Pictures\adescopyd, fomilenio\ASAPROSAR 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907" y="1936723"/>
            <a:ext cx="3399780" cy="2845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iano Pacas\Desktop\Gorgojo\fotografica-informe 1 padecomsm fiaes\IMG_04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30" y="1936723"/>
            <a:ext cx="2264990" cy="2909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328273" y="489143"/>
            <a:ext cx="8727765" cy="818449"/>
          </a:xfrm>
        </p:spPr>
        <p:txBody>
          <a:bodyPr>
            <a:noAutofit/>
          </a:bodyPr>
          <a:lstStyle/>
          <a:p>
            <a:pPr algn="ctr"/>
            <a:r>
              <a:rPr lang="es-SV" sz="2400" b="1" dirty="0">
                <a:latin typeface="Montserrat" panose="00000500000000000000" pitchFamily="2" charset="0"/>
              </a:rPr>
              <a:t>FORTALECIMIENTO DE CONOCIMIENTOS Y CAPACIDADES 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pic>
        <p:nvPicPr>
          <p:cNvPr id="11" name="Picture 3" descr="DSC0058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481" y="1936723"/>
            <a:ext cx="3227831" cy="28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67907" y="5042111"/>
            <a:ext cx="273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JORNADAS DE SENSIBILIZACIÓN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863225" y="5180610"/>
            <a:ext cx="27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CAPACITACIONES TÉCNICAS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37493" y="347231"/>
            <a:ext cx="6990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419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Ingresos </a:t>
            </a:r>
            <a:r>
              <a:rPr lang="es-419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y calidad de vida de las familias</a:t>
            </a:r>
          </a:p>
          <a:p>
            <a:pPr algn="ctr"/>
            <a:endParaRPr lang="es-419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765" y="2068169"/>
            <a:ext cx="3303238" cy="2678983"/>
          </a:xfrm>
          <a:prstGeom prst="rect">
            <a:avLst/>
          </a:prstGeom>
        </p:spPr>
      </p:pic>
      <p:pic>
        <p:nvPicPr>
          <p:cNvPr id="6" name="Picture 2" descr="D:\fotos de la honda diversificacion\DSC082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295" y="2065065"/>
            <a:ext cx="3454634" cy="2694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679244" y="5067647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PRODUCCIÓN DE HORTALIZAS Y PLÁTANO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341126" y="5067647"/>
            <a:ext cx="312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CAPTACIÓN DE AGUAS LLUVIAS</a:t>
            </a:r>
            <a:endParaRPr lang="en-US" dirty="0"/>
          </a:p>
        </p:txBody>
      </p:sp>
      <p:pic>
        <p:nvPicPr>
          <p:cNvPr id="11" name="Picture 2" descr="C:\Users\Pc4\Desktop\Nueva carpeta (2)\IMG_42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221" y="2065065"/>
            <a:ext cx="3697273" cy="2694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53" y="2024381"/>
            <a:ext cx="3215970" cy="27122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60" y="2024379"/>
            <a:ext cx="3993548" cy="27122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384" y="2058002"/>
            <a:ext cx="3520824" cy="2644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73926" y="392498"/>
            <a:ext cx="6990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419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Ingresos </a:t>
            </a:r>
            <a:r>
              <a:rPr lang="es-419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y calidad de vida de las familias</a:t>
            </a:r>
          </a:p>
          <a:p>
            <a:pPr algn="ctr"/>
            <a:endParaRPr lang="es-419" sz="28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2973470" y="4983474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PRODUCCIÓN DE HORTALIZAS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8758574" y="5058412"/>
            <a:ext cx="251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ESPECIES MENORES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273" y="489143"/>
            <a:ext cx="8727765" cy="10653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419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Reducir la contaminación </a:t>
            </a:r>
            <a:r>
              <a:rPr lang="es-419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(uso de </a:t>
            </a:r>
            <a:r>
              <a:rPr lang="es-419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0"/>
              </a:rPr>
              <a:t>insumos agroecológicos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28" y="2233214"/>
            <a:ext cx="3484140" cy="2613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668" y="2233214"/>
            <a:ext cx="3361618" cy="261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083426" y="5165020"/>
            <a:ext cx="343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Montserrat" panose="00000500000000000000" pitchFamily="2" charset="0"/>
              </a:rPr>
              <a:t>ELABORACIÓN DE BOCASHI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76435" y="5229946"/>
            <a:ext cx="379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Montserrat" panose="00000500000000000000" pitchFamily="2" charset="0"/>
              </a:rPr>
              <a:t>PREPARACIÓN DE BIOFERMENTOS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56286" y="5227125"/>
            <a:ext cx="334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Montserrat" panose="00000500000000000000" pitchFamily="2" charset="0"/>
              </a:rPr>
              <a:t>FRIJOL CANNAVALIA</a:t>
            </a: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519" y="2233214"/>
            <a:ext cx="3028402" cy="2654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3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4DD9DFB-E5F6-4E7D-86CC-B0FECC6FC09B}" vid="{9CC271CB-139A-45DC-8834-4CFD9BF4F77D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4DD9DFB-E5F6-4E7D-86CC-B0FECC6FC09B}" vid="{01B85F8A-6B6D-4640-B39B-3F381C635646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4DD9DFB-E5F6-4E7D-86CC-B0FECC6FC09B}" vid="{39B05DD4-5BC3-40DD-9F02-069029A8C834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4DD9DFB-E5F6-4E7D-86CC-B0FECC6FC09B}" vid="{2714F832-280A-488C-BC69-A0C4F42C2AB0}"/>
    </a:ext>
  </a:extLst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4DD9DFB-E5F6-4E7D-86CC-B0FECC6FC09B}" vid="{3C678363-FE04-4D18-9F86-008B8A668CC2}"/>
    </a:ext>
  </a:extLst>
</a:theme>
</file>

<file path=ppt/theme/theme6.xml><?xml version="1.0" encoding="utf-8"?>
<a:theme xmlns:a="http://schemas.openxmlformats.org/drawingml/2006/main" name="1_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4DD9DFB-E5F6-4E7D-86CC-B0FECC6FC09B}" vid="{9CC271CB-139A-45DC-8834-4CFD9BF4F77D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Nueva plantilla FIAES (2019)</Template>
  <TotalTime>3982</TotalTime>
  <Words>302</Words>
  <Application>Microsoft Office PowerPoint</Application>
  <PresentationFormat>Panorámica</PresentationFormat>
  <Paragraphs>60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Wingdings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1_Tema de Office</vt:lpstr>
      <vt:lpstr>5_Diseño personalizado</vt:lpstr>
      <vt:lpstr>6_Diseño personalizado</vt:lpstr>
      <vt:lpstr>La agricultura familiar y la agroecología y su importancia en la resiliencia socio ambiental</vt:lpstr>
      <vt:lpstr>Presentación de PowerPoint</vt:lpstr>
      <vt:lpstr>Presentación de PowerPoint</vt:lpstr>
      <vt:lpstr>    17 – Alianzas para lograr los objetivos 13- Acción por el clima 14 - Vida submarina  1  - Fin de la Pobreza  5 – Igualdad de Género (Accesos)  6 – Agua limpia y saneamiento 2 – Hambre Cero 11 – Ciudades y Comunidades Sostenibles 15 – Vida de ecosistemas terrestres  4 – Educación de Calidad     </vt:lpstr>
      <vt:lpstr>Presentación de PowerPoint</vt:lpstr>
      <vt:lpstr>FORTALECIMIENTO DE CONOCIMIENTOS Y CAPACIDADES </vt:lpstr>
      <vt:lpstr>Presentación de PowerPoint</vt:lpstr>
      <vt:lpstr>Presentación de PowerPoint</vt:lpstr>
      <vt:lpstr>Reducir la contaminación (uso de insumos agroecológicos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Fondo de Inversión Ambiental de El Salvador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Mariano Pacas</dc:creator>
  <cp:lastModifiedBy>LGonzalez</cp:lastModifiedBy>
  <cp:revision>851</cp:revision>
  <cp:lastPrinted>2019-06-06T14:29:07Z</cp:lastPrinted>
  <dcterms:created xsi:type="dcterms:W3CDTF">2019-02-18T14:28:24Z</dcterms:created>
  <dcterms:modified xsi:type="dcterms:W3CDTF">2021-09-10T20:56:31Z</dcterms:modified>
</cp:coreProperties>
</file>