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</p:sldMasterIdLst>
  <p:notesMasterIdLst>
    <p:notesMasterId r:id="rId22"/>
  </p:notesMasterIdLst>
  <p:sldIdLst>
    <p:sldId id="456" r:id="rId3"/>
    <p:sldId id="429" r:id="rId4"/>
    <p:sldId id="442" r:id="rId5"/>
    <p:sldId id="468" r:id="rId6"/>
    <p:sldId id="459" r:id="rId7"/>
    <p:sldId id="467" r:id="rId8"/>
    <p:sldId id="449" r:id="rId9"/>
    <p:sldId id="265" r:id="rId10"/>
    <p:sldId id="266" r:id="rId11"/>
    <p:sldId id="267" r:id="rId12"/>
    <p:sldId id="289" r:id="rId13"/>
    <p:sldId id="268" r:id="rId14"/>
    <p:sldId id="465" r:id="rId15"/>
    <p:sldId id="463" r:id="rId16"/>
    <p:sldId id="286" r:id="rId17"/>
    <p:sldId id="287" r:id="rId18"/>
    <p:sldId id="438" r:id="rId19"/>
    <p:sldId id="273" r:id="rId20"/>
    <p:sldId id="469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ALC" initials="C" lastIdx="1" clrIdx="0">
    <p:extLst>
      <p:ext uri="{19B8F6BF-5375-455C-9EA6-DF929625EA0E}">
        <p15:presenceInfo xmlns:p15="http://schemas.microsoft.com/office/powerpoint/2012/main" userId="CIAL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D"/>
    <a:srgbClr val="D19F01"/>
    <a:srgbClr val="239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susgerardotorressalcido/Downloads/Datos%20de%20entrevistas-CCC_V2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Hoja3!$E$17:$E$18</c:f>
              <c:strCache>
                <c:ptCount val="2"/>
                <c:pt idx="0">
                  <c:v>Percepción de los productores sobre los consumidores</c:v>
                </c:pt>
                <c:pt idx="1">
                  <c:v>Número</c:v>
                </c:pt>
              </c:strCache>
            </c:strRef>
          </c:tx>
          <c:cat>
            <c:strRef>
              <c:f>Hoja3!$D$19:$D$22</c:f>
              <c:strCache>
                <c:ptCount val="4"/>
                <c:pt idx="0">
                  <c:v>Clase media</c:v>
                </c:pt>
                <c:pt idx="1">
                  <c:v>Deportistas, gente sana</c:v>
                </c:pt>
                <c:pt idx="2">
                  <c:v>Personas con consciencia ambiental</c:v>
                </c:pt>
                <c:pt idx="3">
                  <c:v>otros</c:v>
                </c:pt>
              </c:strCache>
            </c:strRef>
          </c:cat>
          <c:val>
            <c:numRef>
              <c:f>Hoja3!$E$19:$E$22</c:f>
            </c:numRef>
          </c:val>
          <c:extLst>
            <c:ext xmlns:c16="http://schemas.microsoft.com/office/drawing/2014/chart" uri="{C3380CC4-5D6E-409C-BE32-E72D297353CC}">
              <c16:uniqueId val="{00000000-AFB9-1742-8917-6EE9C30B057D}"/>
            </c:ext>
          </c:extLst>
        </c:ser>
        <c:ser>
          <c:idx val="1"/>
          <c:order val="1"/>
          <c:tx>
            <c:strRef>
              <c:f>Hoja3!$F$17:$F$18</c:f>
              <c:strCache>
                <c:ptCount val="2"/>
                <c:pt idx="0">
                  <c:v>Percepción de los productores sobre los consumidores</c:v>
                </c:pt>
                <c:pt idx="1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FB9-1742-8917-6EE9C30B05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FB9-1742-8917-6EE9C30B05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AFB9-1742-8917-6EE9C30B05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AFB9-1742-8917-6EE9C30B05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Hoja3!$D$19:$D$22</c:f>
              <c:strCache>
                <c:ptCount val="4"/>
                <c:pt idx="0">
                  <c:v>Clase media</c:v>
                </c:pt>
                <c:pt idx="1">
                  <c:v>Deportistas, gente sana</c:v>
                </c:pt>
                <c:pt idx="2">
                  <c:v>Personas con consciencia ambiental</c:v>
                </c:pt>
                <c:pt idx="3">
                  <c:v>otros</c:v>
                </c:pt>
              </c:strCache>
            </c:strRef>
          </c:cat>
          <c:val>
            <c:numRef>
              <c:f>Hoja3!$F$19:$F$22</c:f>
              <c:numCache>
                <c:formatCode>0.0</c:formatCode>
                <c:ptCount val="4"/>
                <c:pt idx="0" formatCode="General">
                  <c:v>40</c:v>
                </c:pt>
                <c:pt idx="1">
                  <c:v>13.333333333333334</c:v>
                </c:pt>
                <c:pt idx="2">
                  <c:v>26.666666666666668</c:v>
                </c:pt>
                <c:pt idx="3" formatCode="General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FB9-1742-8917-6EE9C30B0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C1F5F-D50A-427F-9161-F66592C2B9F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D0DF53-D49F-4731-9F04-87D71B7A3CEA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 b="1"/>
            <a:t>Introducción a los Sistemas Agroalimentarios Locales.  </a:t>
          </a:r>
          <a:endParaRPr lang="en-US" dirty="0"/>
        </a:p>
      </dgm:t>
    </dgm:pt>
    <dgm:pt modelId="{68170110-B55B-4463-8A5E-0F919E0CB2E8}" type="parTrans" cxnId="{529195FC-C3A7-41A4-B3F6-79BCE55CE055}">
      <dgm:prSet/>
      <dgm:spPr/>
      <dgm:t>
        <a:bodyPr/>
        <a:lstStyle/>
        <a:p>
          <a:endParaRPr lang="en-US"/>
        </a:p>
      </dgm:t>
    </dgm:pt>
    <dgm:pt modelId="{29E26079-CEAB-499A-9837-97E280A22E33}" type="sibTrans" cxnId="{529195FC-C3A7-41A4-B3F6-79BCE55CE055}">
      <dgm:prSet/>
      <dgm:spPr/>
      <dgm:t>
        <a:bodyPr/>
        <a:lstStyle/>
        <a:p>
          <a:endParaRPr lang="en-US"/>
        </a:p>
      </dgm:t>
    </dgm:pt>
    <dgm:pt modelId="{EB53BA27-92C5-4EF9-8199-AFE6E514C9C9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 b="1"/>
            <a:t>Gerardo Torres Salcido. UNAM-CIALC</a:t>
          </a:r>
          <a:endParaRPr lang="en-US"/>
        </a:p>
      </dgm:t>
    </dgm:pt>
    <dgm:pt modelId="{E70DA6A2-B11C-4620-8CAE-73B1DD4F5E7E}" type="parTrans" cxnId="{8F085125-CDC2-49D2-9F9A-984265F7FFE0}">
      <dgm:prSet/>
      <dgm:spPr/>
      <dgm:t>
        <a:bodyPr/>
        <a:lstStyle/>
        <a:p>
          <a:endParaRPr lang="en-US"/>
        </a:p>
      </dgm:t>
    </dgm:pt>
    <dgm:pt modelId="{E1D9223E-F819-4D75-BFD2-AB0AA9D66EB2}" type="sibTrans" cxnId="{8F085125-CDC2-49D2-9F9A-984265F7FFE0}">
      <dgm:prSet/>
      <dgm:spPr/>
      <dgm:t>
        <a:bodyPr/>
        <a:lstStyle/>
        <a:p>
          <a:endParaRPr lang="en-US"/>
        </a:p>
      </dgm:t>
    </dgm:pt>
    <dgm:pt modelId="{01725AC7-8A5C-4567-A654-D0A0240DAD15}" type="pres">
      <dgm:prSet presAssocID="{B2EC1F5F-D50A-427F-9161-F66592C2B9FA}" presName="root" presStyleCnt="0">
        <dgm:presLayoutVars>
          <dgm:dir/>
          <dgm:resizeHandles val="exact"/>
        </dgm:presLayoutVars>
      </dgm:prSet>
      <dgm:spPr/>
    </dgm:pt>
    <dgm:pt modelId="{6672EA7D-378A-4CFF-99CD-90B7ED27F376}" type="pres">
      <dgm:prSet presAssocID="{68D0DF53-D49F-4731-9F04-87D71B7A3CEA}" presName="compNode" presStyleCnt="0"/>
      <dgm:spPr/>
    </dgm:pt>
    <dgm:pt modelId="{361E871C-95AB-4788-8F71-50AD271E0C7C}" type="pres">
      <dgm:prSet presAssocID="{68D0DF53-D49F-4731-9F04-87D71B7A3CEA}" presName="bgRect" presStyleLbl="bgShp" presStyleIdx="0" presStyleCnt="2"/>
      <dgm:spPr/>
    </dgm:pt>
    <dgm:pt modelId="{4505D9D3-56D3-45B4-8B5D-E55C58846A9E}" type="pres">
      <dgm:prSet presAssocID="{68D0DF53-D49F-4731-9F04-87D71B7A3CEA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9DE094B-3D8D-42A4-8822-A39DEAF8E29D}" type="pres">
      <dgm:prSet presAssocID="{68D0DF53-D49F-4731-9F04-87D71B7A3CEA}" presName="spaceRect" presStyleCnt="0"/>
      <dgm:spPr/>
    </dgm:pt>
    <dgm:pt modelId="{A4C427DB-680E-45D1-AEF7-97E466A845BB}" type="pres">
      <dgm:prSet presAssocID="{68D0DF53-D49F-4731-9F04-87D71B7A3CEA}" presName="parTx" presStyleLbl="revTx" presStyleIdx="0" presStyleCnt="2">
        <dgm:presLayoutVars>
          <dgm:chMax val="0"/>
          <dgm:chPref val="0"/>
        </dgm:presLayoutVars>
      </dgm:prSet>
      <dgm:spPr/>
    </dgm:pt>
    <dgm:pt modelId="{9D79134C-B1A1-4DE7-AFD2-B1B8C1E00D4D}" type="pres">
      <dgm:prSet presAssocID="{29E26079-CEAB-499A-9837-97E280A22E33}" presName="sibTrans" presStyleCnt="0"/>
      <dgm:spPr/>
    </dgm:pt>
    <dgm:pt modelId="{AA4961F8-88D0-4D8F-825D-7DA2F0F456B3}" type="pres">
      <dgm:prSet presAssocID="{EB53BA27-92C5-4EF9-8199-AFE6E514C9C9}" presName="compNode" presStyleCnt="0"/>
      <dgm:spPr/>
    </dgm:pt>
    <dgm:pt modelId="{12A6E42A-1053-4B1F-8487-4B606CF645B8}" type="pres">
      <dgm:prSet presAssocID="{EB53BA27-92C5-4EF9-8199-AFE6E514C9C9}" presName="bgRect" presStyleLbl="bgShp" presStyleIdx="1" presStyleCnt="2"/>
      <dgm:spPr/>
    </dgm:pt>
    <dgm:pt modelId="{06D143FE-7ED6-457C-A141-289F3D993FF6}" type="pres">
      <dgm:prSet presAssocID="{EB53BA27-92C5-4EF9-8199-AFE6E514C9C9}" presName="iconRect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F2A9146-CB75-4848-BC57-F219EC8F6D5E}" type="pres">
      <dgm:prSet presAssocID="{EB53BA27-92C5-4EF9-8199-AFE6E514C9C9}" presName="spaceRect" presStyleCnt="0"/>
      <dgm:spPr/>
    </dgm:pt>
    <dgm:pt modelId="{62CDB320-4627-4F68-A597-4C094E17D27F}" type="pres">
      <dgm:prSet presAssocID="{EB53BA27-92C5-4EF9-8199-AFE6E514C9C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D48381F-B9F0-4338-ABCF-160890E1FD45}" type="presOf" srcId="{68D0DF53-D49F-4731-9F04-87D71B7A3CEA}" destId="{A4C427DB-680E-45D1-AEF7-97E466A845BB}" srcOrd="0" destOrd="0" presId="urn:microsoft.com/office/officeart/2018/2/layout/IconVerticalSolidList"/>
    <dgm:cxn modelId="{8F085125-CDC2-49D2-9F9A-984265F7FFE0}" srcId="{B2EC1F5F-D50A-427F-9161-F66592C2B9FA}" destId="{EB53BA27-92C5-4EF9-8199-AFE6E514C9C9}" srcOrd="1" destOrd="0" parTransId="{E70DA6A2-B11C-4620-8CAE-73B1DD4F5E7E}" sibTransId="{E1D9223E-F819-4D75-BFD2-AB0AA9D66EB2}"/>
    <dgm:cxn modelId="{75A7B9B6-719E-4182-B226-E56CE6DC2D0E}" type="presOf" srcId="{B2EC1F5F-D50A-427F-9161-F66592C2B9FA}" destId="{01725AC7-8A5C-4567-A654-D0A0240DAD15}" srcOrd="0" destOrd="0" presId="urn:microsoft.com/office/officeart/2018/2/layout/IconVerticalSolidList"/>
    <dgm:cxn modelId="{8F8801BE-5195-42FF-9BEB-3A7989F36CD7}" type="presOf" srcId="{EB53BA27-92C5-4EF9-8199-AFE6E514C9C9}" destId="{62CDB320-4627-4F68-A597-4C094E17D27F}" srcOrd="0" destOrd="0" presId="urn:microsoft.com/office/officeart/2018/2/layout/IconVerticalSolidList"/>
    <dgm:cxn modelId="{529195FC-C3A7-41A4-B3F6-79BCE55CE055}" srcId="{B2EC1F5F-D50A-427F-9161-F66592C2B9FA}" destId="{68D0DF53-D49F-4731-9F04-87D71B7A3CEA}" srcOrd="0" destOrd="0" parTransId="{68170110-B55B-4463-8A5E-0F919E0CB2E8}" sibTransId="{29E26079-CEAB-499A-9837-97E280A22E33}"/>
    <dgm:cxn modelId="{E17D3B82-A7CB-4B02-B0F9-3E3BB505D66B}" type="presParOf" srcId="{01725AC7-8A5C-4567-A654-D0A0240DAD15}" destId="{6672EA7D-378A-4CFF-99CD-90B7ED27F376}" srcOrd="0" destOrd="0" presId="urn:microsoft.com/office/officeart/2018/2/layout/IconVerticalSolidList"/>
    <dgm:cxn modelId="{E291D9AC-4427-485A-BD86-985D685F323F}" type="presParOf" srcId="{6672EA7D-378A-4CFF-99CD-90B7ED27F376}" destId="{361E871C-95AB-4788-8F71-50AD271E0C7C}" srcOrd="0" destOrd="0" presId="urn:microsoft.com/office/officeart/2018/2/layout/IconVerticalSolidList"/>
    <dgm:cxn modelId="{7B6557CE-49AB-4F60-833D-098690401001}" type="presParOf" srcId="{6672EA7D-378A-4CFF-99CD-90B7ED27F376}" destId="{4505D9D3-56D3-45B4-8B5D-E55C58846A9E}" srcOrd="1" destOrd="0" presId="urn:microsoft.com/office/officeart/2018/2/layout/IconVerticalSolidList"/>
    <dgm:cxn modelId="{79BAEA08-EFA4-4E5D-BD2D-C7AECD8ED2E4}" type="presParOf" srcId="{6672EA7D-378A-4CFF-99CD-90B7ED27F376}" destId="{39DE094B-3D8D-42A4-8822-A39DEAF8E29D}" srcOrd="2" destOrd="0" presId="urn:microsoft.com/office/officeart/2018/2/layout/IconVerticalSolidList"/>
    <dgm:cxn modelId="{7A6BA1F5-4DAA-488A-B3A8-6ADC3AEE70BD}" type="presParOf" srcId="{6672EA7D-378A-4CFF-99CD-90B7ED27F376}" destId="{A4C427DB-680E-45D1-AEF7-97E466A845BB}" srcOrd="3" destOrd="0" presId="urn:microsoft.com/office/officeart/2018/2/layout/IconVerticalSolidList"/>
    <dgm:cxn modelId="{8CB10411-4869-433A-97DB-6D2CB839FB4E}" type="presParOf" srcId="{01725AC7-8A5C-4567-A654-D0A0240DAD15}" destId="{9D79134C-B1A1-4DE7-AFD2-B1B8C1E00D4D}" srcOrd="1" destOrd="0" presId="urn:microsoft.com/office/officeart/2018/2/layout/IconVerticalSolidList"/>
    <dgm:cxn modelId="{786024B8-9966-4E1C-BE7C-C3D43C7F99AD}" type="presParOf" srcId="{01725AC7-8A5C-4567-A654-D0A0240DAD15}" destId="{AA4961F8-88D0-4D8F-825D-7DA2F0F456B3}" srcOrd="2" destOrd="0" presId="urn:microsoft.com/office/officeart/2018/2/layout/IconVerticalSolidList"/>
    <dgm:cxn modelId="{B2183B69-C146-4C00-BBC1-C43A7C935080}" type="presParOf" srcId="{AA4961F8-88D0-4D8F-825D-7DA2F0F456B3}" destId="{12A6E42A-1053-4B1F-8487-4B606CF645B8}" srcOrd="0" destOrd="0" presId="urn:microsoft.com/office/officeart/2018/2/layout/IconVerticalSolidList"/>
    <dgm:cxn modelId="{B56B6E18-45CA-453C-9B56-76C5D76E18D1}" type="presParOf" srcId="{AA4961F8-88D0-4D8F-825D-7DA2F0F456B3}" destId="{06D143FE-7ED6-457C-A141-289F3D993FF6}" srcOrd="1" destOrd="0" presId="urn:microsoft.com/office/officeart/2018/2/layout/IconVerticalSolidList"/>
    <dgm:cxn modelId="{0E12061C-4AD3-4F9B-A24D-ACAF4E334A30}" type="presParOf" srcId="{AA4961F8-88D0-4D8F-825D-7DA2F0F456B3}" destId="{0F2A9146-CB75-4848-BC57-F219EC8F6D5E}" srcOrd="2" destOrd="0" presId="urn:microsoft.com/office/officeart/2018/2/layout/IconVerticalSolidList"/>
    <dgm:cxn modelId="{87F9C989-5CFE-472D-999E-FC42CCA7F377}" type="presParOf" srcId="{AA4961F8-88D0-4D8F-825D-7DA2F0F456B3}" destId="{62CDB320-4627-4F68-A597-4C094E17D2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E871C-95AB-4788-8F71-50AD271E0C7C}">
      <dsp:nvSpPr>
        <dsp:cNvPr id="0" name=""/>
        <dsp:cNvSpPr/>
      </dsp:nvSpPr>
      <dsp:spPr>
        <a:xfrm>
          <a:off x="0" y="630625"/>
          <a:ext cx="5185304" cy="11642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5D9D3-56D3-45B4-8B5D-E55C58846A9E}">
      <dsp:nvSpPr>
        <dsp:cNvPr id="0" name=""/>
        <dsp:cNvSpPr/>
      </dsp:nvSpPr>
      <dsp:spPr>
        <a:xfrm>
          <a:off x="352180" y="892577"/>
          <a:ext cx="640327" cy="6403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427DB-680E-45D1-AEF7-97E466A845BB}">
      <dsp:nvSpPr>
        <dsp:cNvPr id="0" name=""/>
        <dsp:cNvSpPr/>
      </dsp:nvSpPr>
      <dsp:spPr>
        <a:xfrm>
          <a:off x="1344687" y="630625"/>
          <a:ext cx="3840616" cy="1164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15" tIns="123215" rIns="123215" bIns="1232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1" kern="1200"/>
            <a:t>Introducción a los Sistemas Agroalimentarios Locales.  </a:t>
          </a:r>
          <a:endParaRPr lang="en-US" sz="2200" kern="1200" dirty="0"/>
        </a:p>
      </dsp:txBody>
      <dsp:txXfrm>
        <a:off x="1344687" y="630625"/>
        <a:ext cx="3840616" cy="1164231"/>
      </dsp:txXfrm>
    </dsp:sp>
    <dsp:sp modelId="{12A6E42A-1053-4B1F-8487-4B606CF645B8}">
      <dsp:nvSpPr>
        <dsp:cNvPr id="0" name=""/>
        <dsp:cNvSpPr/>
      </dsp:nvSpPr>
      <dsp:spPr>
        <a:xfrm>
          <a:off x="0" y="2085915"/>
          <a:ext cx="5185304" cy="11642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143FE-7ED6-457C-A141-289F3D993FF6}">
      <dsp:nvSpPr>
        <dsp:cNvPr id="0" name=""/>
        <dsp:cNvSpPr/>
      </dsp:nvSpPr>
      <dsp:spPr>
        <a:xfrm>
          <a:off x="352180" y="2347867"/>
          <a:ext cx="640327" cy="64032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DB320-4627-4F68-A597-4C094E17D27F}">
      <dsp:nvSpPr>
        <dsp:cNvPr id="0" name=""/>
        <dsp:cNvSpPr/>
      </dsp:nvSpPr>
      <dsp:spPr>
        <a:xfrm>
          <a:off x="1344687" y="2085915"/>
          <a:ext cx="3840616" cy="1164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15" tIns="123215" rIns="123215" bIns="1232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1" kern="1200"/>
            <a:t>Gerardo Torres Salcido. UNAM-CIALC</a:t>
          </a:r>
          <a:endParaRPr lang="en-US" sz="2200" kern="1200"/>
        </a:p>
      </dsp:txBody>
      <dsp:txXfrm>
        <a:off x="1344687" y="2085915"/>
        <a:ext cx="3840616" cy="116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92F53-879B-BB4C-AB66-A2B3974715AC}" type="datetimeFigureOut">
              <a:rPr lang="it-IT" smtClean="0"/>
              <a:t>14/09/21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3A246-6FE9-F04C-92FE-C5BA29E799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73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91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42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826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305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439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6314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76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4016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7631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" type="obj">
  <p:cSld name="Título y objeto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935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os objetos" type="twoObj">
  <p:cSld name="Dos objeto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8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084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Encabezado de secció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549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45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Diapositiva de títul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8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739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6745" y="1412875"/>
            <a:ext cx="10597055" cy="4764088"/>
          </a:xfrm>
        </p:spPr>
        <p:txBody>
          <a:bodyPr>
            <a:normAutofit/>
          </a:bodyPr>
          <a:lstStyle>
            <a:lvl1pPr>
              <a:defRPr sz="2400">
                <a:latin typeface="Garamond" panose="02020404030301010803" pitchFamily="18" charset="0"/>
              </a:defRPr>
            </a:lvl1pPr>
            <a:lvl2pPr>
              <a:defRPr sz="2000">
                <a:latin typeface="Garamond" panose="02020404030301010803" pitchFamily="18" charset="0"/>
              </a:defRPr>
            </a:lvl2pPr>
            <a:lvl3pPr>
              <a:defRPr sz="1800">
                <a:latin typeface="Garamond" panose="02020404030301010803" pitchFamily="18" charset="0"/>
              </a:defRPr>
            </a:lvl3pPr>
            <a:lvl4pPr>
              <a:defRPr sz="1600">
                <a:latin typeface="Garamond" panose="02020404030301010803" pitchFamily="18" charset="0"/>
              </a:defRPr>
            </a:lvl4pPr>
            <a:lvl5pPr>
              <a:defRPr sz="1600">
                <a:latin typeface="Garamond" panose="02020404030301010803" pitchFamily="18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683672" y="6310313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BAC47-923F-4E57-B96B-EA6AD42C6F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888;p60">
            <a:extLst>
              <a:ext uri="{FF2B5EF4-FFF2-40B4-BE49-F238E27FC236}">
                <a16:creationId xmlns:a16="http://schemas.microsoft.com/office/drawing/2014/main" id="{C4B3C923-9CC6-724C-8E12-4352931E0F59}"/>
              </a:ext>
            </a:extLst>
          </p:cNvPr>
          <p:cNvSpPr txBox="1"/>
          <p:nvPr userDrawn="1"/>
        </p:nvSpPr>
        <p:spPr>
          <a:xfrm>
            <a:off x="0" y="7938"/>
            <a:ext cx="12192000" cy="914400"/>
          </a:xfrm>
          <a:prstGeom prst="rect">
            <a:avLst/>
          </a:prstGeom>
          <a:solidFill>
            <a:srgbClr val="2C2E83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889;p60">
            <a:extLst>
              <a:ext uri="{FF2B5EF4-FFF2-40B4-BE49-F238E27FC236}">
                <a16:creationId xmlns:a16="http://schemas.microsoft.com/office/drawing/2014/main" id="{0C79CA06-6E55-5549-BE5F-8BB39A17B49D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483850" y="6419850"/>
            <a:ext cx="1622425" cy="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90;p60">
            <a:extLst>
              <a:ext uri="{FF2B5EF4-FFF2-40B4-BE49-F238E27FC236}">
                <a16:creationId xmlns:a16="http://schemas.microsoft.com/office/drawing/2014/main" id="{C620A80F-03BB-324B-9335-1B3FD812AB63}"/>
              </a:ext>
            </a:extLst>
          </p:cNvPr>
          <p:cNvPicPr preferRelativeResize="0"/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24"/>
          <a:stretch/>
        </p:blipFill>
        <p:spPr>
          <a:xfrm>
            <a:off x="4762" y="5857875"/>
            <a:ext cx="1843087" cy="9921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CF7944E1-1FAA-6149-99D0-C23A2928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-6568"/>
            <a:ext cx="10515600" cy="106811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5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65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616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888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36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7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986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32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7A0D9-0FBA-4CD6-9A54-38BCD4A470AF}" type="datetimeFigureOut">
              <a:rPr lang="es-MX" smtClean="0"/>
              <a:t>14/09/21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05F891-5999-492C-BEF3-B96B1741D1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679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4205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701" r:id="rId2"/>
    <p:sldLayoutId id="2147483702" r:id="rId3"/>
    <p:sldLayoutId id="2147483703" r:id="rId4"/>
    <p:sldLayoutId id="214748370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tif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tiff"/><Relationship Id="rId4" Type="http://schemas.openxmlformats.org/officeDocument/2006/relationships/image" Target="../media/image5.tiff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48E2-B240-E345-B376-091282D0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s-ES_tradnl" dirty="0"/>
              <a:t>                       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7B48A539-4D84-A544-AD40-1305E1B23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39" y="2156359"/>
            <a:ext cx="2054868" cy="1826550"/>
          </a:xfrm>
          <a:prstGeom prst="rect">
            <a:avLst/>
          </a:prstGeom>
        </p:spPr>
      </p:pic>
      <p:pic>
        <p:nvPicPr>
          <p:cNvPr id="13" name="Picture 1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1A5B5DED-0506-3E4E-A3AC-FFDD81865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128" y="2578949"/>
            <a:ext cx="2596283" cy="981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43B0A3-76F5-D547-8ED4-0B69DAF71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3" y="4507414"/>
            <a:ext cx="2596281" cy="1241346"/>
          </a:xfrm>
          <a:prstGeom prst="rect">
            <a:avLst/>
          </a:prstGeom>
        </p:spPr>
      </p:pic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2C261A8E-A4C0-4E08-9939-E8E930ED0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751967"/>
              </p:ext>
            </p:extLst>
          </p:nvPr>
        </p:nvGraphicFramePr>
        <p:xfrm>
          <a:off x="6329363" y="2160589"/>
          <a:ext cx="518530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411ED48-5ACD-7B4D-BD72-E7CDB24F79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2214" y="4726543"/>
            <a:ext cx="2596283" cy="8030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9F09C-E10E-8B4F-BBE8-8DD6D8202CD1}"/>
              </a:ext>
            </a:extLst>
          </p:cNvPr>
          <p:cNvSpPr/>
          <p:nvPr/>
        </p:nvSpPr>
        <p:spPr>
          <a:xfrm>
            <a:off x="948039" y="816638"/>
            <a:ext cx="95675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Webinar: </a:t>
            </a:r>
          </a:p>
          <a:p>
            <a:pPr algn="ctr"/>
            <a:r>
              <a:rPr lang="es-ES_tradnl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campo y las ciudades, vínculos para fortalecer la resiliencia en El Salvador</a:t>
            </a:r>
          </a:p>
          <a:p>
            <a:endParaRPr lang="es-ES_tradn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11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028" y="215900"/>
            <a:ext cx="8596668" cy="1320800"/>
          </a:xfrm>
        </p:spPr>
        <p:txBody>
          <a:bodyPr>
            <a:normAutofit/>
          </a:bodyPr>
          <a:lstStyle/>
          <a:p>
            <a:r>
              <a:rPr lang="es-MX" sz="2500" dirty="0"/>
              <a:t>Participación en otros canales de comercialización.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773" y="2439151"/>
            <a:ext cx="7442200" cy="44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9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BA638-B089-194B-BEBD-980B39A9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Percepción de los productores sobre los consumidores</a:t>
            </a:r>
            <a:br>
              <a:rPr lang="es-ES_tradnl" dirty="0">
                <a:solidFill>
                  <a:schemeClr val="tx1"/>
                </a:solidFill>
              </a:rPr>
            </a:br>
            <a:br>
              <a:rPr lang="es-ES_tradnl" dirty="0"/>
            </a:br>
            <a:endParaRPr lang="es-ES_tradnl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394B80-097D-914E-92FC-16F3C89E6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D798A9D-AE1E-774A-9DD3-C07B6A0EA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820820"/>
              </p:ext>
            </p:extLst>
          </p:nvPr>
        </p:nvGraphicFramePr>
        <p:xfrm>
          <a:off x="2322786" y="2154621"/>
          <a:ext cx="6074979" cy="370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425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526" y="251791"/>
            <a:ext cx="8596668" cy="714124"/>
          </a:xfrm>
        </p:spPr>
        <p:txBody>
          <a:bodyPr/>
          <a:lstStyle/>
          <a:p>
            <a:r>
              <a:rPr lang="es-MX" sz="2500" dirty="0">
                <a:solidFill>
                  <a:schemeClr val="tx1"/>
                </a:solidFill>
              </a:rPr>
              <a:t>Valoración de los productores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0" y="2428396"/>
            <a:ext cx="3875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“para mí, el trabajo con las plantas me da salud y vida”</a:t>
            </a:r>
          </a:p>
          <a:p>
            <a:pPr algn="ctr"/>
            <a:r>
              <a:rPr lang="es-MX" dirty="0"/>
              <a:t>Sr. Ángel, chinampero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858585" y="3938873"/>
            <a:ext cx="4625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Los productores consideran que la sociedad les paga lo justo, sin embargo un 60% de los entrevistados indicó que el cliente regatea.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741827" y="5582422"/>
            <a:ext cx="4704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Sólo un 30% de los productores consideró que se tomaban en cuenta sus actividades y las valoraban por sus aportaciones a la sociedad y al medio ambiente.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19526" y="850006"/>
          <a:ext cx="9133567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8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1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1. Autoestima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2. Percepción</a:t>
                      </a:r>
                      <a:r>
                        <a:rPr lang="es-MX" baseline="0" dirty="0"/>
                        <a:t> del valor que le otorga la sociedad</a:t>
                      </a:r>
                      <a:endParaRPr lang="es-MX" dirty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3. Percepción</a:t>
                      </a:r>
                      <a:r>
                        <a:rPr lang="es-MX" baseline="0" dirty="0"/>
                        <a:t> del valor que le otorga el gobierno</a:t>
                      </a:r>
                      <a:endParaRPr lang="es-MX" dirty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905" y="1970679"/>
            <a:ext cx="2730321" cy="322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93C01-4CB9-F745-B2DD-55D4E3D7F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01253" y="2384935"/>
            <a:ext cx="4085381" cy="32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9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60E11-B7D0-DB43-BDFD-7BE1356A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49534" cy="13208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Resiliencia</a:t>
            </a:r>
            <a:r>
              <a:rPr lang="en-US" dirty="0">
                <a:solidFill>
                  <a:schemeClr val="tx1"/>
                </a:solidFill>
              </a:rPr>
              <a:t> de los CCA</a:t>
            </a:r>
            <a:r>
              <a:rPr lang="es-ES_tradnl" dirty="0">
                <a:solidFill>
                  <a:schemeClr val="tx1"/>
                </a:solidFill>
              </a:rPr>
              <a:t>. Valoración y conservación de la agrobiodiversidad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Chart, treemap chart&#10;&#10;Description automatically generated">
            <a:extLst>
              <a:ext uri="{FF2B5EF4-FFF2-40B4-BE49-F238E27FC236}">
                <a16:creationId xmlns:a16="http://schemas.microsoft.com/office/drawing/2014/main" id="{EAB4B247-E6B9-534D-AD27-C1D9DA24E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17" y="2026782"/>
            <a:ext cx="8891751" cy="4221618"/>
          </a:xfrm>
        </p:spPr>
      </p:pic>
    </p:spTree>
    <p:extLst>
      <p:ext uri="{BB962C8B-B14F-4D97-AF65-F5344CB8AC3E}">
        <p14:creationId xmlns:p14="http://schemas.microsoft.com/office/powerpoint/2010/main" val="238196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DAAE-4FFD-B348-AD20-C80F11F8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Resiliencia de los CCA. Las emociones y las economías solidarias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2D072C8-2A8D-0B4F-ABB1-0C06DEFB9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1" y="1825624"/>
            <a:ext cx="8721089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5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A1D0EE-F43E-EF45-92E5-B95039CE77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805272-0F46-0946-9F1D-1598589B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9894"/>
            <a:ext cx="3851123" cy="1320800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tx2"/>
                </a:solidFill>
              </a:rPr>
              <a:t>Problemas y conflictos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FFC3BE-18AA-2449-9DAD-F516C600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s-MX" b="1" dirty="0"/>
              <a:t>Espacio público</a:t>
            </a:r>
            <a:r>
              <a:rPr lang="es-MX" dirty="0"/>
              <a:t>, que involucra a las alcaldías y el gobierno central de la CDMX:</a:t>
            </a:r>
          </a:p>
          <a:p>
            <a:r>
              <a:rPr lang="es-MX" b="1" dirty="0"/>
              <a:t>Acopio, transporte e instalación de los mercados </a:t>
            </a:r>
          </a:p>
          <a:p>
            <a:r>
              <a:rPr lang="es-MX" dirty="0"/>
              <a:t>Escasa </a:t>
            </a:r>
            <a:r>
              <a:rPr lang="es-MX" b="1" dirty="0"/>
              <a:t>coordinación en los diferentes niveles de gobierno </a:t>
            </a:r>
            <a:r>
              <a:rPr lang="es-MX" dirty="0"/>
              <a:t>y la falta de políticas públicas y espacios en el marco legal </a:t>
            </a:r>
          </a:p>
          <a:p>
            <a:pPr marL="0" indent="0">
              <a:buNone/>
            </a:pPr>
            <a:endParaRPr lang="es-MX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1128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45C80-FFD8-9A47-8DFA-31F95599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244073"/>
            <a:ext cx="10694859" cy="1111761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Pandemia e innovaciones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2AA83-99F6-D249-8C53-E62FFE217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29407"/>
            <a:ext cx="10694859" cy="4929352"/>
          </a:xfrm>
        </p:spPr>
        <p:txBody>
          <a:bodyPr>
            <a:normAutofit fontScale="40000" lnSpcReduction="20000"/>
          </a:bodyPr>
          <a:lstStyle/>
          <a:p>
            <a:r>
              <a:rPr lang="es-MX" sz="4500" b="1" dirty="0"/>
              <a:t>¿Cuál es la política del Estado frente a los CCA?</a:t>
            </a:r>
          </a:p>
          <a:p>
            <a:endParaRPr lang="es-MX" b="1" dirty="0"/>
          </a:p>
          <a:p>
            <a:pPr lvl="1"/>
            <a:r>
              <a:rPr lang="es-MX" sz="3400" b="1" dirty="0"/>
              <a:t>¿Cadenas largas o cortas? Certificar</a:t>
            </a:r>
            <a:r>
              <a:rPr lang="es-MX" sz="3400" dirty="0"/>
              <a:t>. </a:t>
            </a:r>
          </a:p>
          <a:p>
            <a:pPr lvl="2"/>
            <a:r>
              <a:rPr lang="es-MX" sz="3200" dirty="0"/>
              <a:t>Impulsar productos con Denominaciones de Origen o Indicaciones Geográficas o la soberanía, la valoración de la agrodiversidad </a:t>
            </a:r>
            <a:r>
              <a:rPr lang="es-MX" sz="3200" b="1" dirty="0"/>
              <a:t>y los procesos agroecológicos para los consumidores próximos</a:t>
            </a:r>
            <a:r>
              <a:rPr lang="es-MX" sz="3200" dirty="0"/>
              <a:t>?</a:t>
            </a:r>
          </a:p>
          <a:p>
            <a:pPr lvl="2"/>
            <a:r>
              <a:rPr lang="es-MX" sz="3200" b="1" dirty="0"/>
              <a:t>El papel de los Sistemas Participativos de Garantía  (PSG)– Apropiados para productores y transformadores de perqueña escala.  Al contrario de las DOP y las IG certifican al productor y no a un producto en específico.</a:t>
            </a:r>
          </a:p>
          <a:p>
            <a:endParaRPr lang="es-MX" sz="3400" dirty="0"/>
          </a:p>
          <a:p>
            <a:r>
              <a:rPr lang="es-MX" sz="4500" b="1" dirty="0"/>
              <a:t>Mecanismos de adaptación</a:t>
            </a:r>
          </a:p>
          <a:p>
            <a:pPr lvl="1"/>
            <a:r>
              <a:rPr lang="es-MX" sz="3400" dirty="0"/>
              <a:t>Uso intensivo de las Tecnologías de la Información y la Comunicación (TIC’s):</a:t>
            </a:r>
          </a:p>
          <a:p>
            <a:pPr lvl="1"/>
            <a:r>
              <a:rPr lang="es-MX" sz="3400" dirty="0"/>
              <a:t>mapeo de consumidores, redes sociales, etc., por ejemplo, el geo-marketing.</a:t>
            </a:r>
          </a:p>
          <a:p>
            <a:r>
              <a:rPr lang="es-MX" sz="4500" b="1" dirty="0"/>
              <a:t>Retos</a:t>
            </a:r>
            <a:endParaRPr lang="es-MX" sz="2500" dirty="0"/>
          </a:p>
          <a:p>
            <a:pPr lvl="1"/>
            <a:r>
              <a:rPr lang="es-MX" sz="3200" dirty="0"/>
              <a:t>“Escalar” las redes alimentarias alternativas mediante centros de acopio, programas públicos de compras y precios justos para el productor y el consumidor</a:t>
            </a:r>
          </a:p>
          <a:p>
            <a:pPr lvl="1"/>
            <a:r>
              <a:rPr lang="es-MX" sz="3200" dirty="0"/>
              <a:t>Sostenibilidad de las nuevas formas de negocio digital y entrega a domicilio como empleos remunerados para los jóvenes y mujeres</a:t>
            </a:r>
          </a:p>
          <a:p>
            <a:pPr marL="0" indent="0">
              <a:buNone/>
            </a:pPr>
            <a:r>
              <a:rPr lang="es-MX" sz="3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4355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63"/>
          <p:cNvSpPr txBox="1"/>
          <p:nvPr/>
        </p:nvSpPr>
        <p:spPr>
          <a:xfrm>
            <a:off x="556665" y="313685"/>
            <a:ext cx="8926969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s-ES_tradnl" sz="3800" b="1" dirty="0">
                <a:latin typeface="Calibri" panose="020F0502020204030204" pitchFamily="34" charset="0"/>
                <a:cs typeface="Calibri" panose="020F0502020204030204" pitchFamily="34" charset="0"/>
              </a:rPr>
              <a:t>Tipos de Circuitos Cortos Agroalimentarios</a:t>
            </a:r>
          </a:p>
        </p:txBody>
      </p:sp>
      <p:sp>
        <p:nvSpPr>
          <p:cNvPr id="922" name="Google Shape;922;p63"/>
          <p:cNvSpPr txBox="1"/>
          <p:nvPr/>
        </p:nvSpPr>
        <p:spPr>
          <a:xfrm>
            <a:off x="925512" y="2336800"/>
            <a:ext cx="10515600" cy="2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10" name="Tabla 7">
            <a:extLst>
              <a:ext uri="{FF2B5EF4-FFF2-40B4-BE49-F238E27FC236}">
                <a16:creationId xmlns:a16="http://schemas.microsoft.com/office/drawing/2014/main" id="{17D81821-6667-DD4B-A9A4-930D9961E067}"/>
              </a:ext>
            </a:extLst>
          </p:cNvPr>
          <p:cNvGraphicFramePr>
            <a:graphicFrameLocks/>
          </p:cNvGraphicFramePr>
          <p:nvPr/>
        </p:nvGraphicFramePr>
        <p:xfrm>
          <a:off x="925512" y="1182704"/>
          <a:ext cx="10515600" cy="43559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0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6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955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Primer tipo. Cara a cara</a:t>
                      </a:r>
                    </a:p>
                    <a:p>
                      <a:pPr algn="ctr"/>
                      <a:endParaRPr lang="es-MX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Segundo tipo . Proximidad Geográfica y social</a:t>
                      </a:r>
                    </a:p>
                    <a:p>
                      <a:pPr algn="ctr"/>
                      <a:endParaRPr lang="es-MX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Tercera tipo.  Proximidad ampliada institucionalmente</a:t>
                      </a:r>
                    </a:p>
                    <a:p>
                      <a:pPr algn="ctr"/>
                      <a:endParaRPr lang="es-MX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388">
                <a:tc>
                  <a:txBody>
                    <a:bodyPr/>
                    <a:lstStyle/>
                    <a:p>
                      <a:pPr lvl="0" algn="l"/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Venta en parcelas</a:t>
                      </a:r>
                    </a:p>
                    <a:p>
                      <a:pPr lvl="0" algn="l"/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Mercado de agricultores</a:t>
                      </a:r>
                    </a:p>
                    <a:p>
                      <a:pPr lvl="0" algn="l"/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Puestos ambulantes</a:t>
                      </a:r>
                    </a:p>
                    <a:p>
                      <a:pPr lvl="0" algn="l"/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Entregas a domicilio</a:t>
                      </a:r>
                    </a:p>
                    <a:p>
                      <a:pPr lvl="0" algn="l"/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Venta por internet</a:t>
                      </a:r>
                    </a:p>
                    <a:p>
                      <a:endParaRPr lang="es-MX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Grupos de tiendas agrícolas</a:t>
                      </a:r>
                    </a:p>
                    <a:p>
                      <a:pPr lvl="0"/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Sellos regionales</a:t>
                      </a:r>
                    </a:p>
                    <a:p>
                      <a:pPr lvl="0"/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Agricultura apoyada por la comunidad.</a:t>
                      </a:r>
                    </a:p>
                    <a:p>
                      <a:pPr lvl="0"/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Rutas temáticas de articulación</a:t>
                      </a:r>
                    </a:p>
                    <a:p>
                      <a:pPr lvl="0"/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s-MX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Tiendas locales y restaurantes</a:t>
                      </a:r>
                    </a:p>
                    <a:p>
                      <a:pPr lvl="0"/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Empresas locales</a:t>
                      </a:r>
                    </a:p>
                    <a:p>
                      <a:pPr lvl="0"/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Comedores en colegios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s-MX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Etiquetas de certificación</a:t>
                      </a:r>
                    </a:p>
                    <a:p>
                      <a:pPr lvl="0"/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s-MX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Sellos de producción</a:t>
                      </a:r>
                    </a:p>
                    <a:p>
                      <a:endParaRPr lang="es-MX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176F30-CF20-834C-9459-61AE055AF87F}"/>
              </a:ext>
            </a:extLst>
          </p:cNvPr>
          <p:cNvSpPr txBox="1"/>
          <p:nvPr/>
        </p:nvSpPr>
        <p:spPr>
          <a:xfrm>
            <a:off x="925512" y="553865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Elaboración</a:t>
            </a:r>
            <a:r>
              <a:rPr lang="it-IT" dirty="0"/>
              <a:t> </a:t>
            </a:r>
            <a:r>
              <a:rPr lang="it-IT" dirty="0" err="1"/>
              <a:t>propia</a:t>
            </a:r>
            <a:r>
              <a:rPr lang="it-IT" dirty="0"/>
              <a:t> con base en </a:t>
            </a:r>
            <a:r>
              <a:rPr lang="it-IT" dirty="0" err="1"/>
              <a:t>Renting</a:t>
            </a:r>
            <a:r>
              <a:rPr lang="it-IT" dirty="0"/>
              <a:t> (2003)</a:t>
            </a:r>
          </a:p>
        </p:txBody>
      </p:sp>
    </p:spTree>
    <p:extLst>
      <p:ext uri="{BB962C8B-B14F-4D97-AF65-F5344CB8AC3E}">
        <p14:creationId xmlns:p14="http://schemas.microsoft.com/office/powerpoint/2010/main" val="118491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03797"/>
            <a:ext cx="8596668" cy="4727717"/>
          </a:xfrm>
        </p:spPr>
        <p:txBody>
          <a:bodyPr>
            <a:normAutofit/>
          </a:bodyPr>
          <a:lstStyle/>
          <a:p>
            <a:pPr algn="just"/>
            <a:r>
              <a:rPr lang="es-MX" b="1" dirty="0"/>
              <a:t>Los CCA representan una forma de gobernanza territorial emergente </a:t>
            </a:r>
            <a:r>
              <a:rPr lang="es-MX" dirty="0"/>
              <a:t>que parte desde los territorios, </a:t>
            </a:r>
            <a:r>
              <a:rPr lang="es-MX" b="1" dirty="0"/>
              <a:t>la defensa de los productos locales y de los sistemas agroecológicos tradicionales</a:t>
            </a:r>
            <a:r>
              <a:rPr lang="es-MX" dirty="0"/>
              <a:t>.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MX" dirty="0"/>
              <a:t>Esta nueva gobernanza puede darse por medio de diversas formas, que van desde la </a:t>
            </a:r>
            <a:r>
              <a:rPr lang="es-MX" b="1" dirty="0"/>
              <a:t>autogestión</a:t>
            </a:r>
            <a:r>
              <a:rPr lang="es-MX" dirty="0"/>
              <a:t>, a </a:t>
            </a:r>
            <a:r>
              <a:rPr lang="es-MX" b="1" dirty="0"/>
              <a:t>cogestión</a:t>
            </a:r>
            <a:r>
              <a:rPr lang="es-MX" dirty="0"/>
              <a:t>, o por la </a:t>
            </a:r>
            <a:r>
              <a:rPr lang="es-MX" b="1" dirty="0"/>
              <a:t>orientación jerárquica</a:t>
            </a:r>
            <a:r>
              <a:rPr lang="es-MX" dirty="0"/>
              <a:t>, como el mercados vinculados a programas sociales. 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Pensar en estrategias para la valoración de la agrodiversidad y los territorios rurales periurbanos requiere hacer un balance de estas experiencias e impulsar políticas públicas  de reconocimiento a la participación de consumidores y productores. Brasil y México han reconocido estas posibilidades y es necesario evaluar su funcionamiento.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7209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518F-B3AC-5C4A-9E9C-25810583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Bibliografía</a:t>
            </a:r>
            <a:r>
              <a:rPr lang="it-IT" dirty="0"/>
              <a:t> </a:t>
            </a:r>
            <a:r>
              <a:rPr lang="it-IT" dirty="0" err="1"/>
              <a:t>citada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7B594-9A0C-A94F-9492-9033F4910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Renting, H., Marsden, T. and Banks, J. 2003 "Understanding Alternative Food Networks: Exploring the Role of Short Food Supply Chains in Rural Development." </a:t>
            </a:r>
            <a:r>
              <a:rPr lang="es-MX" i="1" dirty="0"/>
              <a:t>Environment and Planning A 35</a:t>
            </a:r>
            <a:r>
              <a:rPr lang="es-MX" dirty="0"/>
              <a:t>: 393-411.</a:t>
            </a:r>
            <a:endParaRPr lang="en-MX" dirty="0"/>
          </a:p>
          <a:p>
            <a:pPr marL="0" indent="0">
              <a:buNone/>
            </a:pPr>
            <a:endParaRPr lang="es-ES" dirty="0"/>
          </a:p>
          <a:p>
            <a:r>
              <a:rPr lang="es-ES" dirty="0" err="1"/>
              <a:t>Requier-Desjardins</a:t>
            </a:r>
            <a:r>
              <a:rPr lang="es-ES" dirty="0"/>
              <a:t>, D. y Torres Salcido, G. 2020. "Sistemas Agroalimentarios Localizados (SIAL) y </a:t>
            </a:r>
            <a:r>
              <a:rPr lang="es-ES" dirty="0" err="1"/>
              <a:t>cicuitos</a:t>
            </a:r>
            <a:r>
              <a:rPr lang="es-ES" dirty="0"/>
              <a:t> cortos en América Latina." </a:t>
            </a:r>
            <a:r>
              <a:rPr lang="es-ES" i="1" dirty="0" err="1"/>
              <a:t>Resources</a:t>
            </a:r>
            <a:r>
              <a:rPr lang="es-ES" i="1" dirty="0"/>
              <a:t>, </a:t>
            </a:r>
            <a:r>
              <a:rPr lang="es-ES" i="1" dirty="0" err="1"/>
              <a:t>Inegálités</a:t>
            </a:r>
            <a:r>
              <a:rPr lang="es-ES" i="1" dirty="0"/>
              <a:t> et </a:t>
            </a:r>
            <a:r>
              <a:rPr lang="es-ES" i="1" dirty="0" err="1"/>
              <a:t>Devéloppement</a:t>
            </a:r>
            <a:r>
              <a:rPr lang="es-ES" i="1" dirty="0"/>
              <a:t> des </a:t>
            </a:r>
            <a:r>
              <a:rPr lang="es-ES" i="1" dirty="0" err="1"/>
              <a:t>Territoires</a:t>
            </a:r>
            <a:r>
              <a:rPr lang="es-ES" i="1" dirty="0"/>
              <a:t> </a:t>
            </a:r>
            <a:r>
              <a:rPr lang="es-ES" i="1" dirty="0" err="1"/>
              <a:t>Ruraux</a:t>
            </a:r>
            <a:r>
              <a:rPr lang="es-ES" i="1" dirty="0"/>
              <a:t>. </a:t>
            </a:r>
            <a:r>
              <a:rPr lang="es-ES" i="1" dirty="0" err="1"/>
              <a:t>Retour</a:t>
            </a:r>
            <a:r>
              <a:rPr lang="es-ES" i="1" dirty="0"/>
              <a:t> Sur Le Coloque IDA-AFD-EU-LAC</a:t>
            </a:r>
            <a:r>
              <a:rPr lang="es-ES" dirty="0"/>
              <a:t> 2019. </a:t>
            </a:r>
            <a:r>
              <a:rPr lang="es-ES" dirty="0" err="1"/>
              <a:t>Guibert</a:t>
            </a:r>
            <a:r>
              <a:rPr lang="es-ES" dirty="0"/>
              <a:t>, M. and </a:t>
            </a:r>
            <a:r>
              <a:rPr lang="es-ES" dirty="0" err="1"/>
              <a:t>Sabourin</a:t>
            </a:r>
            <a:r>
              <a:rPr lang="es-ES" dirty="0"/>
              <a:t>, E. (</a:t>
            </a:r>
            <a:r>
              <a:rPr lang="es-ES" dirty="0" err="1"/>
              <a:t>Eds</a:t>
            </a:r>
            <a:r>
              <a:rPr lang="es-ES" dirty="0"/>
              <a:t>). Paris: EU-LAC-AFD-</a:t>
            </a:r>
            <a:r>
              <a:rPr lang="es-ES" dirty="0" err="1"/>
              <a:t>IdA</a:t>
            </a:r>
            <a:r>
              <a:rPr lang="es-ES" dirty="0"/>
              <a:t>-</a:t>
            </a:r>
            <a:r>
              <a:rPr lang="es-ES" dirty="0" err="1"/>
              <a:t>Université</a:t>
            </a:r>
            <a:r>
              <a:rPr lang="es-ES" dirty="0"/>
              <a:t> Toulouse-CIRAD. 119-131. </a:t>
            </a:r>
            <a:endParaRPr lang="en-MX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354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166" y="240506"/>
            <a:ext cx="11185634" cy="64124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3894" y="1387683"/>
            <a:ext cx="11546140" cy="46230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Los Sistemas Agroalimentarios Locales (SIAL)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Enfoques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Los Circuitos Cortos Agroalimentarios (CCA) y SIAL. Su formación en América Latina y México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Resiliencia: Preservación y sostenibilidad de la agricultura familiar peri-urbana: El caso de la Ciudad de México. 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2972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s-MX" sz="3800" b="1"/>
              <a:t>Sistema agroalimentario localizado y gobernanza territorial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15509C-1D64-104C-BE4C-3A626C47B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B162859-06ED-3F4D-82F5-2EC9CF8E5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s-MX" sz="1500" b="1" dirty="0"/>
          </a:p>
          <a:p>
            <a:pPr marL="114300" indent="0">
              <a:buNone/>
            </a:pPr>
            <a:r>
              <a:rPr lang="es-MX" sz="1500" b="1" dirty="0"/>
              <a:t>Sistemas Agroalimentarios Localizados  (Sial)</a:t>
            </a:r>
          </a:p>
          <a:p>
            <a:r>
              <a:rPr lang="en-US" sz="1500" dirty="0"/>
              <a:t>“…</a:t>
            </a:r>
            <a:r>
              <a:rPr lang="es-ES_tradnl" sz="1500" dirty="0"/>
              <a:t>son constituidos por </a:t>
            </a:r>
            <a:r>
              <a:rPr lang="es-ES_tradnl" sz="1500" b="1" dirty="0"/>
              <a:t>organizaciones de producción y de servicios </a:t>
            </a:r>
            <a:r>
              <a:rPr lang="es-ES_tradnl" sz="1500" dirty="0"/>
              <a:t>(unidades de explotación agrícola, empresas agroalimentarias, empresas comerciales, empresas de restauración) asociadas por sus características y su funcionamiento a un </a:t>
            </a:r>
            <a:r>
              <a:rPr lang="es-ES_tradnl" sz="1500" b="1" dirty="0"/>
              <a:t>territorio específico</a:t>
            </a:r>
            <a:r>
              <a:rPr lang="es-ES_tradnl" sz="1500" dirty="0"/>
              <a:t>. El medio, los productos, los hombres, sus instituciones su saber hacer, sus comportamientos alimentarios sus redes de relaciones, se combinan en un territorio para producir una forma de </a:t>
            </a:r>
            <a:r>
              <a:rPr lang="es-ES_tradnl" sz="1500" b="1" dirty="0"/>
              <a:t>organización agroalimentaria a una escala espacial dada</a:t>
            </a:r>
            <a:r>
              <a:rPr lang="en-US" sz="1500" dirty="0"/>
              <a:t>" (Muchnik y </a:t>
            </a:r>
            <a:r>
              <a:rPr lang="en-US" sz="1500" dirty="0" err="1"/>
              <a:t>Sautier</a:t>
            </a:r>
            <a:r>
              <a:rPr lang="en-US" sz="1500" dirty="0"/>
              <a:t>, 1998).</a:t>
            </a:r>
          </a:p>
          <a:p>
            <a:pPr lvl="1"/>
            <a:endParaRPr lang="es-MX" sz="1500" dirty="0"/>
          </a:p>
          <a:p>
            <a:pPr marL="114300" indent="0">
              <a:buNone/>
            </a:pPr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266021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80D2D-87D1-EE40-8523-393C46EA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68" y="609600"/>
            <a:ext cx="5498361" cy="132080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ALIMENTOS Y CIRCUITOS TERRITORIALES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39424E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F3DD1C-2F55-4C78-A872-07E62DEDF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770" y="2160589"/>
            <a:ext cx="5549732" cy="3880773"/>
          </a:xfrm>
        </p:spPr>
        <p:txBody>
          <a:bodyPr>
            <a:normAutofit fontScale="92500"/>
          </a:bodyPr>
          <a:lstStyle/>
          <a:p>
            <a:r>
              <a:rPr lang="es-MX" b="1" dirty="0"/>
              <a:t>Territorio</a:t>
            </a:r>
          </a:p>
          <a:p>
            <a:pPr lvl="1"/>
            <a:r>
              <a:rPr lang="es-MX" b="1" dirty="0"/>
              <a:t>Espacio único y singular construido socio-culturalmente, regulado por instituciones e identificado culturalmente.</a:t>
            </a:r>
          </a:p>
          <a:p>
            <a:pPr lvl="1"/>
            <a:r>
              <a:rPr lang="es-MX" b="1" dirty="0"/>
              <a:t>El territorio es el lugar de construcción de proyectos </a:t>
            </a:r>
            <a:r>
              <a:rPr lang="es-MX" dirty="0"/>
              <a:t>colectivos y de articulación de relaciones globales y locales</a:t>
            </a:r>
            <a:endParaRPr lang="es-MX" b="1" dirty="0"/>
          </a:p>
          <a:p>
            <a:r>
              <a:rPr lang="es-MX" b="1" dirty="0"/>
              <a:t>Gobernanza territorial</a:t>
            </a:r>
          </a:p>
          <a:p>
            <a:pPr lvl="1" indent="-457200"/>
            <a:r>
              <a:rPr lang="es-MX" dirty="0"/>
              <a:t>La gobernanza territorial </a:t>
            </a:r>
            <a:r>
              <a:rPr lang="es-MX" b="1" dirty="0"/>
              <a:t>relaciones de proximidad social e institucional </a:t>
            </a:r>
            <a:r>
              <a:rPr lang="es-MX" dirty="0"/>
              <a:t>que se expresa en leyes, reglamentos, regulaciones, </a:t>
            </a:r>
            <a:r>
              <a:rPr lang="es-MX" b="1" dirty="0"/>
              <a:t>convenciones y conflictos en LA CALIFICACIÓN DE LA CALIDAD </a:t>
            </a:r>
            <a:r>
              <a:rPr lang="es-MX" dirty="0"/>
              <a:t>en la propiedad y el uso de los recursos públicos y comunes. (Requier-Desjardins y Torres, 2020)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04E8C-7C0B-0C4C-892F-7E6F331F42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pic>
        <p:nvPicPr>
          <p:cNvPr id="5" name="Content Placeholder 4" descr="A blackboard with white writing&#10;&#10;Description automatically generated with low confidence">
            <a:extLst>
              <a:ext uri="{FF2B5EF4-FFF2-40B4-BE49-F238E27FC236}">
                <a16:creationId xmlns:a16="http://schemas.microsoft.com/office/drawing/2014/main" id="{955CF989-0370-3A44-BBC8-B84BB83936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528308" y="3437472"/>
            <a:ext cx="4657341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7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D2BF-0846-6A4B-8A5A-35354DAF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ES_tradnl" sz="3400" dirty="0"/>
              <a:t>Sistemas agroalimentarios locales diferenciación y sostenibilidad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76951-A1D7-AB44-811A-677F371A3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pPr indent="-457200">
              <a:buFont typeface="+mj-lt"/>
              <a:buAutoNum type="arabicPeriod"/>
            </a:pP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Los Sial y los CCA:</a:t>
            </a:r>
          </a:p>
          <a:p>
            <a:pPr lvl="1" indent="-457200"/>
            <a:r>
              <a:rPr lang="es-MX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700" dirty="0">
                <a:latin typeface="Calibri" panose="020F0502020204030204" pitchFamily="34" charset="0"/>
                <a:cs typeface="Calibri" panose="020F0502020204030204" pitchFamily="34" charset="0"/>
              </a:rPr>
              <a:t>Diferenciación ligada al territorio</a:t>
            </a:r>
          </a:p>
          <a:p>
            <a:pPr lvl="1" indent="-457200"/>
            <a:r>
              <a:rPr lang="es-MX" sz="1700" dirty="0">
                <a:latin typeface="Calibri" panose="020F0502020204030204" pitchFamily="34" charset="0"/>
                <a:cs typeface="Calibri" panose="020F0502020204030204" pitchFamily="34" charset="0"/>
              </a:rPr>
              <a:t>Los productores y consumidores son conocedores de la calidad del producto y aprecian las cualidades de territorio. </a:t>
            </a:r>
          </a:p>
          <a:p>
            <a:pPr marL="457200" lvl="1" indent="0">
              <a:buNone/>
            </a:pPr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buFont typeface="+mj-lt"/>
              <a:buAutoNum type="arabicPeriod"/>
            </a:pP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Tienen consecuencias económicas y sociales y ambientales</a:t>
            </a:r>
          </a:p>
          <a:p>
            <a:pPr lvl="1" indent="-457200"/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Promueven la proximidad geográfica 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y la disminución de la intermediación</a:t>
            </a:r>
          </a:p>
          <a:p>
            <a:pPr lvl="1" indent="-457200"/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Contribuyen a </a:t>
            </a: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fortalecer los lazos de confianza 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entre productores y consumidores </a:t>
            </a:r>
          </a:p>
          <a:p>
            <a:pPr lvl="1" indent="-457200"/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IMPULSAN PROCESOS PARTICIPATIVOS EN LA CERTIFICACIÓN DE LOS ALIMENTOS.</a:t>
            </a:r>
          </a:p>
          <a:p>
            <a:pPr lvl="1" indent="-457200"/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Conservan  la agrobiodiversidad  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y disminuyen el uso de agroquímicos, de empaques plásticos y de materiales no reciclables. </a:t>
            </a:r>
          </a:p>
          <a:p>
            <a:pPr lvl="1" indent="-457200"/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Ofrecen una </a:t>
            </a: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“canasta” de bienes territoriales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/>
          </a:p>
        </p:txBody>
      </p:sp>
      <p:pic>
        <p:nvPicPr>
          <p:cNvPr id="5" name="Picture 4" descr="A picture containing text, tree, sign&#10;&#10;Description automatically generated">
            <a:extLst>
              <a:ext uri="{FF2B5EF4-FFF2-40B4-BE49-F238E27FC236}">
                <a16:creationId xmlns:a16="http://schemas.microsoft.com/office/drawing/2014/main" id="{FF4063A0-80F1-574F-A536-6452F90554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59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3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2B400-B18B-2245-9419-0386D8D3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CIRCUITOS CORTOS AGROALIMENTARIOS. CARACTERÍSTICAS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F0A1A8-9876-EC48-AF7D-29124C3BA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234" y="2160588"/>
            <a:ext cx="6245116" cy="3954462"/>
          </a:xfrm>
        </p:spPr>
      </p:pic>
    </p:spTree>
    <p:extLst>
      <p:ext uri="{BB962C8B-B14F-4D97-AF65-F5344CB8AC3E}">
        <p14:creationId xmlns:p14="http://schemas.microsoft.com/office/powerpoint/2010/main" val="47186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64"/>
          <p:cNvSpPr txBox="1"/>
          <p:nvPr/>
        </p:nvSpPr>
        <p:spPr>
          <a:xfrm>
            <a:off x="838200" y="341312"/>
            <a:ext cx="11001375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33" name="Google Shape;933;p64"/>
          <p:cNvSpPr txBox="1"/>
          <p:nvPr/>
        </p:nvSpPr>
        <p:spPr>
          <a:xfrm>
            <a:off x="595313" y="1214438"/>
            <a:ext cx="10515600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34" name="Google Shape;934;p64"/>
          <p:cNvSpPr txBox="1">
            <a:spLocks noGrp="1"/>
          </p:cNvSpPr>
          <p:nvPr>
            <p:ph type="title"/>
          </p:nvPr>
        </p:nvSpPr>
        <p:spPr>
          <a:xfrm>
            <a:off x="990600" y="252414"/>
            <a:ext cx="8440737" cy="96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3200"/>
            </a:pPr>
            <a:r>
              <a:rPr lang="es-MX" sz="3800" dirty="0"/>
              <a:t>Mercados alternativos en la Ciudad de México. Características</a:t>
            </a:r>
            <a:endParaRPr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5" name="Google Shape;935;p64"/>
          <p:cNvSpPr txBox="1"/>
          <p:nvPr/>
        </p:nvSpPr>
        <p:spPr>
          <a:xfrm>
            <a:off x="1332411" y="3056710"/>
            <a:ext cx="10264276" cy="2401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" name="Google Shape;933;p64">
            <a:extLst>
              <a:ext uri="{FF2B5EF4-FFF2-40B4-BE49-F238E27FC236}">
                <a16:creationId xmlns:a16="http://schemas.microsoft.com/office/drawing/2014/main" id="{3090F3AC-C506-D94C-AC14-CA4173DA332F}"/>
              </a:ext>
            </a:extLst>
          </p:cNvPr>
          <p:cNvSpPr txBox="1"/>
          <p:nvPr/>
        </p:nvSpPr>
        <p:spPr>
          <a:xfrm>
            <a:off x="672239" y="1224555"/>
            <a:ext cx="10515600" cy="46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defTabSz="457200"/>
            <a:r>
              <a:rPr lang="es-MX" sz="1400" b="1" dirty="0">
                <a:solidFill>
                  <a:prstClr val="white"/>
                </a:solidFill>
                <a:latin typeface="Trebuchet MS" panose="020B0603020202020204"/>
              </a:rPr>
              <a:t>Nombre del mercado</a:t>
            </a:r>
          </a:p>
        </p:txBody>
      </p:sp>
      <p:graphicFrame>
        <p:nvGraphicFramePr>
          <p:cNvPr id="18" name="Marcador de contenido 4">
            <a:extLst>
              <a:ext uri="{FF2B5EF4-FFF2-40B4-BE49-F238E27FC236}">
                <a16:creationId xmlns:a16="http://schemas.microsoft.com/office/drawing/2014/main" id="{88AF18FA-5828-E545-8E9F-7087B411A4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260332"/>
              </p:ext>
            </p:extLst>
          </p:nvPr>
        </p:nvGraphicFramePr>
        <p:xfrm>
          <a:off x="1081087" y="1460933"/>
          <a:ext cx="10106751" cy="4404416"/>
        </p:xfrm>
        <a:graphic>
          <a:graphicData uri="http://schemas.openxmlformats.org/drawingml/2006/table">
            <a:tbl>
              <a:tblPr firstRow="1" bandRow="1"/>
              <a:tblGrid>
                <a:gridCol w="2673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4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84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del mercado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Años de</a:t>
                      </a:r>
                      <a:r>
                        <a:rPr lang="es-MX" sz="1400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operación</a:t>
                      </a:r>
                      <a:endParaRPr lang="es-MX" sz="1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Antecedentes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99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Mercado Alternativo de Tlalpan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años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Nos da “la oportunidad de hablar directamente con el que nos compra” Don</a:t>
                      </a:r>
                      <a:r>
                        <a:rPr lang="es-MX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Manuel</a:t>
                      </a:r>
                      <a:endParaRPr lang="es-MX" sz="1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8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Mercado de Productores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años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“Es</a:t>
                      </a:r>
                      <a:r>
                        <a:rPr lang="es-MX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una iniciativa de la FAO, que ayuda a pequeños productores.” Sra. Anastasia</a:t>
                      </a:r>
                      <a:endParaRPr lang="es-MX" sz="1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Mercado el 100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años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“Es una proyecto</a:t>
                      </a:r>
                      <a:r>
                        <a:rPr lang="es-MX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incentivado </a:t>
                      </a:r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por LU´UM.” Sr. Abel</a:t>
                      </a:r>
                      <a:endParaRPr lang="es-MX" sz="1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8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Mercado </a:t>
                      </a:r>
                      <a:r>
                        <a:rPr lang="es-MX" sz="1400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Tianquiskilitl</a:t>
                      </a:r>
                      <a:endParaRPr lang="es-MX" sz="1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años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“Es una Iniciativa</a:t>
                      </a:r>
                      <a:r>
                        <a:rPr lang="es-MX" sz="1400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para promover la participación de chinamperos.” Sra. Silvia</a:t>
                      </a:r>
                      <a:endParaRPr lang="es-MX" sz="1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99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Mercado del Trueque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años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“Proyecto</a:t>
                      </a:r>
                      <a:r>
                        <a:rPr lang="es-MX" sz="1400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Secretaría del Medio Ambiente que promueve la conciencia del reciclaje.” Daniela</a:t>
                      </a:r>
                      <a:endParaRPr lang="es-MX" sz="1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8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Tianguis Orgánico Bosque de Agua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años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“Es un proyecto</a:t>
                      </a:r>
                      <a:r>
                        <a:rPr lang="es-MX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que promueve el </a:t>
                      </a:r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acceso a</a:t>
                      </a:r>
                      <a:r>
                        <a:rPr lang="es-MX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alimentos libres de tóxicos.” Sr.</a:t>
                      </a:r>
                      <a:r>
                        <a:rPr lang="es-MX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Antonio</a:t>
                      </a:r>
                      <a:endParaRPr lang="es-MX" sz="1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99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Tianguis Alternativo Tepepan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años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“Aquí se crean espacios de venta con productores locales</a:t>
                      </a:r>
                      <a:r>
                        <a:rPr lang="es-MX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que acercan</a:t>
                      </a:r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a la comunidad.” Sra. María</a:t>
                      </a:r>
                      <a:r>
                        <a:rPr lang="es-MX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Eugenia</a:t>
                      </a:r>
                      <a:endParaRPr lang="es-MX" sz="1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99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Foro Tianguis Alternativo Ecológico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años</a:t>
                      </a: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“No hay</a:t>
                      </a:r>
                      <a:r>
                        <a:rPr lang="es-MX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diferencia entre cliente y vendedor, hay mucho cariño y empatía</a:t>
                      </a:r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.” Sr.</a:t>
                      </a:r>
                      <a:r>
                        <a:rPr lang="es-MX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Tomás</a:t>
                      </a:r>
                      <a:endParaRPr lang="es-MX" sz="1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4A1DCA-876C-CD4D-96CD-D503E50B3E34}"/>
              </a:ext>
            </a:extLst>
          </p:cNvPr>
          <p:cNvSpPr txBox="1"/>
          <p:nvPr/>
        </p:nvSpPr>
        <p:spPr>
          <a:xfrm>
            <a:off x="1104538" y="5800338"/>
            <a:ext cx="1008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Fuente: Elaboración propia con base la revisión de las Páginas Web y trabajo de campo. </a:t>
            </a:r>
          </a:p>
        </p:txBody>
      </p:sp>
    </p:spTree>
    <p:extLst>
      <p:ext uri="{BB962C8B-B14F-4D97-AF65-F5344CB8AC3E}">
        <p14:creationId xmlns:p14="http://schemas.microsoft.com/office/powerpoint/2010/main" val="377791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68" y="2421466"/>
            <a:ext cx="6832600" cy="41402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7634" y="1117600"/>
            <a:ext cx="88857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700" dirty="0"/>
              <a:t>Una característica común es la cercanía geográfica de los productores con respecto a  los mercados. La distancia media desde su localidad a los mercados es de 45 km. Con una mínima de 0 que corresponde a los huertos urbanos  y una máxima de 100 kms.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7634" y="364901"/>
            <a:ext cx="10384366" cy="59183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MX" sz="2500" dirty="0">
                <a:solidFill>
                  <a:schemeClr val="tx1"/>
                </a:solidFill>
              </a:rPr>
              <a:t>Distancia del origen al mercado</a:t>
            </a:r>
          </a:p>
        </p:txBody>
      </p:sp>
    </p:spTree>
    <p:extLst>
      <p:ext uri="{BB962C8B-B14F-4D97-AF65-F5344CB8AC3E}">
        <p14:creationId xmlns:p14="http://schemas.microsoft.com/office/powerpoint/2010/main" val="203119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2921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MX" sz="2500" dirty="0">
                <a:solidFill>
                  <a:schemeClr val="tx1"/>
                </a:solidFill>
              </a:rPr>
              <a:t>Autoconsumo y comercialización de alimentos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043" y="2273300"/>
            <a:ext cx="6648457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148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1302</Words>
  <Application>Microsoft Macintosh PowerPoint</Application>
  <PresentationFormat>Widescreen</PresentationFormat>
  <Paragraphs>125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Trebuchet MS</vt:lpstr>
      <vt:lpstr>Wingdings 3</vt:lpstr>
      <vt:lpstr>Faceta</vt:lpstr>
      <vt:lpstr>Tema de Office</vt:lpstr>
      <vt:lpstr>                       </vt:lpstr>
      <vt:lpstr>CONTENIDO</vt:lpstr>
      <vt:lpstr>Sistema agroalimentario localizado y gobernanza territorial</vt:lpstr>
      <vt:lpstr>ALIMENTOS Y CIRCUITOS TERRITORIALES</vt:lpstr>
      <vt:lpstr>Sistemas agroalimentarios locales diferenciación y sostenibilidad</vt:lpstr>
      <vt:lpstr>CIRCUITOS CORTOS AGROALIMENTARIOS. CARACTERÍSTICAS</vt:lpstr>
      <vt:lpstr>Mercados alternativos en la Ciudad de México. Características</vt:lpstr>
      <vt:lpstr>Distancia del origen al mercado</vt:lpstr>
      <vt:lpstr>Autoconsumo y comercialización de alimentos</vt:lpstr>
      <vt:lpstr>Participación en otros canales de comercialización. </vt:lpstr>
      <vt:lpstr>Percepción de los productores sobre los consumidores  </vt:lpstr>
      <vt:lpstr>Valoración de los productores</vt:lpstr>
      <vt:lpstr>Resiliencia de los CCA. Valoración y conservación de la agrobiodiversidad</vt:lpstr>
      <vt:lpstr>Resiliencia de los CCA. Las emociones y las economías solidarias </vt:lpstr>
      <vt:lpstr>Problemas y conflictos</vt:lpstr>
      <vt:lpstr>Pandemia e innovaciones</vt:lpstr>
      <vt:lpstr>PowerPoint Presentation</vt:lpstr>
      <vt:lpstr>Conclusiones</vt:lpstr>
      <vt:lpstr>Bibliografía citada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</dc:title>
  <dc:creator>Gerardo Torres Salcido</dc:creator>
  <cp:lastModifiedBy>Gerardo Torres Salcido</cp:lastModifiedBy>
  <cp:revision>5</cp:revision>
  <dcterms:created xsi:type="dcterms:W3CDTF">2021-09-07T19:56:14Z</dcterms:created>
  <dcterms:modified xsi:type="dcterms:W3CDTF">2021-09-14T16:28:52Z</dcterms:modified>
</cp:coreProperties>
</file>