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2" r:id="rId4"/>
    <p:sldId id="260" r:id="rId5"/>
    <p:sldId id="274" r:id="rId6"/>
    <p:sldId id="280" r:id="rId7"/>
    <p:sldId id="275" r:id="rId8"/>
    <p:sldId id="276" r:id="rId9"/>
    <p:sldId id="277" r:id="rId10"/>
    <p:sldId id="279" r:id="rId11"/>
    <p:sldId id="278" r:id="rId12"/>
    <p:sldId id="261" r:id="rId13"/>
    <p:sldId id="283" r:id="rId14"/>
    <p:sldId id="281" r:id="rId15"/>
    <p:sldId id="25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674" autoAdjust="0"/>
  </p:normalViewPr>
  <p:slideViewPr>
    <p:cSldViewPr snapToGrid="0">
      <p:cViewPr varScale="1">
        <p:scale>
          <a:sx n="76" d="100"/>
          <a:sy n="76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F1590-95F8-4922-8429-47A513F329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2BCBF2-F17E-4672-B853-7A63B2A2197C}">
      <dgm:prSet phldrT="[Texte]" custT="1"/>
      <dgm:spPr/>
      <dgm:t>
        <a:bodyPr/>
        <a:lstStyle/>
        <a:p>
          <a:r>
            <a:rPr lang="es-CO" sz="1600" b="1" noProof="0" dirty="0"/>
            <a:t>1990 </a:t>
          </a:r>
          <a:br>
            <a:rPr lang="es-CO" sz="1600" b="1" noProof="0" dirty="0"/>
          </a:br>
          <a:r>
            <a:rPr lang="es-CO" sz="1600" b="1" noProof="0" dirty="0"/>
            <a:t>Concepto de SAN y derecho a alimentación</a:t>
          </a:r>
        </a:p>
      </dgm:t>
    </dgm:pt>
    <dgm:pt modelId="{2382B741-22A3-4C77-A60E-75DC35717EE3}" type="parTrans" cxnId="{DD389E7B-FD65-422C-906B-32FA7CE3740E}">
      <dgm:prSet/>
      <dgm:spPr/>
      <dgm:t>
        <a:bodyPr/>
        <a:lstStyle/>
        <a:p>
          <a:endParaRPr lang="es-CO" noProof="0" dirty="0"/>
        </a:p>
      </dgm:t>
    </dgm:pt>
    <dgm:pt modelId="{837CED2B-6F42-40DB-884F-0C1933DB8BED}" type="sibTrans" cxnId="{DD389E7B-FD65-422C-906B-32FA7CE3740E}">
      <dgm:prSet/>
      <dgm:spPr/>
      <dgm:t>
        <a:bodyPr/>
        <a:lstStyle/>
        <a:p>
          <a:endParaRPr lang="es-CO" noProof="0" dirty="0"/>
        </a:p>
      </dgm:t>
    </dgm:pt>
    <dgm:pt modelId="{FC21B624-EB69-4525-9238-F8DA2052F4D1}">
      <dgm:prSet phldrT="[Texte]" custT="1"/>
      <dgm:spPr/>
      <dgm:t>
        <a:bodyPr/>
        <a:lstStyle/>
        <a:p>
          <a:r>
            <a:rPr lang="es-CO" sz="1600" noProof="0" dirty="0"/>
            <a:t>2000 </a:t>
          </a:r>
          <a:br>
            <a:rPr lang="es-CO" sz="1600" noProof="0" dirty="0"/>
          </a:br>
          <a:r>
            <a:rPr lang="es-CO" sz="1600" b="1" noProof="0" dirty="0"/>
            <a:t>Inseguridad alimentaria, hambruna y desnutrición </a:t>
          </a:r>
          <a:r>
            <a:rPr lang="es-CO" sz="1600" noProof="0" dirty="0"/>
            <a:t>: políticas de acceso a alimentos (</a:t>
          </a:r>
          <a:r>
            <a:rPr lang="es-CO" sz="1600" noProof="0" dirty="0" err="1"/>
            <a:t>ej</a:t>
          </a:r>
          <a:r>
            <a:rPr lang="es-CO" sz="1600" noProof="0" dirty="0"/>
            <a:t>: </a:t>
          </a:r>
          <a:r>
            <a:rPr lang="es-CO" sz="1600" noProof="0" dirty="0" err="1"/>
            <a:t>Fome</a:t>
          </a:r>
          <a:r>
            <a:rPr lang="es-CO" sz="1600" noProof="0" dirty="0"/>
            <a:t> </a:t>
          </a:r>
          <a:r>
            <a:rPr lang="es-CO" sz="1600" noProof="0" dirty="0" err="1"/>
            <a:t>zéro</a:t>
          </a:r>
          <a:r>
            <a:rPr lang="es-CO" sz="1600" noProof="0" dirty="0"/>
            <a:t>, </a:t>
          </a:r>
          <a:r>
            <a:rPr lang="es-CO" sz="1600" noProof="0" dirty="0" err="1"/>
            <a:t>Brazil</a:t>
          </a:r>
          <a:r>
            <a:rPr lang="es-CO" sz="1600" noProof="0" dirty="0"/>
            <a:t>) </a:t>
          </a:r>
        </a:p>
      </dgm:t>
    </dgm:pt>
    <dgm:pt modelId="{08119821-66FF-4763-B311-1D684AC14580}" type="parTrans" cxnId="{98C5634D-7526-4C45-8642-BFE618C394BF}">
      <dgm:prSet/>
      <dgm:spPr/>
      <dgm:t>
        <a:bodyPr/>
        <a:lstStyle/>
        <a:p>
          <a:endParaRPr lang="es-CO" noProof="0" dirty="0"/>
        </a:p>
      </dgm:t>
    </dgm:pt>
    <dgm:pt modelId="{5B46EDC0-B68D-4CC4-A1C5-9B29B3D62C6F}" type="sibTrans" cxnId="{98C5634D-7526-4C45-8642-BFE618C394BF}">
      <dgm:prSet/>
      <dgm:spPr/>
      <dgm:t>
        <a:bodyPr/>
        <a:lstStyle/>
        <a:p>
          <a:endParaRPr lang="es-CO" noProof="0" dirty="0"/>
        </a:p>
      </dgm:t>
    </dgm:pt>
    <dgm:pt modelId="{419CDDA0-9BB9-4CB8-8E80-3B032CC61CFF}">
      <dgm:prSet phldrT="[Texte]"/>
      <dgm:spPr/>
      <dgm:t>
        <a:bodyPr/>
        <a:lstStyle/>
        <a:p>
          <a:r>
            <a:rPr lang="es-CO" noProof="0" dirty="0">
              <a:latin typeface="Calibri" panose="020F0502020204030204" pitchFamily="34" charset="0"/>
            </a:rPr>
            <a:t>≈</a:t>
          </a:r>
          <a:r>
            <a:rPr lang="es-CO" noProof="0" dirty="0"/>
            <a:t>2010</a:t>
          </a:r>
        </a:p>
        <a:p>
          <a:r>
            <a:rPr lang="es-CO" b="1" noProof="0" dirty="0"/>
            <a:t>Cuestiones de sostenibilidad: </a:t>
          </a:r>
        </a:p>
        <a:p>
          <a:r>
            <a:rPr lang="es-CO" noProof="0" dirty="0"/>
            <a:t>- abastecer a las ciudades sin destruir la naturaleza, </a:t>
          </a:r>
        </a:p>
        <a:p>
          <a:r>
            <a:rPr lang="es-CO" noProof="0" dirty="0"/>
            <a:t>- ajustar su consumo a la capacidad de producción del planeta,</a:t>
          </a:r>
        </a:p>
        <a:p>
          <a:r>
            <a:rPr lang="es-CO" noProof="0" dirty="0"/>
            <a:t>- acortar las distancias entre el consumidor y el productor,</a:t>
          </a:r>
        </a:p>
        <a:p>
          <a:r>
            <a:rPr lang="es-CO" noProof="0" dirty="0"/>
            <a:t>- reducir el desperdicio y el despilfarro</a:t>
          </a:r>
        </a:p>
        <a:p>
          <a:endParaRPr lang="es-CO" noProof="0" dirty="0"/>
        </a:p>
      </dgm:t>
    </dgm:pt>
    <dgm:pt modelId="{51E33AD6-C048-4BF9-BFC9-D94998A50D1A}" type="parTrans" cxnId="{416992D2-2CC3-40F1-8CA1-57C9DACEA3C6}">
      <dgm:prSet/>
      <dgm:spPr/>
      <dgm:t>
        <a:bodyPr/>
        <a:lstStyle/>
        <a:p>
          <a:endParaRPr lang="es-CO" noProof="0" dirty="0"/>
        </a:p>
      </dgm:t>
    </dgm:pt>
    <dgm:pt modelId="{4C4A50EC-F27E-49D1-8277-136743B16A91}" type="sibTrans" cxnId="{416992D2-2CC3-40F1-8CA1-57C9DACEA3C6}">
      <dgm:prSet/>
      <dgm:spPr/>
      <dgm:t>
        <a:bodyPr/>
        <a:lstStyle/>
        <a:p>
          <a:endParaRPr lang="es-CO" noProof="0" dirty="0"/>
        </a:p>
      </dgm:t>
    </dgm:pt>
    <dgm:pt modelId="{B68FF70D-BEF8-43B5-8354-6BBF6DB4A858}">
      <dgm:prSet/>
      <dgm:spPr/>
      <dgm:t>
        <a:bodyPr/>
        <a:lstStyle/>
        <a:p>
          <a:r>
            <a:rPr lang="es-CO" noProof="0" dirty="0">
              <a:latin typeface="Calibri" panose="020F0502020204030204" pitchFamily="34" charset="0"/>
            </a:rPr>
            <a:t>≈</a:t>
          </a:r>
          <a:r>
            <a:rPr lang="es-CO" noProof="0" dirty="0"/>
            <a:t>2005 </a:t>
          </a:r>
        </a:p>
        <a:p>
          <a:r>
            <a:rPr lang="es-CO" b="1" noProof="0" dirty="0"/>
            <a:t>Cuestiones nutricional </a:t>
          </a:r>
          <a:r>
            <a:rPr lang="es-CO" noProof="0" dirty="0"/>
            <a:t>: Malnutrición, obesidad, diabetes, enfermedad </a:t>
          </a:r>
          <a:r>
            <a:rPr lang="es-CO" noProof="0" dirty="0" err="1"/>
            <a:t>cardio</a:t>
          </a:r>
          <a:r>
            <a:rPr lang="es-CO" noProof="0" dirty="0"/>
            <a:t> vascular</a:t>
          </a:r>
        </a:p>
        <a:p>
          <a:r>
            <a:rPr lang="es-CO" noProof="0" dirty="0"/>
            <a:t>Desafíos sanitario : crisis sanitario (vaca loca,…) visión de la higiene de los alimentos</a:t>
          </a:r>
        </a:p>
      </dgm:t>
    </dgm:pt>
    <dgm:pt modelId="{B1361122-F4BE-4DE2-A89D-6ED078AEF48E}" type="parTrans" cxnId="{17DBFBC0-3FE7-48F6-87EF-EBB6DA8017DD}">
      <dgm:prSet/>
      <dgm:spPr/>
      <dgm:t>
        <a:bodyPr/>
        <a:lstStyle/>
        <a:p>
          <a:endParaRPr lang="es-CO" noProof="0" dirty="0"/>
        </a:p>
      </dgm:t>
    </dgm:pt>
    <dgm:pt modelId="{6A98D0D5-3C12-4CDF-9F97-1925A7A1C7F3}" type="sibTrans" cxnId="{17DBFBC0-3FE7-48F6-87EF-EBB6DA8017DD}">
      <dgm:prSet/>
      <dgm:spPr/>
      <dgm:t>
        <a:bodyPr/>
        <a:lstStyle/>
        <a:p>
          <a:endParaRPr lang="es-CO" noProof="0" dirty="0"/>
        </a:p>
      </dgm:t>
    </dgm:pt>
    <dgm:pt modelId="{C5726DA7-C892-45E3-84D5-EF7F17166C44}">
      <dgm:prSet/>
      <dgm:spPr/>
      <dgm:t>
        <a:bodyPr/>
        <a:lstStyle/>
        <a:p>
          <a:r>
            <a:rPr lang="es-CO" noProof="0" dirty="0"/>
            <a:t>&gt; </a:t>
          </a:r>
          <a:r>
            <a:rPr lang="es-CO" b="1" noProof="0" dirty="0"/>
            <a:t>2020 Nuevos actores, nuevos cuestiones y desafíos?</a:t>
          </a:r>
        </a:p>
        <a:p>
          <a:r>
            <a:rPr lang="es-CO" noProof="0" dirty="0"/>
            <a:t>- Numérico</a:t>
          </a:r>
        </a:p>
        <a:p>
          <a:r>
            <a:rPr lang="es-CO" noProof="0" dirty="0"/>
            <a:t>- </a:t>
          </a:r>
          <a:r>
            <a:rPr lang="es-CO" noProof="0" dirty="0" err="1"/>
            <a:t>Nutri-genetico</a:t>
          </a:r>
          <a:endParaRPr lang="es-CO" noProof="0" dirty="0"/>
        </a:p>
        <a:p>
          <a:r>
            <a:rPr lang="es-CO" noProof="0" dirty="0"/>
            <a:t>- Industrial</a:t>
          </a:r>
        </a:p>
        <a:p>
          <a:r>
            <a:rPr lang="es-CO" noProof="0" dirty="0"/>
            <a:t>- Urbano</a:t>
          </a:r>
        </a:p>
        <a:p>
          <a:endParaRPr lang="es-CO" noProof="0" dirty="0"/>
        </a:p>
        <a:p>
          <a:r>
            <a:rPr lang="es-CO" noProof="0" dirty="0"/>
            <a:t> </a:t>
          </a:r>
        </a:p>
        <a:p>
          <a:endParaRPr lang="es-CO" noProof="0" dirty="0"/>
        </a:p>
      </dgm:t>
    </dgm:pt>
    <dgm:pt modelId="{F42DF9ED-3E17-466B-951A-DEFBD17A40FF}" type="parTrans" cxnId="{091C6BFC-BB2C-4F0A-A9D3-003C499D7922}">
      <dgm:prSet/>
      <dgm:spPr/>
      <dgm:t>
        <a:bodyPr/>
        <a:lstStyle/>
        <a:p>
          <a:endParaRPr lang="es-CO" noProof="0" dirty="0"/>
        </a:p>
      </dgm:t>
    </dgm:pt>
    <dgm:pt modelId="{8FA4C14F-65EA-478D-9D0D-7C477486C2F4}" type="sibTrans" cxnId="{091C6BFC-BB2C-4F0A-A9D3-003C499D7922}">
      <dgm:prSet/>
      <dgm:spPr/>
      <dgm:t>
        <a:bodyPr/>
        <a:lstStyle/>
        <a:p>
          <a:endParaRPr lang="es-CO" noProof="0" dirty="0"/>
        </a:p>
      </dgm:t>
    </dgm:pt>
    <dgm:pt modelId="{7A8FAFA6-C0C0-49CE-A571-AA6DAE81C578}" type="pres">
      <dgm:prSet presAssocID="{DA7F1590-95F8-4922-8429-47A513F329CA}" presName="arrowDiagram" presStyleCnt="0">
        <dgm:presLayoutVars>
          <dgm:chMax val="5"/>
          <dgm:dir/>
          <dgm:resizeHandles val="exact"/>
        </dgm:presLayoutVars>
      </dgm:prSet>
      <dgm:spPr/>
    </dgm:pt>
    <dgm:pt modelId="{F733AB0B-53DA-49E4-A4A4-6BCCF2D3E1C0}" type="pres">
      <dgm:prSet presAssocID="{DA7F1590-95F8-4922-8429-47A513F329CA}" presName="arrow" presStyleLbl="bgShp" presStyleIdx="0" presStyleCnt="1"/>
      <dgm:spPr/>
    </dgm:pt>
    <dgm:pt modelId="{212C450F-0237-47E3-88D3-3FED61AEEF88}" type="pres">
      <dgm:prSet presAssocID="{DA7F1590-95F8-4922-8429-47A513F329CA}" presName="arrowDiagram5" presStyleCnt="0"/>
      <dgm:spPr/>
    </dgm:pt>
    <dgm:pt modelId="{B7CAD450-3575-435B-AC17-CFBC14DB3CC0}" type="pres">
      <dgm:prSet presAssocID="{8F2BCBF2-F17E-4672-B853-7A63B2A2197C}" presName="bullet5a" presStyleLbl="node1" presStyleIdx="0" presStyleCnt="5"/>
      <dgm:spPr/>
    </dgm:pt>
    <dgm:pt modelId="{40A9A176-F879-4EDF-BD4C-B6E3AE9CB15D}" type="pres">
      <dgm:prSet presAssocID="{8F2BCBF2-F17E-4672-B853-7A63B2A2197C}" presName="textBox5a" presStyleLbl="revTx" presStyleIdx="0" presStyleCnt="5" custScaleX="126200" custScaleY="67704" custLinFactNeighborX="-13011" custLinFactNeighborY="0">
        <dgm:presLayoutVars>
          <dgm:bulletEnabled val="1"/>
        </dgm:presLayoutVars>
      </dgm:prSet>
      <dgm:spPr/>
    </dgm:pt>
    <dgm:pt modelId="{D4E307B2-6CD4-4D83-88A0-DFB42B625D3C}" type="pres">
      <dgm:prSet presAssocID="{FC21B624-EB69-4525-9238-F8DA2052F4D1}" presName="bullet5b" presStyleLbl="node1" presStyleIdx="1" presStyleCnt="5"/>
      <dgm:spPr/>
    </dgm:pt>
    <dgm:pt modelId="{BBECD5C5-8F63-41A7-8318-0BCCB757C1BD}" type="pres">
      <dgm:prSet presAssocID="{FC21B624-EB69-4525-9238-F8DA2052F4D1}" presName="textBox5b" presStyleLbl="revTx" presStyleIdx="1" presStyleCnt="5" custScaleX="100445" custScaleY="93372" custLinFactNeighborX="5567" custLinFactNeighborY="-1590">
        <dgm:presLayoutVars>
          <dgm:bulletEnabled val="1"/>
        </dgm:presLayoutVars>
      </dgm:prSet>
      <dgm:spPr/>
    </dgm:pt>
    <dgm:pt modelId="{B397BD78-48F7-4DF9-AC16-EA61936CD714}" type="pres">
      <dgm:prSet presAssocID="{B68FF70D-BEF8-43B5-8354-6BBF6DB4A858}" presName="bullet5c" presStyleLbl="node1" presStyleIdx="2" presStyleCnt="5"/>
      <dgm:spPr/>
    </dgm:pt>
    <dgm:pt modelId="{A13C3E9D-63C7-493F-9E30-9EFD5A1C781A}" type="pres">
      <dgm:prSet presAssocID="{B68FF70D-BEF8-43B5-8354-6BBF6DB4A858}" presName="textBox5c" presStyleLbl="revTx" presStyleIdx="2" presStyleCnt="5" custScaleY="103178">
        <dgm:presLayoutVars>
          <dgm:bulletEnabled val="1"/>
        </dgm:presLayoutVars>
      </dgm:prSet>
      <dgm:spPr/>
    </dgm:pt>
    <dgm:pt modelId="{E6D6593A-E259-4B54-9692-16198C2A6B4C}" type="pres">
      <dgm:prSet presAssocID="{419CDDA0-9BB9-4CB8-8E80-3B032CC61CFF}" presName="bullet5d" presStyleLbl="node1" presStyleIdx="3" presStyleCnt="5"/>
      <dgm:spPr/>
    </dgm:pt>
    <dgm:pt modelId="{828C6D34-CAFC-4C66-B556-4E358E22B3E7}" type="pres">
      <dgm:prSet presAssocID="{419CDDA0-9BB9-4CB8-8E80-3B032CC61CFF}" presName="textBox5d" presStyleLbl="revTx" presStyleIdx="3" presStyleCnt="5" custScaleX="113550" custScaleY="115541" custLinFactNeighborX="-2502" custLinFactNeighborY="9407">
        <dgm:presLayoutVars>
          <dgm:bulletEnabled val="1"/>
        </dgm:presLayoutVars>
      </dgm:prSet>
      <dgm:spPr/>
    </dgm:pt>
    <dgm:pt modelId="{6F3E6A13-CFA9-4C96-B975-D9B5A6C9A94E}" type="pres">
      <dgm:prSet presAssocID="{C5726DA7-C892-45E3-84D5-EF7F17166C44}" presName="bullet5e" presStyleLbl="node1" presStyleIdx="4" presStyleCnt="5"/>
      <dgm:spPr/>
    </dgm:pt>
    <dgm:pt modelId="{4AE6A18A-7177-428C-988E-7BBF8A6055AD}" type="pres">
      <dgm:prSet presAssocID="{C5726DA7-C892-45E3-84D5-EF7F17166C44}" presName="textBox5e" presStyleLbl="revTx" presStyleIdx="4" presStyleCnt="5" custScaleX="112537" custScaleY="72787" custLinFactNeighborX="-4243" custLinFactNeighborY="-3832">
        <dgm:presLayoutVars>
          <dgm:bulletEnabled val="1"/>
        </dgm:presLayoutVars>
      </dgm:prSet>
      <dgm:spPr/>
    </dgm:pt>
  </dgm:ptLst>
  <dgm:cxnLst>
    <dgm:cxn modelId="{BB958A0F-300A-460C-9091-6B8F339A88C9}" type="presOf" srcId="{FC21B624-EB69-4525-9238-F8DA2052F4D1}" destId="{BBECD5C5-8F63-41A7-8318-0BCCB757C1BD}" srcOrd="0" destOrd="0" presId="urn:microsoft.com/office/officeart/2005/8/layout/arrow2"/>
    <dgm:cxn modelId="{33381219-C817-4294-B8EC-65AE075BD7A1}" type="presOf" srcId="{C5726DA7-C892-45E3-84D5-EF7F17166C44}" destId="{4AE6A18A-7177-428C-988E-7BBF8A6055AD}" srcOrd="0" destOrd="0" presId="urn:microsoft.com/office/officeart/2005/8/layout/arrow2"/>
    <dgm:cxn modelId="{98C5634D-7526-4C45-8642-BFE618C394BF}" srcId="{DA7F1590-95F8-4922-8429-47A513F329CA}" destId="{FC21B624-EB69-4525-9238-F8DA2052F4D1}" srcOrd="1" destOrd="0" parTransId="{08119821-66FF-4763-B311-1D684AC14580}" sibTransId="{5B46EDC0-B68D-4CC4-A1C5-9B29B3D62C6F}"/>
    <dgm:cxn modelId="{4AF5526E-B0B0-482C-B7B1-0D1174F53C81}" type="presOf" srcId="{DA7F1590-95F8-4922-8429-47A513F329CA}" destId="{7A8FAFA6-C0C0-49CE-A571-AA6DAE81C578}" srcOrd="0" destOrd="0" presId="urn:microsoft.com/office/officeart/2005/8/layout/arrow2"/>
    <dgm:cxn modelId="{DD389E7B-FD65-422C-906B-32FA7CE3740E}" srcId="{DA7F1590-95F8-4922-8429-47A513F329CA}" destId="{8F2BCBF2-F17E-4672-B853-7A63B2A2197C}" srcOrd="0" destOrd="0" parTransId="{2382B741-22A3-4C77-A60E-75DC35717EE3}" sibTransId="{837CED2B-6F42-40DB-884F-0C1933DB8BED}"/>
    <dgm:cxn modelId="{4C60C3A7-94DE-4C25-A326-87A55EDE439A}" type="presOf" srcId="{419CDDA0-9BB9-4CB8-8E80-3B032CC61CFF}" destId="{828C6D34-CAFC-4C66-B556-4E358E22B3E7}" srcOrd="0" destOrd="0" presId="urn:microsoft.com/office/officeart/2005/8/layout/arrow2"/>
    <dgm:cxn modelId="{11B720B5-8B6F-4A7B-9C16-38D1FCE782FE}" type="presOf" srcId="{B68FF70D-BEF8-43B5-8354-6BBF6DB4A858}" destId="{A13C3E9D-63C7-493F-9E30-9EFD5A1C781A}" srcOrd="0" destOrd="0" presId="urn:microsoft.com/office/officeart/2005/8/layout/arrow2"/>
    <dgm:cxn modelId="{17DBFBC0-3FE7-48F6-87EF-EBB6DA8017DD}" srcId="{DA7F1590-95F8-4922-8429-47A513F329CA}" destId="{B68FF70D-BEF8-43B5-8354-6BBF6DB4A858}" srcOrd="2" destOrd="0" parTransId="{B1361122-F4BE-4DE2-A89D-6ED078AEF48E}" sibTransId="{6A98D0D5-3C12-4CDF-9F97-1925A7A1C7F3}"/>
    <dgm:cxn modelId="{416992D2-2CC3-40F1-8CA1-57C9DACEA3C6}" srcId="{DA7F1590-95F8-4922-8429-47A513F329CA}" destId="{419CDDA0-9BB9-4CB8-8E80-3B032CC61CFF}" srcOrd="3" destOrd="0" parTransId="{51E33AD6-C048-4BF9-BFC9-D94998A50D1A}" sibTransId="{4C4A50EC-F27E-49D1-8277-136743B16A91}"/>
    <dgm:cxn modelId="{BCD176E8-B78D-48A5-AD66-9A85F8EAB10C}" type="presOf" srcId="{8F2BCBF2-F17E-4672-B853-7A63B2A2197C}" destId="{40A9A176-F879-4EDF-BD4C-B6E3AE9CB15D}" srcOrd="0" destOrd="0" presId="urn:microsoft.com/office/officeart/2005/8/layout/arrow2"/>
    <dgm:cxn modelId="{091C6BFC-BB2C-4F0A-A9D3-003C499D7922}" srcId="{DA7F1590-95F8-4922-8429-47A513F329CA}" destId="{C5726DA7-C892-45E3-84D5-EF7F17166C44}" srcOrd="4" destOrd="0" parTransId="{F42DF9ED-3E17-466B-951A-DEFBD17A40FF}" sibTransId="{8FA4C14F-65EA-478D-9D0D-7C477486C2F4}"/>
    <dgm:cxn modelId="{00700708-E4A7-43C7-A81F-4E4B1E158596}" type="presParOf" srcId="{7A8FAFA6-C0C0-49CE-A571-AA6DAE81C578}" destId="{F733AB0B-53DA-49E4-A4A4-6BCCF2D3E1C0}" srcOrd="0" destOrd="0" presId="urn:microsoft.com/office/officeart/2005/8/layout/arrow2"/>
    <dgm:cxn modelId="{CFE9F36A-47A7-4C81-B0FD-79D1BC8B49A3}" type="presParOf" srcId="{7A8FAFA6-C0C0-49CE-A571-AA6DAE81C578}" destId="{212C450F-0237-47E3-88D3-3FED61AEEF88}" srcOrd="1" destOrd="0" presId="urn:microsoft.com/office/officeart/2005/8/layout/arrow2"/>
    <dgm:cxn modelId="{C0BF6242-5B31-456E-BCB3-BFF8E91C90F0}" type="presParOf" srcId="{212C450F-0237-47E3-88D3-3FED61AEEF88}" destId="{B7CAD450-3575-435B-AC17-CFBC14DB3CC0}" srcOrd="0" destOrd="0" presId="urn:microsoft.com/office/officeart/2005/8/layout/arrow2"/>
    <dgm:cxn modelId="{B6A1270D-E7B4-4E0F-9D9B-20852E2264E7}" type="presParOf" srcId="{212C450F-0237-47E3-88D3-3FED61AEEF88}" destId="{40A9A176-F879-4EDF-BD4C-B6E3AE9CB15D}" srcOrd="1" destOrd="0" presId="urn:microsoft.com/office/officeart/2005/8/layout/arrow2"/>
    <dgm:cxn modelId="{308767CE-EBE4-4FA8-AFB9-48C682375296}" type="presParOf" srcId="{212C450F-0237-47E3-88D3-3FED61AEEF88}" destId="{D4E307B2-6CD4-4D83-88A0-DFB42B625D3C}" srcOrd="2" destOrd="0" presId="urn:microsoft.com/office/officeart/2005/8/layout/arrow2"/>
    <dgm:cxn modelId="{CA17F7BA-E5CE-4D00-9CF9-080A721B9F1A}" type="presParOf" srcId="{212C450F-0237-47E3-88D3-3FED61AEEF88}" destId="{BBECD5C5-8F63-41A7-8318-0BCCB757C1BD}" srcOrd="3" destOrd="0" presId="urn:microsoft.com/office/officeart/2005/8/layout/arrow2"/>
    <dgm:cxn modelId="{34E0F23F-6F9A-49AC-BF77-9C06C4F0DC5B}" type="presParOf" srcId="{212C450F-0237-47E3-88D3-3FED61AEEF88}" destId="{B397BD78-48F7-4DF9-AC16-EA61936CD714}" srcOrd="4" destOrd="0" presId="urn:microsoft.com/office/officeart/2005/8/layout/arrow2"/>
    <dgm:cxn modelId="{F709DAD2-2B7A-4753-BB33-F592AF1D6B2E}" type="presParOf" srcId="{212C450F-0237-47E3-88D3-3FED61AEEF88}" destId="{A13C3E9D-63C7-493F-9E30-9EFD5A1C781A}" srcOrd="5" destOrd="0" presId="urn:microsoft.com/office/officeart/2005/8/layout/arrow2"/>
    <dgm:cxn modelId="{5A688888-F304-42EE-8426-964F6C9D33CC}" type="presParOf" srcId="{212C450F-0237-47E3-88D3-3FED61AEEF88}" destId="{E6D6593A-E259-4B54-9692-16198C2A6B4C}" srcOrd="6" destOrd="0" presId="urn:microsoft.com/office/officeart/2005/8/layout/arrow2"/>
    <dgm:cxn modelId="{4165E653-F53F-4FBD-B579-389AE4B0315B}" type="presParOf" srcId="{212C450F-0237-47E3-88D3-3FED61AEEF88}" destId="{828C6D34-CAFC-4C66-B556-4E358E22B3E7}" srcOrd="7" destOrd="0" presId="urn:microsoft.com/office/officeart/2005/8/layout/arrow2"/>
    <dgm:cxn modelId="{505C1AB1-B426-4F75-8737-2FFD30EB8E16}" type="presParOf" srcId="{212C450F-0237-47E3-88D3-3FED61AEEF88}" destId="{6F3E6A13-CFA9-4C96-B975-D9B5A6C9A94E}" srcOrd="8" destOrd="0" presId="urn:microsoft.com/office/officeart/2005/8/layout/arrow2"/>
    <dgm:cxn modelId="{2A94F287-664C-4948-AF29-314CCF0EB338}" type="presParOf" srcId="{212C450F-0237-47E3-88D3-3FED61AEEF88}" destId="{4AE6A18A-7177-428C-988E-7BBF8A6055A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3AB0B-53DA-49E4-A4A4-6BCCF2D3E1C0}">
      <dsp:nvSpPr>
        <dsp:cNvPr id="0" name=""/>
        <dsp:cNvSpPr/>
      </dsp:nvSpPr>
      <dsp:spPr>
        <a:xfrm>
          <a:off x="-54453" y="720510"/>
          <a:ext cx="8686800" cy="54292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D450-3575-435B-AC17-CFBC14DB3CC0}">
      <dsp:nvSpPr>
        <dsp:cNvPr id="0" name=""/>
        <dsp:cNvSpPr/>
      </dsp:nvSpPr>
      <dsp:spPr>
        <a:xfrm>
          <a:off x="801196" y="4757700"/>
          <a:ext cx="199796" cy="19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9A176-F879-4EDF-BD4C-B6E3AE9CB15D}">
      <dsp:nvSpPr>
        <dsp:cNvPr id="0" name=""/>
        <dsp:cNvSpPr/>
      </dsp:nvSpPr>
      <dsp:spPr>
        <a:xfrm>
          <a:off x="603959" y="5066256"/>
          <a:ext cx="1436119" cy="87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6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noProof="0" dirty="0"/>
            <a:t>1990 </a:t>
          </a:r>
          <a:br>
            <a:rPr lang="es-CO" sz="1600" b="1" kern="1200" noProof="0" dirty="0"/>
          </a:br>
          <a:r>
            <a:rPr lang="es-CO" sz="1600" b="1" kern="1200" noProof="0" dirty="0"/>
            <a:t>Concepto de SAN y derecho a alimentación</a:t>
          </a:r>
        </a:p>
      </dsp:txBody>
      <dsp:txXfrm>
        <a:off x="603959" y="5066256"/>
        <a:ext cx="1436119" cy="874845"/>
      </dsp:txXfrm>
    </dsp:sp>
    <dsp:sp modelId="{D4E307B2-6CD4-4D83-88A0-DFB42B625D3C}">
      <dsp:nvSpPr>
        <dsp:cNvPr id="0" name=""/>
        <dsp:cNvSpPr/>
      </dsp:nvSpPr>
      <dsp:spPr>
        <a:xfrm>
          <a:off x="1882703" y="3718542"/>
          <a:ext cx="312724" cy="31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CD5C5-8F63-41A7-8318-0BCCB757C1BD}">
      <dsp:nvSpPr>
        <dsp:cNvPr id="0" name=""/>
        <dsp:cNvSpPr/>
      </dsp:nvSpPr>
      <dsp:spPr>
        <a:xfrm>
          <a:off x="2116133" y="3914123"/>
          <a:ext cx="1448425" cy="212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0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/>
            <a:t>2000 </a:t>
          </a:r>
          <a:br>
            <a:rPr lang="es-CO" sz="1600" kern="1200" noProof="0" dirty="0"/>
          </a:br>
          <a:r>
            <a:rPr lang="es-CO" sz="1600" b="1" kern="1200" noProof="0" dirty="0"/>
            <a:t>Inseguridad alimentaria, hambruna y desnutrición </a:t>
          </a:r>
          <a:r>
            <a:rPr lang="es-CO" sz="1600" kern="1200" noProof="0" dirty="0"/>
            <a:t>: políticas de acceso a alimentos (</a:t>
          </a:r>
          <a:r>
            <a:rPr lang="es-CO" sz="1600" kern="1200" noProof="0" dirty="0" err="1"/>
            <a:t>ej</a:t>
          </a:r>
          <a:r>
            <a:rPr lang="es-CO" sz="1600" kern="1200" noProof="0" dirty="0"/>
            <a:t>: </a:t>
          </a:r>
          <a:r>
            <a:rPr lang="es-CO" sz="1600" kern="1200" noProof="0" dirty="0" err="1"/>
            <a:t>Fome</a:t>
          </a:r>
          <a:r>
            <a:rPr lang="es-CO" sz="1600" kern="1200" noProof="0" dirty="0"/>
            <a:t> </a:t>
          </a:r>
          <a:r>
            <a:rPr lang="es-CO" sz="1600" kern="1200" noProof="0" dirty="0" err="1"/>
            <a:t>zéro</a:t>
          </a:r>
          <a:r>
            <a:rPr lang="es-CO" sz="1600" kern="1200" noProof="0" dirty="0"/>
            <a:t>, </a:t>
          </a:r>
          <a:r>
            <a:rPr lang="es-CO" sz="1600" kern="1200" noProof="0" dirty="0" err="1"/>
            <a:t>Brazil</a:t>
          </a:r>
          <a:r>
            <a:rPr lang="es-CO" sz="1600" kern="1200" noProof="0" dirty="0"/>
            <a:t>) </a:t>
          </a:r>
        </a:p>
      </dsp:txBody>
      <dsp:txXfrm>
        <a:off x="2116133" y="3914123"/>
        <a:ext cx="1448425" cy="2124078"/>
      </dsp:txXfrm>
    </dsp:sp>
    <dsp:sp modelId="{B397BD78-48F7-4DF9-AC16-EA61936CD714}">
      <dsp:nvSpPr>
        <dsp:cNvPr id="0" name=""/>
        <dsp:cNvSpPr/>
      </dsp:nvSpPr>
      <dsp:spPr>
        <a:xfrm>
          <a:off x="3272591" y="2890038"/>
          <a:ext cx="416966" cy="416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C3E9D-63C7-493F-9E30-9EFD5A1C781A}">
      <dsp:nvSpPr>
        <dsp:cNvPr id="0" name=""/>
        <dsp:cNvSpPr/>
      </dsp:nvSpPr>
      <dsp:spPr>
        <a:xfrm>
          <a:off x="3481074" y="3050037"/>
          <a:ext cx="1676552" cy="3148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4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>
              <a:latin typeface="Calibri" panose="020F0502020204030204" pitchFamily="34" charset="0"/>
            </a:rPr>
            <a:t>≈</a:t>
          </a:r>
          <a:r>
            <a:rPr lang="es-CO" sz="1400" kern="1200" noProof="0" dirty="0"/>
            <a:t>2005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noProof="0" dirty="0"/>
            <a:t>Cuestiones nutricional </a:t>
          </a:r>
          <a:r>
            <a:rPr lang="es-CO" sz="1400" kern="1200" noProof="0" dirty="0"/>
            <a:t>: Malnutrición, obesidad, diabetes, enfermedad </a:t>
          </a:r>
          <a:r>
            <a:rPr lang="es-CO" sz="1400" kern="1200" noProof="0" dirty="0" err="1"/>
            <a:t>cardio</a:t>
          </a:r>
          <a:r>
            <a:rPr lang="es-CO" sz="1400" kern="1200" noProof="0" dirty="0"/>
            <a:t> vascular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Desafíos sanitario : crisis sanitario (vaca loca,…) visión de la higiene de los alimentos</a:t>
          </a:r>
        </a:p>
      </dsp:txBody>
      <dsp:txXfrm>
        <a:off x="3481074" y="3050037"/>
        <a:ext cx="1676552" cy="3148206"/>
      </dsp:txXfrm>
    </dsp:sp>
    <dsp:sp modelId="{E6D6593A-E259-4B54-9692-16198C2A6B4C}">
      <dsp:nvSpPr>
        <dsp:cNvPr id="0" name=""/>
        <dsp:cNvSpPr/>
      </dsp:nvSpPr>
      <dsp:spPr>
        <a:xfrm>
          <a:off x="4888335" y="2242871"/>
          <a:ext cx="538581" cy="538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C6D34-CAFC-4C66-B556-4E358E22B3E7}">
      <dsp:nvSpPr>
        <dsp:cNvPr id="0" name=""/>
        <dsp:cNvSpPr/>
      </dsp:nvSpPr>
      <dsp:spPr>
        <a:xfrm>
          <a:off x="4996451" y="2571692"/>
          <a:ext cx="1972772" cy="420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38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>
              <a:latin typeface="Calibri" panose="020F0502020204030204" pitchFamily="34" charset="0"/>
            </a:rPr>
            <a:t>≈</a:t>
          </a:r>
          <a:r>
            <a:rPr lang="es-CO" sz="1400" kern="1200" noProof="0" dirty="0"/>
            <a:t>2010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noProof="0" dirty="0"/>
            <a:t>Cuestiones de sostenibilidad: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abastecer a las ciudades sin destruir la naturaleza,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ajustar su consumo a la capacidad de producción del planeta,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acortar las distancias entre el consumidor y el productor,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reducir el desperdicio y el despilfarro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noProof="0" dirty="0"/>
        </a:p>
      </dsp:txBody>
      <dsp:txXfrm>
        <a:off x="4996451" y="2571692"/>
        <a:ext cx="1972772" cy="4202916"/>
      </dsp:txXfrm>
    </dsp:sp>
    <dsp:sp modelId="{6F3E6A13-CFA9-4C96-B975-D9B5A6C9A94E}">
      <dsp:nvSpPr>
        <dsp:cNvPr id="0" name=""/>
        <dsp:cNvSpPr/>
      </dsp:nvSpPr>
      <dsp:spPr>
        <a:xfrm>
          <a:off x="6551858" y="1810703"/>
          <a:ext cx="686257" cy="68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6A18A-7177-428C-988E-7BBF8A6055AD}">
      <dsp:nvSpPr>
        <dsp:cNvPr id="0" name=""/>
        <dsp:cNvSpPr/>
      </dsp:nvSpPr>
      <dsp:spPr>
        <a:xfrm>
          <a:off x="6712364" y="2544414"/>
          <a:ext cx="1955172" cy="290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3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&gt; </a:t>
          </a:r>
          <a:r>
            <a:rPr lang="es-CO" sz="1400" b="1" kern="1200" noProof="0" dirty="0"/>
            <a:t>2020 Nuevos actores, nuevos cuestiones y desafíos?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Numérico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</a:t>
          </a:r>
          <a:r>
            <a:rPr lang="es-CO" sz="1400" kern="1200" noProof="0" dirty="0" err="1"/>
            <a:t>Nutri-genetico</a:t>
          </a:r>
          <a:endParaRPr lang="es-CO" sz="1400" kern="1200" noProof="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Industrial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- Urbano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noProof="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noProof="0" dirty="0"/>
        </a:p>
      </dsp:txBody>
      <dsp:txXfrm>
        <a:off x="6712364" y="2544414"/>
        <a:ext cx="1955172" cy="2908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9294-FB10-4E71-AD23-0A4FE275BF4E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84A6-6C7E-4AD8-B281-23E2F3C8A3B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524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ED2D3-FA44-47E4-A00A-C88029494B7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3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Universidad federal de integración latino americana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84A6-6C7E-4AD8-B281-23E2F3C8A3B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332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2604-2E3D-4180-9E42-45A9FC2F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ACB1-9975-4C3B-B603-AB6EFA77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1E034-06D7-481C-BAF9-3A22D813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92ACB-AAAF-4744-A0A9-A79CA593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D521-1311-45F4-BE46-FEB5381C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165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1B02-BB32-4A27-A297-BED0A767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7CE46-32C4-44D3-B506-2D213F7CE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6A0D-4F7A-40DB-B873-1FED48D5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7AB2-7209-4B87-A998-E3D0ACA0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C71A-88D5-43C5-B93D-F8270830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1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D48D1-5B3F-4393-9153-17149AAC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AFBA6-507A-47D4-9737-E8E9C046F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9BBF-B83D-4F1F-B962-E148F075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E2AE-F62A-498E-BA66-C475AC37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F3C58-A0E4-4F76-81D8-615663A3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7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0811-45C6-489A-95CE-780C5AAD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97340-7C25-411A-8791-6A313DAD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A2D9-F674-4C0F-A310-9F698C6B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2E348-088E-4C61-BB02-5B64EEA8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AFBF-2898-4AFA-8FAA-C5E883FE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8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F75E-F437-45E9-ADD5-9C36A920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70B76-02FA-40B3-A4D0-2EA73E34C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F22FE-C3FB-4DC9-A610-F38804AB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BE05D-24ED-47A2-803E-9605ACEA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C5E9-20AE-4C2A-B694-9DA98C72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778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6B0B-38B0-421E-92E5-AA833616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8789-4791-4927-8DB5-99D0FDD8F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0A0B8-C642-41CC-80F7-DE90E830E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81FC8-D34C-420E-AC69-DA3A3578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4522-510D-46C2-B363-6A60CE4F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50EC5-D625-4631-B07F-D65F6E12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493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523-7C5D-4DC5-AD58-D5D085C8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E884F-DACB-458C-9A0E-8C17447F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C90F4-B37E-44F5-985C-8033926E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7204A-0742-43EA-9EF7-041BF34A1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259AD-4A9F-43BE-AA7C-754249D53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D4735-394F-4D6D-BE68-6A0A1DE4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2E52D-4C38-400E-9D1C-5F2D8E4C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5F6F5-EFFB-4FA5-8AB3-F0B34684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00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C2B2-1B69-4B06-A9DA-33A8554A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7F5CF-14B6-411F-8E8A-72C26D28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443A9-5C61-43E0-ABC5-08A577F8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DB612-CA8F-4E32-81B1-FF50895B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01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02132-A659-4946-88A2-C964914C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86B08-2A0B-4793-9B3F-CE55B4F7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F4B0F-2B84-4128-83A5-89013AE6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78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A0B4-BF42-4F9C-BC71-035C2B4E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2D05-4140-44DD-B386-5489D80D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C6526-A8F8-4974-9CBF-D128F14A1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9852C-77F1-4830-981C-CF3B0CA1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10538-342D-4E43-A735-5869D299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106B6-2A44-4BDB-A8CC-8E9F3F1C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051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92E0-AC7D-4C82-B054-F348D991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CF41-4AFC-4070-AB8A-D46D3D44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8263A-8D2E-46B3-9C01-61CF586A2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2C9F2-7B37-4424-A4FD-3895EF57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AE9CE-6254-42F1-B677-8259099D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C7C57-EE9B-44EF-9D97-06367B25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22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FE310-91A5-44F6-9932-3C9216A2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0ACF-4D07-492C-B493-4D5023F9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39947-F70C-4AA1-8252-F94AAB650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9FC2-E70A-4AB3-8454-F6609F169C71}" type="datetimeFigureOut">
              <a:rPr lang="es-CO" smtClean="0"/>
              <a:t>6/09/2021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36DC-ADD0-4CC3-B63B-D87370452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43C86-1C6E-4E58-9AE7-61B5DE7A4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BD0B-6AF1-4AC4-B1FB-CCC25496745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744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flecoq@cirad.fr" TargetMode="External"/><Relationship Id="rId7" Type="http://schemas.openxmlformats.org/officeDocument/2006/relationships/hyperlink" Target="mailto:pauloniederle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tiagrisaufrgs@gmail.com" TargetMode="External"/><Relationship Id="rId5" Type="http://schemas.openxmlformats.org/officeDocument/2006/relationships/image" Target="../media/image24.png"/><Relationship Id="rId4" Type="http://schemas.openxmlformats.org/officeDocument/2006/relationships/hyperlink" Target="mailto:jf.lecoq@cgiar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7.gif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1809-7AD6-477A-9CB1-7FB5973B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" y="1740981"/>
            <a:ext cx="7155657" cy="1463095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+mn-lt"/>
                <a:ea typeface="+mn-ea"/>
                <a:cs typeface="+mn-cs"/>
              </a:rPr>
              <a:t>Políticas y sistemas</a:t>
            </a:r>
            <a:br>
              <a:rPr lang="es-ES" sz="3600" dirty="0">
                <a:latin typeface="+mn-lt"/>
                <a:ea typeface="+mn-ea"/>
                <a:cs typeface="+mn-cs"/>
              </a:rPr>
            </a:br>
            <a:r>
              <a:rPr lang="es-CO" sz="3600" dirty="0">
                <a:latin typeface="+mn-lt"/>
                <a:ea typeface="+mn-ea"/>
                <a:cs typeface="+mn-cs"/>
              </a:rPr>
              <a:t>alimentarios en América Latina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90A3E-20C2-4011-92E8-CD0F6046F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479" y="4008783"/>
            <a:ext cx="7155657" cy="842963"/>
          </a:xfrm>
        </p:spPr>
        <p:txBody>
          <a:bodyPr/>
          <a:lstStyle/>
          <a:p>
            <a:r>
              <a:rPr lang="es-CO" dirty="0"/>
              <a:t>JF Le Coq, C. Grisa, S. Guéneau, P. Niederle (</a:t>
            </a:r>
            <a:r>
              <a:rPr lang="es-CO" dirty="0" err="1"/>
              <a:t>org</a:t>
            </a:r>
            <a:r>
              <a:rPr lang="es-CO" dirty="0"/>
              <a:t>.) </a:t>
            </a:r>
          </a:p>
        </p:txBody>
      </p:sp>
      <p:pic>
        <p:nvPicPr>
          <p:cNvPr id="4" name="Picture 6" descr="D:\Mes donnees\disp A latine\projet dispo PP-AL\Présentations\logo.jpg">
            <a:extLst>
              <a:ext uri="{FF2B5EF4-FFF2-40B4-BE49-F238E27FC236}">
                <a16:creationId xmlns:a16="http://schemas.microsoft.com/office/drawing/2014/main" id="{F205BC2E-EBD6-41BA-920B-69673DA2C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11"/>
            <a:ext cx="30210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8D795-D7D7-46E7-9FE4-B092B67F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" t="19464" r="74227" b="10658"/>
          <a:stretch/>
        </p:blipFill>
        <p:spPr>
          <a:xfrm>
            <a:off x="2608917" y="5509566"/>
            <a:ext cx="2161309" cy="10873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8081E2-7582-4BB9-A329-05ABD341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05" y="5257800"/>
            <a:ext cx="1490255" cy="11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2F052-7DE3-4B80-AC7C-2256AD423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396" y="5656453"/>
            <a:ext cx="1845104" cy="79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B6E1E-1D9A-4E02-8A3B-82189764A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861" y="356519"/>
            <a:ext cx="4013660" cy="51530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35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O" sz="2800" b="1"/>
              <a:t>Parte 4: </a:t>
            </a:r>
            <a:r>
              <a:rPr lang="es-ES" sz="2800" b="1"/>
              <a:t>Construyendo políticas y acciones alimentarias en territorios y ciudades</a:t>
            </a:r>
            <a:br>
              <a:rPr lang="es-ES" sz="2800" b="1"/>
            </a:br>
            <a:endParaRPr lang="es-CO" sz="2800" b="1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55321" y="2575033"/>
            <a:ext cx="5545041" cy="4117867"/>
          </a:xfrm>
        </p:spPr>
        <p:txBody>
          <a:bodyPr>
            <a:normAutofit/>
          </a:bodyPr>
          <a:lstStyle/>
          <a:p>
            <a:r>
              <a:rPr lang="pt-BR" sz="1400" b="1" i="0" u="none" strike="noStrike" baseline="0" dirty="0">
                <a:latin typeface="CIDFont+F4"/>
              </a:rPr>
              <a:t>12. O processo de </a:t>
            </a:r>
            <a:r>
              <a:rPr lang="pt-BR" sz="1400" b="1" i="0" u="none" strike="noStrike" baseline="0" dirty="0">
                <a:solidFill>
                  <a:srgbClr val="FF0000"/>
                </a:solidFill>
                <a:latin typeface="CIDFont+F4"/>
              </a:rPr>
              <a:t>politização da questão alimentar </a:t>
            </a:r>
            <a:r>
              <a:rPr lang="pt-BR" sz="1400" b="1" i="0" u="none" strike="noStrike" baseline="0" dirty="0">
                <a:latin typeface="CIDFont+F4"/>
              </a:rPr>
              <a:t>na </a:t>
            </a:r>
            <a:r>
              <a:rPr lang="pt-BR" sz="1400" b="1" i="0" u="none" strike="noStrike" baseline="0" dirty="0">
                <a:solidFill>
                  <a:srgbClr val="FF0000"/>
                </a:solidFill>
                <a:latin typeface="CIDFont+F4"/>
              </a:rPr>
              <a:t>cidade de Brasília: </a:t>
            </a:r>
            <a:r>
              <a:rPr lang="pt-BR" sz="1400" b="1" i="0" u="none" strike="noStrike" baseline="0" dirty="0">
                <a:latin typeface="CIDFont+F4"/>
              </a:rPr>
              <a:t>rumo a uma transição do sistema alimentar local? </a:t>
            </a:r>
            <a:br>
              <a:rPr lang="pt-BR" sz="1400" b="0" i="0" u="none" strike="noStrike" baseline="0" dirty="0">
                <a:latin typeface="CIDFont+F4"/>
              </a:rPr>
            </a:br>
            <a:r>
              <a:rPr lang="pt-BR" sz="1400" b="0" i="1" u="none" strike="noStrike" baseline="0" dirty="0">
                <a:latin typeface="CIDFont+F4"/>
              </a:rPr>
              <a:t>(</a:t>
            </a:r>
            <a:r>
              <a:rPr lang="pt-BR" sz="1400" b="0" i="1" u="none" strike="noStrike" baseline="0" dirty="0">
                <a:latin typeface="CIDFont+F5"/>
              </a:rPr>
              <a:t>Stéphane Guéneau, Mauro G. M. Capelari, Janaína Deane de Abreu Sá Diniz, </a:t>
            </a:r>
            <a:r>
              <a:rPr lang="es-CO" sz="1400" b="0" i="1" u="none" strike="noStrike" baseline="0" dirty="0">
                <a:latin typeface="CIDFont+F5"/>
              </a:rPr>
              <a:t>Jessica Pereira Garcia, </a:t>
            </a:r>
            <a:r>
              <a:rPr lang="es-CO" sz="1400" b="0" i="1" u="none" strike="noStrike" baseline="0" dirty="0" err="1">
                <a:latin typeface="CIDFont+F5"/>
              </a:rPr>
              <a:t>Tainá</a:t>
            </a:r>
            <a:r>
              <a:rPr lang="es-CO" sz="1400" b="0" i="1" u="none" strike="noStrike" baseline="0" dirty="0">
                <a:latin typeface="CIDFont+F5"/>
              </a:rPr>
              <a:t> </a:t>
            </a:r>
            <a:r>
              <a:rPr lang="es-CO" sz="1400" b="0" i="1" u="none" strike="noStrike" baseline="0" dirty="0" err="1">
                <a:latin typeface="CIDFont+F5"/>
              </a:rPr>
              <a:t>Bacellar</a:t>
            </a:r>
            <a:r>
              <a:rPr lang="es-CO" sz="1400" b="0" i="1" u="none" strike="noStrike" baseline="0" dirty="0">
                <a:latin typeface="CIDFont+F5"/>
              </a:rPr>
              <a:t> </a:t>
            </a:r>
            <a:r>
              <a:rPr lang="es-CO" sz="1400" b="0" i="1" u="none" strike="noStrike" baseline="0" dirty="0" err="1">
                <a:latin typeface="CIDFont+F5"/>
              </a:rPr>
              <a:t>Zaneti</a:t>
            </a:r>
            <a:r>
              <a:rPr lang="es-CO" sz="1400" b="0" i="1" u="none" strike="noStrike" baseline="0" dirty="0">
                <a:latin typeface="CIDFont+F5"/>
              </a:rPr>
              <a:t>)</a:t>
            </a:r>
          </a:p>
          <a:p>
            <a:endParaRPr lang="es-CO" sz="1400" b="0" i="1" u="none" strike="noStrike" baseline="0" dirty="0">
              <a:latin typeface="CIDFont+F5"/>
            </a:endParaRPr>
          </a:p>
          <a:p>
            <a:r>
              <a:rPr lang="es-ES" sz="1400" b="1" i="0" u="none" strike="noStrike" baseline="0" dirty="0">
                <a:latin typeface="CIDFont+F4"/>
              </a:rPr>
              <a:t>13. Construcción de una </a:t>
            </a:r>
            <a:r>
              <a:rPr lang="es-ES" sz="1400" b="1" i="0" u="none" strike="noStrike" baseline="0" dirty="0">
                <a:solidFill>
                  <a:srgbClr val="FF0000"/>
                </a:solidFill>
                <a:latin typeface="CIDFont+F4"/>
              </a:rPr>
              <a:t>Política Alimentaria Urbana</a:t>
            </a:r>
            <a:r>
              <a:rPr lang="es-ES" sz="1400" b="1" i="0" u="none" strike="noStrike" baseline="0" dirty="0">
                <a:latin typeface="CIDFont+F4"/>
              </a:rPr>
              <a:t>: el caso de </a:t>
            </a:r>
            <a:r>
              <a:rPr lang="es-CO" sz="1400" b="1" i="0" u="none" strike="noStrike" baseline="0" dirty="0">
                <a:solidFill>
                  <a:srgbClr val="FF0000"/>
                </a:solidFill>
                <a:latin typeface="CIDFont+F4"/>
              </a:rPr>
              <a:t>Cali, Colombia </a:t>
            </a:r>
            <a:br>
              <a:rPr lang="es-CO" sz="1400" b="0" i="0" u="none" strike="noStrike" baseline="0" dirty="0">
                <a:latin typeface="CIDFont+F4"/>
              </a:rPr>
            </a:br>
            <a:r>
              <a:rPr lang="es-CO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Ruby Castellano, Guy Henry, Sara Rankin)</a:t>
            </a:r>
          </a:p>
          <a:p>
            <a:endParaRPr lang="es-ES" sz="1400" b="0" i="0" u="none" strike="noStrike" baseline="0" dirty="0">
              <a:latin typeface="CIDFont+F4"/>
            </a:endParaRPr>
          </a:p>
          <a:p>
            <a:r>
              <a:rPr lang="es-ES" sz="1400" b="1" i="0" u="none" strike="noStrike" baseline="0" dirty="0">
                <a:latin typeface="CIDFont+F4"/>
              </a:rPr>
              <a:t>14. Transformación sostenible de sistemas alimentarios y su impacto en la seguridad alimentaria nutricional: caso del municipio de </a:t>
            </a:r>
            <a:r>
              <a:rPr lang="es-ES" sz="1400" b="1" i="0" u="none" strike="noStrike" baseline="0" dirty="0">
                <a:solidFill>
                  <a:srgbClr val="FF0000"/>
                </a:solidFill>
                <a:latin typeface="CIDFont+F4"/>
              </a:rPr>
              <a:t>San </a:t>
            </a:r>
            <a:r>
              <a:rPr lang="es-CO" sz="1400" b="1" i="0" u="none" strike="noStrike" baseline="0" dirty="0">
                <a:solidFill>
                  <a:srgbClr val="FF0000"/>
                </a:solidFill>
                <a:latin typeface="CIDFont+F4"/>
              </a:rPr>
              <a:t>Ramón, Nicaragua </a:t>
            </a:r>
            <a:br>
              <a:rPr lang="es-CO" sz="1400" b="0" i="0" u="none" strike="noStrike" baseline="0" dirty="0">
                <a:latin typeface="CIDFont+F4"/>
              </a:rPr>
            </a:br>
            <a:r>
              <a:rPr lang="es-CO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Jairo Rojas Meza, Pedro Pablo Benavídez, Francisco Chavarría Aráuz)</a:t>
            </a:r>
          </a:p>
          <a:p>
            <a:endParaRPr lang="es-ES" sz="1400" b="0" i="0" u="none" strike="noStrike" baseline="0" dirty="0">
              <a:latin typeface="CIDFont+F4"/>
            </a:endParaRPr>
          </a:p>
          <a:p>
            <a:r>
              <a:rPr lang="es-ES" sz="1400" b="1" i="0" u="none" strike="noStrike" baseline="0" dirty="0">
                <a:latin typeface="CIDFont+F4"/>
              </a:rPr>
              <a:t>15. Evolución y cambios de la política pública en seguridad alimentaria y nutricional en el </a:t>
            </a:r>
            <a:r>
              <a:rPr lang="es-ES" sz="1400" b="1" i="0" u="none" strike="noStrike" baseline="0" dirty="0">
                <a:solidFill>
                  <a:srgbClr val="FF0000"/>
                </a:solidFill>
                <a:latin typeface="CIDFont+F4"/>
              </a:rPr>
              <a:t>departamento de Antioquia-Colombia </a:t>
            </a:r>
            <a:br>
              <a:rPr lang="es-ES" sz="1400" b="1" i="0" u="none" strike="noStrike" baseline="0" dirty="0">
                <a:latin typeface="CIDFont+F4"/>
              </a:rPr>
            </a:br>
            <a:r>
              <a:rPr lang="es-ES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José Anibal Quintero Hernández)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03A47-F933-45CD-B25A-798A36E1C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2" r="14695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548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O" sz="3200" b="1" dirty="0"/>
              <a:t>Parte 5: </a:t>
            </a:r>
            <a:r>
              <a:rPr lang="es-ES" sz="3200" b="1" dirty="0"/>
              <a:t>Los desafíos en políticas alimentarías específicas</a:t>
            </a:r>
            <a:endParaRPr lang="es-CO" sz="32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55321" y="2575034"/>
            <a:ext cx="5440679" cy="4155966"/>
          </a:xfrm>
        </p:spPr>
        <p:txBody>
          <a:bodyPr>
            <a:normAutofit lnSpcReduction="10000"/>
          </a:bodyPr>
          <a:lstStyle/>
          <a:p>
            <a:r>
              <a:rPr lang="pt-BR" sz="1400" b="1" dirty="0">
                <a:latin typeface="CIDFont+F4"/>
              </a:rPr>
              <a:t>16. A politização das </a:t>
            </a:r>
            <a:r>
              <a:rPr lang="pt-BR" sz="1400" b="1" dirty="0">
                <a:solidFill>
                  <a:srgbClr val="FF0000"/>
                </a:solidFill>
                <a:latin typeface="CIDFont+F4"/>
              </a:rPr>
              <a:t>compras públicas de alimentos </a:t>
            </a:r>
            <a:r>
              <a:rPr lang="pt-BR" sz="1400" b="1" dirty="0">
                <a:latin typeface="CIDFont+F4"/>
              </a:rPr>
              <a:t>nos governos estaduais </a:t>
            </a:r>
            <a:r>
              <a:rPr lang="pt-BR" sz="1400" b="1" dirty="0">
                <a:solidFill>
                  <a:srgbClr val="FF0000"/>
                </a:solidFill>
                <a:latin typeface="CIDFont+F4"/>
              </a:rPr>
              <a:t>do Brasil</a:t>
            </a:r>
            <a:r>
              <a:rPr lang="pt-BR" sz="1400" b="1" dirty="0">
                <a:latin typeface="CIDFont+F4"/>
              </a:rPr>
              <a:t>: atores e ideias na construção de sistemas alimentares </a:t>
            </a:r>
            <a:r>
              <a:rPr lang="es-CO" sz="1400" b="1" dirty="0" err="1">
                <a:latin typeface="CIDFont+F4"/>
              </a:rPr>
              <a:t>sustentáveis</a:t>
            </a:r>
            <a:r>
              <a:rPr lang="es-CO" sz="1400" b="1" dirty="0">
                <a:latin typeface="CIDFont+F4"/>
              </a:rPr>
              <a:t> </a:t>
            </a:r>
            <a:br>
              <a:rPr lang="es-CO" sz="1400" dirty="0">
                <a:latin typeface="CIDFont+F4"/>
              </a:rPr>
            </a:br>
            <a:r>
              <a:rPr lang="es-CO" sz="1400" i="1" dirty="0">
                <a:latin typeface="CIDFont+F5"/>
              </a:rPr>
              <a:t>(</a:t>
            </a:r>
            <a:r>
              <a:rPr lang="pt-BR" sz="1400" i="1" dirty="0">
                <a:latin typeface="CIDFont+F5"/>
              </a:rPr>
              <a:t>Catia Grisa, Mário Avila, Rafael Cabral)</a:t>
            </a:r>
          </a:p>
          <a:p>
            <a:endParaRPr lang="pt-BR" sz="1400" b="0" i="0" u="none" strike="noStrike" baseline="0" dirty="0">
              <a:latin typeface="CIDFont+F5"/>
            </a:endParaRPr>
          </a:p>
          <a:p>
            <a:r>
              <a:rPr lang="es-ES" sz="1400" b="1" dirty="0">
                <a:latin typeface="CIDFont+F4"/>
              </a:rPr>
              <a:t>17. Los alimentos de la agricultura familiar y su relación con el Estado: la cristalización de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normas diferenciadas </a:t>
            </a:r>
            <a:r>
              <a:rPr lang="es-ES" sz="1400" b="1" dirty="0">
                <a:latin typeface="CIDFont+F4"/>
              </a:rPr>
              <a:t>en la agenda de políticas </a:t>
            </a:r>
            <a:r>
              <a:rPr lang="es-CO" sz="1400" b="1" dirty="0">
                <a:latin typeface="CIDFont+F4"/>
              </a:rPr>
              <a:t>públicas de </a:t>
            </a:r>
            <a:r>
              <a:rPr lang="es-CO" sz="1400" b="1" dirty="0">
                <a:solidFill>
                  <a:srgbClr val="FF0000"/>
                </a:solidFill>
                <a:latin typeface="CIDFont+F4"/>
              </a:rPr>
              <a:t>Argentina</a:t>
            </a:r>
            <a:br>
              <a:rPr lang="es-CO" sz="1400" b="0" i="0" u="none" strike="noStrike" baseline="0" dirty="0">
                <a:latin typeface="CIDFont+F4"/>
              </a:rPr>
            </a:br>
            <a:r>
              <a:rPr lang="es-CO" sz="1400" i="1" dirty="0">
                <a:latin typeface="CIDFont+F5"/>
              </a:rPr>
              <a:t>(Clara Craviotti)</a:t>
            </a:r>
          </a:p>
          <a:p>
            <a:endParaRPr lang="es-CO" sz="1400" b="0" i="0" u="none" strike="noStrike" baseline="0" dirty="0">
              <a:latin typeface="CIDFont+F5"/>
            </a:endParaRPr>
          </a:p>
          <a:p>
            <a:r>
              <a:rPr lang="pt-BR" sz="1400" b="1" dirty="0">
                <a:latin typeface="CIDFont+F4"/>
              </a:rPr>
              <a:t>18. </a:t>
            </a:r>
            <a:r>
              <a:rPr lang="pt-BR" sz="1400" b="1" dirty="0">
                <a:solidFill>
                  <a:srgbClr val="FF0000"/>
                </a:solidFill>
                <a:latin typeface="CIDFont+F4"/>
              </a:rPr>
              <a:t>Compras públicas </a:t>
            </a:r>
            <a:r>
              <a:rPr lang="pt-BR" sz="1400" b="1" dirty="0">
                <a:latin typeface="CIDFont+F4"/>
              </a:rPr>
              <a:t>dos produtores familiares e pescadores </a:t>
            </a:r>
            <a:r>
              <a:rPr lang="pt-BR" sz="1400" b="1" dirty="0">
                <a:solidFill>
                  <a:srgbClr val="FF0000"/>
                </a:solidFill>
                <a:latin typeface="CIDFont+F4"/>
              </a:rPr>
              <a:t>uruguaios</a:t>
            </a:r>
            <a:r>
              <a:rPr lang="pt-BR" sz="1400" b="1" dirty="0">
                <a:latin typeface="CIDFont+F4"/>
              </a:rPr>
              <a:t> e políticas transversais de desenvolvimento rural </a:t>
            </a:r>
            <a:br>
              <a:rPr lang="pt-BR" sz="1400" b="1" dirty="0">
                <a:latin typeface="CIDFont+F4"/>
              </a:rPr>
            </a:br>
            <a:r>
              <a:rPr lang="pt-BR" sz="1400" i="1" dirty="0">
                <a:latin typeface="CIDFont+F5"/>
              </a:rPr>
              <a:t>(</a:t>
            </a:r>
            <a:r>
              <a:rPr lang="es-CO" sz="1400" i="1" dirty="0">
                <a:latin typeface="CIDFont+F5"/>
              </a:rPr>
              <a:t>Junior Miranda Scheuer)</a:t>
            </a:r>
          </a:p>
          <a:p>
            <a:endParaRPr lang="es-CO" sz="1400" i="1" dirty="0">
              <a:latin typeface="CIDFont+F5"/>
            </a:endParaRPr>
          </a:p>
          <a:p>
            <a:r>
              <a:rPr lang="es-ES" sz="1400" b="1" dirty="0">
                <a:latin typeface="CIDFont+F4"/>
              </a:rPr>
              <a:t>19. </a:t>
            </a:r>
            <a:r>
              <a:rPr lang="es-ES" sz="1400" b="1" dirty="0" err="1">
                <a:latin typeface="CIDFont+F4"/>
              </a:rPr>
              <a:t>‘De</a:t>
            </a:r>
            <a:r>
              <a:rPr lang="es-ES" sz="1400" b="1" dirty="0">
                <a:latin typeface="CIDFont+F4"/>
              </a:rPr>
              <a:t> un lado soja, de otro la ganadería”: la cuestión alimentaria de los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pueblos indígenas</a:t>
            </a:r>
            <a:r>
              <a:rPr lang="es-ES" sz="1400" b="1" dirty="0">
                <a:latin typeface="CIDFont+F4"/>
              </a:rPr>
              <a:t> en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Paraguay </a:t>
            </a:r>
            <a:r>
              <a:rPr lang="es-ES" sz="1400" b="1" dirty="0">
                <a:latin typeface="CIDFont+F4"/>
              </a:rPr>
              <a:t>y sus políticas públicas </a:t>
            </a:r>
            <a:br>
              <a:rPr lang="es-ES" sz="1400" b="1" dirty="0">
                <a:latin typeface="CIDFont+F4"/>
              </a:rPr>
            </a:br>
            <a:r>
              <a:rPr lang="es-ES" sz="1400" i="1" dirty="0">
                <a:latin typeface="CIDFont+F5"/>
              </a:rPr>
              <a:t>(</a:t>
            </a:r>
            <a:r>
              <a:rPr lang="es-CO" sz="1400" i="1" dirty="0">
                <a:latin typeface="CIDFont+F5"/>
              </a:rPr>
              <a:t>Silvia Aparecida Zimmermann, Diana </a:t>
            </a:r>
            <a:r>
              <a:rPr lang="es-CO" sz="1400" i="1" dirty="0" err="1">
                <a:latin typeface="CIDFont+F5"/>
              </a:rPr>
              <a:t>Jazmin</a:t>
            </a:r>
            <a:r>
              <a:rPr lang="es-CO" sz="1400" i="1" dirty="0">
                <a:latin typeface="CIDFont+F5"/>
              </a:rPr>
              <a:t> </a:t>
            </a:r>
            <a:r>
              <a:rPr lang="es-CO" sz="1400" i="1" dirty="0" err="1">
                <a:latin typeface="CIDFont+F5"/>
              </a:rPr>
              <a:t>Britez</a:t>
            </a:r>
            <a:r>
              <a:rPr lang="es-CO" sz="1400" i="1" dirty="0">
                <a:latin typeface="CIDFont+F5"/>
              </a:rPr>
              <a:t> </a:t>
            </a:r>
            <a:r>
              <a:rPr lang="es-CO" sz="1400" i="1" dirty="0" err="1">
                <a:latin typeface="CIDFont+F5"/>
              </a:rPr>
              <a:t>Cohene</a:t>
            </a:r>
            <a:r>
              <a:rPr lang="es-CO" sz="1400" i="1" dirty="0">
                <a:latin typeface="CIDFont+F5"/>
              </a:rPr>
              <a:t>, </a:t>
            </a:r>
            <a:br>
              <a:rPr lang="es-CO" sz="1400" i="1" dirty="0">
                <a:latin typeface="CIDFont+F5"/>
              </a:rPr>
            </a:br>
            <a:r>
              <a:rPr lang="es-CO" sz="1400" i="1" dirty="0">
                <a:latin typeface="CIDFont+F5"/>
              </a:rPr>
              <a:t>Noelia Riquelme)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0263B3-B57C-4A01-91EE-CE6CC4D68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5" r="6977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287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4039"/>
          </a:xfrm>
        </p:spPr>
        <p:txBody>
          <a:bodyPr/>
          <a:lstStyle/>
          <a:p>
            <a:r>
              <a:rPr lang="es-CO" dirty="0"/>
              <a:t>Algunos mensajes claves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98"/>
            <a:ext cx="10515600" cy="4827665"/>
          </a:xfrm>
        </p:spPr>
        <p:txBody>
          <a:bodyPr>
            <a:normAutofit/>
          </a:bodyPr>
          <a:lstStyle/>
          <a:p>
            <a:pPr algn="l"/>
            <a:endParaRPr lang="es-CO" sz="1800" b="0" i="0" u="none" strike="noStrike" baseline="0" dirty="0">
              <a:latin typeface="CIDFont+F1"/>
            </a:endParaRPr>
          </a:p>
          <a:p>
            <a:pPr algn="l"/>
            <a:endParaRPr lang="es-CO" dirty="0"/>
          </a:p>
          <a:p>
            <a:pPr algn="l"/>
            <a:endParaRPr lang="es-C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4C4B02-7B6F-44DA-B33F-B1E791E6CFFB}"/>
              </a:ext>
            </a:extLst>
          </p:cNvPr>
          <p:cNvSpPr txBox="1">
            <a:spLocks/>
          </p:cNvSpPr>
          <p:nvPr/>
        </p:nvSpPr>
        <p:spPr>
          <a:xfrm>
            <a:off x="682082" y="1146098"/>
            <a:ext cx="10671718" cy="597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latin typeface="CIDFont+F5"/>
              </a:rPr>
              <a:t>Se ha evolucionado de políticas alimentaria </a:t>
            </a:r>
            <a:r>
              <a:rPr lang="es-CO" sz="2000" b="1" dirty="0">
                <a:latin typeface="CIDFont+F5"/>
              </a:rPr>
              <a:t>desde un referencial de “alimentación para el mercado” hacia políticas mas “integradores” </a:t>
            </a:r>
            <a:r>
              <a:rPr lang="es-CO" sz="2000" dirty="0">
                <a:latin typeface="CIDFont+F5"/>
              </a:rPr>
              <a:t>que buscan lograr consumo adecuado, saludables, sostenible, responsable a través de conjunto de herramienta de política </a:t>
            </a:r>
          </a:p>
          <a:p>
            <a:endParaRPr lang="es-CO" sz="2000" dirty="0">
              <a:latin typeface="CIDFont+F5"/>
            </a:endParaRPr>
          </a:p>
          <a:p>
            <a:r>
              <a:rPr lang="es-CO" sz="2000" dirty="0">
                <a:latin typeface="CIDFont+F5"/>
              </a:rPr>
              <a:t>Este evolución resulta de </a:t>
            </a:r>
            <a:r>
              <a:rPr lang="es-CO" sz="2000" b="1" dirty="0">
                <a:latin typeface="CIDFont+F5"/>
              </a:rPr>
              <a:t>cambios en las narrativas de agencias nacionales </a:t>
            </a:r>
            <a:r>
              <a:rPr lang="es-CO" sz="2000" dirty="0">
                <a:latin typeface="CIDFont+F5"/>
              </a:rPr>
              <a:t>y de la </a:t>
            </a:r>
            <a:r>
              <a:rPr lang="es-CO" sz="2000" b="1" dirty="0">
                <a:latin typeface="CIDFont+F5"/>
              </a:rPr>
              <a:t>movilización de movimiento</a:t>
            </a:r>
            <a:r>
              <a:rPr lang="es-CO" sz="2000" dirty="0">
                <a:latin typeface="CIDFont+F5"/>
              </a:rPr>
              <a:t> social, representante de la agricultura familiar y/o movimiento agroecológico </a:t>
            </a:r>
          </a:p>
          <a:p>
            <a:endParaRPr lang="es-CO" sz="2000" dirty="0">
              <a:latin typeface="CIDFont+F5"/>
            </a:endParaRPr>
          </a:p>
          <a:p>
            <a:r>
              <a:rPr lang="es-CO" sz="2000" b="1" dirty="0">
                <a:latin typeface="CIDFont+F5"/>
              </a:rPr>
              <a:t>Nuevos actores emergen </a:t>
            </a:r>
            <a:r>
              <a:rPr lang="es-CO" sz="2000" dirty="0">
                <a:latin typeface="CIDFont+F5"/>
              </a:rPr>
              <a:t>en cuidades y toman protagonismo en la problemática alimentaria (organización consumidores, urbanos, chef…)</a:t>
            </a:r>
          </a:p>
          <a:p>
            <a:endParaRPr lang="es-CO" sz="2000" dirty="0">
              <a:latin typeface="CIDFont+F5"/>
            </a:endParaRPr>
          </a:p>
          <a:p>
            <a:r>
              <a:rPr lang="es-CO" sz="2000" dirty="0">
                <a:latin typeface="CIDFont+F5"/>
              </a:rPr>
              <a:t>Se desarrollan </a:t>
            </a:r>
            <a:r>
              <a:rPr lang="es-CO" sz="2000" b="1" dirty="0">
                <a:latin typeface="CIDFont+F5"/>
              </a:rPr>
              <a:t>iniciativas a nivel sub nacionales </a:t>
            </a:r>
            <a:r>
              <a:rPr lang="es-CO" sz="2000" dirty="0">
                <a:latin typeface="CIDFont+F5"/>
              </a:rPr>
              <a:t>(ciudades y territorios: estados, departamentos, municipalidades) </a:t>
            </a:r>
            <a:r>
              <a:rPr lang="es-CO" sz="2000" b="1" dirty="0">
                <a:latin typeface="CIDFont+F5"/>
              </a:rPr>
              <a:t>prometedoras </a:t>
            </a:r>
            <a:r>
              <a:rPr lang="es-CO" sz="2000" dirty="0">
                <a:latin typeface="CIDFont+F5"/>
              </a:rPr>
              <a:t>para sistemas de alimentación sostenibles</a:t>
            </a:r>
          </a:p>
          <a:p>
            <a:endParaRPr lang="es-CO" sz="2000" dirty="0">
              <a:latin typeface="CIDFont+F5"/>
            </a:endParaRPr>
          </a:p>
          <a:p>
            <a:r>
              <a:rPr lang="es-CO" sz="2000" dirty="0">
                <a:latin typeface="CIDFont+F5"/>
              </a:rPr>
              <a:t>Se recalca la importancia de los </a:t>
            </a:r>
            <a:r>
              <a:rPr lang="es-CO" sz="2000" b="1" dirty="0">
                <a:latin typeface="CIDFont+F5"/>
              </a:rPr>
              <a:t>espacios de dialogo y la movilización </a:t>
            </a:r>
            <a:r>
              <a:rPr lang="es-CO" sz="2000" dirty="0">
                <a:latin typeface="CIDFont+F5"/>
              </a:rPr>
              <a:t>de movimiento agricultores en la negociación de herramientas de política alimentaria (normas, compras publicas,…)</a:t>
            </a:r>
          </a:p>
          <a:p>
            <a:endParaRPr lang="es-CO" sz="2000" dirty="0">
              <a:latin typeface="CIDFont+F5"/>
            </a:endParaRPr>
          </a:p>
        </p:txBody>
      </p:sp>
    </p:spTree>
    <p:extLst>
      <p:ext uri="{BB962C8B-B14F-4D97-AF65-F5344CB8AC3E}">
        <p14:creationId xmlns:p14="http://schemas.microsoft.com/office/powerpoint/2010/main" val="175929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4039"/>
          </a:xfrm>
        </p:spPr>
        <p:txBody>
          <a:bodyPr/>
          <a:lstStyle/>
          <a:p>
            <a:r>
              <a:rPr lang="es-CO" dirty="0"/>
              <a:t>Algunos mensajes claves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98"/>
            <a:ext cx="10515600" cy="4827665"/>
          </a:xfrm>
        </p:spPr>
        <p:txBody>
          <a:bodyPr>
            <a:normAutofit/>
          </a:bodyPr>
          <a:lstStyle/>
          <a:p>
            <a:pPr algn="l"/>
            <a:endParaRPr lang="es-CO" sz="1800" b="0" i="0" u="none" strike="noStrike" baseline="0" dirty="0">
              <a:latin typeface="CIDFont+F1"/>
            </a:endParaRPr>
          </a:p>
          <a:p>
            <a:pPr algn="l"/>
            <a:endParaRPr lang="es-C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4C4B02-7B6F-44DA-B33F-B1E791E6CFFB}"/>
              </a:ext>
            </a:extLst>
          </p:cNvPr>
          <p:cNvSpPr txBox="1">
            <a:spLocks/>
          </p:cNvSpPr>
          <p:nvPr/>
        </p:nvSpPr>
        <p:spPr>
          <a:xfrm>
            <a:off x="643982" y="1104900"/>
            <a:ext cx="11281318" cy="622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latin typeface="CIDFont+F5"/>
              </a:rPr>
              <a:t>Sin embargo, </a:t>
            </a:r>
            <a:r>
              <a:rPr lang="es-CO" sz="2000" b="1" dirty="0">
                <a:latin typeface="CIDFont+F5"/>
              </a:rPr>
              <a:t>existen limitantes </a:t>
            </a:r>
            <a:r>
              <a:rPr lang="es-CO" sz="2000" dirty="0">
                <a:latin typeface="CIDFont+F5"/>
              </a:rPr>
              <a:t>para fomentar sistemas alimentarios sostenibles: </a:t>
            </a:r>
          </a:p>
          <a:p>
            <a:endParaRPr lang="es-CO" sz="2000" dirty="0">
              <a:latin typeface="CIDFont+F5"/>
            </a:endParaRPr>
          </a:p>
          <a:p>
            <a:pPr lvl="1"/>
            <a:r>
              <a:rPr lang="es-CO" sz="2000" dirty="0">
                <a:latin typeface="CIDFont+F5"/>
              </a:rPr>
              <a:t>1) </a:t>
            </a:r>
            <a:r>
              <a:rPr lang="es-CO" sz="2000" b="1" dirty="0">
                <a:latin typeface="CIDFont+F5"/>
              </a:rPr>
              <a:t>Persistencia de las dinámicas agrarias</a:t>
            </a:r>
            <a:r>
              <a:rPr lang="es-CO" sz="2000" dirty="0">
                <a:latin typeface="CIDFont+F5"/>
              </a:rPr>
              <a:t>, competición entre modelos de desarrollo agrícola, y desigual distribución / acceso a tierras y recursos naturales </a:t>
            </a:r>
          </a:p>
          <a:p>
            <a:pPr lvl="1"/>
            <a:endParaRPr lang="es-CO" sz="2000" dirty="0">
              <a:latin typeface="CIDFont+F5"/>
            </a:endParaRPr>
          </a:p>
          <a:p>
            <a:pPr lvl="1"/>
            <a:r>
              <a:rPr lang="es-CO" sz="2000" dirty="0">
                <a:latin typeface="CIDFont+F5"/>
              </a:rPr>
              <a:t>2) </a:t>
            </a:r>
            <a:r>
              <a:rPr lang="es-CO" sz="2000" b="1" dirty="0">
                <a:latin typeface="CIDFont+F5"/>
              </a:rPr>
              <a:t>Ausencia de políticas integral </a:t>
            </a:r>
            <a:r>
              <a:rPr lang="es-CO" sz="2000" dirty="0">
                <a:latin typeface="CIDFont+F5"/>
              </a:rPr>
              <a:t>basado en concepto de sistemas alimentarios sostenibles, que equilibran y coordinan acciones entre sus diferentes dimensiones </a:t>
            </a:r>
          </a:p>
          <a:p>
            <a:pPr lvl="1"/>
            <a:endParaRPr lang="es-CO" sz="2000" dirty="0">
              <a:latin typeface="CIDFont+F5"/>
            </a:endParaRPr>
          </a:p>
          <a:p>
            <a:pPr lvl="1"/>
            <a:r>
              <a:rPr lang="es-CO" sz="2000" dirty="0">
                <a:latin typeface="CIDFont+F5"/>
              </a:rPr>
              <a:t>3) </a:t>
            </a:r>
            <a:r>
              <a:rPr lang="es-CO" sz="2000" b="1" dirty="0">
                <a:latin typeface="CIDFont+F5"/>
              </a:rPr>
              <a:t>Mecanismos de dialogo, integración y arbitraje </a:t>
            </a:r>
            <a:r>
              <a:rPr lang="es-CO" sz="2000" dirty="0">
                <a:latin typeface="CIDFont+F5"/>
              </a:rPr>
              <a:t>entre los diferentes componentes y facetes de los sistemas alimentarios sostenibles, y emergencia de coaliciones mas amplia integrando agricultores, ambientalistas, ciudad y rural </a:t>
            </a:r>
          </a:p>
          <a:p>
            <a:pPr lvl="1"/>
            <a:endParaRPr lang="es-CO" sz="2000" dirty="0">
              <a:latin typeface="CIDFont+F5"/>
            </a:endParaRPr>
          </a:p>
          <a:p>
            <a:pPr lvl="1"/>
            <a:r>
              <a:rPr lang="es-ES" sz="2000" dirty="0">
                <a:latin typeface="CIDFont+F5"/>
              </a:rPr>
              <a:t>4) </a:t>
            </a:r>
            <a:r>
              <a:rPr lang="es-ES" sz="2000" b="1" dirty="0">
                <a:latin typeface="CIDFont+F5"/>
              </a:rPr>
              <a:t>Métodos de evaluación y monitoreo</a:t>
            </a:r>
            <a:r>
              <a:rPr lang="es-ES" sz="2000" dirty="0">
                <a:latin typeface="CIDFont+F5"/>
              </a:rPr>
              <a:t> de los sistemas alimentarios sostenibles a diversas escalas, y abarcando con la complejidad</a:t>
            </a:r>
            <a:endParaRPr lang="es-CO" sz="2000" dirty="0">
              <a:latin typeface="CIDFont+F5"/>
            </a:endParaRPr>
          </a:p>
        </p:txBody>
      </p:sp>
    </p:spTree>
    <p:extLst>
      <p:ext uri="{BB962C8B-B14F-4D97-AF65-F5344CB8AC3E}">
        <p14:creationId xmlns:p14="http://schemas.microsoft.com/office/powerpoint/2010/main" val="201320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Mes donnees\disp A latine\projet dispo PP-AL\Présentation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7" y="0"/>
            <a:ext cx="3901420" cy="10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37057"/>
            <a:ext cx="5550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Jean- François Le Coq (CIRAD / CIAT- Colombia) </a:t>
            </a:r>
            <a:br>
              <a:rPr lang="fr-FR" sz="2000" dirty="0"/>
            </a:br>
            <a:r>
              <a:rPr lang="fr-FR" sz="2000" dirty="0">
                <a:hlinkClick r:id="rId3"/>
              </a:rPr>
              <a:t>jflecoq@cirad.fr</a:t>
            </a:r>
            <a:r>
              <a:rPr lang="fr-FR" sz="2000" dirty="0"/>
              <a:t>; </a:t>
            </a:r>
            <a:r>
              <a:rPr lang="fr-FR" sz="2000" dirty="0">
                <a:hlinkClick r:id="rId4"/>
              </a:rPr>
              <a:t>jf.lecoq@cgiar.org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20856" y="344258"/>
            <a:ext cx="3509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https://www.pp-al.org/es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51EB5-4035-43DA-A2C8-19506C9D1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" y="1246426"/>
            <a:ext cx="9501471" cy="4365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358F29-9562-4970-AC7B-7E41EDA31BF0}"/>
              </a:ext>
            </a:extLst>
          </p:cNvPr>
          <p:cNvSpPr/>
          <p:nvPr/>
        </p:nvSpPr>
        <p:spPr>
          <a:xfrm>
            <a:off x="5355771" y="6037057"/>
            <a:ext cx="6836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Catia Grisa (UFRGS / PGDR) :</a:t>
            </a:r>
            <a:r>
              <a:rPr lang="fr-FR" sz="2000" dirty="0">
                <a:hlinkClick r:id="rId6"/>
              </a:rPr>
              <a:t>catiagrisaufrgs@gmail.com</a:t>
            </a:r>
            <a:endParaRPr lang="fr-FR" sz="2000" dirty="0"/>
          </a:p>
          <a:p>
            <a:r>
              <a:rPr lang="fr-FR" sz="2000" dirty="0"/>
              <a:t>Paulo Niederle (UFRGS / PGDR): </a:t>
            </a:r>
            <a:r>
              <a:rPr lang="fr-FR" sz="2000" dirty="0">
                <a:hlinkClick r:id="rId7"/>
              </a:rPr>
              <a:t>pauloniederle@gmail.com</a:t>
            </a:r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CC393-EAEE-45B7-8577-AF4DA03966E6}"/>
              </a:ext>
            </a:extLst>
          </p:cNvPr>
          <p:cNvSpPr txBox="1"/>
          <p:nvPr/>
        </p:nvSpPr>
        <p:spPr>
          <a:xfrm>
            <a:off x="2297875" y="5667725"/>
            <a:ext cx="6115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err="1"/>
              <a:t>Contactos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29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923"/>
            <a:ext cx="10515600" cy="6983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Organización y Contenido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54" y="629392"/>
            <a:ext cx="11891646" cy="4827665"/>
          </a:xfrm>
        </p:spPr>
        <p:txBody>
          <a:bodyPr>
            <a:normAutofit fontScale="25000" lnSpcReduction="20000"/>
          </a:bodyPr>
          <a:lstStyle/>
          <a:p>
            <a:r>
              <a:rPr lang="es-CO" sz="4800" b="1" i="0" u="none" strike="noStrike" baseline="0" dirty="0">
                <a:latin typeface="CIDFont+F4"/>
              </a:rPr>
              <a:t>5 partes </a:t>
            </a:r>
            <a:r>
              <a:rPr lang="es-CO" sz="4800" b="0" i="0" u="none" strike="noStrike" baseline="0" dirty="0">
                <a:latin typeface="CIDFont+F4"/>
              </a:rPr>
              <a:t>: 19 capítulos, 32 autores, , Argentina, Brasil, Colombia, Chili,  </a:t>
            </a:r>
            <a:r>
              <a:rPr lang="es-CO" sz="4800" b="0" i="0" u="none" strike="noStrike" baseline="0" dirty="0" err="1">
                <a:latin typeface="CIDFont+F4"/>
              </a:rPr>
              <a:t>Peru</a:t>
            </a:r>
            <a:r>
              <a:rPr lang="es-CO" sz="4800" b="0" i="0" u="none" strike="noStrike" baseline="0" dirty="0">
                <a:latin typeface="CIDFont+F4"/>
              </a:rPr>
              <a:t>, Bolivia, Nicaragua, </a:t>
            </a:r>
            <a:r>
              <a:rPr lang="es-CO" sz="4800" b="0" i="0" u="none" strike="noStrike" baseline="0" dirty="0" err="1">
                <a:latin typeface="CIDFont+F4"/>
              </a:rPr>
              <a:t>Urugay</a:t>
            </a:r>
            <a:r>
              <a:rPr lang="es-CO" sz="4800" dirty="0">
                <a:latin typeface="CIDFont+F4"/>
              </a:rPr>
              <a:t>, Paraguay, </a:t>
            </a:r>
            <a:r>
              <a:rPr lang="es-CO" sz="4800" b="0" i="0" u="none" strike="noStrike" baseline="0" dirty="0" err="1">
                <a:latin typeface="CIDFont+F4"/>
              </a:rPr>
              <a:t>Mexico</a:t>
            </a:r>
            <a:r>
              <a:rPr lang="es-CO" sz="4800" b="0" i="0" u="none" strike="noStrike" baseline="0" dirty="0">
                <a:latin typeface="CIDFont+F4"/>
              </a:rPr>
              <a:t>, </a:t>
            </a:r>
          </a:p>
          <a:p>
            <a:pPr algn="l"/>
            <a:r>
              <a:rPr lang="fr-FR" sz="4800" b="0" i="0" u="none" strike="noStrike" baseline="0" dirty="0">
                <a:latin typeface="CIDFont+F5"/>
              </a:rPr>
              <a:t>Presentation (Jean-François Le Coq, Paulo Niederle, Catia Grisa, Stéphane Guéneau)</a:t>
            </a:r>
          </a:p>
          <a:p>
            <a:pPr algn="l"/>
            <a:r>
              <a:rPr lang="es-ES" sz="4800" b="1" i="0" u="none" strike="noStrike" baseline="0" dirty="0">
                <a:latin typeface="CIDFont+F4"/>
              </a:rPr>
              <a:t>Parte I - Análisis regionales de las políticas alimentarías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1. Las políticas alimentarias y la politización de la alimentación: la </a:t>
            </a:r>
            <a:r>
              <a:rPr lang="es-CO" sz="4800" b="0" i="0" u="none" strike="noStrike" baseline="0" dirty="0">
                <a:latin typeface="CIDFont+F4"/>
              </a:rPr>
              <a:t>experiencia latinoamericana (</a:t>
            </a:r>
            <a:r>
              <a:rPr lang="fr-FR" sz="4800" b="0" i="0" u="none" strike="noStrike" baseline="0" dirty="0">
                <a:latin typeface="CIDFont+F5"/>
              </a:rPr>
              <a:t>Catia Grisa, Paulo Niederle, et al </a:t>
            </a:r>
          </a:p>
          <a:p>
            <a:pPr lvl="1"/>
            <a:r>
              <a:rPr lang="es-ES" sz="4800" b="0" i="0" u="none" strike="noStrike" baseline="0" dirty="0">
                <a:latin typeface="CIDFont+F4"/>
              </a:rPr>
              <a:t>Capítulo 2. Los estudios prospectivos y la cuestión alimentaria en América Latina: un estado de la cuestión </a:t>
            </a:r>
            <a:r>
              <a:rPr lang="pt-BR" sz="4800" b="0" i="0" u="none" strike="noStrike" baseline="0" dirty="0">
                <a:latin typeface="CIDFont+F5"/>
              </a:rPr>
              <a:t>(Maria Mercedes Patrouilleau, Diego S. Taraborrelli, Ignacio Alonso)</a:t>
            </a:r>
          </a:p>
          <a:p>
            <a:pPr lvl="1"/>
            <a:r>
              <a:rPr lang="pt-BR" sz="4400" b="0" i="0" u="none" strike="noStrike" baseline="0" dirty="0">
                <a:latin typeface="CIDFont+F4"/>
              </a:rPr>
              <a:t>Capítulo 3. As Organizações Internacionais e a evolução dos Referenciais </a:t>
            </a:r>
            <a:r>
              <a:rPr lang="pt-BR" sz="4800" b="0" i="0" u="none" strike="noStrike" baseline="0" dirty="0">
                <a:latin typeface="CIDFont+F4"/>
              </a:rPr>
              <a:t>de Segurança Alimentar na América Latina e no Caribe (</a:t>
            </a:r>
            <a:r>
              <a:rPr lang="pt-BR" sz="4800" b="0" i="0" u="none" strike="noStrike" baseline="0" dirty="0">
                <a:latin typeface="CIDFont+F5"/>
              </a:rPr>
              <a:t>Fernanda Castilhos França de Vasconcellos)</a:t>
            </a:r>
          </a:p>
          <a:p>
            <a:pPr algn="l"/>
            <a:r>
              <a:rPr lang="es-ES" sz="4800" b="1" i="0" u="none" strike="noStrike" baseline="0" dirty="0">
                <a:latin typeface="CIDFont+F4"/>
              </a:rPr>
              <a:t>Parte II - Una mirada histórica de las políticas alimentares </a:t>
            </a:r>
            <a:r>
              <a:rPr lang="es-CO" sz="4800" b="1" i="0" u="none" strike="noStrike" baseline="0" dirty="0">
                <a:latin typeface="CIDFont+F4"/>
              </a:rPr>
              <a:t>nacionales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4. </a:t>
            </a:r>
            <a:r>
              <a:rPr lang="es-ES" sz="4400" b="0" i="0" u="none" strike="noStrike" baseline="0" dirty="0" err="1">
                <a:latin typeface="CIDFont+F4"/>
              </a:rPr>
              <a:t>Sociohistoria</a:t>
            </a:r>
            <a:r>
              <a:rPr lang="es-ES" sz="4400" b="0" i="0" u="none" strike="noStrike" baseline="0" dirty="0">
                <a:latin typeface="CIDFont+F4"/>
              </a:rPr>
              <a:t> y cambio institucional en las políticas </a:t>
            </a:r>
            <a:r>
              <a:rPr lang="es-ES" sz="4800" b="0" i="0" u="none" strike="noStrike" baseline="0" dirty="0">
                <a:latin typeface="CIDFont+F4"/>
              </a:rPr>
              <a:t>agropecuarias y alimentarias de Nicaragua (</a:t>
            </a:r>
            <a:r>
              <a:rPr lang="es-CO" sz="4800" b="0" i="0" u="none" strike="noStrike" baseline="0" dirty="0">
                <a:latin typeface="CIDFont+F5"/>
              </a:rPr>
              <a:t>Sandrine </a:t>
            </a:r>
            <a:r>
              <a:rPr lang="es-CO" sz="4800" b="0" i="0" u="none" strike="noStrike" baseline="0" dirty="0" err="1">
                <a:latin typeface="CIDFont+F5"/>
              </a:rPr>
              <a:t>Freguin-Gresh</a:t>
            </a:r>
            <a:r>
              <a:rPr lang="es-CO" sz="4800" b="0" i="0" u="none" strike="noStrike" baseline="0" dirty="0">
                <a:latin typeface="CIDFont+F5"/>
              </a:rPr>
              <a:t>, Geneviève Cortes)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5. Seguridad y soberanía alimentaria en Paraguay: ¿para quienes </a:t>
            </a:r>
            <a:r>
              <a:rPr lang="es-CO" sz="4400" b="0" i="0" u="none" strike="noStrike" baseline="0" dirty="0">
                <a:latin typeface="CIDFont+F4"/>
              </a:rPr>
              <a:t>las políticas públicas? (</a:t>
            </a:r>
            <a:r>
              <a:rPr lang="es-ES" sz="4400" b="0" i="0" u="none" strike="noStrike" baseline="0" dirty="0">
                <a:latin typeface="CIDFont+F5"/>
              </a:rPr>
              <a:t>Daniel Campos RD, María C. Benavidez)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6. Evolución histórica de las instituciones y las políticas públicas para la seguridad alimentaria sustentable en México: continuidades y </a:t>
            </a:r>
            <a:r>
              <a:rPr lang="es-CO" sz="4400" b="0" i="0" u="none" strike="noStrike" baseline="0" dirty="0">
                <a:latin typeface="CIDFont+F4"/>
              </a:rPr>
              <a:t>rupturas (</a:t>
            </a:r>
            <a:r>
              <a:rPr lang="es-CO" sz="4400" b="0" i="0" u="none" strike="noStrike" baseline="0" dirty="0">
                <a:latin typeface="CIDFont+F5"/>
              </a:rPr>
              <a:t>Hector Avila)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7. Las políticas públicas y la agricultura: análisis histórico de sus efectos en la estructura del sistema alimentario de Bolivia (</a:t>
            </a:r>
            <a:r>
              <a:rPr lang="es-CO" sz="4400" b="0" i="0" u="none" strike="noStrike" baseline="0" dirty="0">
                <a:latin typeface="CIDFont+F5"/>
              </a:rPr>
              <a:t>Jorge Albarracin)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8. Políticas públicas y sistema alimentario en Chile (</a:t>
            </a:r>
            <a:r>
              <a:rPr lang="es-CO" sz="4400" b="0" i="0" u="none" strike="noStrike" baseline="0" dirty="0">
                <a:latin typeface="CIDFont+F5"/>
              </a:rPr>
              <a:t>Michel Leporati </a:t>
            </a:r>
            <a:r>
              <a:rPr lang="es-CO" sz="4400" b="0" i="0" u="none" strike="noStrike" baseline="0" dirty="0" err="1">
                <a:latin typeface="CIDFont+F5"/>
              </a:rPr>
              <a:t>Néron</a:t>
            </a:r>
            <a:r>
              <a:rPr lang="es-CO" sz="4400" b="0" i="0" u="none" strike="noStrike" baseline="0" dirty="0">
                <a:latin typeface="CIDFont+F5"/>
              </a:rPr>
              <a:t>, Pablo Villalobos Mateluna)</a:t>
            </a:r>
          </a:p>
          <a:p>
            <a:pPr algn="l"/>
            <a:r>
              <a:rPr lang="es-ES" sz="4800" b="1" i="0" u="none" strike="noStrike" baseline="0" dirty="0">
                <a:latin typeface="CIDFont+F4"/>
              </a:rPr>
              <a:t>Parte III - Cambios recientes en las políticas alimentares </a:t>
            </a:r>
            <a:r>
              <a:rPr lang="es-CO" sz="4800" b="1" i="0" u="none" strike="noStrike" baseline="0" dirty="0">
                <a:latin typeface="CIDFont+F4"/>
              </a:rPr>
              <a:t>nacionales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9. Políticas alimentarias en la Argentina: desafíos para una agenda </a:t>
            </a:r>
            <a:r>
              <a:rPr lang="es-ES" sz="4800" b="0" i="0" u="none" strike="noStrike" baseline="0" dirty="0">
                <a:latin typeface="CIDFont+F4"/>
              </a:rPr>
              <a:t>de sistemas sostenibles con inclusión social (</a:t>
            </a:r>
            <a:r>
              <a:rPr lang="es-ES" sz="4800" b="0" i="0" u="none" strike="noStrike" baseline="0" dirty="0">
                <a:latin typeface="CIDFont+F5"/>
              </a:rPr>
              <a:t>Cecilia Inés Aranguren, Ana María Costa, Susana Brieva, Graciela Borrás)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10. Evolución de los programas alimentarios y cambios en el patrón de consumo en el Perú del 2004 al 2018 (</a:t>
            </a:r>
            <a:r>
              <a:rPr lang="es-CO" sz="4400" b="0" i="0" u="none" strike="noStrike" baseline="0" dirty="0">
                <a:latin typeface="CIDFont+F5"/>
              </a:rPr>
              <a:t>Carolina Trivelli, Carlos Urrutia)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11. Política de soberanía y seguridad alimentaría en Paraguay: una reflexión a partir de las dimensiones </a:t>
            </a:r>
            <a:r>
              <a:rPr lang="es-ES" sz="4400" b="0" i="0" u="none" strike="noStrike" baseline="0" dirty="0" err="1">
                <a:latin typeface="CIDFont+F4"/>
              </a:rPr>
              <a:t>policy-politics-polity</a:t>
            </a:r>
            <a:r>
              <a:rPr lang="es-ES" sz="4400" dirty="0">
                <a:latin typeface="CIDFont+F4"/>
              </a:rPr>
              <a:t> (</a:t>
            </a:r>
            <a:r>
              <a:rPr lang="pt-BR" sz="4400" b="0" i="0" u="none" strike="noStrike" baseline="0" dirty="0">
                <a:latin typeface="CIDFont+F5"/>
              </a:rPr>
              <a:t>Silvia Aparecida Zimmermann, Noelia Riquelme)</a:t>
            </a:r>
          </a:p>
          <a:p>
            <a:pPr algn="l"/>
            <a:r>
              <a:rPr lang="es-ES" sz="4800" b="1" i="0" u="none" strike="noStrike" baseline="0" dirty="0">
                <a:latin typeface="CIDFont+F4"/>
              </a:rPr>
              <a:t>Parte IV - Construyendo políticas y acciones alimentarias en </a:t>
            </a:r>
            <a:r>
              <a:rPr lang="es-CO" sz="4800" b="1" i="0" u="none" strike="noStrike" baseline="0" dirty="0">
                <a:latin typeface="CIDFont+F4"/>
              </a:rPr>
              <a:t>territorios y ciudades</a:t>
            </a:r>
          </a:p>
          <a:p>
            <a:pPr lvl="1"/>
            <a:r>
              <a:rPr lang="pt-BR" sz="4400" b="0" i="0" u="none" strike="noStrike" baseline="0" dirty="0">
                <a:latin typeface="CIDFont+F4"/>
              </a:rPr>
              <a:t>Capítulo 12. O processo de politização da questão alimentar na cidade de Brasília: rumo a uma transição do sistema alimentar local? (</a:t>
            </a:r>
            <a:r>
              <a:rPr lang="pt-BR" sz="4400" b="0" i="0" u="none" strike="noStrike" baseline="0" dirty="0">
                <a:latin typeface="CIDFont+F5"/>
              </a:rPr>
              <a:t>Stéphane Guéneau, Mauro G. M. Capelari, Janaína Deane de Abreu Sá Diniz, </a:t>
            </a:r>
            <a:r>
              <a:rPr lang="es-CO" sz="4400" b="0" i="0" u="none" strike="noStrike" baseline="0" dirty="0">
                <a:latin typeface="CIDFont+F5"/>
              </a:rPr>
              <a:t>Jessica Pereira Garcia, </a:t>
            </a:r>
            <a:r>
              <a:rPr lang="es-CO" sz="4400" b="0" i="0" u="none" strike="noStrike" baseline="0" dirty="0" err="1">
                <a:latin typeface="CIDFont+F5"/>
              </a:rPr>
              <a:t>Tainá</a:t>
            </a:r>
            <a:r>
              <a:rPr lang="es-CO" sz="4400" b="0" i="0" u="none" strike="noStrike" baseline="0" dirty="0">
                <a:latin typeface="CIDFont+F5"/>
              </a:rPr>
              <a:t> </a:t>
            </a:r>
            <a:r>
              <a:rPr lang="es-CO" sz="4400" b="0" i="0" u="none" strike="noStrike" baseline="0" dirty="0" err="1">
                <a:latin typeface="CIDFont+F5"/>
              </a:rPr>
              <a:t>Bacellar</a:t>
            </a:r>
            <a:r>
              <a:rPr lang="es-CO" sz="4400" b="0" i="0" u="none" strike="noStrike" baseline="0" dirty="0">
                <a:latin typeface="CIDFont+F5"/>
              </a:rPr>
              <a:t> </a:t>
            </a:r>
            <a:r>
              <a:rPr lang="es-CO" sz="4400" b="0" i="0" u="none" strike="noStrike" baseline="0" dirty="0" err="1">
                <a:latin typeface="CIDFont+F5"/>
              </a:rPr>
              <a:t>Zaneti</a:t>
            </a:r>
            <a:r>
              <a:rPr lang="es-CO" sz="4400" b="0" i="0" u="none" strike="noStrike" baseline="0" dirty="0">
                <a:latin typeface="CIDFont+F5"/>
              </a:rPr>
              <a:t>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13. Construcción de una Política Alimentaria Urbana: el caso de </a:t>
            </a:r>
            <a:r>
              <a:rPr lang="es-CO" sz="4400" b="0" i="0" u="none" strike="noStrike" baseline="0" dirty="0">
                <a:latin typeface="CIDFont+F4"/>
              </a:rPr>
              <a:t>Cali, Colombia (</a:t>
            </a:r>
            <a:r>
              <a:rPr lang="es-CO" sz="4400" b="0" i="0" u="none" strike="noStrike" baseline="0" dirty="0">
                <a:latin typeface="CIDFont+F5"/>
              </a:rPr>
              <a:t>Ruby Castellano, Guy Henry, Sara Rankin)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14. Transformación sostenible de sistemas alimentarios y su impacto en la seguridad alimentaria nutricional: caso del municipio de San </a:t>
            </a:r>
            <a:r>
              <a:rPr lang="es-CO" sz="4400" b="0" i="0" u="none" strike="noStrike" baseline="0" dirty="0">
                <a:latin typeface="CIDFont+F4"/>
              </a:rPr>
              <a:t>Ramón, Nicaragua (</a:t>
            </a:r>
            <a:r>
              <a:rPr lang="es-CO" sz="4400" b="0" i="0" u="none" strike="noStrike" baseline="0" dirty="0">
                <a:latin typeface="CIDFont+F5"/>
              </a:rPr>
              <a:t>Jairo Rojas Meza, Pedro Pablo Benavídez, Francisco Chavarría Aráuz)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15. Evolución y cambios de la política pública en seguridad alimentaria y nutricional en el departamento de Antioquia-Colombia (</a:t>
            </a:r>
            <a:r>
              <a:rPr lang="es-CO" sz="4400" b="0" i="0" u="none" strike="noStrike" baseline="0" dirty="0">
                <a:latin typeface="CIDFont+F5"/>
              </a:rPr>
              <a:t>José Anibal Quintero Hernández)</a:t>
            </a:r>
          </a:p>
          <a:p>
            <a:pPr algn="l"/>
            <a:r>
              <a:rPr lang="es-ES" sz="4800" b="1" i="0" u="none" strike="noStrike" baseline="0" dirty="0">
                <a:latin typeface="CIDFont+F4"/>
              </a:rPr>
              <a:t>Parte V - Los desafíos en políticas alimentarías específicas</a:t>
            </a:r>
          </a:p>
          <a:p>
            <a:pPr lvl="1"/>
            <a:r>
              <a:rPr lang="pt-BR" sz="4400" b="0" i="0" u="none" strike="noStrike" baseline="0" dirty="0">
                <a:latin typeface="CIDFont+F4"/>
              </a:rPr>
              <a:t>Capítulo 16. A politização das compras públicas de alimentos nos governos estaduais do Brasil: atores e ideias na construção de sistemas alimentares </a:t>
            </a:r>
            <a:r>
              <a:rPr lang="es-CO" sz="4400" b="0" i="0" u="none" strike="noStrike" baseline="0" dirty="0" err="1">
                <a:latin typeface="CIDFont+F4"/>
              </a:rPr>
              <a:t>sustentáveis</a:t>
            </a:r>
            <a:r>
              <a:rPr lang="es-CO" sz="4400" dirty="0">
                <a:latin typeface="CIDFont+F4"/>
              </a:rPr>
              <a:t> (</a:t>
            </a:r>
            <a:r>
              <a:rPr lang="pt-BR" sz="4400" b="0" i="0" u="none" strike="noStrike" baseline="0" dirty="0">
                <a:latin typeface="CIDFont+F5"/>
              </a:rPr>
              <a:t>Catia Grisa, Mário Avila, Rafael Cabral)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17. Los alimentos de la agricultura familiar y su relación con el Estado: la cristalización de normas diferenciadas en la agenda de políticas</a:t>
            </a:r>
            <a:r>
              <a:rPr lang="es-CO" sz="4400" b="0" i="0" u="none" strike="noStrike" baseline="0" dirty="0">
                <a:latin typeface="CIDFont+F4"/>
              </a:rPr>
              <a:t>públicas de Argentina (</a:t>
            </a:r>
            <a:r>
              <a:rPr lang="es-CO" sz="4400" b="0" i="0" u="none" strike="noStrike" baseline="0" dirty="0">
                <a:latin typeface="CIDFont+F5"/>
              </a:rPr>
              <a:t>Clara Craviotti)</a:t>
            </a:r>
          </a:p>
          <a:p>
            <a:pPr lvl="1"/>
            <a:r>
              <a:rPr lang="pt-BR" sz="4400" b="0" i="0" u="none" strike="noStrike" baseline="0" dirty="0">
                <a:latin typeface="CIDFont+F4"/>
              </a:rPr>
              <a:t>Capítulo 18. Compras públicas dos produtores familiares e pescadores uruguaios e políticas transversais de desenvolvimento rural (</a:t>
            </a:r>
            <a:r>
              <a:rPr lang="es-CO" sz="4400" b="0" i="0" u="none" strike="noStrike" baseline="0" dirty="0">
                <a:latin typeface="CIDFont+F5"/>
              </a:rPr>
              <a:t>Junior Miranda Scheuer)</a:t>
            </a:r>
          </a:p>
          <a:p>
            <a:pPr lvl="1"/>
            <a:r>
              <a:rPr lang="es-ES" sz="4400" b="0" i="0" u="none" strike="noStrike" baseline="0" dirty="0">
                <a:latin typeface="CIDFont+F4"/>
              </a:rPr>
              <a:t>Capítulo 19. </a:t>
            </a:r>
            <a:r>
              <a:rPr lang="es-ES" sz="4400" b="0" i="0" u="none" strike="noStrike" baseline="0" dirty="0" err="1">
                <a:latin typeface="CIDFont+F4"/>
              </a:rPr>
              <a:t>‘De</a:t>
            </a:r>
            <a:r>
              <a:rPr lang="es-ES" sz="4400" b="0" i="0" u="none" strike="noStrike" baseline="0" dirty="0">
                <a:latin typeface="CIDFont+F4"/>
              </a:rPr>
              <a:t> un lado soja, de otro la ganadería”: la cuestión alimentaria de los pueblos indígenas en Paraguay y sus políticas públicas (</a:t>
            </a:r>
            <a:r>
              <a:rPr lang="es-CO" sz="4400" b="0" i="0" u="none" strike="noStrike" baseline="0" dirty="0">
                <a:latin typeface="CIDFont+F5"/>
              </a:rPr>
              <a:t>Silvia Aparecida Zimmermann, Diana </a:t>
            </a:r>
            <a:r>
              <a:rPr lang="es-CO" sz="4400" b="0" i="0" u="none" strike="noStrike" baseline="0" dirty="0" err="1">
                <a:latin typeface="CIDFont+F5"/>
              </a:rPr>
              <a:t>Jazmin</a:t>
            </a:r>
            <a:r>
              <a:rPr lang="es-CO" sz="4400" b="0" i="0" u="none" strike="noStrike" baseline="0" dirty="0">
                <a:latin typeface="CIDFont+F5"/>
              </a:rPr>
              <a:t> </a:t>
            </a:r>
            <a:r>
              <a:rPr lang="es-CO" sz="4400" b="0" i="0" u="none" strike="noStrike" baseline="0" dirty="0" err="1">
                <a:latin typeface="CIDFont+F5"/>
              </a:rPr>
              <a:t>Britez</a:t>
            </a:r>
            <a:r>
              <a:rPr lang="es-CO" sz="4400" b="0" i="0" u="none" strike="noStrike" baseline="0" dirty="0">
                <a:latin typeface="CIDFont+F5"/>
              </a:rPr>
              <a:t> </a:t>
            </a:r>
            <a:r>
              <a:rPr lang="es-CO" sz="4400" b="0" i="0" u="none" strike="noStrike" baseline="0" dirty="0" err="1">
                <a:latin typeface="CIDFont+F5"/>
              </a:rPr>
              <a:t>Cohene</a:t>
            </a:r>
            <a:r>
              <a:rPr lang="es-CO" sz="4400" b="0" i="0" u="none" strike="noStrike" baseline="0" dirty="0">
                <a:latin typeface="CIDFont+F5"/>
              </a:rPr>
              <a:t>, Noelia Riquelme)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132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38B4-81D2-4810-A3AF-C2539732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85DA7D-A704-4CD5-97F5-8EE7F6B1A89C}"/>
              </a:ext>
            </a:extLst>
          </p:cNvPr>
          <p:cNvGrpSpPr/>
          <p:nvPr/>
        </p:nvGrpSpPr>
        <p:grpSpPr>
          <a:xfrm>
            <a:off x="2137558" y="365126"/>
            <a:ext cx="8502733" cy="6492874"/>
            <a:chOff x="2057400" y="950026"/>
            <a:chExt cx="7790935" cy="5542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1E4E2B-9DED-4662-A1A4-A094F252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50026"/>
              <a:ext cx="7386004" cy="54698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E09516-7D6C-4DE9-9BA2-98743CD04F30}"/>
                </a:ext>
              </a:extLst>
            </p:cNvPr>
            <p:cNvSpPr/>
            <p:nvPr/>
          </p:nvSpPr>
          <p:spPr>
            <a:xfrm>
              <a:off x="7624119" y="6176963"/>
              <a:ext cx="2224216" cy="315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3A7A52-FF38-4157-BD06-00A3DC8E1E74}"/>
              </a:ext>
            </a:extLst>
          </p:cNvPr>
          <p:cNvSpPr txBox="1"/>
          <p:nvPr/>
        </p:nvSpPr>
        <p:spPr>
          <a:xfrm>
            <a:off x="9029356" y="6365428"/>
            <a:ext cx="14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www.ciat.org</a:t>
            </a:r>
          </a:p>
        </p:txBody>
      </p:sp>
    </p:spTree>
    <p:extLst>
      <p:ext uri="{BB962C8B-B14F-4D97-AF65-F5344CB8AC3E}">
        <p14:creationId xmlns:p14="http://schemas.microsoft.com/office/powerpoint/2010/main" val="24822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75520" y="260648"/>
          <a:ext cx="8686800" cy="71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0676" y="0"/>
            <a:ext cx="9537613" cy="74421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Evolucion de las problematicas alimentarias</a:t>
            </a:r>
          </a:p>
        </p:txBody>
      </p:sp>
    </p:spTree>
    <p:extLst>
      <p:ext uri="{BB962C8B-B14F-4D97-AF65-F5344CB8AC3E}">
        <p14:creationId xmlns:p14="http://schemas.microsoft.com/office/powerpoint/2010/main" val="103275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7737-A1A1-4615-BD4D-57CDC7A79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617200" cy="5397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400" b="0" i="0" u="none" strike="noStrike" baseline="0" dirty="0">
                <a:latin typeface="CIDFont+F5"/>
              </a:rPr>
              <a:t>¿Cómo tienen en cuenta las políticas públicas los nuevos desafíos de la seguridad alimentaria y la promoción de sistemas alimentarios sostenibles? </a:t>
            </a:r>
            <a:br>
              <a:rPr lang="es-ES" sz="2400" b="0" i="0" u="none" strike="noStrike" baseline="0" dirty="0">
                <a:latin typeface="CIDFont+F5"/>
              </a:rPr>
            </a:br>
            <a:r>
              <a:rPr lang="es-ES" sz="2400" b="0" i="0" u="none" strike="noStrike" baseline="0" dirty="0">
                <a:latin typeface="CIDFont+F5"/>
              </a:rPr>
              <a:t>¿Cuáles son las iniciativas destinadas a diseñar políticas públicas para una alimentación sostenible en las zonas rurales y urbanas?</a:t>
            </a:r>
          </a:p>
          <a:p>
            <a:pPr algn="l"/>
            <a:endParaRPr lang="es-ES" sz="2400" b="0" i="0" u="none" strike="noStrike" baseline="0" dirty="0">
              <a:latin typeface="CIDFont+F5"/>
            </a:endParaRPr>
          </a:p>
          <a:p>
            <a:pPr algn="l"/>
            <a:r>
              <a:rPr lang="es-ES" sz="2400" b="0" i="0" u="none" strike="noStrike" baseline="0" dirty="0">
                <a:latin typeface="CIDFont+F2"/>
              </a:rPr>
              <a:t> </a:t>
            </a:r>
            <a:r>
              <a:rPr lang="es-ES" sz="2400" b="0" i="0" u="none" strike="noStrike" baseline="0" dirty="0">
                <a:latin typeface="CIDFont+F5"/>
              </a:rPr>
              <a:t>¿Cuáles son las reconfiguraciones de las coaliciones de actores en torno a la cuestión de los sistemas alimentarios sostenibles? </a:t>
            </a:r>
            <a:br>
              <a:rPr lang="es-ES" sz="2400" b="0" i="0" u="none" strike="noStrike" baseline="0" dirty="0">
                <a:latin typeface="CIDFont+F5"/>
              </a:rPr>
            </a:br>
            <a:r>
              <a:rPr lang="es-ES" sz="2400" b="0" i="0" u="none" strike="noStrike" baseline="0" dirty="0">
                <a:latin typeface="CIDFont+F5"/>
              </a:rPr>
              <a:t>¿Cómo renueva la acción pública la noción de sistema alimentario sostenible?</a:t>
            </a:r>
          </a:p>
          <a:p>
            <a:pPr algn="l"/>
            <a:endParaRPr lang="es-ES" sz="2400" b="0" i="0" u="none" strike="noStrike" baseline="0" dirty="0">
              <a:latin typeface="CIDFont+F5"/>
            </a:endParaRPr>
          </a:p>
          <a:p>
            <a:pPr algn="l"/>
            <a:r>
              <a:rPr lang="es-ES" sz="2400" b="0" i="0" u="none" strike="noStrike" baseline="0" dirty="0">
                <a:latin typeface="CIDFont+F5"/>
              </a:rPr>
              <a:t>¿Cómo se vinculan las políticas alimentarias con las políticas agrícolas, de desarrollo rural, de salud, de educación, ambientales y urbanas para abordar los desafíos alimentarios de las poblaciones urbanas y rurales?</a:t>
            </a:r>
          </a:p>
          <a:p>
            <a:pPr algn="l"/>
            <a:endParaRPr lang="es-ES" sz="2400" b="0" i="0" u="none" strike="noStrike" baseline="0" dirty="0">
              <a:latin typeface="CIDFont+F2"/>
            </a:endParaRPr>
          </a:p>
          <a:p>
            <a:pPr algn="l"/>
            <a:r>
              <a:rPr lang="es-ES" sz="2400" b="0" i="0" u="none" strike="noStrike" baseline="0" dirty="0">
                <a:latin typeface="CIDFont+F2"/>
              </a:rPr>
              <a:t> </a:t>
            </a:r>
            <a:r>
              <a:rPr lang="es-ES" sz="2400" b="0" i="0" u="none" strike="noStrike" baseline="0" dirty="0">
                <a:latin typeface="CIDFont+F5"/>
              </a:rPr>
              <a:t>¿En qué medida las políticas alimentarias pueden constituir nuevos vectores para cambiar los modelos de producción agrícola hacia una mayor sostenibilidad y una transformación profunda del mundo rural?</a:t>
            </a:r>
            <a:endParaRPr lang="es-CO" sz="36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2EA55B6-073F-4D43-A2E8-DDB736948A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37613" cy="74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Preguntas de investigacion</a:t>
            </a:r>
          </a:p>
        </p:txBody>
      </p:sp>
    </p:spTree>
    <p:extLst>
      <p:ext uri="{BB962C8B-B14F-4D97-AF65-F5344CB8AC3E}">
        <p14:creationId xmlns:p14="http://schemas.microsoft.com/office/powerpoint/2010/main" val="113087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738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Proceso de preparación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CO" dirty="0"/>
              <a:t>Llamada de contribución en la red PP-AL (Oct – Dic 2019)</a:t>
            </a:r>
          </a:p>
          <a:p>
            <a:endParaRPr lang="es-CO" dirty="0"/>
          </a:p>
          <a:p>
            <a:r>
              <a:rPr lang="es-CO" dirty="0"/>
              <a:t>Serie de seminarios de presentación de avances (Junio - julio 2020)</a:t>
            </a:r>
          </a:p>
          <a:p>
            <a:endParaRPr lang="es-CO" dirty="0"/>
          </a:p>
          <a:p>
            <a:r>
              <a:rPr lang="es-CO" dirty="0"/>
              <a:t>Finalización y edición final</a:t>
            </a:r>
          </a:p>
          <a:p>
            <a:endParaRPr lang="es-CO" dirty="0"/>
          </a:p>
          <a:p>
            <a:r>
              <a:rPr lang="es-CO" dirty="0"/>
              <a:t>Publicación en Sept 2021</a:t>
            </a:r>
          </a:p>
          <a:p>
            <a:endParaRPr lang="es-CO" dirty="0"/>
          </a:p>
          <a:p>
            <a:r>
              <a:rPr lang="es-CO" dirty="0"/>
              <a:t>Lanzamiento oficial : 13 de octubre 2021</a:t>
            </a:r>
          </a:p>
        </p:txBody>
      </p:sp>
    </p:spTree>
    <p:extLst>
      <p:ext uri="{BB962C8B-B14F-4D97-AF65-F5344CB8AC3E}">
        <p14:creationId xmlns:p14="http://schemas.microsoft.com/office/powerpoint/2010/main" val="387267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738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Autores y participantes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4D61B-4FF7-4DEA-BC8E-E4512906F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08" y="793283"/>
            <a:ext cx="4572000" cy="555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F4AF8-3455-474A-8E85-4A83EF5DA345}"/>
              </a:ext>
            </a:extLst>
          </p:cNvPr>
          <p:cNvSpPr txBox="1"/>
          <p:nvPr/>
        </p:nvSpPr>
        <p:spPr>
          <a:xfrm>
            <a:off x="4022413" y="6420258"/>
            <a:ext cx="3692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baseline="0" dirty="0">
                <a:latin typeface="CIDFont+F4"/>
              </a:rPr>
              <a:t>5 partes : 19 capítulos, 41 autores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CF349-5F12-4628-9E28-A126A383A4BB}"/>
              </a:ext>
            </a:extLst>
          </p:cNvPr>
          <p:cNvSpPr txBox="1"/>
          <p:nvPr/>
        </p:nvSpPr>
        <p:spPr>
          <a:xfrm>
            <a:off x="10627457" y="5536603"/>
            <a:ext cx="1154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Argentina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12E28-CB59-4CB0-BBB9-8AED46AE4FC2}"/>
              </a:ext>
            </a:extLst>
          </p:cNvPr>
          <p:cNvSpPr txBox="1"/>
          <p:nvPr/>
        </p:nvSpPr>
        <p:spPr>
          <a:xfrm>
            <a:off x="10769454" y="2807524"/>
            <a:ext cx="1046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Brasil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4BA63-DE64-479A-B6BB-6B902DF79FAB}"/>
              </a:ext>
            </a:extLst>
          </p:cNvPr>
          <p:cNvSpPr txBox="1"/>
          <p:nvPr/>
        </p:nvSpPr>
        <p:spPr>
          <a:xfrm>
            <a:off x="10589916" y="1107128"/>
            <a:ext cx="1225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latin typeface="CIDFont+F4"/>
              </a:rPr>
              <a:t>Colombia</a:t>
            </a:r>
            <a:endParaRPr lang="es-CO" b="1" dirty="0"/>
          </a:p>
        </p:txBody>
      </p:sp>
      <p:pic>
        <p:nvPicPr>
          <p:cNvPr id="14" name="Image 2" descr="Résultat de recherche d'images pour &quot;INTA argentina&quot;">
            <a:extLst>
              <a:ext uri="{FF2B5EF4-FFF2-40B4-BE49-F238E27FC236}">
                <a16:creationId xmlns:a16="http://schemas.microsoft.com/office/drawing/2014/main" id="{FE4D9A3E-B1FB-4C8F-A11C-05BF57E6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6051"/>
          <a:stretch>
            <a:fillRect/>
          </a:stretch>
        </p:blipFill>
        <p:spPr bwMode="auto">
          <a:xfrm>
            <a:off x="8705216" y="5410367"/>
            <a:ext cx="1154824" cy="7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0" descr="Résultat de recherche d'images pour &quot;UNB bresil&quot;">
            <a:extLst>
              <a:ext uri="{FF2B5EF4-FFF2-40B4-BE49-F238E27FC236}">
                <a16:creationId xmlns:a16="http://schemas.microsoft.com/office/drawing/2014/main" id="{18101E46-8277-4BFD-AA32-E295B4DC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704" y="2322914"/>
            <a:ext cx="839806" cy="4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AE01CD-ED9D-452C-A976-33864068A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583" y="3420593"/>
            <a:ext cx="1202951" cy="4898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F3C341-E503-4860-B8BE-4FF90D1DDC08}"/>
              </a:ext>
            </a:extLst>
          </p:cNvPr>
          <p:cNvSpPr txBox="1"/>
          <p:nvPr/>
        </p:nvSpPr>
        <p:spPr>
          <a:xfrm>
            <a:off x="460110" y="3410948"/>
            <a:ext cx="708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latin typeface="CIDFont+F4"/>
              </a:rPr>
              <a:t>Perú </a:t>
            </a:r>
            <a:endParaRPr lang="es-CO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2209C7-FA67-47BA-8A03-84A0A056B55B}"/>
              </a:ext>
            </a:extLst>
          </p:cNvPr>
          <p:cNvSpPr txBox="1"/>
          <p:nvPr/>
        </p:nvSpPr>
        <p:spPr>
          <a:xfrm>
            <a:off x="193377" y="2176644"/>
            <a:ext cx="1201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baseline="0" dirty="0">
                <a:latin typeface="CIDFont+F4"/>
              </a:rPr>
              <a:t>Nicaragua</a:t>
            </a:r>
            <a:endParaRPr lang="es-CO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B7185-AAED-4B22-B56B-15131EE268C5}"/>
              </a:ext>
            </a:extLst>
          </p:cNvPr>
          <p:cNvSpPr txBox="1"/>
          <p:nvPr/>
        </p:nvSpPr>
        <p:spPr>
          <a:xfrm>
            <a:off x="10660650" y="4589533"/>
            <a:ext cx="1154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baseline="0" dirty="0">
                <a:latin typeface="CIDFont+F4"/>
              </a:rPr>
              <a:t>Uruguay</a:t>
            </a:r>
            <a:endParaRPr lang="es-CO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F18286-1E42-4807-9B56-AD32ED037D9C}"/>
              </a:ext>
            </a:extLst>
          </p:cNvPr>
          <p:cNvSpPr txBox="1"/>
          <p:nvPr/>
        </p:nvSpPr>
        <p:spPr>
          <a:xfrm>
            <a:off x="10627457" y="4020873"/>
            <a:ext cx="127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latin typeface="CIDFont+F4"/>
              </a:rPr>
              <a:t>Paraguay</a:t>
            </a:r>
            <a:endParaRPr lang="es-CO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9A144C-9339-4DF5-8689-C697C98B7337}"/>
              </a:ext>
            </a:extLst>
          </p:cNvPr>
          <p:cNvCxnSpPr>
            <a:cxnSpLocks/>
          </p:cNvCxnSpPr>
          <p:nvPr/>
        </p:nvCxnSpPr>
        <p:spPr>
          <a:xfrm flipH="1" flipV="1">
            <a:off x="6335644" y="5223013"/>
            <a:ext cx="2198297" cy="516427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4E621F1-64DA-4E60-8328-1DF92459492E}"/>
              </a:ext>
            </a:extLst>
          </p:cNvPr>
          <p:cNvSpPr txBox="1"/>
          <p:nvPr/>
        </p:nvSpPr>
        <p:spPr>
          <a:xfrm>
            <a:off x="304869" y="1107128"/>
            <a:ext cx="990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baseline="0" dirty="0">
                <a:latin typeface="CIDFont+F4"/>
              </a:rPr>
              <a:t>México </a:t>
            </a:r>
            <a:endParaRPr lang="es-CO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CB8C37-1888-43C6-B483-56CB94AEA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182" y="892098"/>
            <a:ext cx="822503" cy="80691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25786A-327D-484D-B7AF-0BCBF3860283}"/>
              </a:ext>
            </a:extLst>
          </p:cNvPr>
          <p:cNvCxnSpPr>
            <a:cxnSpLocks/>
          </p:cNvCxnSpPr>
          <p:nvPr/>
        </p:nvCxnSpPr>
        <p:spPr>
          <a:xfrm flipH="1" flipV="1">
            <a:off x="2888738" y="1400287"/>
            <a:ext cx="1384964" cy="39581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8EBFA06-0840-499E-9738-FD6489E067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2" t="19464" r="74227" b="10658"/>
          <a:stretch/>
        </p:blipFill>
        <p:spPr>
          <a:xfrm>
            <a:off x="9797991" y="3089133"/>
            <a:ext cx="777088" cy="39094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01A6AE-9BE1-437A-8245-1BEC5E23DDB4}"/>
              </a:ext>
            </a:extLst>
          </p:cNvPr>
          <p:cNvCxnSpPr>
            <a:cxnSpLocks/>
          </p:cNvCxnSpPr>
          <p:nvPr/>
        </p:nvCxnSpPr>
        <p:spPr>
          <a:xfrm flipH="1">
            <a:off x="2942580" y="2432818"/>
            <a:ext cx="2315220" cy="70397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>
            <a:extLst>
              <a:ext uri="{FF2B5EF4-FFF2-40B4-BE49-F238E27FC236}">
                <a16:creationId xmlns:a16="http://schemas.microsoft.com/office/drawing/2014/main" id="{5C7C476A-6DFC-42EE-B42D-904A9E80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50" y="2164717"/>
            <a:ext cx="814059" cy="6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BF4D0E6-B36E-4731-9343-4D01E2123C07}"/>
              </a:ext>
            </a:extLst>
          </p:cNvPr>
          <p:cNvSpPr txBox="1"/>
          <p:nvPr/>
        </p:nvSpPr>
        <p:spPr>
          <a:xfrm>
            <a:off x="8692442" y="4011308"/>
            <a:ext cx="16941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i="1" dirty="0"/>
              <a:t>Sociedad de Estudios Rurales y Cultura Popular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686894-255A-4F81-AEC9-253CA30B2D94}"/>
              </a:ext>
            </a:extLst>
          </p:cNvPr>
          <p:cNvCxnSpPr>
            <a:cxnSpLocks/>
          </p:cNvCxnSpPr>
          <p:nvPr/>
        </p:nvCxnSpPr>
        <p:spPr>
          <a:xfrm flipH="1" flipV="1">
            <a:off x="6970817" y="4891480"/>
            <a:ext cx="1561693" cy="19045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B7FCC5F-0023-437F-A4AE-653C8E947845}"/>
              </a:ext>
            </a:extLst>
          </p:cNvPr>
          <p:cNvCxnSpPr>
            <a:cxnSpLocks/>
          </p:cNvCxnSpPr>
          <p:nvPr/>
        </p:nvCxnSpPr>
        <p:spPr>
          <a:xfrm flipH="1">
            <a:off x="7089416" y="4252098"/>
            <a:ext cx="1444525" cy="195887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85820623-3E09-49CA-A57F-8E8FD18FCA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452"/>
          <a:stretch/>
        </p:blipFill>
        <p:spPr>
          <a:xfrm>
            <a:off x="1659227" y="4168895"/>
            <a:ext cx="785726" cy="72258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C5DB988-BC9B-44E4-BC87-AD2349DCBEC6}"/>
              </a:ext>
            </a:extLst>
          </p:cNvPr>
          <p:cNvSpPr txBox="1"/>
          <p:nvPr/>
        </p:nvSpPr>
        <p:spPr>
          <a:xfrm>
            <a:off x="309742" y="4312024"/>
            <a:ext cx="101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i="0" u="none" strike="noStrike" baseline="0" dirty="0">
                <a:latin typeface="CIDFont+F4"/>
              </a:rPr>
              <a:t>Bolivia</a:t>
            </a:r>
            <a:endParaRPr lang="es-CO" b="1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4111FB6-0515-4062-9035-D690F4C4A5F3}"/>
              </a:ext>
            </a:extLst>
          </p:cNvPr>
          <p:cNvCxnSpPr>
            <a:cxnSpLocks/>
          </p:cNvCxnSpPr>
          <p:nvPr/>
        </p:nvCxnSpPr>
        <p:spPr>
          <a:xfrm flipH="1">
            <a:off x="2888738" y="4090571"/>
            <a:ext cx="3417061" cy="692874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54794D78-BA77-47F2-81AA-B5AB7F636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7159" y="5286019"/>
            <a:ext cx="762000" cy="96202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36F0E2B-DD21-448E-9CFD-2AC1299B4235}"/>
              </a:ext>
            </a:extLst>
          </p:cNvPr>
          <p:cNvSpPr txBox="1"/>
          <p:nvPr/>
        </p:nvSpPr>
        <p:spPr>
          <a:xfrm>
            <a:off x="457938" y="5405772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latin typeface="CIDFont+F4"/>
              </a:rPr>
              <a:t>Chile</a:t>
            </a:r>
            <a:endParaRPr lang="es-CO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AC3B36-11B0-4EB8-AB3F-8F2E5A600FCF}"/>
              </a:ext>
            </a:extLst>
          </p:cNvPr>
          <p:cNvCxnSpPr>
            <a:cxnSpLocks/>
          </p:cNvCxnSpPr>
          <p:nvPr/>
        </p:nvCxnSpPr>
        <p:spPr>
          <a:xfrm flipH="1">
            <a:off x="2994861" y="4774199"/>
            <a:ext cx="3051060" cy="965241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5E935BD-217D-4192-8223-6140C23EC543}"/>
              </a:ext>
            </a:extLst>
          </p:cNvPr>
          <p:cNvCxnSpPr>
            <a:cxnSpLocks/>
          </p:cNvCxnSpPr>
          <p:nvPr/>
        </p:nvCxnSpPr>
        <p:spPr>
          <a:xfrm flipH="1">
            <a:off x="2888738" y="3578112"/>
            <a:ext cx="2763917" cy="139311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23F92109-5E83-4CD6-AECE-7133816430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2386" y="3034217"/>
            <a:ext cx="877055" cy="542069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52E84F-ADB7-4BBA-904E-64AF3A5DC037}"/>
              </a:ext>
            </a:extLst>
          </p:cNvPr>
          <p:cNvCxnSpPr>
            <a:cxnSpLocks/>
          </p:cNvCxnSpPr>
          <p:nvPr/>
        </p:nvCxnSpPr>
        <p:spPr>
          <a:xfrm flipV="1">
            <a:off x="7436424" y="2637213"/>
            <a:ext cx="1099813" cy="1098479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83B1544-4712-4C5B-B068-EB44A9F12E03}"/>
              </a:ext>
            </a:extLst>
          </p:cNvPr>
          <p:cNvCxnSpPr>
            <a:cxnSpLocks/>
          </p:cNvCxnSpPr>
          <p:nvPr/>
        </p:nvCxnSpPr>
        <p:spPr>
          <a:xfrm flipV="1">
            <a:off x="6185097" y="1219890"/>
            <a:ext cx="2502654" cy="161488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F180CEFF-6D8E-4A6C-AA2F-DD7CF6A8F9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86082" y="875200"/>
            <a:ext cx="1022990" cy="51149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F660D6B-D7C8-43D3-B754-7DEE46CB3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9859" y="2010816"/>
            <a:ext cx="1137752" cy="47952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8E9E72D-85C8-4AA2-BFA4-B97A3B00EC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2" t="19464" r="74227" b="10658"/>
          <a:stretch/>
        </p:blipFill>
        <p:spPr>
          <a:xfrm>
            <a:off x="1622889" y="2575201"/>
            <a:ext cx="777088" cy="39094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A3307DC-FA92-4452-A43B-B2774B5EC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5740" y="1358840"/>
            <a:ext cx="1467401" cy="48537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BAF9D24-221F-423F-8542-BA6432C61E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59338" y="5410367"/>
            <a:ext cx="646087" cy="82867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91C6245-343B-4F91-9748-863CAB69B6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6036" y="4549232"/>
            <a:ext cx="1401841" cy="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3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923"/>
            <a:ext cx="10515600" cy="1043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Organización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0" y="183586"/>
            <a:ext cx="6446564" cy="538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i="0" u="none" strike="noStrike" baseline="0" dirty="0">
                <a:latin typeface="CIDFont+F4"/>
              </a:rPr>
              <a:t>5 partes </a:t>
            </a:r>
            <a:r>
              <a:rPr lang="es-CO" sz="2400" b="0" i="0" u="none" strike="noStrike" baseline="0" dirty="0">
                <a:latin typeface="CIDFont+F4"/>
              </a:rPr>
              <a:t>: 19 capítulos + 1 de presentación general</a:t>
            </a:r>
            <a:endParaRPr lang="fr-FR" sz="2400" b="0" i="0" u="none" strike="noStrike" baseline="0" dirty="0">
              <a:latin typeface="CIDFont+F5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FE226E-67B9-497E-9EA3-9A05FB5A5EBA}"/>
              </a:ext>
            </a:extLst>
          </p:cNvPr>
          <p:cNvSpPr/>
          <p:nvPr/>
        </p:nvSpPr>
        <p:spPr>
          <a:xfrm>
            <a:off x="2794913" y="1520266"/>
            <a:ext cx="6446564" cy="8347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baseline="0" dirty="0">
                <a:solidFill>
                  <a:schemeClr val="tx1"/>
                </a:solidFill>
                <a:latin typeface="CIDFont+F4"/>
              </a:rPr>
              <a:t>Parte I - Análisis regionales de las políticas alimentarías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42F8C2-4B8C-485F-876A-02FAAE4F2057}"/>
              </a:ext>
            </a:extLst>
          </p:cNvPr>
          <p:cNvSpPr/>
          <p:nvPr/>
        </p:nvSpPr>
        <p:spPr>
          <a:xfrm>
            <a:off x="741105" y="2659235"/>
            <a:ext cx="5146461" cy="11593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baseline="0" dirty="0">
                <a:solidFill>
                  <a:schemeClr val="tx1"/>
                </a:solidFill>
                <a:latin typeface="CIDFont+F4"/>
              </a:rPr>
              <a:t>Parte II - Una mirada histórica de las políticas alimentares </a:t>
            </a:r>
            <a:r>
              <a:rPr lang="es-CO" sz="1800" b="1" i="0" u="none" strike="noStrike" baseline="0" dirty="0">
                <a:solidFill>
                  <a:schemeClr val="tx1"/>
                </a:solidFill>
                <a:latin typeface="CIDFont+F4"/>
              </a:rPr>
              <a:t>nacionales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5CF24C-A1FC-41EC-B33E-BC70490C7747}"/>
              </a:ext>
            </a:extLst>
          </p:cNvPr>
          <p:cNvSpPr/>
          <p:nvPr/>
        </p:nvSpPr>
        <p:spPr>
          <a:xfrm>
            <a:off x="6328320" y="2659234"/>
            <a:ext cx="5296137" cy="11593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baseline="0" dirty="0">
                <a:solidFill>
                  <a:schemeClr val="tx1"/>
                </a:solidFill>
                <a:latin typeface="CIDFont+F4"/>
              </a:rPr>
              <a:t>Parte III - Cambios recientes en las políticas alimentares </a:t>
            </a:r>
            <a:r>
              <a:rPr lang="es-CO" sz="1800" b="1" i="0" u="none" strike="noStrike" baseline="0" dirty="0">
                <a:solidFill>
                  <a:schemeClr val="tx1"/>
                </a:solidFill>
                <a:latin typeface="CIDFont+F4"/>
              </a:rPr>
              <a:t>nacionales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92807F-60B0-4970-AD3A-4F83BF858F92}"/>
              </a:ext>
            </a:extLst>
          </p:cNvPr>
          <p:cNvSpPr/>
          <p:nvPr/>
        </p:nvSpPr>
        <p:spPr>
          <a:xfrm>
            <a:off x="741105" y="4199524"/>
            <a:ext cx="5146460" cy="11593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baseline="0" dirty="0">
                <a:solidFill>
                  <a:schemeClr val="tx1"/>
                </a:solidFill>
                <a:latin typeface="CIDFont+F4"/>
              </a:rPr>
              <a:t>Parte IV - Construyendo políticas y acciones alimentarias en </a:t>
            </a:r>
            <a:r>
              <a:rPr lang="es-CO" sz="1800" b="1" i="0" u="none" strike="noStrike" baseline="0" dirty="0">
                <a:solidFill>
                  <a:schemeClr val="tx1"/>
                </a:solidFill>
                <a:latin typeface="CIDFont+F4"/>
              </a:rPr>
              <a:t>territorios y ciudades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FAB836-2AA7-4612-943D-ECB52B915466}"/>
              </a:ext>
            </a:extLst>
          </p:cNvPr>
          <p:cNvSpPr/>
          <p:nvPr/>
        </p:nvSpPr>
        <p:spPr>
          <a:xfrm>
            <a:off x="6365738" y="4179102"/>
            <a:ext cx="5221299" cy="11593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baseline="0" dirty="0">
                <a:solidFill>
                  <a:schemeClr val="tx1"/>
                </a:solidFill>
                <a:latin typeface="CIDFont+F4"/>
              </a:rPr>
              <a:t>Parte V - Los desafíos en políticas alimentarías específicas</a:t>
            </a:r>
          </a:p>
        </p:txBody>
      </p:sp>
    </p:spTree>
    <p:extLst>
      <p:ext uri="{BB962C8B-B14F-4D97-AF65-F5344CB8AC3E}">
        <p14:creationId xmlns:p14="http://schemas.microsoft.com/office/powerpoint/2010/main" val="2356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O" sz="3600" b="1" dirty="0"/>
              <a:t>Parte 1: </a:t>
            </a:r>
            <a:r>
              <a:rPr lang="es-ES" sz="3600" b="1" dirty="0"/>
              <a:t>Análisis regionales de las políticas alimentarías</a:t>
            </a:r>
            <a:endParaRPr lang="es-CO" sz="36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55321" y="2575034"/>
            <a:ext cx="5440679" cy="3825766"/>
          </a:xfrm>
        </p:spPr>
        <p:txBody>
          <a:bodyPr>
            <a:normAutofit/>
          </a:bodyPr>
          <a:lstStyle/>
          <a:p>
            <a:r>
              <a:rPr lang="es-ES" sz="1500" b="0" i="0" u="none" strike="noStrike" baseline="0" dirty="0">
                <a:latin typeface="CIDFont+F4"/>
              </a:rPr>
              <a:t>1</a:t>
            </a:r>
            <a:r>
              <a:rPr lang="es-ES" sz="1500" b="1" dirty="0">
                <a:latin typeface="CIDFont+F4"/>
              </a:rPr>
              <a:t>. Las políticas alimentarias y </a:t>
            </a:r>
            <a:r>
              <a:rPr lang="es-ES" sz="1500" b="1" dirty="0">
                <a:solidFill>
                  <a:srgbClr val="FF0000"/>
                </a:solidFill>
                <a:latin typeface="CIDFont+F4"/>
              </a:rPr>
              <a:t>la politización de la alimentación</a:t>
            </a:r>
            <a:r>
              <a:rPr lang="es-ES" sz="1500" b="1" dirty="0">
                <a:latin typeface="CIDFont+F4"/>
              </a:rPr>
              <a:t>: la </a:t>
            </a:r>
            <a:r>
              <a:rPr lang="es-CO" sz="1500" b="1" dirty="0">
                <a:latin typeface="CIDFont+F4"/>
              </a:rPr>
              <a:t>experiencia latinoamericana </a:t>
            </a:r>
            <a:br>
              <a:rPr lang="es-CO" sz="1500" i="1" dirty="0">
                <a:latin typeface="CIDFont+F5"/>
              </a:rPr>
            </a:br>
            <a:r>
              <a:rPr lang="es-CO" sz="1500" i="1" dirty="0">
                <a:latin typeface="CIDFont+F5"/>
              </a:rPr>
              <a:t>(</a:t>
            </a:r>
            <a:r>
              <a:rPr lang="fr-FR" sz="1500" i="1" dirty="0">
                <a:latin typeface="CIDFont+F5"/>
              </a:rPr>
              <a:t>Catia Grisa, Paulo Niederle, Stéphane Guéneau, Jean-François Le Coq, Clara Craviotti, Graciela Borrás, Daniel Campos Ruiz Diaz , Héctor </a:t>
            </a:r>
            <a:r>
              <a:rPr lang="fr-FR" sz="1500" i="1" dirty="0" err="1">
                <a:latin typeface="CIDFont+F5"/>
              </a:rPr>
              <a:t>Ávila-Sánchez</a:t>
            </a:r>
            <a:r>
              <a:rPr lang="fr-FR" sz="1500" i="1" dirty="0">
                <a:latin typeface="CIDFont+F5"/>
              </a:rPr>
              <a:t>, Sandrine </a:t>
            </a:r>
            <a:r>
              <a:rPr lang="fr-FR" sz="1500" i="1" dirty="0" err="1">
                <a:latin typeface="CIDFont+F5"/>
              </a:rPr>
              <a:t>Freguin-Gresh</a:t>
            </a:r>
            <a:r>
              <a:rPr lang="fr-FR" sz="1500" i="1" dirty="0">
                <a:latin typeface="CIDFont+F5"/>
              </a:rPr>
              <a:t>, Junior Miranda Scheuer, Jorge </a:t>
            </a:r>
            <a:r>
              <a:rPr lang="fr-FR" sz="1500" i="1" dirty="0" err="1">
                <a:latin typeface="CIDFont+F5"/>
              </a:rPr>
              <a:t>Albarracinl</a:t>
            </a:r>
            <a:r>
              <a:rPr lang="fr-FR" sz="1500" i="1" dirty="0">
                <a:latin typeface="CIDFont+F5"/>
              </a:rPr>
              <a:t>)</a:t>
            </a:r>
          </a:p>
          <a:p>
            <a:endParaRPr lang="fr-FR" sz="1500" b="0" i="0" u="none" strike="noStrike" baseline="0" dirty="0">
              <a:latin typeface="CIDFont+F5"/>
            </a:endParaRPr>
          </a:p>
          <a:p>
            <a:r>
              <a:rPr lang="es-ES" sz="1500" b="0" i="0" u="none" strike="noStrike" baseline="0" dirty="0">
                <a:latin typeface="CIDFont+F4"/>
              </a:rPr>
              <a:t>2. </a:t>
            </a:r>
            <a:r>
              <a:rPr lang="es-ES" sz="1500" b="1" dirty="0">
                <a:latin typeface="CIDFont+F4"/>
              </a:rPr>
              <a:t>Los </a:t>
            </a:r>
            <a:r>
              <a:rPr lang="es-ES" sz="1500" b="1" dirty="0">
                <a:solidFill>
                  <a:srgbClr val="FF0000"/>
                </a:solidFill>
                <a:latin typeface="CIDFont+F4"/>
              </a:rPr>
              <a:t>estudios prospectivos </a:t>
            </a:r>
            <a:r>
              <a:rPr lang="es-ES" sz="1500" b="1" dirty="0">
                <a:latin typeface="CIDFont+F4"/>
              </a:rPr>
              <a:t>y la cuestión alimentaria en América Latina: un estado de la cuestión </a:t>
            </a:r>
            <a:br>
              <a:rPr lang="es-ES" sz="1500" b="0" i="0" u="none" strike="noStrike" baseline="0" dirty="0">
                <a:latin typeface="CIDFont+F4"/>
              </a:rPr>
            </a:br>
            <a:r>
              <a:rPr lang="pt-BR" sz="1500" i="1" dirty="0">
                <a:latin typeface="CIDFont+F5"/>
              </a:rPr>
              <a:t>(Maria Mercedes Patrouilleau, Diego S. Taraborrelli, Ignacio Alonso)</a:t>
            </a:r>
          </a:p>
          <a:p>
            <a:endParaRPr lang="pt-BR" sz="1500" i="1" dirty="0">
              <a:latin typeface="CIDFont+F5"/>
            </a:endParaRPr>
          </a:p>
          <a:p>
            <a:r>
              <a:rPr lang="pt-BR" sz="1500" b="0" i="0" u="none" strike="noStrike" baseline="0" dirty="0">
                <a:latin typeface="CIDFont+F4"/>
              </a:rPr>
              <a:t>3. </a:t>
            </a:r>
            <a:r>
              <a:rPr lang="pt-BR" sz="1500" b="1" dirty="0">
                <a:latin typeface="CIDFont+F4"/>
              </a:rPr>
              <a:t>As </a:t>
            </a:r>
            <a:r>
              <a:rPr lang="pt-BR" sz="1500" b="1" dirty="0">
                <a:solidFill>
                  <a:srgbClr val="FF0000"/>
                </a:solidFill>
                <a:latin typeface="CIDFont+F4"/>
              </a:rPr>
              <a:t>Organizações Internacionais</a:t>
            </a:r>
            <a:r>
              <a:rPr lang="pt-BR" sz="1500" b="1" dirty="0">
                <a:latin typeface="CIDFont+F4"/>
              </a:rPr>
              <a:t> e a evolução dos Referenciais de Segurança Alimentar na América Latina e no Caribe </a:t>
            </a:r>
            <a:br>
              <a:rPr lang="pt-BR" sz="1500" b="1" dirty="0">
                <a:latin typeface="CIDFont+F4"/>
              </a:rPr>
            </a:br>
            <a:r>
              <a:rPr lang="pt-BR" sz="1500" i="1" dirty="0">
                <a:latin typeface="CIDFont+F5"/>
              </a:rPr>
              <a:t>(Fernanda Castilhos França de Vasconcellos)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AC1D94-D5FF-4229-AEE7-BDA60FDB5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8" r="27368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165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O" sz="2800" b="1"/>
              <a:t>Parte 2: </a:t>
            </a:r>
            <a:r>
              <a:rPr lang="es-ES" sz="2800" b="1"/>
              <a:t>Una mirada histórica de las políticas alimentares nacionales</a:t>
            </a:r>
            <a:br>
              <a:rPr lang="es-ES" sz="2800" b="1"/>
            </a:br>
            <a:endParaRPr lang="es-CO" sz="2800" b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55321" y="2575033"/>
            <a:ext cx="5440679" cy="3917831"/>
          </a:xfrm>
        </p:spPr>
        <p:txBody>
          <a:bodyPr>
            <a:normAutofit fontScale="92500" lnSpcReduction="20000"/>
          </a:bodyPr>
          <a:lstStyle/>
          <a:p>
            <a:r>
              <a:rPr lang="es-ES" sz="1400" b="1" dirty="0">
                <a:latin typeface="CIDFont+F4"/>
              </a:rPr>
              <a:t>4. </a:t>
            </a:r>
            <a:r>
              <a:rPr lang="es-ES" sz="1400" b="1" dirty="0" err="1">
                <a:latin typeface="CIDFont+F4"/>
              </a:rPr>
              <a:t>Sociohistoria</a:t>
            </a:r>
            <a:r>
              <a:rPr lang="es-ES" sz="1400" b="1" dirty="0">
                <a:latin typeface="CIDFont+F4"/>
              </a:rPr>
              <a:t> y cambio institucional en las políticas agropecuarias y alimentarias de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Nicaragua </a:t>
            </a:r>
            <a:br>
              <a:rPr lang="es-ES" sz="1400" b="0" i="0" u="none" strike="noStrike" baseline="0" dirty="0">
                <a:latin typeface="CIDFont+F4"/>
              </a:rPr>
            </a:br>
            <a:r>
              <a:rPr lang="es-ES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Sandrine </a:t>
            </a:r>
            <a:r>
              <a:rPr lang="es-CO" sz="1400" b="0" i="1" u="none" strike="noStrike" baseline="0" dirty="0" err="1">
                <a:latin typeface="CIDFont+F5"/>
              </a:rPr>
              <a:t>Freguin-Gresh</a:t>
            </a:r>
            <a:r>
              <a:rPr lang="es-CO" sz="1400" b="0" i="1" u="none" strike="noStrike" baseline="0" dirty="0">
                <a:latin typeface="CIDFont+F5"/>
              </a:rPr>
              <a:t>, Geneviève Cortes)</a:t>
            </a:r>
          </a:p>
          <a:p>
            <a:endParaRPr lang="es-CO" sz="1400" b="0" i="1" u="none" strike="noStrike" baseline="0" dirty="0">
              <a:latin typeface="CIDFont+F5"/>
            </a:endParaRPr>
          </a:p>
          <a:p>
            <a:r>
              <a:rPr lang="es-ES" sz="1400" b="1" dirty="0">
                <a:latin typeface="CIDFont+F4"/>
              </a:rPr>
              <a:t>5. Seguridad y soberanía alimentaria en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Paraguay</a:t>
            </a:r>
            <a:r>
              <a:rPr lang="es-ES" sz="1400" b="1" dirty="0">
                <a:latin typeface="CIDFont+F4"/>
              </a:rPr>
              <a:t>: ¿para quienes </a:t>
            </a:r>
            <a:r>
              <a:rPr lang="es-CO" sz="1400" b="1" dirty="0">
                <a:latin typeface="CIDFont+F4"/>
              </a:rPr>
              <a:t>las políticas públicas? </a:t>
            </a:r>
            <a:br>
              <a:rPr lang="es-CO" sz="1400" b="1" dirty="0">
                <a:latin typeface="CIDFont+F4"/>
              </a:rPr>
            </a:br>
            <a:r>
              <a:rPr lang="es-CO" sz="1400" b="0" i="1" u="none" strike="noStrike" baseline="0" dirty="0">
                <a:latin typeface="CIDFont+F4"/>
              </a:rPr>
              <a:t>(</a:t>
            </a:r>
            <a:r>
              <a:rPr lang="es-ES" sz="1400" b="0" i="1" u="none" strike="noStrike" baseline="0" dirty="0">
                <a:latin typeface="CIDFont+F5"/>
              </a:rPr>
              <a:t>Daniel Campos RD, María C. Benavidez)</a:t>
            </a:r>
          </a:p>
          <a:p>
            <a:endParaRPr lang="es-ES" sz="1400" b="0" i="0" u="none" strike="noStrike" baseline="0" dirty="0">
              <a:latin typeface="CIDFont+F4"/>
            </a:endParaRPr>
          </a:p>
          <a:p>
            <a:r>
              <a:rPr lang="es-ES" sz="1400" b="1" i="0" u="none" strike="noStrike" baseline="0" dirty="0">
                <a:latin typeface="CIDFont+F4"/>
              </a:rPr>
              <a:t>6</a:t>
            </a:r>
            <a:r>
              <a:rPr lang="es-ES" sz="1400" b="1" dirty="0">
                <a:latin typeface="CIDFont+F4"/>
              </a:rPr>
              <a:t>. Evolución histórica de las instituciones y las políticas públicas para la seguridad alimentaria sustentable en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México</a:t>
            </a:r>
            <a:r>
              <a:rPr lang="es-ES" sz="1400" b="1" dirty="0">
                <a:latin typeface="CIDFont+F4"/>
              </a:rPr>
              <a:t>: continuidades y </a:t>
            </a:r>
            <a:r>
              <a:rPr lang="es-CO" sz="1400" b="1" dirty="0">
                <a:latin typeface="CIDFont+F4"/>
              </a:rPr>
              <a:t>rupturas </a:t>
            </a:r>
            <a:br>
              <a:rPr lang="es-CO" sz="1400" b="1" dirty="0">
                <a:latin typeface="CIDFont+F4"/>
              </a:rPr>
            </a:br>
            <a:r>
              <a:rPr lang="es-CO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Hector Avila)</a:t>
            </a:r>
          </a:p>
          <a:p>
            <a:endParaRPr lang="es-CO" sz="1400" b="0" i="1" u="none" strike="noStrike" baseline="0" dirty="0">
              <a:latin typeface="CIDFont+F5"/>
            </a:endParaRPr>
          </a:p>
          <a:p>
            <a:r>
              <a:rPr lang="es-ES" sz="1400" b="1" dirty="0">
                <a:latin typeface="CIDFont+F4"/>
              </a:rPr>
              <a:t>7. Las políticas públicas y la agricultura: análisis histórico de sus efectos en la estructura del sistema alimentario de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Bolivia</a:t>
            </a:r>
            <a:r>
              <a:rPr lang="es-ES" sz="1400" b="1" dirty="0">
                <a:latin typeface="CIDFont+F4"/>
              </a:rPr>
              <a:t> </a:t>
            </a:r>
            <a:br>
              <a:rPr lang="es-ES" sz="1400" b="1" dirty="0">
                <a:latin typeface="CIDFont+F4"/>
              </a:rPr>
            </a:br>
            <a:r>
              <a:rPr lang="es-ES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Jorge Albarracin)</a:t>
            </a:r>
          </a:p>
          <a:p>
            <a:endParaRPr lang="es-CO" sz="1400" b="0" i="0" u="none" strike="noStrike" baseline="0" dirty="0">
              <a:latin typeface="CIDFont+F5"/>
            </a:endParaRPr>
          </a:p>
          <a:p>
            <a:r>
              <a:rPr lang="es-ES" sz="1400" b="1" i="0" u="none" strike="noStrike" baseline="0" dirty="0">
                <a:latin typeface="CIDFont+F4"/>
              </a:rPr>
              <a:t>8</a:t>
            </a:r>
            <a:r>
              <a:rPr lang="es-ES" sz="1400" b="1" dirty="0">
                <a:latin typeface="CIDFont+F4"/>
              </a:rPr>
              <a:t>. Políticas públicas y sistema alimentario en </a:t>
            </a:r>
            <a:r>
              <a:rPr lang="es-ES" sz="1400" b="1" dirty="0">
                <a:solidFill>
                  <a:srgbClr val="FF0000"/>
                </a:solidFill>
                <a:latin typeface="CIDFont+F4"/>
              </a:rPr>
              <a:t>Chile </a:t>
            </a:r>
            <a:br>
              <a:rPr lang="es-ES" sz="1400" b="0" i="0" u="none" strike="noStrike" baseline="0" dirty="0">
                <a:latin typeface="CIDFont+F4"/>
              </a:rPr>
            </a:br>
            <a:r>
              <a:rPr lang="es-ES" sz="1400" b="0" i="1" u="none" strike="noStrike" baseline="0" dirty="0">
                <a:latin typeface="CIDFont+F4"/>
              </a:rPr>
              <a:t>(</a:t>
            </a:r>
            <a:r>
              <a:rPr lang="es-CO" sz="1400" b="0" i="1" u="none" strike="noStrike" baseline="0" dirty="0">
                <a:latin typeface="CIDFont+F5"/>
              </a:rPr>
              <a:t>Michel Leporati </a:t>
            </a:r>
            <a:r>
              <a:rPr lang="es-CO" sz="1400" b="0" i="1" u="none" strike="noStrike" baseline="0" dirty="0" err="1">
                <a:latin typeface="CIDFont+F5"/>
              </a:rPr>
              <a:t>Néron</a:t>
            </a:r>
            <a:r>
              <a:rPr lang="es-CO" sz="1400" b="0" i="1" u="none" strike="noStrike" baseline="0" dirty="0">
                <a:latin typeface="CIDFont+F5"/>
              </a:rPr>
              <a:t>, Pablo Villalobos Mateluna)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BEC04-476F-458E-80C3-408CD49E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4" r="20505" b="-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703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B5A-6244-4DE1-A5B5-C2E657F7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O" sz="3200" b="1" dirty="0"/>
              <a:t>Parte 3: </a:t>
            </a:r>
            <a:r>
              <a:rPr lang="es-ES" sz="3200" b="1" dirty="0"/>
              <a:t>Cambios recientes</a:t>
            </a:r>
            <a:br>
              <a:rPr lang="es-ES" sz="3200" b="1" dirty="0"/>
            </a:br>
            <a:r>
              <a:rPr lang="es-ES" sz="3200" b="1" dirty="0"/>
              <a:t>en las políticas alimentares nacionales</a:t>
            </a:r>
            <a:endParaRPr lang="es-CO" sz="32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62A-8B0B-44A5-A9A4-BC2DCEBD80F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s-ES" sz="1500" b="1" dirty="0">
                <a:latin typeface="CIDFont+F4"/>
              </a:rPr>
              <a:t>9. Políticas alimentarias en la </a:t>
            </a:r>
            <a:r>
              <a:rPr lang="es-ES" sz="1500" b="1" dirty="0">
                <a:solidFill>
                  <a:srgbClr val="FF0000"/>
                </a:solidFill>
                <a:latin typeface="CIDFont+F4"/>
              </a:rPr>
              <a:t>Argentina</a:t>
            </a:r>
            <a:r>
              <a:rPr lang="es-ES" sz="1500" b="1" dirty="0">
                <a:latin typeface="CIDFont+F4"/>
              </a:rPr>
              <a:t>: desafíos para una agenda de sistemas sostenibles con inclusión social </a:t>
            </a:r>
            <a:br>
              <a:rPr lang="es-ES" sz="1500" b="0" i="0" u="none" strike="noStrike" baseline="0" dirty="0">
                <a:latin typeface="CIDFont+F4"/>
              </a:rPr>
            </a:br>
            <a:r>
              <a:rPr lang="es-ES" sz="1500" i="1" dirty="0">
                <a:latin typeface="CIDFont+F4"/>
              </a:rPr>
              <a:t>(Cecilia Inés Aranguren, Ana María Costa, Susana Brieva, Graciela Borrás)</a:t>
            </a:r>
          </a:p>
          <a:p>
            <a:endParaRPr lang="es-ES" sz="1500" b="1" dirty="0">
              <a:latin typeface="CIDFont+F4"/>
            </a:endParaRPr>
          </a:p>
          <a:p>
            <a:r>
              <a:rPr lang="es-ES" sz="1500" b="1" dirty="0">
                <a:latin typeface="CIDFont+F4"/>
              </a:rPr>
              <a:t>10. Evolución de los programas alimentarios y cambios en el patrón de consumo en el </a:t>
            </a:r>
            <a:r>
              <a:rPr lang="es-ES" sz="1500" b="1" dirty="0">
                <a:solidFill>
                  <a:srgbClr val="FF0000"/>
                </a:solidFill>
                <a:latin typeface="CIDFont+F4"/>
              </a:rPr>
              <a:t>Perú</a:t>
            </a:r>
            <a:r>
              <a:rPr lang="es-ES" sz="1500" b="1" dirty="0">
                <a:latin typeface="CIDFont+F4"/>
              </a:rPr>
              <a:t> del 2004 al 2018 </a:t>
            </a:r>
            <a:br>
              <a:rPr lang="es-ES" sz="1500" b="0" i="0" u="none" strike="noStrike" baseline="0" dirty="0">
                <a:latin typeface="CIDFont+F4"/>
              </a:rPr>
            </a:br>
            <a:r>
              <a:rPr lang="es-ES" sz="1500" i="1" dirty="0">
                <a:latin typeface="CIDFont+F4"/>
              </a:rPr>
              <a:t>(</a:t>
            </a:r>
            <a:r>
              <a:rPr lang="es-CO" sz="1500" i="1" dirty="0">
                <a:latin typeface="CIDFont+F4"/>
              </a:rPr>
              <a:t>Carolina Trivelli, Carlos Urrutia)</a:t>
            </a:r>
          </a:p>
          <a:p>
            <a:endParaRPr lang="es-CO" sz="1500" b="0" i="0" u="none" strike="noStrike" baseline="0" dirty="0">
              <a:latin typeface="CIDFont+F5"/>
            </a:endParaRPr>
          </a:p>
          <a:p>
            <a:r>
              <a:rPr lang="es-ES" sz="1500" b="1" dirty="0">
                <a:latin typeface="CIDFont+F4"/>
              </a:rPr>
              <a:t>11. Política de soberanía y seguridad alimentaría en </a:t>
            </a:r>
            <a:r>
              <a:rPr lang="es-ES" sz="1500" b="1" dirty="0">
                <a:solidFill>
                  <a:srgbClr val="FF0000"/>
                </a:solidFill>
                <a:latin typeface="CIDFont+F4"/>
              </a:rPr>
              <a:t>Paraguay</a:t>
            </a:r>
            <a:r>
              <a:rPr lang="es-ES" sz="1500" b="1" dirty="0">
                <a:latin typeface="CIDFont+F4"/>
              </a:rPr>
              <a:t>: una reflexión a partir de las dimensiones </a:t>
            </a:r>
            <a:r>
              <a:rPr lang="es-ES" sz="1500" b="1" dirty="0" err="1">
                <a:latin typeface="CIDFont+F4"/>
              </a:rPr>
              <a:t>policy-politics-polity</a:t>
            </a:r>
            <a:r>
              <a:rPr lang="es-ES" sz="1500" b="1" dirty="0">
                <a:latin typeface="CIDFont+F4"/>
              </a:rPr>
              <a:t> </a:t>
            </a:r>
            <a:br>
              <a:rPr lang="es-ES" sz="1500" dirty="0">
                <a:latin typeface="CIDFont+F4"/>
              </a:rPr>
            </a:br>
            <a:r>
              <a:rPr lang="es-ES" sz="1500" i="1" dirty="0">
                <a:latin typeface="CIDFont+F4"/>
              </a:rPr>
              <a:t>(</a:t>
            </a:r>
            <a:r>
              <a:rPr lang="pt-BR" sz="1500" i="1" dirty="0">
                <a:latin typeface="CIDFont+F4"/>
              </a:rPr>
              <a:t>Silvia Aparecida Zimmermann, Noelia Riquelme)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78F4A-CBA5-4F6E-8FE7-04460355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2" r="18607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603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2097</Words>
  <Application>Microsoft Office PowerPoint</Application>
  <PresentationFormat>Widescreen</PresentationFormat>
  <Paragraphs>154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CIDFont+F1</vt:lpstr>
      <vt:lpstr>CIDFont+F2</vt:lpstr>
      <vt:lpstr>CIDFont+F4</vt:lpstr>
      <vt:lpstr>CIDFont+F5</vt:lpstr>
      <vt:lpstr>Office Theme</vt:lpstr>
      <vt:lpstr>Políticas y sistemas alimentarios en América Latina</vt:lpstr>
      <vt:lpstr>Evolucion de las problematicas alimentarias</vt:lpstr>
      <vt:lpstr>PowerPoint Presentation</vt:lpstr>
      <vt:lpstr>Proceso de preparación</vt:lpstr>
      <vt:lpstr>Autores y participantes</vt:lpstr>
      <vt:lpstr>Organización general</vt:lpstr>
      <vt:lpstr>Parte 1: Análisis regionales de las políticas alimentarías</vt:lpstr>
      <vt:lpstr>Parte 2: Una mirada histórica de las políticas alimentares nacionales </vt:lpstr>
      <vt:lpstr>Parte 3: Cambios recientes en las políticas alimentares nacionales</vt:lpstr>
      <vt:lpstr>Parte 4: Construyendo políticas y acciones alimentarias en territorios y ciudades </vt:lpstr>
      <vt:lpstr>Parte 5: Los desafíos en políticas alimentarías específicas</vt:lpstr>
      <vt:lpstr>Algunos mensajes claves</vt:lpstr>
      <vt:lpstr>Algunos mensajes claves</vt:lpstr>
      <vt:lpstr>PowerPoint Presentation</vt:lpstr>
      <vt:lpstr>Organización y Contenido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y sistemas alimentarios en América Latina</dc:title>
  <dc:creator>Le Coq, Jean Francois (Alliance Bioversity-CIAT)</dc:creator>
  <cp:lastModifiedBy>Le Coq, Jean Francois (Alliance Bioversity-CIAT)</cp:lastModifiedBy>
  <cp:revision>10</cp:revision>
  <dcterms:created xsi:type="dcterms:W3CDTF">2021-09-06T22:09:21Z</dcterms:created>
  <dcterms:modified xsi:type="dcterms:W3CDTF">2021-09-08T13:30:09Z</dcterms:modified>
</cp:coreProperties>
</file>