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7" r:id="rId4"/>
    <p:sldId id="262" r:id="rId5"/>
    <p:sldId id="265" r:id="rId6"/>
    <p:sldId id="275" r:id="rId7"/>
    <p:sldId id="284" r:id="rId8"/>
    <p:sldId id="283" r:id="rId9"/>
    <p:sldId id="302" r:id="rId10"/>
    <p:sldId id="305" r:id="rId11"/>
    <p:sldId id="300" r:id="rId12"/>
    <p:sldId id="280" r:id="rId13"/>
    <p:sldId id="304" r:id="rId14"/>
    <p:sldId id="299" r:id="rId15"/>
    <p:sldId id="27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1" autoAdjust="0"/>
    <p:restoredTop sz="87928" autoAdjust="0"/>
  </p:normalViewPr>
  <p:slideViewPr>
    <p:cSldViewPr>
      <p:cViewPr varScale="1">
        <p:scale>
          <a:sx n="72" d="100"/>
          <a:sy n="72" d="100"/>
        </p:scale>
        <p:origin x="1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31147-A77A-4F82-9BE4-0992B41F3090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877C-A4C4-48F3-B7FD-60E24EC1F66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1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000" dirty="0"/>
              <a:t>Pagina </a:t>
            </a:r>
            <a:r>
              <a:rPr lang="es-ES" sz="2000" dirty="0" err="1"/>
              <a:t>facebook</a:t>
            </a:r>
            <a:endParaRPr lang="es-ES" sz="2000" dirty="0"/>
          </a:p>
          <a:p>
            <a:pPr eaLnBrk="1" hangingPunct="1">
              <a:defRPr/>
            </a:pPr>
            <a:r>
              <a:rPr lang="pt-BR" sz="1200" dirty="0">
                <a:solidFill>
                  <a:srgbClr val="0070C0"/>
                </a:solidFill>
              </a:rPr>
              <a:t>https://www.facebook.com/pages/Red-Politicas-P%C3%BAblicas-y-Desarrollo-Rural-en-America-Latina/377165209047579</a:t>
            </a:r>
          </a:p>
          <a:p>
            <a:pPr eaLnBrk="1" hangingPunct="1">
              <a:defRPr/>
            </a:pPr>
            <a:endParaRPr lang="pt-BR" sz="1200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877C-A4C4-48F3-B7FD-60E24EC1F66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45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877C-A4C4-48F3-B7FD-60E24EC1F66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24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 session </a:t>
            </a:r>
            <a:r>
              <a:rPr lang="fr-FR" dirty="0" err="1"/>
              <a:t>speciale</a:t>
            </a:r>
            <a:r>
              <a:rPr lang="fr-FR" dirty="0"/>
              <a:t> ESP</a:t>
            </a:r>
            <a:r>
              <a:rPr lang="fr-FR" baseline="0" dirty="0"/>
              <a:t> </a:t>
            </a:r>
            <a:r>
              <a:rPr lang="fr-FR" baseline="0" dirty="0" err="1"/>
              <a:t>cali</a:t>
            </a:r>
            <a:r>
              <a:rPr lang="fr-FR" baseline="0" dirty="0"/>
              <a:t> (PES, SE)</a:t>
            </a:r>
          </a:p>
          <a:p>
            <a:r>
              <a:rPr lang="fr-FR" baseline="0" dirty="0"/>
              <a:t>2 session </a:t>
            </a:r>
            <a:r>
              <a:rPr lang="fr-FR" baseline="0" dirty="0" err="1"/>
              <a:t>speciale</a:t>
            </a:r>
            <a:r>
              <a:rPr lang="fr-FR" baseline="0" dirty="0"/>
              <a:t> a ALACIP (AF, CC</a:t>
            </a:r>
          </a:p>
          <a:p>
            <a:r>
              <a:rPr lang="fr-FR" baseline="0" dirty="0"/>
              <a:t>1 session a </a:t>
            </a:r>
            <a:r>
              <a:rPr lang="fr-FR" baseline="0" dirty="0" err="1"/>
              <a:t>Socla</a:t>
            </a:r>
            <a:r>
              <a:rPr lang="fr-FR" baseline="0" dirty="0"/>
              <a:t> </a:t>
            </a:r>
          </a:p>
          <a:p>
            <a:r>
              <a:rPr lang="fr-FR" baseline="0" dirty="0"/>
              <a:t>2 session </a:t>
            </a:r>
            <a:r>
              <a:rPr lang="fr-FR" baseline="0" dirty="0" err="1"/>
              <a:t>special</a:t>
            </a:r>
            <a:r>
              <a:rPr lang="fr-FR" baseline="0" dirty="0"/>
              <a:t> PECS II </a:t>
            </a:r>
            <a:r>
              <a:rPr lang="fr-FR" baseline="0" dirty="0" err="1"/>
              <a:t>oxoaca</a:t>
            </a:r>
            <a:r>
              <a:rPr lang="fr-FR" baseline="0" dirty="0"/>
              <a:t> (program on </a:t>
            </a:r>
            <a:r>
              <a:rPr lang="fr-FR" baseline="0" dirty="0" err="1"/>
              <a:t>ecosystem</a:t>
            </a:r>
            <a:r>
              <a:rPr lang="fr-FR" baseline="0" dirty="0"/>
              <a:t> change and society)</a:t>
            </a:r>
          </a:p>
          <a:p>
            <a:r>
              <a:rPr lang="fr-FR" baseline="0" dirty="0"/>
              <a:t>+ participation a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877C-A4C4-48F3-B7FD-60E24EC1F66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03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877C-A4C4-48F3-B7FD-60E24EC1F66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11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877C-A4C4-48F3-B7FD-60E24EC1F66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02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877C-A4C4-48F3-B7FD-60E24EC1F66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6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 session </a:t>
            </a:r>
            <a:r>
              <a:rPr lang="fr-FR" dirty="0" err="1"/>
              <a:t>speciale</a:t>
            </a:r>
            <a:r>
              <a:rPr lang="fr-FR" dirty="0"/>
              <a:t> ESP</a:t>
            </a:r>
            <a:r>
              <a:rPr lang="fr-FR" baseline="0" dirty="0"/>
              <a:t> </a:t>
            </a:r>
            <a:r>
              <a:rPr lang="fr-FR" baseline="0" dirty="0" err="1"/>
              <a:t>cali</a:t>
            </a:r>
            <a:r>
              <a:rPr lang="fr-FR" baseline="0" dirty="0"/>
              <a:t> (PES, SE)</a:t>
            </a:r>
          </a:p>
          <a:p>
            <a:r>
              <a:rPr lang="fr-FR" baseline="0" dirty="0"/>
              <a:t>2 session </a:t>
            </a:r>
            <a:r>
              <a:rPr lang="fr-FR" baseline="0" dirty="0" err="1"/>
              <a:t>speciale</a:t>
            </a:r>
            <a:r>
              <a:rPr lang="fr-FR" baseline="0" dirty="0"/>
              <a:t> a ALACIP (AF, CC</a:t>
            </a:r>
          </a:p>
          <a:p>
            <a:r>
              <a:rPr lang="fr-FR" baseline="0" dirty="0"/>
              <a:t>1 session a </a:t>
            </a:r>
            <a:r>
              <a:rPr lang="fr-FR" baseline="0" dirty="0" err="1"/>
              <a:t>Socla</a:t>
            </a:r>
            <a:r>
              <a:rPr lang="fr-FR" baseline="0" dirty="0"/>
              <a:t> </a:t>
            </a:r>
          </a:p>
          <a:p>
            <a:r>
              <a:rPr lang="fr-FR" baseline="0" dirty="0"/>
              <a:t>2 session </a:t>
            </a:r>
            <a:r>
              <a:rPr lang="fr-FR" baseline="0" dirty="0" err="1"/>
              <a:t>special</a:t>
            </a:r>
            <a:r>
              <a:rPr lang="fr-FR" baseline="0" dirty="0"/>
              <a:t> PECS II </a:t>
            </a:r>
            <a:r>
              <a:rPr lang="fr-FR" baseline="0" dirty="0" err="1"/>
              <a:t>oxoaca</a:t>
            </a:r>
            <a:r>
              <a:rPr lang="fr-FR" baseline="0" dirty="0"/>
              <a:t> (program on </a:t>
            </a:r>
            <a:r>
              <a:rPr lang="fr-FR" baseline="0" dirty="0" err="1"/>
              <a:t>ecosystem</a:t>
            </a:r>
            <a:r>
              <a:rPr lang="fr-FR" baseline="0" dirty="0"/>
              <a:t> change and society)</a:t>
            </a:r>
          </a:p>
          <a:p>
            <a:r>
              <a:rPr lang="fr-FR" baseline="0" dirty="0"/>
              <a:t>+ participation a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877C-A4C4-48F3-B7FD-60E24EC1F66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31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877C-A4C4-48F3-B7FD-60E24EC1F66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22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877C-A4C4-48F3-B7FD-60E24EC1F66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24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42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06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31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83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21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98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66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20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04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69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98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63E9-BC01-457A-BF31-9F0FE5466BEB}" type="datetimeFigureOut">
              <a:rPr lang="fr-FR" smtClean="0"/>
              <a:pPr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55A8-40BA-47F0-B88B-6A7CA8DE95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88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15.jpeg"/><Relationship Id="rId7" Type="http://schemas.openxmlformats.org/officeDocument/2006/relationships/image" Target="../media/image44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26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p-alinteramerica@cirad.f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5.jpeg"/><Relationship Id="rId4" Type="http://schemas.openxmlformats.org/officeDocument/2006/relationships/hyperlink" Target="https://www.pp-al.org/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flecoq@cirad.fr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f.lecoq@cgiar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0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5.jpe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15.jpe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71764" y="1700808"/>
            <a:ext cx="5040560" cy="2858195"/>
          </a:xfrm>
        </p:spPr>
        <p:txBody>
          <a:bodyPr>
            <a:normAutofit fontScale="90000"/>
          </a:bodyPr>
          <a:lstStyle/>
          <a:p>
            <a:r>
              <a:rPr lang="es-ES_tradnl" noProof="0" dirty="0"/>
              <a:t>Red de políticas publicas y desarrollo rural en América Latina</a:t>
            </a:r>
            <a:br>
              <a:rPr lang="es-ES_tradnl" noProof="0" dirty="0"/>
            </a:br>
            <a:r>
              <a:rPr lang="es-ES_tradnl" noProof="0" dirty="0"/>
              <a:t>(Red PP – AL)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19872" y="4797152"/>
            <a:ext cx="5760640" cy="1296144"/>
          </a:xfrm>
        </p:spPr>
        <p:txBody>
          <a:bodyPr>
            <a:normAutofit/>
          </a:bodyPr>
          <a:lstStyle/>
          <a:p>
            <a:br>
              <a:rPr lang="es-ES_tradnl" sz="2000" noProof="0" dirty="0"/>
            </a:br>
            <a:endParaRPr lang="es-ES_tradnl" sz="2800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5190355" y="5966320"/>
            <a:ext cx="2984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pt-BR" sz="1000" b="1"/>
              <a:t> </a:t>
            </a:r>
          </a:p>
        </p:txBody>
      </p:sp>
      <p:pic>
        <p:nvPicPr>
          <p:cNvPr id="5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483" y="100013"/>
            <a:ext cx="30210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39759" y="4445440"/>
            <a:ext cx="4085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https://www.pp-al.org/es</a:t>
            </a:r>
          </a:p>
        </p:txBody>
      </p:sp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01501">
            <a:off x="3472243" y="202125"/>
            <a:ext cx="495954" cy="49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C82CD4-8BC1-4EC6-A77F-75F09D5EC1BA}"/>
              </a:ext>
            </a:extLst>
          </p:cNvPr>
          <p:cNvSpPr txBox="1"/>
          <p:nvPr/>
        </p:nvSpPr>
        <p:spPr>
          <a:xfrm>
            <a:off x="3655661" y="5445224"/>
            <a:ext cx="5328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/>
              <a:t>Dialogo : Apoyo de la academia a la agenda de la</a:t>
            </a:r>
          </a:p>
          <a:p>
            <a:pPr algn="ctr"/>
            <a:r>
              <a:rPr lang="es-ES" b="1" i="1" dirty="0"/>
              <a:t>agricultura familiar desde la investigación</a:t>
            </a:r>
          </a:p>
          <a:p>
            <a:pPr algn="ctr"/>
            <a:r>
              <a:rPr lang="es-ES" b="1" i="1" dirty="0"/>
              <a:t>y la proyección social</a:t>
            </a:r>
          </a:p>
          <a:p>
            <a:pPr algn="ctr"/>
            <a:r>
              <a:rPr lang="es-ES" dirty="0"/>
              <a:t>8 de septiembre 2021. San Salvador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994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1783" y="31336"/>
            <a:ext cx="4996179" cy="998231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chemeClr val="accent3">
                    <a:lumMod val="75000"/>
                  </a:schemeClr>
                </a:solidFill>
              </a:rPr>
              <a:t>Intercambios y fortalecimiento de capacidades</a:t>
            </a:r>
          </a:p>
        </p:txBody>
      </p:sp>
      <p:pic>
        <p:nvPicPr>
          <p:cNvPr id="6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27784" cy="7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103705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3096" y="5820946"/>
            <a:ext cx="334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Maestría y Doctorado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80" y="1160164"/>
            <a:ext cx="228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err="1"/>
              <a:t>Webinar</a:t>
            </a:r>
            <a:r>
              <a:rPr lang="es-CO" sz="2400" b="1" dirty="0"/>
              <a:t> Metodológico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084" y="1248818"/>
            <a:ext cx="1403793" cy="7896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513" y="1707410"/>
            <a:ext cx="1080193" cy="760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70922" y="261528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/>
              <a:t>2019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80632" y="2655942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/>
              <a:t>2020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51" y="1295689"/>
            <a:ext cx="2167460" cy="12491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80" y="3184045"/>
            <a:ext cx="148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err="1"/>
              <a:t>Webinar</a:t>
            </a:r>
            <a:r>
              <a:rPr lang="es-CO" sz="2400" b="1" dirty="0"/>
              <a:t> </a:t>
            </a:r>
            <a:r>
              <a:rPr lang="es-CO" sz="2400" b="1" dirty="0" err="1"/>
              <a:t>Tematico</a:t>
            </a:r>
            <a:endParaRPr lang="es-CO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448" y="3133509"/>
            <a:ext cx="920636" cy="1306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198" y="3316635"/>
            <a:ext cx="1390125" cy="92443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67242" y="4468214"/>
            <a:ext cx="10511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b="1" dirty="0"/>
              <a:t>Agricultura </a:t>
            </a:r>
            <a:br>
              <a:rPr lang="es-CO" sz="1400" b="1" dirty="0"/>
            </a:br>
            <a:r>
              <a:rPr lang="es-CO" sz="1400" b="1" dirty="0"/>
              <a:t>familiar</a:t>
            </a:r>
            <a:br>
              <a:rPr lang="es-CO" sz="1400" b="1" dirty="0"/>
            </a:br>
            <a:r>
              <a:rPr lang="es-CO" sz="1400" b="1" dirty="0"/>
              <a:t>2019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81084" y="4369363"/>
            <a:ext cx="18838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Políticas de seguridad alimentaria y sistemas alimentarios sostenibles </a:t>
            </a:r>
            <a:br>
              <a:rPr lang="es-CO" sz="1400" b="1" dirty="0"/>
            </a:br>
            <a:r>
              <a:rPr lang="es-CO" sz="1400" b="1" dirty="0"/>
              <a:t>2020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72063" y="4492129"/>
            <a:ext cx="1598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Desmantelamiento de políticas </a:t>
            </a:r>
            <a:br>
              <a:rPr lang="es-CO" sz="1400" b="1" dirty="0"/>
            </a:br>
            <a:r>
              <a:rPr lang="es-CO" sz="1400" b="1" dirty="0"/>
              <a:t>2020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363" y="3343035"/>
            <a:ext cx="1308176" cy="95496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388841" y="4411452"/>
            <a:ext cx="1883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Bio insumos</a:t>
            </a:r>
          </a:p>
          <a:p>
            <a:pPr algn="ctr"/>
            <a:r>
              <a:rPr lang="es-CO" sz="1400" b="1" dirty="0"/>
              <a:t>2020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919" y="3405549"/>
            <a:ext cx="1222144" cy="87429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96928" y="4439662"/>
            <a:ext cx="2076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Interacción </a:t>
            </a:r>
            <a:br>
              <a:rPr lang="es-CO" sz="1400" b="1" dirty="0"/>
            </a:br>
            <a:r>
              <a:rPr lang="es-CO" sz="1400" b="1" dirty="0"/>
              <a:t>ciencia y política </a:t>
            </a:r>
            <a:br>
              <a:rPr lang="es-CO" sz="1400" b="1" dirty="0"/>
            </a:br>
            <a:r>
              <a:rPr lang="es-CO" sz="1400" b="1" dirty="0"/>
              <a:t>2020</a:t>
            </a:r>
          </a:p>
        </p:txBody>
      </p:sp>
      <p:pic>
        <p:nvPicPr>
          <p:cNvPr id="30" name="Image 17">
            <a:extLst>
              <a:ext uri="{FF2B5EF4-FFF2-40B4-BE49-F238E27FC236}">
                <a16:creationId xmlns:a16="http://schemas.microsoft.com/office/drawing/2014/main" id="{1E082BBD-C2A7-45FC-8C26-C4E0CDE39AA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6165" y="5697"/>
            <a:ext cx="1224136" cy="1745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D0579-0EFB-4863-B047-5947C110F1E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99" y="3343035"/>
            <a:ext cx="1222145" cy="10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1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472608" cy="458601"/>
          </a:xfrm>
        </p:spPr>
        <p:txBody>
          <a:bodyPr>
            <a:noAutofit/>
          </a:bodyPr>
          <a:lstStyle/>
          <a:p>
            <a:r>
              <a:rPr lang="es-ES_tradnl" sz="3600" b="1" noProof="0" dirty="0">
                <a:solidFill>
                  <a:schemeClr val="accent3">
                    <a:lumMod val="75000"/>
                  </a:schemeClr>
                </a:solidFill>
              </a:rPr>
              <a:t>Medio de comunicación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896544"/>
          </a:xfrm>
        </p:spPr>
        <p:txBody>
          <a:bodyPr>
            <a:normAutofit/>
          </a:bodyPr>
          <a:lstStyle/>
          <a:p>
            <a:r>
              <a:rPr lang="es-CO" b="1" dirty="0"/>
              <a:t>Lista de difusión por Mail : </a:t>
            </a:r>
            <a:br>
              <a:rPr lang="es-CO" b="1" dirty="0"/>
            </a:br>
            <a:r>
              <a:rPr lang="es-CO" sz="2600" dirty="0">
                <a:hlinkClick r:id="rId3"/>
              </a:rPr>
              <a:t>pp-alinteramerica@cirad.fr</a:t>
            </a:r>
            <a:r>
              <a:rPr lang="es-CO" b="1" dirty="0"/>
              <a:t> [mas de 250 </a:t>
            </a:r>
            <a:r>
              <a:rPr lang="es-CO" b="1" dirty="0" err="1"/>
              <a:t>pers</a:t>
            </a:r>
            <a:r>
              <a:rPr lang="es-CO" b="1" dirty="0"/>
              <a:t>.]</a:t>
            </a:r>
          </a:p>
          <a:p>
            <a:endParaRPr lang="es-CO" b="1" dirty="0"/>
          </a:p>
          <a:p>
            <a:r>
              <a:rPr lang="es-CO" b="1" dirty="0"/>
              <a:t>Sitio Web : </a:t>
            </a:r>
            <a:br>
              <a:rPr lang="es-CO" b="1" dirty="0"/>
            </a:b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hlinkClick r:id="rId4"/>
              </a:rPr>
              <a:t>https://www.pp-al.org/es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  <a:p>
            <a:endParaRPr lang="fr-FR" b="1" dirty="0"/>
          </a:p>
          <a:p>
            <a:r>
              <a:rPr lang="fr-FR" b="1" dirty="0" err="1"/>
              <a:t>Research</a:t>
            </a:r>
            <a:r>
              <a:rPr lang="fr-FR" b="1" dirty="0"/>
              <a:t> </a:t>
            </a:r>
            <a:r>
              <a:rPr lang="fr-FR" b="1" dirty="0" err="1"/>
              <a:t>Gate</a:t>
            </a:r>
            <a:endParaRPr lang="fr-FR" b="1" dirty="0"/>
          </a:p>
          <a:p>
            <a:r>
              <a:rPr lang="fr-FR" b="1" dirty="0"/>
              <a:t>Academia</a:t>
            </a:r>
          </a:p>
          <a:p>
            <a:endParaRPr lang="es-CO" b="1" dirty="0"/>
          </a:p>
        </p:txBody>
      </p:sp>
      <p:pic>
        <p:nvPicPr>
          <p:cNvPr id="6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27784" cy="7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A92F8-2776-4D6A-BF79-6021893F1F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924944"/>
            <a:ext cx="4506466" cy="26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6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2182" y="52323"/>
            <a:ext cx="5544616" cy="1066130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chemeClr val="accent3">
                    <a:lumMod val="75000"/>
                  </a:schemeClr>
                </a:solidFill>
              </a:rPr>
              <a:t>Proyectos </a:t>
            </a:r>
            <a:br>
              <a:rPr lang="es-ES_tradnl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_tradnl" sz="3600" b="1" dirty="0">
                <a:solidFill>
                  <a:schemeClr val="accent3">
                    <a:lumMod val="75000"/>
                  </a:schemeClr>
                </a:solidFill>
              </a:rPr>
              <a:t>multilaterales </a:t>
            </a:r>
            <a:endParaRPr lang="es-ES_tradnl" sz="3600" b="1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484783"/>
            <a:ext cx="8424936" cy="5176893"/>
          </a:xfrm>
        </p:spPr>
        <p:txBody>
          <a:bodyPr>
            <a:noAutofit/>
          </a:bodyPr>
          <a:lstStyle/>
          <a:p>
            <a:r>
              <a:rPr lang="es-ES" sz="2000" b="1" dirty="0"/>
              <a:t>GAPRA – </a:t>
            </a:r>
            <a:r>
              <a:rPr lang="es-ES" sz="1800" dirty="0"/>
              <a:t>Gobernanza alimentaria y estrategias familiares</a:t>
            </a:r>
            <a:br>
              <a:rPr lang="es-ES" sz="1800" dirty="0"/>
            </a:br>
            <a:r>
              <a:rPr lang="es-ES" sz="1800" dirty="0"/>
              <a:t>Fin. </a:t>
            </a:r>
            <a:r>
              <a:rPr lang="es-ES" sz="1800" dirty="0" err="1"/>
              <a:t>Glofood</a:t>
            </a:r>
            <a:r>
              <a:rPr lang="es-ES" sz="1800" dirty="0"/>
              <a:t> ; Coord. Cirad ; Socios: </a:t>
            </a:r>
            <a:r>
              <a:rPr lang="es-ES" sz="1800" dirty="0" err="1"/>
              <a:t>Ufrgs</a:t>
            </a:r>
            <a:r>
              <a:rPr lang="es-ES" sz="1800" dirty="0"/>
              <a:t>, </a:t>
            </a:r>
            <a:r>
              <a:rPr lang="es-ES" sz="1800" dirty="0" err="1"/>
              <a:t>Manrdr</a:t>
            </a:r>
            <a:endParaRPr lang="fr-FR" sz="2800" dirty="0"/>
          </a:p>
          <a:p>
            <a:r>
              <a:rPr lang="es-ES" sz="2000" b="1" dirty="0"/>
              <a:t>ARTIMIX –- </a:t>
            </a:r>
            <a:r>
              <a:rPr lang="es-ES" sz="1800" dirty="0"/>
              <a:t>Articulaciones en las políticas de adaptación a cambio climático </a:t>
            </a:r>
            <a:br>
              <a:rPr lang="es-ES" sz="1800" dirty="0"/>
            </a:br>
            <a:r>
              <a:rPr lang="es-ES" sz="1800" dirty="0"/>
              <a:t>Fin. ANR ; Coord. Cirad; Socios: Ciat, </a:t>
            </a:r>
            <a:r>
              <a:rPr lang="es-ES" sz="1800" dirty="0" err="1"/>
              <a:t>UnB</a:t>
            </a:r>
            <a:r>
              <a:rPr lang="es-ES" sz="1800" dirty="0"/>
              <a:t>, </a:t>
            </a:r>
            <a:r>
              <a:rPr lang="es-ES" sz="1800" dirty="0" err="1"/>
              <a:t>Inra</a:t>
            </a:r>
            <a:r>
              <a:rPr lang="es-ES" sz="1800" dirty="0"/>
              <a:t>, </a:t>
            </a:r>
            <a:r>
              <a:rPr lang="es-ES" sz="1800" dirty="0" err="1"/>
              <a:t>Ua</a:t>
            </a:r>
            <a:r>
              <a:rPr lang="es-ES" sz="1800" dirty="0"/>
              <a:t>, It2</a:t>
            </a:r>
          </a:p>
          <a:p>
            <a:r>
              <a:rPr lang="es-ES" sz="2000" b="1" dirty="0"/>
              <a:t>INCT ODISSEA – </a:t>
            </a:r>
            <a:r>
              <a:rPr lang="es-ES" sz="1800" dirty="0"/>
              <a:t>Observatorio de dinámicas socio-ambientales </a:t>
            </a:r>
            <a:br>
              <a:rPr lang="es-ES" sz="1800" dirty="0"/>
            </a:br>
            <a:r>
              <a:rPr lang="es-ES" sz="1800" dirty="0"/>
              <a:t>Fin. </a:t>
            </a:r>
            <a:r>
              <a:rPr lang="es-ES" sz="1800" dirty="0" err="1"/>
              <a:t>CNPq</a:t>
            </a:r>
            <a:r>
              <a:rPr lang="es-ES" sz="1800" dirty="0"/>
              <a:t> (INCT); </a:t>
            </a:r>
            <a:r>
              <a:rPr lang="es-ES" sz="1800" dirty="0" err="1"/>
              <a:t>Coord</a:t>
            </a:r>
            <a:r>
              <a:rPr lang="es-ES" sz="1800" dirty="0"/>
              <a:t>: </a:t>
            </a:r>
            <a:r>
              <a:rPr lang="es-ES" sz="1800" dirty="0" err="1"/>
              <a:t>UnB</a:t>
            </a:r>
            <a:r>
              <a:rPr lang="es-ES" sz="1800" dirty="0"/>
              <a:t> CDS </a:t>
            </a:r>
          </a:p>
          <a:p>
            <a:r>
              <a:rPr lang="es-ES" sz="2000" b="1" dirty="0"/>
              <a:t>TRASSE - </a:t>
            </a:r>
            <a:r>
              <a:rPr lang="es-ES" sz="2000" dirty="0" err="1"/>
              <a:t>D</a:t>
            </a:r>
            <a:r>
              <a:rPr lang="es-ES" sz="1800" dirty="0" err="1"/>
              <a:t>inamicas</a:t>
            </a:r>
            <a:r>
              <a:rPr lang="es-ES" sz="1800" dirty="0"/>
              <a:t> de socio ecosistemas en contexto de Cambio climático </a:t>
            </a:r>
            <a:br>
              <a:rPr lang="es-ES" sz="1800" dirty="0"/>
            </a:br>
            <a:r>
              <a:rPr lang="es-ES" sz="1800" dirty="0"/>
              <a:t>Fin ANR</a:t>
            </a:r>
          </a:p>
          <a:p>
            <a:pPr marL="285750" indent="-285750"/>
            <a:r>
              <a:rPr lang="es-CO" sz="1800" b="1" dirty="0"/>
              <a:t>TAFS - </a:t>
            </a:r>
            <a:r>
              <a:rPr lang="es-CO" sz="1800" dirty="0"/>
              <a:t>Transición Agroecológica y seguridad alimentaria </a:t>
            </a:r>
          </a:p>
          <a:p>
            <a:pPr marL="285750" indent="-285750"/>
            <a:r>
              <a:rPr lang="es-CO" sz="1800" b="1" dirty="0"/>
              <a:t>Abrigue </a:t>
            </a:r>
            <a:r>
              <a:rPr lang="es-CO" sz="1800" dirty="0"/>
              <a:t>(Innovación para Agroecologia y </a:t>
            </a:r>
            <a:r>
              <a:rPr lang="es-CO" sz="1800" dirty="0" err="1"/>
              <a:t>bioeconomia</a:t>
            </a:r>
            <a:r>
              <a:rPr lang="es-CO" sz="1800" dirty="0"/>
              <a:t> en Colombia </a:t>
            </a:r>
            <a:br>
              <a:rPr lang="es-CO" sz="1800" dirty="0"/>
            </a:br>
            <a:r>
              <a:rPr lang="es-CO" sz="1800" dirty="0"/>
              <a:t>Fin.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1" dirty="0"/>
              <a:t>Agroecologia y cambio climático </a:t>
            </a:r>
            <a:r>
              <a:rPr lang="es-CO" sz="1800" dirty="0"/>
              <a:t>[CO, PER, ECU] </a:t>
            </a:r>
            <a:br>
              <a:rPr lang="es-CO" sz="1800" dirty="0"/>
            </a:br>
            <a:r>
              <a:rPr lang="es-CO" sz="1800" dirty="0"/>
              <a:t>Fin CGIAR</a:t>
            </a:r>
          </a:p>
          <a:p>
            <a:r>
              <a:rPr lang="es-ES" sz="1800" b="1" dirty="0" err="1"/>
              <a:t>Terramaz</a:t>
            </a:r>
            <a:r>
              <a:rPr lang="es-ES" sz="1800" b="1" dirty="0"/>
              <a:t> [CO,PE,BR]</a:t>
            </a:r>
            <a:br>
              <a:rPr lang="es-ES" sz="1800" b="1" dirty="0"/>
            </a:br>
            <a:r>
              <a:rPr lang="es-ES" sz="1800" dirty="0"/>
              <a:t>Fin: AFD</a:t>
            </a:r>
          </a:p>
          <a:p>
            <a:r>
              <a:rPr lang="es-CO" sz="1800" dirty="0"/>
              <a:t>…</a:t>
            </a:r>
          </a:p>
        </p:txBody>
      </p:sp>
      <p:pic>
        <p:nvPicPr>
          <p:cNvPr id="6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27784" cy="7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650" y="33215"/>
            <a:ext cx="935350" cy="9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2732" y="137318"/>
            <a:ext cx="5472608" cy="458601"/>
          </a:xfrm>
        </p:spPr>
        <p:txBody>
          <a:bodyPr>
            <a:noAutofit/>
          </a:bodyPr>
          <a:lstStyle/>
          <a:p>
            <a:r>
              <a:rPr lang="es-CO" sz="3600" b="1">
                <a:solidFill>
                  <a:schemeClr val="accent3">
                    <a:lumMod val="75000"/>
                  </a:schemeClr>
                </a:solidFill>
              </a:rPr>
              <a:t>Gobernanza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-522009" y="1006226"/>
            <a:ext cx="3818712" cy="293555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CO" b="1" dirty="0"/>
              <a:t>Comité de coordinación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b="1" dirty="0"/>
              <a:t>Pedro Arbeletche </a:t>
            </a:r>
            <a:r>
              <a:rPr lang="es-CO" dirty="0"/>
              <a:t>(Udelar-</a:t>
            </a:r>
            <a:r>
              <a:rPr lang="es-CO" dirty="0" err="1"/>
              <a:t>Fagro</a:t>
            </a:r>
            <a:r>
              <a:rPr lang="es-CO" dirty="0"/>
              <a:t>, Uruguay)</a:t>
            </a:r>
            <a:endParaRPr lang="es-CO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CO" b="1" dirty="0"/>
              <a:t>Héctor Ávila </a:t>
            </a:r>
            <a:r>
              <a:rPr lang="es-CO" dirty="0"/>
              <a:t>(CRIM-UNAM, México)</a:t>
            </a:r>
            <a:endParaRPr lang="es-CO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CO" b="1" dirty="0"/>
              <a:t>Catia Grisa </a:t>
            </a:r>
            <a:r>
              <a:rPr lang="es-CO" dirty="0"/>
              <a:t>(UFRGS, </a:t>
            </a:r>
            <a:r>
              <a:rPr lang="es-CO" dirty="0" err="1"/>
              <a:t>Brazil</a:t>
            </a:r>
            <a:r>
              <a:rPr lang="es-CO" dirty="0"/>
              <a:t>)</a:t>
            </a:r>
            <a:endParaRPr lang="es-CO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CO" b="1" dirty="0"/>
              <a:t>Jose Arze </a:t>
            </a:r>
            <a:r>
              <a:rPr lang="es-CO" dirty="0"/>
              <a:t>(IICA, Costa Rica)</a:t>
            </a:r>
            <a:endParaRPr lang="es-CO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CO" b="1" dirty="0"/>
              <a:t>Octavio Sotomayor </a:t>
            </a:r>
            <a:r>
              <a:rPr lang="es-CO" dirty="0"/>
              <a:t>(Cepal, Chile)</a:t>
            </a:r>
            <a:endParaRPr lang="es-CO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CO" b="1" dirty="0"/>
              <a:t>Fernando Saenz </a:t>
            </a:r>
            <a:r>
              <a:rPr lang="es-CO" dirty="0"/>
              <a:t>(CINPE-UNA, Costa Rica)</a:t>
            </a:r>
            <a:endParaRPr lang="es-CO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CO" b="1" dirty="0"/>
              <a:t>Doris Sayago </a:t>
            </a:r>
            <a:r>
              <a:rPr lang="es-CO" dirty="0"/>
              <a:t>(</a:t>
            </a:r>
            <a:r>
              <a:rPr lang="es-CO" dirty="0" err="1"/>
              <a:t>UnB</a:t>
            </a:r>
            <a:r>
              <a:rPr lang="es-CO" dirty="0"/>
              <a:t>-CDS, </a:t>
            </a:r>
            <a:r>
              <a:rPr lang="es-CO" dirty="0" err="1"/>
              <a:t>Brazil</a:t>
            </a:r>
            <a:r>
              <a:rPr lang="es-CO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b="1" dirty="0"/>
              <a:t>Mercedes Patrouilleau </a:t>
            </a:r>
            <a:r>
              <a:rPr lang="es-CO" dirty="0"/>
              <a:t>(INTA, Argentina)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b="1" dirty="0"/>
              <a:t>Sergio Para Leite </a:t>
            </a:r>
            <a:r>
              <a:rPr lang="es-CO" dirty="0"/>
              <a:t>(UFRRJ, </a:t>
            </a:r>
            <a:r>
              <a:rPr lang="es-CO" dirty="0" err="1"/>
              <a:t>Brazil</a:t>
            </a:r>
            <a:r>
              <a:rPr lang="es-CO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b="1" dirty="0"/>
              <a:t>Abigail Fallot </a:t>
            </a:r>
            <a:r>
              <a:rPr lang="es-CO" dirty="0"/>
              <a:t>(Cirad, Montpellier)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b="1" dirty="0"/>
              <a:t>Jean-Francois Le Coq</a:t>
            </a:r>
            <a:r>
              <a:rPr lang="es-CO" dirty="0"/>
              <a:t> (Cirad -Ciat, Colombia)</a:t>
            </a:r>
          </a:p>
          <a:p>
            <a:pPr lvl="1"/>
            <a:endParaRPr lang="es-CO" dirty="0"/>
          </a:p>
          <a:p>
            <a:endParaRPr lang="es-CO" sz="3600" dirty="0"/>
          </a:p>
          <a:p>
            <a:pPr lvl="1"/>
            <a:endParaRPr lang="es-CO" b="1" dirty="0"/>
          </a:p>
        </p:txBody>
      </p:sp>
      <p:pic>
        <p:nvPicPr>
          <p:cNvPr id="6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27784" cy="7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/>
            <a:endCxn id="23" idx="0"/>
          </p:cNvCxnSpPr>
          <p:nvPr/>
        </p:nvCxnSpPr>
        <p:spPr>
          <a:xfrm flipH="1">
            <a:off x="6116073" y="2025331"/>
            <a:ext cx="589579" cy="156080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91470" y="4160607"/>
            <a:ext cx="1944216" cy="8640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Proyectos financiado por cooperaciones</a:t>
            </a:r>
          </a:p>
        </p:txBody>
      </p:sp>
      <p:sp>
        <p:nvSpPr>
          <p:cNvPr id="23" name="Oval 22"/>
          <p:cNvSpPr/>
          <p:nvPr/>
        </p:nvSpPr>
        <p:spPr>
          <a:xfrm>
            <a:off x="5050855" y="3586132"/>
            <a:ext cx="2130436" cy="104388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Proyecto PPAL y publicación colectiva</a:t>
            </a:r>
          </a:p>
        </p:txBody>
      </p:sp>
      <p:sp>
        <p:nvSpPr>
          <p:cNvPr id="33" name="Oval 32"/>
          <p:cNvSpPr/>
          <p:nvPr/>
        </p:nvSpPr>
        <p:spPr>
          <a:xfrm>
            <a:off x="7505423" y="3828135"/>
            <a:ext cx="1374155" cy="835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Animación colectiva </a:t>
            </a:r>
            <a:r>
              <a:rPr lang="es-CO" sz="1400" dirty="0" err="1">
                <a:solidFill>
                  <a:schemeClr val="tx1"/>
                </a:solidFill>
              </a:rPr>
              <a:t>Webinar</a:t>
            </a:r>
            <a:r>
              <a:rPr lang="es-CO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5" name="Straight Arrow Connector 34"/>
          <p:cNvCxnSpPr>
            <a:cxnSpLocks/>
            <a:stCxn id="22" idx="7"/>
            <a:endCxn id="23" idx="2"/>
          </p:cNvCxnSpPr>
          <p:nvPr/>
        </p:nvCxnSpPr>
        <p:spPr>
          <a:xfrm flipV="1">
            <a:off x="3650962" y="4108076"/>
            <a:ext cx="1399893" cy="1790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endCxn id="33" idx="0"/>
          </p:cNvCxnSpPr>
          <p:nvPr/>
        </p:nvCxnSpPr>
        <p:spPr>
          <a:xfrm>
            <a:off x="6737575" y="1936675"/>
            <a:ext cx="1454926" cy="1891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3" idx="3"/>
          </p:cNvCxnSpPr>
          <p:nvPr/>
        </p:nvCxnSpPr>
        <p:spPr>
          <a:xfrm flipV="1">
            <a:off x="6984273" y="4541363"/>
            <a:ext cx="722390" cy="143335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104970" y="1820303"/>
            <a:ext cx="1608882" cy="59944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/>
                </a:solidFill>
              </a:rPr>
              <a:t>coordinador</a:t>
            </a:r>
          </a:p>
        </p:txBody>
      </p:sp>
      <p:sp>
        <p:nvSpPr>
          <p:cNvPr id="66" name="Oval 65"/>
          <p:cNvSpPr/>
          <p:nvPr/>
        </p:nvSpPr>
        <p:spPr>
          <a:xfrm>
            <a:off x="3108503" y="2638571"/>
            <a:ext cx="2232249" cy="10558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/>
                </a:solidFill>
              </a:rPr>
              <a:t>Gestion medio de comunicación monitoreo y reporte </a:t>
            </a:r>
            <a:br>
              <a:rPr lang="es-CO" sz="1100" dirty="0">
                <a:solidFill>
                  <a:schemeClr val="tx1"/>
                </a:solidFill>
              </a:rPr>
            </a:br>
            <a:r>
              <a:rPr lang="es-CO" sz="1100" dirty="0">
                <a:solidFill>
                  <a:schemeClr val="tx1"/>
                </a:solidFill>
              </a:rPr>
              <a:t>propuesta de agenda</a:t>
            </a:r>
          </a:p>
        </p:txBody>
      </p:sp>
      <p:cxnSp>
        <p:nvCxnSpPr>
          <p:cNvPr id="72" name="Straight Arrow Connector 71"/>
          <p:cNvCxnSpPr>
            <a:cxnSpLocks/>
            <a:stCxn id="61" idx="4"/>
            <a:endCxn id="66" idx="0"/>
          </p:cNvCxnSpPr>
          <p:nvPr/>
        </p:nvCxnSpPr>
        <p:spPr>
          <a:xfrm flipH="1">
            <a:off x="4224628" y="2419745"/>
            <a:ext cx="684783" cy="21882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059054" y="949669"/>
            <a:ext cx="3401427" cy="98700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>
                <a:solidFill>
                  <a:schemeClr val="tx1"/>
                </a:solidFill>
              </a:rPr>
              <a:t>Comité de cooordination (CCOR)</a:t>
            </a:r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63258BBA-178D-4250-86F4-0EF64D1E82E2}"/>
              </a:ext>
            </a:extLst>
          </p:cNvPr>
          <p:cNvSpPr/>
          <p:nvPr/>
        </p:nvSpPr>
        <p:spPr>
          <a:xfrm>
            <a:off x="2332973" y="5974721"/>
            <a:ext cx="5983615" cy="6794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Organizaciones y investigadores socios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44A14F-00E9-4C62-8BC1-787CA4A58960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3650962" y="4898159"/>
            <a:ext cx="551486" cy="107656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EE13D1D-FB29-4EF2-905F-934DED851746}"/>
              </a:ext>
            </a:extLst>
          </p:cNvPr>
          <p:cNvCxnSpPr>
            <a:cxnSpLocks/>
            <a:endCxn id="23" idx="4"/>
          </p:cNvCxnSpPr>
          <p:nvPr/>
        </p:nvCxnSpPr>
        <p:spPr>
          <a:xfrm flipV="1">
            <a:off x="5689838" y="4630019"/>
            <a:ext cx="426235" cy="131098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0AF74A3-C2FF-482C-8AB0-4EC05DFFA62E}"/>
              </a:ext>
            </a:extLst>
          </p:cNvPr>
          <p:cNvSpPr txBox="1"/>
          <p:nvPr/>
        </p:nvSpPr>
        <p:spPr>
          <a:xfrm>
            <a:off x="6228184" y="2375588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400" dirty="0"/>
              <a:t>Definición de agenda investigación colectivo</a:t>
            </a:r>
          </a:p>
        </p:txBody>
      </p:sp>
    </p:spTree>
    <p:extLst>
      <p:ext uri="{BB962C8B-B14F-4D97-AF65-F5344CB8AC3E}">
        <p14:creationId xmlns:p14="http://schemas.microsoft.com/office/powerpoint/2010/main" val="76681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9487" y="-32025"/>
            <a:ext cx="5328475" cy="998231"/>
          </a:xfrm>
        </p:spPr>
        <p:txBody>
          <a:bodyPr>
            <a:noAutofit/>
          </a:bodyPr>
          <a:lstStyle/>
          <a:p>
            <a:r>
              <a:rPr lang="es-ES_tradnl" sz="3600" b="1" noProof="0" dirty="0">
                <a:solidFill>
                  <a:schemeClr val="accent3">
                    <a:lumMod val="75000"/>
                  </a:schemeClr>
                </a:solidFill>
              </a:rPr>
              <a:t>Agenda y perspectivas </a:t>
            </a:r>
            <a:br>
              <a:rPr lang="es-ES_tradnl" sz="3600" b="1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_tradnl" sz="3600" b="1" noProof="0" dirty="0">
                <a:solidFill>
                  <a:schemeClr val="accent3">
                    <a:lumMod val="75000"/>
                  </a:schemeClr>
                </a:solidFill>
              </a:rPr>
              <a:t>de investigación</a:t>
            </a:r>
          </a:p>
        </p:txBody>
      </p:sp>
      <p:pic>
        <p:nvPicPr>
          <p:cNvPr id="6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27784" cy="7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103705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9566" y="1057881"/>
            <a:ext cx="84628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/>
              <a:t>Analizar los procesos de transición agroecológica y sus impactos, las políticas afines (de forma transversal o especifico – bio insumos)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/>
              <a:t>Generar prospectiva de evolución de la agricultura en ALC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/>
              <a:t>Profundizar en el análisis de los cuellos de botella de implementación de las políticas (y desafíos de coordinaciones) + condiciones de escalamiento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/>
              <a:t>Evaluación de los efectos de las políticas y de sus herramientas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/>
              <a:t>Definir agenda post COVID y sus influencias en los sistemas alimentarios / agricultura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b="1" dirty="0"/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A932CC16-F73F-4549-85CF-AEC99F6AA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33215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4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9636" y="3022848"/>
            <a:ext cx="47525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https://www.pp-al.org/</a:t>
            </a:r>
          </a:p>
        </p:txBody>
      </p:sp>
      <p:pic>
        <p:nvPicPr>
          <p:cNvPr id="5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56806"/>
            <a:ext cx="6264696" cy="174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9024" y="5229200"/>
            <a:ext cx="87849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/>
              <a:t>Contactos</a:t>
            </a:r>
            <a:r>
              <a:rPr lang="fr-FR" b="1" dirty="0"/>
              <a:t> : </a:t>
            </a:r>
          </a:p>
          <a:p>
            <a:r>
              <a:rPr lang="fr-FR" sz="2000" dirty="0"/>
              <a:t>Jean- François Le Coq (CIRAD / CIAT- </a:t>
            </a:r>
            <a:r>
              <a:rPr lang="fr-FR" sz="2000" dirty="0" err="1"/>
              <a:t>Colombia</a:t>
            </a:r>
            <a:r>
              <a:rPr lang="fr-FR" sz="2000" dirty="0"/>
              <a:t>) </a:t>
            </a:r>
            <a:br>
              <a:rPr lang="fr-FR" sz="2000" dirty="0"/>
            </a:br>
            <a:r>
              <a:rPr lang="fr-FR" sz="2000" dirty="0">
                <a:hlinkClick r:id="rId3"/>
              </a:rPr>
              <a:t>jflecoq@cirad.fr</a:t>
            </a:r>
            <a:r>
              <a:rPr lang="fr-FR" sz="2000" dirty="0"/>
              <a:t>; </a:t>
            </a:r>
            <a:r>
              <a:rPr lang="fr-FR" sz="2000" dirty="0">
                <a:hlinkClick r:id="rId4"/>
              </a:rPr>
              <a:t>jf.lecoq@cgiar.org</a:t>
            </a:r>
            <a:endParaRPr lang="fr-FR" sz="20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483768" y="3708321"/>
            <a:ext cx="47525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https://www.pp-al.org/es</a:t>
            </a:r>
          </a:p>
        </p:txBody>
      </p:sp>
    </p:spTree>
    <p:extLst>
      <p:ext uri="{BB962C8B-B14F-4D97-AF65-F5344CB8AC3E}">
        <p14:creationId xmlns:p14="http://schemas.microsoft.com/office/powerpoint/2010/main" val="358529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9297"/>
            <a:ext cx="5410944" cy="1210146"/>
          </a:xfrm>
        </p:spPr>
        <p:txBody>
          <a:bodyPr>
            <a:normAutofit/>
          </a:bodyPr>
          <a:lstStyle/>
          <a:p>
            <a:r>
              <a:rPr lang="es-ES_tradnl" b="1" noProof="0" dirty="0">
                <a:solidFill>
                  <a:schemeClr val="accent3">
                    <a:lumMod val="75000"/>
                  </a:schemeClr>
                </a:solidFill>
              </a:rPr>
              <a:t>Propósito</a:t>
            </a:r>
            <a:endParaRPr lang="es-ES_tradnl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00"/>
            <a:ext cx="4978896" cy="4525963"/>
          </a:xfrm>
        </p:spPr>
        <p:txBody>
          <a:bodyPr/>
          <a:lstStyle/>
          <a:p>
            <a:r>
              <a:rPr lang="es-ES_tradnl" noProof="0" dirty="0"/>
              <a:t>Analizar y comparar los procesos de elaboración </a:t>
            </a:r>
            <a:br>
              <a:rPr lang="es-ES_tradnl" noProof="0" dirty="0"/>
            </a:br>
            <a:r>
              <a:rPr lang="es-ES_tradnl" noProof="0" dirty="0"/>
              <a:t>y implementación </a:t>
            </a:r>
            <a:br>
              <a:rPr lang="es-ES_tradnl" noProof="0" dirty="0"/>
            </a:br>
            <a:r>
              <a:rPr lang="es-ES_tradnl" noProof="0" dirty="0"/>
              <a:t>de políticas públicas y sus efectos en las áreas rurales de los países de América Latina y Caribe</a:t>
            </a:r>
          </a:p>
          <a:p>
            <a:endParaRPr lang="es-ES_tradnl" noProof="0" dirty="0"/>
          </a:p>
        </p:txBody>
      </p:sp>
      <p:pic>
        <p:nvPicPr>
          <p:cNvPr id="4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838" y="2044"/>
            <a:ext cx="2475162" cy="69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133" y="1484784"/>
            <a:ext cx="2592287" cy="478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0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7944" y="0"/>
            <a:ext cx="5076056" cy="913492"/>
          </a:xfrm>
        </p:spPr>
        <p:txBody>
          <a:bodyPr>
            <a:normAutofit/>
          </a:bodyPr>
          <a:lstStyle/>
          <a:p>
            <a:r>
              <a:rPr lang="es-ES_tradnl" b="1" noProof="0" dirty="0">
                <a:solidFill>
                  <a:schemeClr val="accent3">
                    <a:lumMod val="75000"/>
                  </a:schemeClr>
                </a:solidFill>
              </a:rPr>
              <a:t>Socios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4624" y="1056938"/>
            <a:ext cx="4573880" cy="5540414"/>
          </a:xfrm>
        </p:spPr>
        <p:txBody>
          <a:bodyPr>
            <a:normAutofit fontScale="92500" lnSpcReduction="10000"/>
          </a:bodyPr>
          <a:lstStyle/>
          <a:p>
            <a:r>
              <a:rPr lang="es-ES_tradnl" b="1" noProof="0" dirty="0"/>
              <a:t>110 investigadores</a:t>
            </a:r>
          </a:p>
          <a:p>
            <a:r>
              <a:rPr lang="es-ES_tradnl" b="1" noProof="0" dirty="0"/>
              <a:t>De diversas disciplinas </a:t>
            </a:r>
            <a:r>
              <a:rPr lang="es-ES_tradnl" sz="2600" noProof="0" dirty="0"/>
              <a:t>(economia, geografía, sociología, ciencia </a:t>
            </a:r>
            <a:r>
              <a:rPr lang="es-ES_tradnl" sz="2600" dirty="0"/>
              <a:t>p</a:t>
            </a:r>
            <a:r>
              <a:rPr lang="es-ES_tradnl" sz="2600" noProof="0" dirty="0" err="1"/>
              <a:t>olitica</a:t>
            </a:r>
            <a:r>
              <a:rPr lang="es-ES_tradnl" sz="2600" noProof="0" dirty="0"/>
              <a:t>, …)</a:t>
            </a:r>
            <a:endParaRPr lang="es-ES_tradnl" noProof="0" dirty="0"/>
          </a:p>
          <a:p>
            <a:r>
              <a:rPr lang="es-ES_tradnl" noProof="0" dirty="0"/>
              <a:t>De unas </a:t>
            </a:r>
            <a:r>
              <a:rPr lang="es-ES_tradnl" b="1" noProof="0" dirty="0"/>
              <a:t>40 instituciones</a:t>
            </a:r>
          </a:p>
          <a:p>
            <a:pPr lvl="1"/>
            <a:r>
              <a:rPr lang="es-ES_tradnl" noProof="0" dirty="0"/>
              <a:t>Universidades </a:t>
            </a:r>
          </a:p>
          <a:p>
            <a:pPr lvl="1"/>
            <a:r>
              <a:rPr lang="es-ES_tradnl" noProof="0" dirty="0"/>
              <a:t>Organizaciones regionales de cooperación</a:t>
            </a:r>
          </a:p>
          <a:p>
            <a:pPr lvl="1"/>
            <a:r>
              <a:rPr lang="es-ES_tradnl" noProof="0" dirty="0"/>
              <a:t>Centros de investigación nacionales y internacionales </a:t>
            </a:r>
          </a:p>
          <a:p>
            <a:r>
              <a:rPr lang="es-ES_tradnl" noProof="0" dirty="0"/>
              <a:t>En </a:t>
            </a:r>
            <a:r>
              <a:rPr lang="es-ES_tradnl" b="1" noProof="0" dirty="0"/>
              <a:t>12 países de ALC</a:t>
            </a:r>
          </a:p>
          <a:p>
            <a:endParaRPr lang="es-ES_tradnl" noProof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506859"/>
            <a:ext cx="4380407" cy="4010373"/>
          </a:xfrm>
          <a:prstGeom prst="rect">
            <a:avLst/>
          </a:prstGeom>
        </p:spPr>
      </p:pic>
      <p:pic>
        <p:nvPicPr>
          <p:cNvPr id="6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2483768" cy="6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11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5990" y="-42028"/>
            <a:ext cx="9189989" cy="1012884"/>
          </a:xfrm>
        </p:spPr>
        <p:txBody>
          <a:bodyPr>
            <a:normAutofit/>
          </a:bodyPr>
          <a:lstStyle/>
          <a:p>
            <a:r>
              <a:rPr lang="es-ES_tradnl" b="1" noProof="0" dirty="0">
                <a:solidFill>
                  <a:schemeClr val="accent3">
                    <a:lumMod val="75000"/>
                  </a:schemeClr>
                </a:solidFill>
              </a:rPr>
              <a:t>Pregunta y ejes de investigación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99808"/>
            <a:ext cx="8640960" cy="5453528"/>
          </a:xfrm>
        </p:spPr>
        <p:txBody>
          <a:bodyPr>
            <a:normAutofit fontScale="40000" lnSpcReduction="20000"/>
          </a:bodyPr>
          <a:lstStyle/>
          <a:p>
            <a:r>
              <a:rPr lang="es-ES_tradnl" sz="7100" b="1" noProof="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Pregunta </a:t>
            </a:r>
          </a:p>
          <a:p>
            <a:endParaRPr lang="es-ES_tradnl" sz="5100" noProof="0" dirty="0"/>
          </a:p>
          <a:p>
            <a:pPr marL="0" indent="0" algn="ctr">
              <a:buNone/>
            </a:pPr>
            <a:r>
              <a:rPr lang="es-ES_tradnl" sz="7000" noProof="0" dirty="0"/>
              <a:t>Cuáles son las transformaciones y los efectos de la acción pública y de las políticas agrícolas, ambientales </a:t>
            </a:r>
            <a:br>
              <a:rPr lang="es-ES_tradnl" sz="7000" noProof="0" dirty="0"/>
            </a:br>
            <a:r>
              <a:rPr lang="es-ES_tradnl" sz="7000" noProof="0" dirty="0"/>
              <a:t>y de desarrollo rural en América Latina ?</a:t>
            </a:r>
          </a:p>
          <a:p>
            <a:endParaRPr lang="es-ES_tradnl" b="1" noProof="0" dirty="0"/>
          </a:p>
          <a:p>
            <a:r>
              <a:rPr lang="es-ES_tradnl" sz="7000" b="1" noProof="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Ejes de investigación :</a:t>
            </a:r>
          </a:p>
          <a:p>
            <a:pPr lvl="1"/>
            <a:r>
              <a:rPr lang="es-ES_tradnl" sz="6000" b="1" noProof="0" dirty="0"/>
              <a:t>Recomposición del papel del Estado y pactos Público Privado</a:t>
            </a:r>
          </a:p>
          <a:p>
            <a:pPr lvl="1"/>
            <a:r>
              <a:rPr lang="es-ES_tradnl" sz="6000" b="1" noProof="0" dirty="0" err="1"/>
              <a:t>Territorialización</a:t>
            </a:r>
            <a:r>
              <a:rPr lang="es-ES_tradnl" sz="6000" b="1" noProof="0" dirty="0"/>
              <a:t> de la acción pública, desarrollo territorial y gobernanza multinivel</a:t>
            </a:r>
          </a:p>
          <a:p>
            <a:pPr lvl="1"/>
            <a:r>
              <a:rPr lang="es-ES_tradnl" sz="6000" b="1" noProof="0" dirty="0"/>
              <a:t>Internacionalización de las políticas: circulación, transferencias, y regionalización</a:t>
            </a:r>
          </a:p>
          <a:p>
            <a:pPr lvl="1"/>
            <a:r>
              <a:rPr lang="es-ES_tradnl" sz="6000" b="1" noProof="0" dirty="0"/>
              <a:t>Evaluación pluralista de las políticas públicas y sus instrumentos</a:t>
            </a:r>
          </a:p>
        </p:txBody>
      </p:sp>
      <p:pic>
        <p:nvPicPr>
          <p:cNvPr id="6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6210828"/>
            <a:ext cx="2319337" cy="64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0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5989" y="-42028"/>
            <a:ext cx="6220569" cy="1012884"/>
          </a:xfrm>
        </p:spPr>
        <p:txBody>
          <a:bodyPr>
            <a:normAutofit/>
          </a:bodyPr>
          <a:lstStyle/>
          <a:p>
            <a:r>
              <a:rPr lang="es-ES_tradnl" b="1" noProof="0" dirty="0">
                <a:solidFill>
                  <a:schemeClr val="accent3">
                    <a:lumMod val="75000"/>
                  </a:schemeClr>
                </a:solidFill>
              </a:rPr>
              <a:t>Área de aplicación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332" y="1215832"/>
            <a:ext cx="5184576" cy="5453528"/>
          </a:xfrm>
        </p:spPr>
        <p:txBody>
          <a:bodyPr>
            <a:normAutofit/>
          </a:bodyPr>
          <a:lstStyle/>
          <a:p>
            <a:r>
              <a:rPr lang="es-ES_tradnl" b="1" noProof="0" dirty="0"/>
              <a:t>Políticas agrícolas y de seguridad alimentaria</a:t>
            </a:r>
          </a:p>
          <a:p>
            <a:r>
              <a:rPr lang="es-ES_tradnl" b="1" noProof="0" dirty="0"/>
              <a:t>Políticas territoriales y de desarrollo rural</a:t>
            </a:r>
          </a:p>
          <a:p>
            <a:r>
              <a:rPr lang="es-ES_tradnl" b="1" noProof="0" dirty="0"/>
              <a:t>Políticas ambientales y cambio climático</a:t>
            </a:r>
          </a:p>
          <a:p>
            <a:r>
              <a:rPr lang="es-ES_tradnl" b="1" noProof="0" dirty="0"/>
              <a:t>Políticas de cooperación</a:t>
            </a:r>
          </a:p>
          <a:p>
            <a:r>
              <a:rPr lang="es-ES_tradnl" b="1" noProof="0" dirty="0"/>
              <a:t>Políticas de innovación, de investigación y extensión</a:t>
            </a:r>
          </a:p>
          <a:p>
            <a:endParaRPr lang="es-ES_tradnl" noProof="0" dirty="0"/>
          </a:p>
        </p:txBody>
      </p:sp>
      <p:pic>
        <p:nvPicPr>
          <p:cNvPr id="6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883" y="10310"/>
            <a:ext cx="2247329" cy="62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948" y="4444780"/>
            <a:ext cx="1239129" cy="168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4956" y="2618742"/>
            <a:ext cx="2376111" cy="1601292"/>
          </a:xfrm>
          <a:prstGeom prst="rect">
            <a:avLst/>
          </a:prstGeom>
        </p:spPr>
      </p:pic>
      <p:pic>
        <p:nvPicPr>
          <p:cNvPr id="10" name="Picture 15" descr="https://upload.wikimedia.org/wikipedia/commons/thumb/8/87/Coffee-cherry-picker-san-marcos-tarrazu-costa-rica.jpg/1920px-Coffee-cherry-picker-san-marcos-tarrazu-costa-rica.jpg?148959491597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993" y="1196752"/>
            <a:ext cx="2048781" cy="127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8241" y="1159763"/>
            <a:ext cx="1300223" cy="1244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116" y="4409042"/>
            <a:ext cx="1257088" cy="168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6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175" y="-29666"/>
            <a:ext cx="5328475" cy="998231"/>
          </a:xfrm>
        </p:spPr>
        <p:txBody>
          <a:bodyPr>
            <a:noAutofit/>
          </a:bodyPr>
          <a:lstStyle/>
          <a:p>
            <a:r>
              <a:rPr lang="es-ES_tradnl" sz="3600" b="1" noProof="0" dirty="0">
                <a:solidFill>
                  <a:schemeClr val="accent3">
                    <a:lumMod val="75000"/>
                  </a:schemeClr>
                </a:solidFill>
              </a:rPr>
              <a:t>Investigaciones colaborativas </a:t>
            </a:r>
          </a:p>
        </p:txBody>
      </p:sp>
      <p:pic>
        <p:nvPicPr>
          <p:cNvPr id="6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27784" cy="7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iica.int/sites/default/files/styles/document_large/public/publications/images/2016/2016-03-11_083607.png?itok=Pcz6QPi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01" y="2360608"/>
            <a:ext cx="1555387" cy="20044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697" y="2348071"/>
            <a:ext cx="1501392" cy="201703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1037054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_tradnl" sz="2800" b="1" dirty="0"/>
              <a:t>Análisis colectivas sobre políticas especificas en ALC</a:t>
            </a:r>
          </a:p>
          <a:p>
            <a:pPr algn="ctr"/>
            <a:r>
              <a:rPr lang="es-ES_tradnl" sz="2800" b="1" dirty="0"/>
              <a:t>(estudios de casos y síntesis regional)</a:t>
            </a:r>
          </a:p>
          <a:p>
            <a:endParaRPr lang="es-ES_trad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567" y="2333071"/>
            <a:ext cx="1501652" cy="21610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-170198" y="4580319"/>
            <a:ext cx="2391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Agricultura </a:t>
            </a:r>
            <a:br>
              <a:rPr lang="es-ES_tradnl" b="1" dirty="0"/>
            </a:br>
            <a:r>
              <a:rPr lang="es-ES_tradnl" b="1" dirty="0"/>
              <a:t>familiar </a:t>
            </a:r>
          </a:p>
          <a:p>
            <a:pPr algn="ctr"/>
            <a:r>
              <a:rPr lang="es-ES_tradnl" b="1" dirty="0"/>
              <a:t>(2014)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825599" y="4580319"/>
            <a:ext cx="2249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Pago por </a:t>
            </a:r>
            <a:br>
              <a:rPr lang="es-ES_tradnl" b="1" dirty="0"/>
            </a:br>
            <a:r>
              <a:rPr lang="es-ES_tradnl" b="1" dirty="0"/>
              <a:t>servicios </a:t>
            </a:r>
            <a:br>
              <a:rPr lang="es-ES_tradnl" b="1" dirty="0"/>
            </a:br>
            <a:r>
              <a:rPr lang="es-ES_tradnl" b="1" dirty="0"/>
              <a:t>ambientales </a:t>
            </a:r>
            <a:br>
              <a:rPr lang="es-ES_tradnl" b="1" dirty="0"/>
            </a:br>
            <a:r>
              <a:rPr lang="es-ES_tradnl" b="1" dirty="0"/>
              <a:t>(2017)</a:t>
            </a:r>
          </a:p>
          <a:p>
            <a:pPr algn="ctr"/>
            <a:endParaRPr lang="es-ES_tradnl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491880" y="4580319"/>
            <a:ext cx="2336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Agroecologia</a:t>
            </a:r>
          </a:p>
          <a:p>
            <a:pPr algn="ctr"/>
            <a:r>
              <a:rPr lang="es-ES_tradnl" sz="2000" b="1" dirty="0"/>
              <a:t>ALC </a:t>
            </a:r>
            <a:br>
              <a:rPr lang="es-ES_tradnl" sz="2000" b="1" dirty="0"/>
            </a:br>
            <a:r>
              <a:rPr lang="es-ES_tradnl" sz="2000" b="1" dirty="0"/>
              <a:t>(2017)</a:t>
            </a:r>
          </a:p>
        </p:txBody>
      </p:sp>
      <p:pic>
        <p:nvPicPr>
          <p:cNvPr id="25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650" y="33215"/>
            <a:ext cx="935350" cy="9353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948354"/>
            <a:ext cx="1112494" cy="11124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480" y="2290365"/>
            <a:ext cx="1535342" cy="22161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ZoneTexte 23"/>
          <p:cNvSpPr txBox="1"/>
          <p:nvPr/>
        </p:nvSpPr>
        <p:spPr>
          <a:xfrm>
            <a:off x="5456681" y="4567636"/>
            <a:ext cx="1795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Innovación agropecuaria</a:t>
            </a:r>
          </a:p>
          <a:p>
            <a:pPr algn="ctr"/>
            <a:r>
              <a:rPr lang="es-ES_tradnl" sz="2000" b="1" dirty="0"/>
              <a:t>(2019)</a:t>
            </a:r>
          </a:p>
        </p:txBody>
      </p:sp>
      <p:sp>
        <p:nvSpPr>
          <p:cNvPr id="18" name="ZoneTexte 23">
            <a:extLst>
              <a:ext uri="{FF2B5EF4-FFF2-40B4-BE49-F238E27FC236}">
                <a16:creationId xmlns:a16="http://schemas.microsoft.com/office/drawing/2014/main" id="{5ED1E303-1915-4D44-9FA5-F2ADF9F6ACF0}"/>
              </a:ext>
            </a:extLst>
          </p:cNvPr>
          <p:cNvSpPr txBox="1"/>
          <p:nvPr/>
        </p:nvSpPr>
        <p:spPr>
          <a:xfrm>
            <a:off x="7077104" y="4544003"/>
            <a:ext cx="2042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Seguridad alimentaria y sistemas alimentarios sostenibles </a:t>
            </a:r>
          </a:p>
          <a:p>
            <a:pPr algn="ctr"/>
            <a:r>
              <a:rPr lang="es-ES_tradnl" sz="2000" b="1" dirty="0"/>
              <a:t>(2021)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12B5B-2C52-4CA0-B604-18DB119514D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478" y="2303223"/>
            <a:ext cx="1683221" cy="21610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17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175" y="-29666"/>
            <a:ext cx="5328475" cy="998231"/>
          </a:xfrm>
        </p:spPr>
        <p:txBody>
          <a:bodyPr>
            <a:noAutofit/>
          </a:bodyPr>
          <a:lstStyle/>
          <a:p>
            <a:r>
              <a:rPr lang="es-ES_tradnl" sz="3600" b="1" noProof="0" dirty="0">
                <a:solidFill>
                  <a:schemeClr val="accent3">
                    <a:lumMod val="75000"/>
                  </a:schemeClr>
                </a:solidFill>
              </a:rPr>
              <a:t>Seminarios Anuales</a:t>
            </a:r>
          </a:p>
        </p:txBody>
      </p:sp>
      <p:pic>
        <p:nvPicPr>
          <p:cNvPr id="6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27784" cy="7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743" y="964219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Reflexión, Divulgación, Debates</a:t>
            </a:r>
          </a:p>
          <a:p>
            <a:endParaRPr lang="es-ES_trad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871803" y="4128795"/>
            <a:ext cx="1853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/>
              <a:t>Agroécologia</a:t>
            </a:r>
            <a:endParaRPr lang="es-ES_tradnl" sz="2000" b="1" dirty="0"/>
          </a:p>
          <a:p>
            <a:pPr algn="ctr"/>
            <a:r>
              <a:rPr lang="es-ES_tradnl" sz="2000" b="1" dirty="0"/>
              <a:t>Porto </a:t>
            </a:r>
            <a:r>
              <a:rPr lang="es-ES_tradnl" sz="2000" b="1" dirty="0" err="1"/>
              <a:t>allegre</a:t>
            </a:r>
            <a:r>
              <a:rPr lang="es-ES_tradnl" sz="2000" b="1" dirty="0"/>
              <a:t>, </a:t>
            </a:r>
            <a:br>
              <a:rPr lang="es-ES_tradnl" sz="2000" b="1" dirty="0"/>
            </a:br>
            <a:r>
              <a:rPr lang="es-ES_tradnl" sz="2000" b="1" dirty="0"/>
              <a:t>UFRGS, </a:t>
            </a:r>
            <a:r>
              <a:rPr lang="es-ES_tradnl" sz="2000" b="1" dirty="0" err="1"/>
              <a:t>Brazil</a:t>
            </a:r>
            <a:r>
              <a:rPr lang="es-ES_tradnl" sz="2000" b="1" dirty="0"/>
              <a:t>, 2017</a:t>
            </a:r>
          </a:p>
          <a:p>
            <a:pPr algn="ctr"/>
            <a:endParaRPr lang="es-ES_tradnl" sz="2000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804313"/>
            <a:ext cx="1112494" cy="111249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1" y="2035659"/>
            <a:ext cx="1728192" cy="184549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-116425" y="4128795"/>
            <a:ext cx="20241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Agricultura Familiar </a:t>
            </a:r>
            <a:br>
              <a:rPr lang="es-ES_tradnl" sz="2000" b="1" dirty="0"/>
            </a:br>
            <a:r>
              <a:rPr lang="es-ES_tradnl" sz="2000" b="1" dirty="0"/>
              <a:t>Santiago</a:t>
            </a:r>
          </a:p>
          <a:p>
            <a:pPr algn="ctr"/>
            <a:r>
              <a:rPr lang="es-ES_tradnl" sz="2000" b="1" dirty="0" err="1"/>
              <a:t>Cepal</a:t>
            </a:r>
            <a:r>
              <a:rPr lang="es-ES_tradnl" sz="2000" b="1" dirty="0"/>
              <a:t>, Chile, 2014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37" y="2050410"/>
            <a:ext cx="1646655" cy="18307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326" y="5681714"/>
            <a:ext cx="864096" cy="8964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368" y="6097"/>
            <a:ext cx="1224136" cy="1745369"/>
          </a:xfrm>
          <a:prstGeom prst="rect">
            <a:avLst/>
          </a:prstGeom>
        </p:spPr>
      </p:pic>
      <p:sp>
        <p:nvSpPr>
          <p:cNvPr id="18" name="ZoneTexte 23"/>
          <p:cNvSpPr txBox="1"/>
          <p:nvPr/>
        </p:nvSpPr>
        <p:spPr>
          <a:xfrm>
            <a:off x="4007638" y="4199667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Transversal </a:t>
            </a:r>
          </a:p>
          <a:p>
            <a:pPr algn="ctr"/>
            <a:r>
              <a:rPr lang="es-ES_tradnl" sz="2000" b="1" dirty="0"/>
              <a:t>Cali, </a:t>
            </a:r>
            <a:br>
              <a:rPr lang="es-ES_tradnl" sz="2000" b="1" dirty="0"/>
            </a:br>
            <a:r>
              <a:rPr lang="es-ES_tradnl" sz="2000" b="1" dirty="0"/>
              <a:t>CIAT, Colombia, 2018</a:t>
            </a:r>
          </a:p>
          <a:p>
            <a:pPr algn="ctr"/>
            <a:endParaRPr lang="es-ES_tradnl" sz="2000" b="1" dirty="0"/>
          </a:p>
        </p:txBody>
      </p:sp>
      <p:sp>
        <p:nvSpPr>
          <p:cNvPr id="20" name="ZoneTexte 23"/>
          <p:cNvSpPr txBox="1"/>
          <p:nvPr/>
        </p:nvSpPr>
        <p:spPr>
          <a:xfrm>
            <a:off x="6527764" y="4187552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Política de innovación</a:t>
            </a:r>
          </a:p>
          <a:p>
            <a:pPr algn="ctr"/>
            <a:r>
              <a:rPr lang="es-ES_tradnl" sz="2000" b="1" dirty="0"/>
              <a:t>Cali, </a:t>
            </a:r>
            <a:br>
              <a:rPr lang="es-ES_tradnl" sz="2000" b="1" dirty="0"/>
            </a:br>
            <a:r>
              <a:rPr lang="es-ES_tradnl" sz="2000" b="1" dirty="0"/>
              <a:t>Rio, Brasil, </a:t>
            </a:r>
            <a:br>
              <a:rPr lang="es-ES_tradnl" sz="2000" b="1" dirty="0"/>
            </a:br>
            <a:r>
              <a:rPr lang="es-ES_tradnl" sz="2000" b="1" dirty="0"/>
              <a:t>2019</a:t>
            </a:r>
          </a:p>
          <a:p>
            <a:pPr algn="ctr"/>
            <a:endParaRPr lang="es-ES_tradnl" sz="20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A7623D-41B7-4ACF-9241-F1BD9EA42D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664" y="2490339"/>
            <a:ext cx="2361198" cy="1352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278DE9-377D-4130-A35B-B1DCD794EA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2381" y="2509120"/>
            <a:ext cx="2695383" cy="133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175" y="-29666"/>
            <a:ext cx="5328475" cy="998231"/>
          </a:xfrm>
        </p:spPr>
        <p:txBody>
          <a:bodyPr>
            <a:noAutofit/>
          </a:bodyPr>
          <a:lstStyle/>
          <a:p>
            <a:r>
              <a:rPr lang="es-ES_tradnl" sz="3600" b="1" noProof="0" dirty="0" err="1">
                <a:solidFill>
                  <a:schemeClr val="accent3">
                    <a:lumMod val="75000"/>
                  </a:schemeClr>
                </a:solidFill>
              </a:rPr>
              <a:t>Policy</a:t>
            </a:r>
            <a:r>
              <a:rPr lang="es-ES_tradnl" sz="3600" b="1" noProof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_tradnl" sz="3600" b="1" noProof="0" dirty="0" err="1">
                <a:solidFill>
                  <a:schemeClr val="accent3">
                    <a:lumMod val="75000"/>
                  </a:schemeClr>
                </a:solidFill>
              </a:rPr>
              <a:t>Brief</a:t>
            </a:r>
            <a:r>
              <a:rPr lang="es-ES_tradnl" sz="3600" b="1" noProof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es-ES_tradnl" sz="3600" b="1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_tradnl" sz="3600" b="1" noProof="0" dirty="0">
                <a:solidFill>
                  <a:schemeClr val="accent3">
                    <a:lumMod val="75000"/>
                  </a:schemeClr>
                </a:solidFill>
              </a:rPr>
              <a:t>y memoria de debate</a:t>
            </a:r>
          </a:p>
        </p:txBody>
      </p:sp>
      <p:pic>
        <p:nvPicPr>
          <p:cNvPr id="6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27784" cy="7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103705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621"/>
          <a:stretch/>
        </p:blipFill>
        <p:spPr>
          <a:xfrm>
            <a:off x="325830" y="1487899"/>
            <a:ext cx="2627784" cy="13169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42" y="3022518"/>
            <a:ext cx="1943466" cy="194002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6165" y="5697"/>
            <a:ext cx="1224136" cy="17453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5301" y="2575556"/>
            <a:ext cx="2064407" cy="2833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174" y="1628801"/>
            <a:ext cx="2958506" cy="3878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100" y="3645024"/>
            <a:ext cx="2142129" cy="30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9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79" y="1187707"/>
            <a:ext cx="1385758" cy="2211315"/>
          </a:xfrm>
        </p:spPr>
      </p:pic>
      <p:sp>
        <p:nvSpPr>
          <p:cNvPr id="5" name="Rectangle 4"/>
          <p:cNvSpPr/>
          <p:nvPr/>
        </p:nvSpPr>
        <p:spPr>
          <a:xfrm>
            <a:off x="340575" y="3537692"/>
            <a:ext cx="15476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/>
              <a:t>"Recursos, inegalidad y desasrollo en los territorios rurales de america latina, caribe y euyropa"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269" y="1167315"/>
            <a:ext cx="1314693" cy="21261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6311" y="3537692"/>
            <a:ext cx="18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/>
              <a:t>“Alternativas para el bioma cerrado: Agroextractivismo y uso sostenible de la socio biovervidad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627785" y="-20752"/>
            <a:ext cx="5328475" cy="998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chemeClr val="accent3">
                    <a:lumMod val="75000"/>
                  </a:schemeClr>
                </a:solidFill>
              </a:rPr>
              <a:t>Otras publicaciones </a:t>
            </a:r>
          </a:p>
        </p:txBody>
      </p:sp>
      <p:pic>
        <p:nvPicPr>
          <p:cNvPr id="9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27784" cy="7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3A14D3-37CF-46B5-AB89-0FD636A605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167315"/>
            <a:ext cx="1648049" cy="2088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426BF-ED45-4B0E-99F9-BF8EC19AE9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774" y="1201506"/>
            <a:ext cx="1448146" cy="20876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C2E356-EF72-459A-8941-62AD476E5AF5}"/>
              </a:ext>
            </a:extLst>
          </p:cNvPr>
          <p:cNvSpPr/>
          <p:nvPr/>
        </p:nvSpPr>
        <p:spPr>
          <a:xfrm>
            <a:off x="4588541" y="3576176"/>
            <a:ext cx="1836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Construcción de la publica estadual de agroecología y producción orgánica en Brasil; avances, obstáculos y efectos de la dinámicas subnacionales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C7A226-CCC7-40FF-89A4-E19BE1B01F32}"/>
              </a:ext>
            </a:extLst>
          </p:cNvPr>
          <p:cNvSpPr/>
          <p:nvPr/>
        </p:nvSpPr>
        <p:spPr>
          <a:xfrm>
            <a:off x="6876256" y="3539753"/>
            <a:ext cx="18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Acción publica de adaptación de la agricultura al cambio climático en el nordeste de Brasil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ECCF97-CEBB-4A10-AE31-8F8245DD8429}"/>
              </a:ext>
            </a:extLst>
          </p:cNvPr>
          <p:cNvSpPr/>
          <p:nvPr/>
        </p:nvSpPr>
        <p:spPr>
          <a:xfrm>
            <a:off x="6412922" y="5245282"/>
            <a:ext cx="135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err="1"/>
              <a:t>Articulos</a:t>
            </a:r>
            <a:r>
              <a:rPr lang="es-CO" b="1" dirty="0"/>
              <a:t> </a:t>
            </a:r>
            <a:r>
              <a:rPr lang="es-CO" b="1" dirty="0" err="1"/>
              <a:t>scientificos</a:t>
            </a:r>
            <a:r>
              <a:rPr lang="es-CO" b="1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9B7E1-C02C-41AF-B3EA-5AFCBE2B9CAD}"/>
              </a:ext>
            </a:extLst>
          </p:cNvPr>
          <p:cNvSpPr/>
          <p:nvPr/>
        </p:nvSpPr>
        <p:spPr>
          <a:xfrm>
            <a:off x="283190" y="4597883"/>
            <a:ext cx="3404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Dossier </a:t>
            </a:r>
            <a:r>
              <a:rPr lang="en-US" b="1" dirty="0" err="1"/>
              <a:t>tematico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Revista</a:t>
            </a:r>
          </a:p>
        </p:txBody>
      </p:sp>
      <p:pic>
        <p:nvPicPr>
          <p:cNvPr id="16" name="Picture 2" descr="Publication &quot;Diffusion internationale de politiques publiques en Amérique latine&quot;">
            <a:extLst>
              <a:ext uri="{FF2B5EF4-FFF2-40B4-BE49-F238E27FC236}">
                <a16:creationId xmlns:a16="http://schemas.microsoft.com/office/drawing/2014/main" id="{946882AF-E86C-49AA-A5DE-F0B51295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71" y="5041338"/>
            <a:ext cx="891173" cy="129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DA81E3-4FF1-4E51-9F1E-9EC0B9F2E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715" y="5055686"/>
            <a:ext cx="850900" cy="127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FE4EEA-2D32-4A31-B8AE-5EDEDB49C8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04" y="5011743"/>
            <a:ext cx="1800200" cy="16245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7E9F1E4-C01A-451A-B3DE-A3BDF35F0895}"/>
              </a:ext>
            </a:extLst>
          </p:cNvPr>
          <p:cNvSpPr/>
          <p:nvPr/>
        </p:nvSpPr>
        <p:spPr>
          <a:xfrm>
            <a:off x="1247" y="715278"/>
            <a:ext cx="167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Libros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2832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14347</TotalTime>
  <Words>995</Words>
  <Application>Microsoft Office PowerPoint</Application>
  <PresentationFormat>On-screen Show (4:3)</PresentationFormat>
  <Paragraphs>153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Thème Office</vt:lpstr>
      <vt:lpstr>Red de políticas publicas y desarrollo rural en América Latina (Red PP – AL)</vt:lpstr>
      <vt:lpstr>Propósito</vt:lpstr>
      <vt:lpstr>Socios</vt:lpstr>
      <vt:lpstr>Pregunta y ejes de investigación</vt:lpstr>
      <vt:lpstr>Área de aplicación</vt:lpstr>
      <vt:lpstr>Investigaciones colaborativas </vt:lpstr>
      <vt:lpstr>Seminarios Anuales</vt:lpstr>
      <vt:lpstr>Policy Brief  y memoria de debate</vt:lpstr>
      <vt:lpstr>PowerPoint Presentation</vt:lpstr>
      <vt:lpstr>Intercambios y fortalecimiento de capacidades</vt:lpstr>
      <vt:lpstr>Medio de comunicación </vt:lpstr>
      <vt:lpstr>Proyectos  multilaterales </vt:lpstr>
      <vt:lpstr>Gobernanza</vt:lpstr>
      <vt:lpstr>Agenda y perspectivas  de investigación</vt:lpstr>
      <vt:lpstr>PowerPoint Presentation</vt:lpstr>
    </vt:vector>
  </TitlesOfParts>
  <Company>CIRAD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Dispositif Prioritaire  Réseau de Politique publique en Aamérique Latine  (PP – AL)</dc:title>
  <dc:creator>jflecoq</dc:creator>
  <cp:lastModifiedBy>Le Coq, Jean Francois (Alliance Bioversity-CIAT)</cp:lastModifiedBy>
  <cp:revision>111</cp:revision>
  <dcterms:created xsi:type="dcterms:W3CDTF">2017-06-16T18:36:34Z</dcterms:created>
  <dcterms:modified xsi:type="dcterms:W3CDTF">2021-09-08T13:46:08Z</dcterms:modified>
</cp:coreProperties>
</file>