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359" r:id="rId2"/>
    <p:sldId id="257" r:id="rId3"/>
    <p:sldId id="364" r:id="rId4"/>
    <p:sldId id="365" r:id="rId5"/>
    <p:sldId id="362" r:id="rId6"/>
    <p:sldId id="303" r:id="rId7"/>
    <p:sldId id="356" r:id="rId8"/>
    <p:sldId id="345" r:id="rId9"/>
    <p:sldId id="367" r:id="rId10"/>
    <p:sldId id="357" r:id="rId11"/>
    <p:sldId id="358" r:id="rId12"/>
    <p:sldId id="360" r:id="rId13"/>
    <p:sldId id="258" r:id="rId14"/>
    <p:sldId id="361" r:id="rId15"/>
    <p:sldId id="354" r:id="rId16"/>
    <p:sldId id="368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D4B66-72AF-4D5F-823E-FD9247F9E488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419"/>
        </a:p>
      </dgm:t>
    </dgm:pt>
    <dgm:pt modelId="{CDBB887C-7915-4C8B-AE2E-C5DB90C77AE1}">
      <dgm:prSet/>
      <dgm:spPr>
        <a:solidFill>
          <a:srgbClr val="FFC000"/>
        </a:solidFill>
      </dgm:spPr>
      <dgm:t>
        <a:bodyPr/>
        <a:lstStyle/>
        <a:p>
          <a:r>
            <a:rPr lang="es-CR" b="1" dirty="0"/>
            <a:t>Constitución de Grupo Técnico de Trabajo (GTT) intersecretarial (SE-CAC y SE-CCAD)</a:t>
          </a:r>
          <a:endParaRPr lang="es-419" dirty="0"/>
        </a:p>
      </dgm:t>
    </dgm:pt>
    <dgm:pt modelId="{E65E9BCB-82DD-4597-99DB-5233D437D7A1}" type="parTrans" cxnId="{46BD5C46-1694-485A-8568-416F3FC6D74A}">
      <dgm:prSet/>
      <dgm:spPr/>
      <dgm:t>
        <a:bodyPr/>
        <a:lstStyle/>
        <a:p>
          <a:endParaRPr lang="es-419"/>
        </a:p>
      </dgm:t>
    </dgm:pt>
    <dgm:pt modelId="{9B49500E-C807-42AD-90F1-89CF8EBBFE70}" type="sibTrans" cxnId="{46BD5C46-1694-485A-8568-416F3FC6D74A}">
      <dgm:prSet/>
      <dgm:spPr/>
      <dgm:t>
        <a:bodyPr/>
        <a:lstStyle/>
        <a:p>
          <a:endParaRPr lang="es-419"/>
        </a:p>
      </dgm:t>
    </dgm:pt>
    <dgm:pt modelId="{52310B68-B49F-4593-B844-7917046D0740}">
      <dgm:prSet/>
      <dgm:spPr>
        <a:solidFill>
          <a:srgbClr val="00B0F0"/>
        </a:solidFill>
      </dgm:spPr>
      <dgm:t>
        <a:bodyPr/>
        <a:lstStyle/>
        <a:p>
          <a:r>
            <a:rPr lang="es-419" b="1" dirty="0"/>
            <a:t>Conformar Grupo </a:t>
          </a:r>
          <a:r>
            <a:rPr lang="es-419" b="1" dirty="0" err="1"/>
            <a:t>Interagencial</a:t>
          </a:r>
          <a:r>
            <a:rPr lang="es-419" b="1" dirty="0"/>
            <a:t> de Apoyo a la Iniciativa (GIA-AFOLU2040</a:t>
          </a:r>
          <a:r>
            <a:rPr lang="es-419" dirty="0"/>
            <a:t>).</a:t>
          </a:r>
        </a:p>
      </dgm:t>
    </dgm:pt>
    <dgm:pt modelId="{06588722-61BE-449B-AAC4-E92EDB04E9B5}" type="parTrans" cxnId="{6FA237E9-5A90-44C0-B8F2-DB26AFC671E4}">
      <dgm:prSet/>
      <dgm:spPr/>
      <dgm:t>
        <a:bodyPr/>
        <a:lstStyle/>
        <a:p>
          <a:endParaRPr lang="es-419"/>
        </a:p>
      </dgm:t>
    </dgm:pt>
    <dgm:pt modelId="{E822E9E8-3C54-4F01-9538-A702C59296A9}" type="sibTrans" cxnId="{6FA237E9-5A90-44C0-B8F2-DB26AFC671E4}">
      <dgm:prSet/>
      <dgm:spPr/>
      <dgm:t>
        <a:bodyPr/>
        <a:lstStyle/>
        <a:p>
          <a:endParaRPr lang="es-419"/>
        </a:p>
      </dgm:t>
    </dgm:pt>
    <dgm:pt modelId="{9702835E-464F-4857-93DC-98A667EE9B8C}">
      <dgm:prSet/>
      <dgm:spPr>
        <a:solidFill>
          <a:srgbClr val="FFC000"/>
        </a:solidFill>
      </dgm:spPr>
      <dgm:t>
        <a:bodyPr/>
        <a:lstStyle/>
        <a:p>
          <a:r>
            <a:rPr lang="es-419" b="1" dirty="0"/>
            <a:t>Establecer y socializar línea base del estado de gestión del sector AFOLU en los 8 países de la región SICA</a:t>
          </a:r>
        </a:p>
      </dgm:t>
    </dgm:pt>
    <dgm:pt modelId="{87CD3D13-A283-44DF-8E21-2DB4D39F9F37}" type="parTrans" cxnId="{08DD82D8-BBC4-4DF3-B6CD-550F8B6F39EA}">
      <dgm:prSet/>
      <dgm:spPr/>
      <dgm:t>
        <a:bodyPr/>
        <a:lstStyle/>
        <a:p>
          <a:endParaRPr lang="es-419"/>
        </a:p>
      </dgm:t>
    </dgm:pt>
    <dgm:pt modelId="{1B61B949-80C1-48D7-A270-5256A324F926}" type="sibTrans" cxnId="{08DD82D8-BBC4-4DF3-B6CD-550F8B6F39EA}">
      <dgm:prSet/>
      <dgm:spPr/>
      <dgm:t>
        <a:bodyPr/>
        <a:lstStyle/>
        <a:p>
          <a:endParaRPr lang="es-419"/>
        </a:p>
      </dgm:t>
    </dgm:pt>
    <dgm:pt modelId="{4D8C9F53-981D-42A8-B978-171B5E3C6A4D}">
      <dgm:prSet/>
      <dgm:spPr>
        <a:solidFill>
          <a:srgbClr val="00B0F0"/>
        </a:solidFill>
      </dgm:spPr>
      <dgm:t>
        <a:bodyPr/>
        <a:lstStyle/>
        <a:p>
          <a:r>
            <a:rPr lang="es-419" b="1" dirty="0"/>
            <a:t>Activar y mantener sesiones de información y coordinación Comités Técnicos de Cambio Climático del CAC y de la CCAD</a:t>
          </a:r>
        </a:p>
      </dgm:t>
    </dgm:pt>
    <dgm:pt modelId="{B4B95EBA-DEC2-4147-8802-7F695FE28B0B}" type="parTrans" cxnId="{85EDF89E-F508-48AB-875C-9FC67B0127D2}">
      <dgm:prSet/>
      <dgm:spPr/>
      <dgm:t>
        <a:bodyPr/>
        <a:lstStyle/>
        <a:p>
          <a:endParaRPr lang="es-419"/>
        </a:p>
      </dgm:t>
    </dgm:pt>
    <dgm:pt modelId="{0CC5F932-CB25-466C-B9AA-4A036CE443B1}" type="sibTrans" cxnId="{85EDF89E-F508-48AB-875C-9FC67B0127D2}">
      <dgm:prSet/>
      <dgm:spPr/>
      <dgm:t>
        <a:bodyPr/>
        <a:lstStyle/>
        <a:p>
          <a:endParaRPr lang="es-419"/>
        </a:p>
      </dgm:t>
    </dgm:pt>
    <dgm:pt modelId="{5CEF8C23-824F-4D97-B883-30823F9E98C1}">
      <dgm:prSet/>
      <dgm:spPr>
        <a:solidFill>
          <a:srgbClr val="FFC000"/>
        </a:solidFill>
      </dgm:spPr>
      <dgm:t>
        <a:bodyPr/>
        <a:lstStyle/>
        <a:p>
          <a:r>
            <a:rPr lang="es-419" b="1" dirty="0"/>
            <a:t>Promover y facilitar Dialogo nacional entre los sectores Ambiente y Agricultura en materia de AFOLU y establecimiento de Mesas AFOLU 2040</a:t>
          </a:r>
        </a:p>
      </dgm:t>
    </dgm:pt>
    <dgm:pt modelId="{9136D19A-FEE8-4966-B281-A68542DEBDD2}" type="parTrans" cxnId="{23DD6190-1B71-40ED-8876-520A64CC2483}">
      <dgm:prSet/>
      <dgm:spPr/>
      <dgm:t>
        <a:bodyPr/>
        <a:lstStyle/>
        <a:p>
          <a:endParaRPr lang="es-419"/>
        </a:p>
      </dgm:t>
    </dgm:pt>
    <dgm:pt modelId="{EF2CAA89-F6C1-4E86-A37F-83EE539C7B59}" type="sibTrans" cxnId="{23DD6190-1B71-40ED-8876-520A64CC2483}">
      <dgm:prSet/>
      <dgm:spPr/>
      <dgm:t>
        <a:bodyPr/>
        <a:lstStyle/>
        <a:p>
          <a:endParaRPr lang="es-419"/>
        </a:p>
      </dgm:t>
    </dgm:pt>
    <dgm:pt modelId="{338AB2E7-8B29-4E0A-885A-FEF4C06513C3}" type="pres">
      <dgm:prSet presAssocID="{B4ED4B66-72AF-4D5F-823E-FD9247F9E488}" presName="linearFlow" presStyleCnt="0">
        <dgm:presLayoutVars>
          <dgm:dir/>
          <dgm:resizeHandles val="exact"/>
        </dgm:presLayoutVars>
      </dgm:prSet>
      <dgm:spPr/>
    </dgm:pt>
    <dgm:pt modelId="{DE98802A-9B17-4D57-8B15-6453CEB53A09}" type="pres">
      <dgm:prSet presAssocID="{CDBB887C-7915-4C8B-AE2E-C5DB90C77AE1}" presName="composite" presStyleCnt="0"/>
      <dgm:spPr/>
    </dgm:pt>
    <dgm:pt modelId="{CCDA588A-A604-4EE7-BA47-67B2D5B51DE9}" type="pres">
      <dgm:prSet presAssocID="{CDBB887C-7915-4C8B-AE2E-C5DB90C77AE1}" presName="imgShp" presStyleLbl="fgImgPlace1" presStyleIdx="0" presStyleCnt="5" custLinFactNeighborX="-42313" custLinFactNeighborY="2730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2419A0A1-F509-46B3-A9B9-CC71C0F8C6AF}" type="pres">
      <dgm:prSet presAssocID="{CDBB887C-7915-4C8B-AE2E-C5DB90C77AE1}" presName="txShp" presStyleLbl="node1" presStyleIdx="0" presStyleCnt="5" custScaleX="99616">
        <dgm:presLayoutVars>
          <dgm:bulletEnabled val="1"/>
        </dgm:presLayoutVars>
      </dgm:prSet>
      <dgm:spPr/>
    </dgm:pt>
    <dgm:pt modelId="{2C37A2FA-652A-4F20-AB8A-48FC1019507A}" type="pres">
      <dgm:prSet presAssocID="{9B49500E-C807-42AD-90F1-89CF8EBBFE70}" presName="spacing" presStyleCnt="0"/>
      <dgm:spPr/>
    </dgm:pt>
    <dgm:pt modelId="{FD1AF05E-4EF4-4B28-875B-5065B4A60F7D}" type="pres">
      <dgm:prSet presAssocID="{52310B68-B49F-4593-B844-7917046D0740}" presName="composite" presStyleCnt="0"/>
      <dgm:spPr/>
    </dgm:pt>
    <dgm:pt modelId="{41857D84-A42C-4FBE-A10A-AD65553D2F4E}" type="pres">
      <dgm:prSet presAssocID="{52310B68-B49F-4593-B844-7917046D0740}" presName="imgShp" presStyleLbl="fgImgPlace1" presStyleIdx="1" presStyleCnt="5" custLinFactNeighborX="-51867" custLinFactNeighborY="80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BFC7706-C508-4EA7-BBA4-CFD33101F16F}" type="pres">
      <dgm:prSet presAssocID="{52310B68-B49F-4593-B844-7917046D0740}" presName="txShp" presStyleLbl="node1" presStyleIdx="1" presStyleCnt="5" custScaleX="98221">
        <dgm:presLayoutVars>
          <dgm:bulletEnabled val="1"/>
        </dgm:presLayoutVars>
      </dgm:prSet>
      <dgm:spPr/>
    </dgm:pt>
    <dgm:pt modelId="{2E1344CD-8875-47A8-9316-EF901AA2EFD1}" type="pres">
      <dgm:prSet presAssocID="{E822E9E8-3C54-4F01-9538-A702C59296A9}" presName="spacing" presStyleCnt="0"/>
      <dgm:spPr/>
    </dgm:pt>
    <dgm:pt modelId="{45A7EAAC-6949-4ED2-B455-6A18213E54B7}" type="pres">
      <dgm:prSet presAssocID="{9702835E-464F-4857-93DC-98A667EE9B8C}" presName="composite" presStyleCnt="0"/>
      <dgm:spPr/>
    </dgm:pt>
    <dgm:pt modelId="{695F9D51-0800-434F-940D-E8910D6C6FB4}" type="pres">
      <dgm:prSet presAssocID="{9702835E-464F-4857-93DC-98A667EE9B8C}" presName="imgShp" presStyleLbl="fgImgPlace1" presStyleIdx="2" presStyleCnt="5" custLinFactNeighborX="-57327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pography Map"/>
        </a:ext>
      </dgm:extLst>
    </dgm:pt>
    <dgm:pt modelId="{BED9AFC4-39AF-4D68-A807-4111E34E3673}" type="pres">
      <dgm:prSet presAssocID="{9702835E-464F-4857-93DC-98A667EE9B8C}" presName="txShp" presStyleLbl="node1" presStyleIdx="2" presStyleCnt="5">
        <dgm:presLayoutVars>
          <dgm:bulletEnabled val="1"/>
        </dgm:presLayoutVars>
      </dgm:prSet>
      <dgm:spPr/>
    </dgm:pt>
    <dgm:pt modelId="{7DF9D2CC-BED8-441F-8624-1831A04BA03F}" type="pres">
      <dgm:prSet presAssocID="{1B61B949-80C1-48D7-A270-5256A324F926}" presName="spacing" presStyleCnt="0"/>
      <dgm:spPr/>
    </dgm:pt>
    <dgm:pt modelId="{502F1925-65B2-4670-AD94-4C1726BA4B94}" type="pres">
      <dgm:prSet presAssocID="{4D8C9F53-981D-42A8-B978-171B5E3C6A4D}" presName="composite" presStyleCnt="0"/>
      <dgm:spPr/>
    </dgm:pt>
    <dgm:pt modelId="{6A9A72DA-2F4A-40F9-9C8A-F7B136290CC5}" type="pres">
      <dgm:prSet presAssocID="{4D8C9F53-981D-42A8-B978-171B5E3C6A4D}" presName="imgShp" presStyleLbl="fgImgPlace1" presStyleIdx="3" presStyleCnt="5" custLinFactNeighborX="-51867" custLinFactNeighborY="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DEC4955-6661-4D99-A886-92477A716127}" type="pres">
      <dgm:prSet presAssocID="{4D8C9F53-981D-42A8-B978-171B5E3C6A4D}" presName="txShp" presStyleLbl="node1" presStyleIdx="3" presStyleCnt="5">
        <dgm:presLayoutVars>
          <dgm:bulletEnabled val="1"/>
        </dgm:presLayoutVars>
      </dgm:prSet>
      <dgm:spPr/>
    </dgm:pt>
    <dgm:pt modelId="{655063FE-9C18-4A6E-A46E-8D12DE344677}" type="pres">
      <dgm:prSet presAssocID="{0CC5F932-CB25-466C-B9AA-4A036CE443B1}" presName="spacing" presStyleCnt="0"/>
      <dgm:spPr/>
    </dgm:pt>
    <dgm:pt modelId="{5A25FEAD-2F18-4C88-AF5A-9A2831822199}" type="pres">
      <dgm:prSet presAssocID="{5CEF8C23-824F-4D97-B883-30823F9E98C1}" presName="composite" presStyleCnt="0"/>
      <dgm:spPr/>
    </dgm:pt>
    <dgm:pt modelId="{B40655DB-70CE-4DA5-B670-B83D1B0FCAA3}" type="pres">
      <dgm:prSet presAssocID="{5CEF8C23-824F-4D97-B883-30823F9E98C1}" presName="imgShp" presStyleLbl="fgImgPlace1" presStyleIdx="4" presStyleCnt="5" custLinFactNeighborX="-51867" custLinFactNeighborY="136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3954CFE5-EBB4-413D-B4B4-4D70B51CCF8F}" type="pres">
      <dgm:prSet presAssocID="{5CEF8C23-824F-4D97-B883-30823F9E98C1}" presName="txShp" presStyleLbl="node1" presStyleIdx="4" presStyleCnt="5">
        <dgm:presLayoutVars>
          <dgm:bulletEnabled val="1"/>
        </dgm:presLayoutVars>
      </dgm:prSet>
      <dgm:spPr/>
    </dgm:pt>
  </dgm:ptLst>
  <dgm:cxnLst>
    <dgm:cxn modelId="{DEF45603-1880-4526-9434-C361D2C7D4A5}" type="presOf" srcId="{9702835E-464F-4857-93DC-98A667EE9B8C}" destId="{BED9AFC4-39AF-4D68-A807-4111E34E3673}" srcOrd="0" destOrd="0" presId="urn:microsoft.com/office/officeart/2005/8/layout/vList3"/>
    <dgm:cxn modelId="{28638C15-1BB4-443B-A4AF-77CC2642291C}" type="presOf" srcId="{B4ED4B66-72AF-4D5F-823E-FD9247F9E488}" destId="{338AB2E7-8B29-4E0A-885A-FEF4C06513C3}" srcOrd="0" destOrd="0" presId="urn:microsoft.com/office/officeart/2005/8/layout/vList3"/>
    <dgm:cxn modelId="{46BD5C46-1694-485A-8568-416F3FC6D74A}" srcId="{B4ED4B66-72AF-4D5F-823E-FD9247F9E488}" destId="{CDBB887C-7915-4C8B-AE2E-C5DB90C77AE1}" srcOrd="0" destOrd="0" parTransId="{E65E9BCB-82DD-4597-99DB-5233D437D7A1}" sibTransId="{9B49500E-C807-42AD-90F1-89CF8EBBFE70}"/>
    <dgm:cxn modelId="{40AC7070-5FBE-4616-A223-F24B3AB9F6B6}" type="presOf" srcId="{4D8C9F53-981D-42A8-B978-171B5E3C6A4D}" destId="{FDEC4955-6661-4D99-A886-92477A716127}" srcOrd="0" destOrd="0" presId="urn:microsoft.com/office/officeart/2005/8/layout/vList3"/>
    <dgm:cxn modelId="{23DD6190-1B71-40ED-8876-520A64CC2483}" srcId="{B4ED4B66-72AF-4D5F-823E-FD9247F9E488}" destId="{5CEF8C23-824F-4D97-B883-30823F9E98C1}" srcOrd="4" destOrd="0" parTransId="{9136D19A-FEE8-4966-B281-A68542DEBDD2}" sibTransId="{EF2CAA89-F6C1-4E86-A37F-83EE539C7B59}"/>
    <dgm:cxn modelId="{85EDF89E-F508-48AB-875C-9FC67B0127D2}" srcId="{B4ED4B66-72AF-4D5F-823E-FD9247F9E488}" destId="{4D8C9F53-981D-42A8-B978-171B5E3C6A4D}" srcOrd="3" destOrd="0" parTransId="{B4B95EBA-DEC2-4147-8802-7F695FE28B0B}" sibTransId="{0CC5F932-CB25-466C-B9AA-4A036CE443B1}"/>
    <dgm:cxn modelId="{04DF7EA3-A048-45DC-9188-8282ABB4662C}" type="presOf" srcId="{CDBB887C-7915-4C8B-AE2E-C5DB90C77AE1}" destId="{2419A0A1-F509-46B3-A9B9-CC71C0F8C6AF}" srcOrd="0" destOrd="0" presId="urn:microsoft.com/office/officeart/2005/8/layout/vList3"/>
    <dgm:cxn modelId="{9DCBE0C7-5F6E-4BBE-A1EA-FAD02E8C0B02}" type="presOf" srcId="{52310B68-B49F-4593-B844-7917046D0740}" destId="{5BFC7706-C508-4EA7-BBA4-CFD33101F16F}" srcOrd="0" destOrd="0" presId="urn:microsoft.com/office/officeart/2005/8/layout/vList3"/>
    <dgm:cxn modelId="{08DD82D8-BBC4-4DF3-B6CD-550F8B6F39EA}" srcId="{B4ED4B66-72AF-4D5F-823E-FD9247F9E488}" destId="{9702835E-464F-4857-93DC-98A667EE9B8C}" srcOrd="2" destOrd="0" parTransId="{87CD3D13-A283-44DF-8E21-2DB4D39F9F37}" sibTransId="{1B61B949-80C1-48D7-A270-5256A324F926}"/>
    <dgm:cxn modelId="{6FA237E9-5A90-44C0-B8F2-DB26AFC671E4}" srcId="{B4ED4B66-72AF-4D5F-823E-FD9247F9E488}" destId="{52310B68-B49F-4593-B844-7917046D0740}" srcOrd="1" destOrd="0" parTransId="{06588722-61BE-449B-AAC4-E92EDB04E9B5}" sibTransId="{E822E9E8-3C54-4F01-9538-A702C59296A9}"/>
    <dgm:cxn modelId="{02A554F2-5B0F-4411-BF3D-11FEC2B2EA2F}" type="presOf" srcId="{5CEF8C23-824F-4D97-B883-30823F9E98C1}" destId="{3954CFE5-EBB4-413D-B4B4-4D70B51CCF8F}" srcOrd="0" destOrd="0" presId="urn:microsoft.com/office/officeart/2005/8/layout/vList3"/>
    <dgm:cxn modelId="{838D0A1C-CDB3-45F9-9768-D9B37D61E3C1}" type="presParOf" srcId="{338AB2E7-8B29-4E0A-885A-FEF4C06513C3}" destId="{DE98802A-9B17-4D57-8B15-6453CEB53A09}" srcOrd="0" destOrd="0" presId="urn:microsoft.com/office/officeart/2005/8/layout/vList3"/>
    <dgm:cxn modelId="{BC99AAA6-03E7-4E0A-9D60-0D1D5D587E22}" type="presParOf" srcId="{DE98802A-9B17-4D57-8B15-6453CEB53A09}" destId="{CCDA588A-A604-4EE7-BA47-67B2D5B51DE9}" srcOrd="0" destOrd="0" presId="urn:microsoft.com/office/officeart/2005/8/layout/vList3"/>
    <dgm:cxn modelId="{C0FD9859-F02F-4087-BE6B-0119DAE99899}" type="presParOf" srcId="{DE98802A-9B17-4D57-8B15-6453CEB53A09}" destId="{2419A0A1-F509-46B3-A9B9-CC71C0F8C6AF}" srcOrd="1" destOrd="0" presId="urn:microsoft.com/office/officeart/2005/8/layout/vList3"/>
    <dgm:cxn modelId="{B593A454-FF33-4DAD-8B53-0A02B8E11645}" type="presParOf" srcId="{338AB2E7-8B29-4E0A-885A-FEF4C06513C3}" destId="{2C37A2FA-652A-4F20-AB8A-48FC1019507A}" srcOrd="1" destOrd="0" presId="urn:microsoft.com/office/officeart/2005/8/layout/vList3"/>
    <dgm:cxn modelId="{992540F4-00E5-4DB5-8FE0-661688B139C6}" type="presParOf" srcId="{338AB2E7-8B29-4E0A-885A-FEF4C06513C3}" destId="{FD1AF05E-4EF4-4B28-875B-5065B4A60F7D}" srcOrd="2" destOrd="0" presId="urn:microsoft.com/office/officeart/2005/8/layout/vList3"/>
    <dgm:cxn modelId="{292EDB59-5AB0-4D02-99CC-5AFC2E473778}" type="presParOf" srcId="{FD1AF05E-4EF4-4B28-875B-5065B4A60F7D}" destId="{41857D84-A42C-4FBE-A10A-AD65553D2F4E}" srcOrd="0" destOrd="0" presId="urn:microsoft.com/office/officeart/2005/8/layout/vList3"/>
    <dgm:cxn modelId="{358B66FA-19AD-462A-988E-A62CD1D21CCC}" type="presParOf" srcId="{FD1AF05E-4EF4-4B28-875B-5065B4A60F7D}" destId="{5BFC7706-C508-4EA7-BBA4-CFD33101F16F}" srcOrd="1" destOrd="0" presId="urn:microsoft.com/office/officeart/2005/8/layout/vList3"/>
    <dgm:cxn modelId="{04C53F5E-9591-4F7A-AF88-39239AC10279}" type="presParOf" srcId="{338AB2E7-8B29-4E0A-885A-FEF4C06513C3}" destId="{2E1344CD-8875-47A8-9316-EF901AA2EFD1}" srcOrd="3" destOrd="0" presId="urn:microsoft.com/office/officeart/2005/8/layout/vList3"/>
    <dgm:cxn modelId="{56139457-DFEA-447C-89A0-5B3BC44A3DB5}" type="presParOf" srcId="{338AB2E7-8B29-4E0A-885A-FEF4C06513C3}" destId="{45A7EAAC-6949-4ED2-B455-6A18213E54B7}" srcOrd="4" destOrd="0" presId="urn:microsoft.com/office/officeart/2005/8/layout/vList3"/>
    <dgm:cxn modelId="{59B89EFE-85AE-4E82-8884-A69B84C0A18C}" type="presParOf" srcId="{45A7EAAC-6949-4ED2-B455-6A18213E54B7}" destId="{695F9D51-0800-434F-940D-E8910D6C6FB4}" srcOrd="0" destOrd="0" presId="urn:microsoft.com/office/officeart/2005/8/layout/vList3"/>
    <dgm:cxn modelId="{7BA88F6E-3606-4451-AE39-91E2A1FB94D8}" type="presParOf" srcId="{45A7EAAC-6949-4ED2-B455-6A18213E54B7}" destId="{BED9AFC4-39AF-4D68-A807-4111E34E3673}" srcOrd="1" destOrd="0" presId="urn:microsoft.com/office/officeart/2005/8/layout/vList3"/>
    <dgm:cxn modelId="{A2C715DE-B1C1-4999-85B2-059962B8B505}" type="presParOf" srcId="{338AB2E7-8B29-4E0A-885A-FEF4C06513C3}" destId="{7DF9D2CC-BED8-441F-8624-1831A04BA03F}" srcOrd="5" destOrd="0" presId="urn:microsoft.com/office/officeart/2005/8/layout/vList3"/>
    <dgm:cxn modelId="{F29C3D46-B554-4743-A249-F31B9CC7F20D}" type="presParOf" srcId="{338AB2E7-8B29-4E0A-885A-FEF4C06513C3}" destId="{502F1925-65B2-4670-AD94-4C1726BA4B94}" srcOrd="6" destOrd="0" presId="urn:microsoft.com/office/officeart/2005/8/layout/vList3"/>
    <dgm:cxn modelId="{F6DCAA17-09EA-4DB6-98F1-1F73F79BA3AD}" type="presParOf" srcId="{502F1925-65B2-4670-AD94-4C1726BA4B94}" destId="{6A9A72DA-2F4A-40F9-9C8A-F7B136290CC5}" srcOrd="0" destOrd="0" presId="urn:microsoft.com/office/officeart/2005/8/layout/vList3"/>
    <dgm:cxn modelId="{9397900B-6B8F-4F54-A0D1-A505B35E9443}" type="presParOf" srcId="{502F1925-65B2-4670-AD94-4C1726BA4B94}" destId="{FDEC4955-6661-4D99-A886-92477A716127}" srcOrd="1" destOrd="0" presId="urn:microsoft.com/office/officeart/2005/8/layout/vList3"/>
    <dgm:cxn modelId="{11671ED7-D1E8-40B1-A36A-2E1E8532A80E}" type="presParOf" srcId="{338AB2E7-8B29-4E0A-885A-FEF4C06513C3}" destId="{655063FE-9C18-4A6E-A46E-8D12DE344677}" srcOrd="7" destOrd="0" presId="urn:microsoft.com/office/officeart/2005/8/layout/vList3"/>
    <dgm:cxn modelId="{9CDB8AA0-D3AF-49F2-81B9-302ED52345F8}" type="presParOf" srcId="{338AB2E7-8B29-4E0A-885A-FEF4C06513C3}" destId="{5A25FEAD-2F18-4C88-AF5A-9A2831822199}" srcOrd="8" destOrd="0" presId="urn:microsoft.com/office/officeart/2005/8/layout/vList3"/>
    <dgm:cxn modelId="{8D1BCA71-1032-4A68-A5A2-61093965E44D}" type="presParOf" srcId="{5A25FEAD-2F18-4C88-AF5A-9A2831822199}" destId="{B40655DB-70CE-4DA5-B670-B83D1B0FCAA3}" srcOrd="0" destOrd="0" presId="urn:microsoft.com/office/officeart/2005/8/layout/vList3"/>
    <dgm:cxn modelId="{A44820A8-4EB2-481E-820C-D1C837F861ED}" type="presParOf" srcId="{5A25FEAD-2F18-4C88-AF5A-9A2831822199}" destId="{3954CFE5-EBB4-413D-B4B4-4D70B51CCF8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ED4B66-72AF-4D5F-823E-FD9247F9E488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419"/>
        </a:p>
      </dgm:t>
    </dgm:pt>
    <dgm:pt modelId="{CDBB887C-7915-4C8B-AE2E-C5DB90C77AE1}">
      <dgm:prSet/>
      <dgm:spPr>
        <a:solidFill>
          <a:srgbClr val="FFC000"/>
        </a:solidFill>
      </dgm:spPr>
      <dgm:t>
        <a:bodyPr/>
        <a:lstStyle/>
        <a:p>
          <a:r>
            <a:rPr lang="es-419" b="1" dirty="0"/>
            <a:t>Formulación e implementación inicial de Programa Regional para el desarrollo y fortalecimiento de Capacidades en gestión del sector AFOLU</a:t>
          </a:r>
        </a:p>
      </dgm:t>
    </dgm:pt>
    <dgm:pt modelId="{E65E9BCB-82DD-4597-99DB-5233D437D7A1}" type="parTrans" cxnId="{46BD5C46-1694-485A-8568-416F3FC6D74A}">
      <dgm:prSet/>
      <dgm:spPr/>
      <dgm:t>
        <a:bodyPr/>
        <a:lstStyle/>
        <a:p>
          <a:endParaRPr lang="es-419"/>
        </a:p>
      </dgm:t>
    </dgm:pt>
    <dgm:pt modelId="{9B49500E-C807-42AD-90F1-89CF8EBBFE70}" type="sibTrans" cxnId="{46BD5C46-1694-485A-8568-416F3FC6D74A}">
      <dgm:prSet/>
      <dgm:spPr/>
      <dgm:t>
        <a:bodyPr/>
        <a:lstStyle/>
        <a:p>
          <a:endParaRPr lang="es-419"/>
        </a:p>
      </dgm:t>
    </dgm:pt>
    <dgm:pt modelId="{52310B68-B49F-4593-B844-7917046D0740}">
      <dgm:prSet/>
      <dgm:spPr>
        <a:solidFill>
          <a:srgbClr val="00B0F0"/>
        </a:solidFill>
      </dgm:spPr>
      <dgm:t>
        <a:bodyPr/>
        <a:lstStyle/>
        <a:p>
          <a:r>
            <a:rPr lang="es-419" b="1" dirty="0"/>
            <a:t>Armonización conceptual del sector AFOLU y acuerdo regional de tipología y criterios a cumplir por proyectos presentes y futuros que sumarán a la Iniciativa Regional</a:t>
          </a:r>
        </a:p>
      </dgm:t>
    </dgm:pt>
    <dgm:pt modelId="{06588722-61BE-449B-AAC4-E92EDB04E9B5}" type="parTrans" cxnId="{6FA237E9-5A90-44C0-B8F2-DB26AFC671E4}">
      <dgm:prSet/>
      <dgm:spPr/>
      <dgm:t>
        <a:bodyPr/>
        <a:lstStyle/>
        <a:p>
          <a:endParaRPr lang="es-419"/>
        </a:p>
      </dgm:t>
    </dgm:pt>
    <dgm:pt modelId="{E822E9E8-3C54-4F01-9538-A702C59296A9}" type="sibTrans" cxnId="{6FA237E9-5A90-44C0-B8F2-DB26AFC671E4}">
      <dgm:prSet/>
      <dgm:spPr/>
      <dgm:t>
        <a:bodyPr/>
        <a:lstStyle/>
        <a:p>
          <a:endParaRPr lang="es-419"/>
        </a:p>
      </dgm:t>
    </dgm:pt>
    <dgm:pt modelId="{9702835E-464F-4857-93DC-98A667EE9B8C}">
      <dgm:prSet/>
      <dgm:spPr>
        <a:solidFill>
          <a:srgbClr val="FFC000"/>
        </a:solidFill>
      </dgm:spPr>
      <dgm:t>
        <a:bodyPr/>
        <a:lstStyle/>
        <a:p>
          <a:r>
            <a:rPr lang="es-419" b="1" dirty="0"/>
            <a:t>Formulación y constitución de Sistema Regional de Monitoreo, Reporte y Verificación (MRV)  para el Sector AFOLU</a:t>
          </a:r>
        </a:p>
      </dgm:t>
    </dgm:pt>
    <dgm:pt modelId="{87CD3D13-A283-44DF-8E21-2DB4D39F9F37}" type="parTrans" cxnId="{08DD82D8-BBC4-4DF3-B6CD-550F8B6F39EA}">
      <dgm:prSet/>
      <dgm:spPr/>
      <dgm:t>
        <a:bodyPr/>
        <a:lstStyle/>
        <a:p>
          <a:endParaRPr lang="es-419"/>
        </a:p>
      </dgm:t>
    </dgm:pt>
    <dgm:pt modelId="{1B61B949-80C1-48D7-A270-5256A324F926}" type="sibTrans" cxnId="{08DD82D8-BBC4-4DF3-B6CD-550F8B6F39EA}">
      <dgm:prSet/>
      <dgm:spPr/>
      <dgm:t>
        <a:bodyPr/>
        <a:lstStyle/>
        <a:p>
          <a:endParaRPr lang="es-419"/>
        </a:p>
      </dgm:t>
    </dgm:pt>
    <dgm:pt modelId="{4D8C9F53-981D-42A8-B978-171B5E3C6A4D}">
      <dgm:prSet/>
      <dgm:spPr>
        <a:solidFill>
          <a:srgbClr val="00B0F0"/>
        </a:solidFill>
      </dgm:spPr>
      <dgm:t>
        <a:bodyPr/>
        <a:lstStyle/>
        <a:p>
          <a:r>
            <a:rPr lang="es-AR" b="1" noProof="0" dirty="0"/>
            <a:t>Gestión de Asistencia Técnica y </a:t>
          </a:r>
          <a:r>
            <a:rPr lang="es-AR" b="1" noProof="0" dirty="0" err="1"/>
            <a:t>Finaciera</a:t>
          </a:r>
          <a:r>
            <a:rPr lang="es-AR" b="1" noProof="0" dirty="0"/>
            <a:t> para implementación</a:t>
          </a:r>
          <a:r>
            <a:rPr lang="en-US" b="1" noProof="0" dirty="0"/>
            <a:t> de </a:t>
          </a:r>
          <a:r>
            <a:rPr lang="en-US" b="1" noProof="0" dirty="0" err="1"/>
            <a:t>Proyectos</a:t>
          </a:r>
          <a:r>
            <a:rPr lang="en-US" b="1" noProof="0" dirty="0"/>
            <a:t> e </a:t>
          </a:r>
          <a:r>
            <a:rPr lang="en-US" b="1" noProof="0" dirty="0" err="1"/>
            <a:t>Iniciativas</a:t>
          </a:r>
          <a:r>
            <a:rPr lang="en-US" b="1" noProof="0" dirty="0"/>
            <a:t> de </a:t>
          </a:r>
          <a:r>
            <a:rPr lang="en-US" b="1" noProof="0" dirty="0" err="1"/>
            <a:t>apoyo</a:t>
          </a:r>
          <a:r>
            <a:rPr lang="en-US" b="1" noProof="0" dirty="0"/>
            <a:t> a la </a:t>
          </a:r>
          <a:r>
            <a:rPr lang="en-US" b="1" noProof="0" dirty="0" err="1"/>
            <a:t>consecución</a:t>
          </a:r>
          <a:r>
            <a:rPr lang="en-US" b="1" noProof="0" dirty="0"/>
            <a:t> de las </a:t>
          </a:r>
          <a:r>
            <a:rPr lang="en-US" b="1" noProof="0" dirty="0" err="1"/>
            <a:t>Metas</a:t>
          </a:r>
          <a:r>
            <a:rPr lang="en-US" b="1" noProof="0" dirty="0"/>
            <a:t> AFOLU</a:t>
          </a:r>
          <a:endParaRPr lang="es-419" b="1" noProof="0" dirty="0"/>
        </a:p>
      </dgm:t>
    </dgm:pt>
    <dgm:pt modelId="{B4B95EBA-DEC2-4147-8802-7F695FE28B0B}" type="parTrans" cxnId="{85EDF89E-F508-48AB-875C-9FC67B0127D2}">
      <dgm:prSet/>
      <dgm:spPr/>
      <dgm:t>
        <a:bodyPr/>
        <a:lstStyle/>
        <a:p>
          <a:endParaRPr lang="es-419"/>
        </a:p>
      </dgm:t>
    </dgm:pt>
    <dgm:pt modelId="{0CC5F932-CB25-466C-B9AA-4A036CE443B1}" type="sibTrans" cxnId="{85EDF89E-F508-48AB-875C-9FC67B0127D2}">
      <dgm:prSet/>
      <dgm:spPr/>
      <dgm:t>
        <a:bodyPr/>
        <a:lstStyle/>
        <a:p>
          <a:endParaRPr lang="es-419"/>
        </a:p>
      </dgm:t>
    </dgm:pt>
    <dgm:pt modelId="{338AB2E7-8B29-4E0A-885A-FEF4C06513C3}" type="pres">
      <dgm:prSet presAssocID="{B4ED4B66-72AF-4D5F-823E-FD9247F9E488}" presName="linearFlow" presStyleCnt="0">
        <dgm:presLayoutVars>
          <dgm:dir/>
          <dgm:resizeHandles val="exact"/>
        </dgm:presLayoutVars>
      </dgm:prSet>
      <dgm:spPr/>
    </dgm:pt>
    <dgm:pt modelId="{DE98802A-9B17-4D57-8B15-6453CEB53A09}" type="pres">
      <dgm:prSet presAssocID="{CDBB887C-7915-4C8B-AE2E-C5DB90C77AE1}" presName="composite" presStyleCnt="0"/>
      <dgm:spPr/>
    </dgm:pt>
    <dgm:pt modelId="{CCDA588A-A604-4EE7-BA47-67B2D5B51DE9}" type="pres">
      <dgm:prSet presAssocID="{CDBB887C-7915-4C8B-AE2E-C5DB90C77AE1}" presName="imgShp" presStyleLbl="fgImgPlace1" presStyleIdx="0" presStyleCnt="4" custLinFactNeighborX="-56530" custLinFactNeighborY="123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2419A0A1-F509-46B3-A9B9-CC71C0F8C6AF}" type="pres">
      <dgm:prSet presAssocID="{CDBB887C-7915-4C8B-AE2E-C5DB90C77AE1}" presName="txShp" presStyleLbl="node1" presStyleIdx="0" presStyleCnt="4" custScaleX="99616" custLinFactNeighborX="-379" custLinFactNeighborY="14478">
        <dgm:presLayoutVars>
          <dgm:bulletEnabled val="1"/>
        </dgm:presLayoutVars>
      </dgm:prSet>
      <dgm:spPr/>
    </dgm:pt>
    <dgm:pt modelId="{2C37A2FA-652A-4F20-AB8A-48FC1019507A}" type="pres">
      <dgm:prSet presAssocID="{9B49500E-C807-42AD-90F1-89CF8EBBFE70}" presName="spacing" presStyleCnt="0"/>
      <dgm:spPr/>
    </dgm:pt>
    <dgm:pt modelId="{FD1AF05E-4EF4-4B28-875B-5065B4A60F7D}" type="pres">
      <dgm:prSet presAssocID="{52310B68-B49F-4593-B844-7917046D0740}" presName="composite" presStyleCnt="0"/>
      <dgm:spPr/>
    </dgm:pt>
    <dgm:pt modelId="{41857D84-A42C-4FBE-A10A-AD65553D2F4E}" type="pres">
      <dgm:prSet presAssocID="{52310B68-B49F-4593-B844-7917046D0740}" presName="imgShp" presStyleLbl="fgImgPlace1" presStyleIdx="1" presStyleCnt="4" custLinFactNeighborX="-58087" custLinFactNeighborY="-105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BFC7706-C508-4EA7-BBA4-CFD33101F16F}" type="pres">
      <dgm:prSet presAssocID="{52310B68-B49F-4593-B844-7917046D0740}" presName="txShp" presStyleLbl="node1" presStyleIdx="1" presStyleCnt="4" custScaleX="98221" custLinFactNeighborY="-7108">
        <dgm:presLayoutVars>
          <dgm:bulletEnabled val="1"/>
        </dgm:presLayoutVars>
      </dgm:prSet>
      <dgm:spPr/>
    </dgm:pt>
    <dgm:pt modelId="{2E1344CD-8875-47A8-9316-EF901AA2EFD1}" type="pres">
      <dgm:prSet presAssocID="{E822E9E8-3C54-4F01-9538-A702C59296A9}" presName="spacing" presStyleCnt="0"/>
      <dgm:spPr/>
    </dgm:pt>
    <dgm:pt modelId="{45A7EAAC-6949-4ED2-B455-6A18213E54B7}" type="pres">
      <dgm:prSet presAssocID="{9702835E-464F-4857-93DC-98A667EE9B8C}" presName="composite" presStyleCnt="0"/>
      <dgm:spPr/>
    </dgm:pt>
    <dgm:pt modelId="{695F9D51-0800-434F-940D-E8910D6C6FB4}" type="pres">
      <dgm:prSet presAssocID="{9702835E-464F-4857-93DC-98A667EE9B8C}" presName="imgShp" presStyleLbl="fgImgPlace1" presStyleIdx="2" presStyleCnt="4" custLinFactNeighborX="-52885" custLinFactNeighborY="-2932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BED9AFC4-39AF-4D68-A807-4111E34E3673}" type="pres">
      <dgm:prSet presAssocID="{9702835E-464F-4857-93DC-98A667EE9B8C}" presName="txShp" presStyleLbl="node1" presStyleIdx="2" presStyleCnt="4" custScaleY="84351" custLinFactNeighborX="953" custLinFactNeighborY="-26657">
        <dgm:presLayoutVars>
          <dgm:bulletEnabled val="1"/>
        </dgm:presLayoutVars>
      </dgm:prSet>
      <dgm:spPr/>
    </dgm:pt>
    <dgm:pt modelId="{7DF9D2CC-BED8-441F-8624-1831A04BA03F}" type="pres">
      <dgm:prSet presAssocID="{1B61B949-80C1-48D7-A270-5256A324F926}" presName="spacing" presStyleCnt="0"/>
      <dgm:spPr/>
    </dgm:pt>
    <dgm:pt modelId="{502F1925-65B2-4670-AD94-4C1726BA4B94}" type="pres">
      <dgm:prSet presAssocID="{4D8C9F53-981D-42A8-B978-171B5E3C6A4D}" presName="composite" presStyleCnt="0"/>
      <dgm:spPr/>
    </dgm:pt>
    <dgm:pt modelId="{6A9A72DA-2F4A-40F9-9C8A-F7B136290CC5}" type="pres">
      <dgm:prSet presAssocID="{4D8C9F53-981D-42A8-B978-171B5E3C6A4D}" presName="imgShp" presStyleLbl="fgImgPlace1" presStyleIdx="3" presStyleCnt="4" custLinFactNeighborX="-45647" custLinFactNeighborY="-5417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griculture with solid fill"/>
        </a:ext>
      </dgm:extLst>
    </dgm:pt>
    <dgm:pt modelId="{FDEC4955-6661-4D99-A886-92477A716127}" type="pres">
      <dgm:prSet presAssocID="{4D8C9F53-981D-42A8-B978-171B5E3C6A4D}" presName="txShp" presStyleLbl="node1" presStyleIdx="3" presStyleCnt="4" custScaleX="99931" custScaleY="62678" custLinFactNeighborX="1715" custLinFactNeighborY="-58080">
        <dgm:presLayoutVars>
          <dgm:bulletEnabled val="1"/>
        </dgm:presLayoutVars>
      </dgm:prSet>
      <dgm:spPr/>
    </dgm:pt>
  </dgm:ptLst>
  <dgm:cxnLst>
    <dgm:cxn modelId="{DEF45603-1880-4526-9434-C361D2C7D4A5}" type="presOf" srcId="{9702835E-464F-4857-93DC-98A667EE9B8C}" destId="{BED9AFC4-39AF-4D68-A807-4111E34E3673}" srcOrd="0" destOrd="0" presId="urn:microsoft.com/office/officeart/2005/8/layout/vList3"/>
    <dgm:cxn modelId="{28638C15-1BB4-443B-A4AF-77CC2642291C}" type="presOf" srcId="{B4ED4B66-72AF-4D5F-823E-FD9247F9E488}" destId="{338AB2E7-8B29-4E0A-885A-FEF4C06513C3}" srcOrd="0" destOrd="0" presId="urn:microsoft.com/office/officeart/2005/8/layout/vList3"/>
    <dgm:cxn modelId="{46BD5C46-1694-485A-8568-416F3FC6D74A}" srcId="{B4ED4B66-72AF-4D5F-823E-FD9247F9E488}" destId="{CDBB887C-7915-4C8B-AE2E-C5DB90C77AE1}" srcOrd="0" destOrd="0" parTransId="{E65E9BCB-82DD-4597-99DB-5233D437D7A1}" sibTransId="{9B49500E-C807-42AD-90F1-89CF8EBBFE70}"/>
    <dgm:cxn modelId="{40AC7070-5FBE-4616-A223-F24B3AB9F6B6}" type="presOf" srcId="{4D8C9F53-981D-42A8-B978-171B5E3C6A4D}" destId="{FDEC4955-6661-4D99-A886-92477A716127}" srcOrd="0" destOrd="0" presId="urn:microsoft.com/office/officeart/2005/8/layout/vList3"/>
    <dgm:cxn modelId="{85EDF89E-F508-48AB-875C-9FC67B0127D2}" srcId="{B4ED4B66-72AF-4D5F-823E-FD9247F9E488}" destId="{4D8C9F53-981D-42A8-B978-171B5E3C6A4D}" srcOrd="3" destOrd="0" parTransId="{B4B95EBA-DEC2-4147-8802-7F695FE28B0B}" sibTransId="{0CC5F932-CB25-466C-B9AA-4A036CE443B1}"/>
    <dgm:cxn modelId="{04DF7EA3-A048-45DC-9188-8282ABB4662C}" type="presOf" srcId="{CDBB887C-7915-4C8B-AE2E-C5DB90C77AE1}" destId="{2419A0A1-F509-46B3-A9B9-CC71C0F8C6AF}" srcOrd="0" destOrd="0" presId="urn:microsoft.com/office/officeart/2005/8/layout/vList3"/>
    <dgm:cxn modelId="{9DCBE0C7-5F6E-4BBE-A1EA-FAD02E8C0B02}" type="presOf" srcId="{52310B68-B49F-4593-B844-7917046D0740}" destId="{5BFC7706-C508-4EA7-BBA4-CFD33101F16F}" srcOrd="0" destOrd="0" presId="urn:microsoft.com/office/officeart/2005/8/layout/vList3"/>
    <dgm:cxn modelId="{08DD82D8-BBC4-4DF3-B6CD-550F8B6F39EA}" srcId="{B4ED4B66-72AF-4D5F-823E-FD9247F9E488}" destId="{9702835E-464F-4857-93DC-98A667EE9B8C}" srcOrd="2" destOrd="0" parTransId="{87CD3D13-A283-44DF-8E21-2DB4D39F9F37}" sibTransId="{1B61B949-80C1-48D7-A270-5256A324F926}"/>
    <dgm:cxn modelId="{6FA237E9-5A90-44C0-B8F2-DB26AFC671E4}" srcId="{B4ED4B66-72AF-4D5F-823E-FD9247F9E488}" destId="{52310B68-B49F-4593-B844-7917046D0740}" srcOrd="1" destOrd="0" parTransId="{06588722-61BE-449B-AAC4-E92EDB04E9B5}" sibTransId="{E822E9E8-3C54-4F01-9538-A702C59296A9}"/>
    <dgm:cxn modelId="{838D0A1C-CDB3-45F9-9768-D9B37D61E3C1}" type="presParOf" srcId="{338AB2E7-8B29-4E0A-885A-FEF4C06513C3}" destId="{DE98802A-9B17-4D57-8B15-6453CEB53A09}" srcOrd="0" destOrd="0" presId="urn:microsoft.com/office/officeart/2005/8/layout/vList3"/>
    <dgm:cxn modelId="{BC99AAA6-03E7-4E0A-9D60-0D1D5D587E22}" type="presParOf" srcId="{DE98802A-9B17-4D57-8B15-6453CEB53A09}" destId="{CCDA588A-A604-4EE7-BA47-67B2D5B51DE9}" srcOrd="0" destOrd="0" presId="urn:microsoft.com/office/officeart/2005/8/layout/vList3"/>
    <dgm:cxn modelId="{C0FD9859-F02F-4087-BE6B-0119DAE99899}" type="presParOf" srcId="{DE98802A-9B17-4D57-8B15-6453CEB53A09}" destId="{2419A0A1-F509-46B3-A9B9-CC71C0F8C6AF}" srcOrd="1" destOrd="0" presId="urn:microsoft.com/office/officeart/2005/8/layout/vList3"/>
    <dgm:cxn modelId="{B593A454-FF33-4DAD-8B53-0A02B8E11645}" type="presParOf" srcId="{338AB2E7-8B29-4E0A-885A-FEF4C06513C3}" destId="{2C37A2FA-652A-4F20-AB8A-48FC1019507A}" srcOrd="1" destOrd="0" presId="urn:microsoft.com/office/officeart/2005/8/layout/vList3"/>
    <dgm:cxn modelId="{992540F4-00E5-4DB5-8FE0-661688B139C6}" type="presParOf" srcId="{338AB2E7-8B29-4E0A-885A-FEF4C06513C3}" destId="{FD1AF05E-4EF4-4B28-875B-5065B4A60F7D}" srcOrd="2" destOrd="0" presId="urn:microsoft.com/office/officeart/2005/8/layout/vList3"/>
    <dgm:cxn modelId="{292EDB59-5AB0-4D02-99CC-5AFC2E473778}" type="presParOf" srcId="{FD1AF05E-4EF4-4B28-875B-5065B4A60F7D}" destId="{41857D84-A42C-4FBE-A10A-AD65553D2F4E}" srcOrd="0" destOrd="0" presId="urn:microsoft.com/office/officeart/2005/8/layout/vList3"/>
    <dgm:cxn modelId="{358B66FA-19AD-462A-988E-A62CD1D21CCC}" type="presParOf" srcId="{FD1AF05E-4EF4-4B28-875B-5065B4A60F7D}" destId="{5BFC7706-C508-4EA7-BBA4-CFD33101F16F}" srcOrd="1" destOrd="0" presId="urn:microsoft.com/office/officeart/2005/8/layout/vList3"/>
    <dgm:cxn modelId="{04C53F5E-9591-4F7A-AF88-39239AC10279}" type="presParOf" srcId="{338AB2E7-8B29-4E0A-885A-FEF4C06513C3}" destId="{2E1344CD-8875-47A8-9316-EF901AA2EFD1}" srcOrd="3" destOrd="0" presId="urn:microsoft.com/office/officeart/2005/8/layout/vList3"/>
    <dgm:cxn modelId="{56139457-DFEA-447C-89A0-5B3BC44A3DB5}" type="presParOf" srcId="{338AB2E7-8B29-4E0A-885A-FEF4C06513C3}" destId="{45A7EAAC-6949-4ED2-B455-6A18213E54B7}" srcOrd="4" destOrd="0" presId="urn:microsoft.com/office/officeart/2005/8/layout/vList3"/>
    <dgm:cxn modelId="{59B89EFE-85AE-4E82-8884-A69B84C0A18C}" type="presParOf" srcId="{45A7EAAC-6949-4ED2-B455-6A18213E54B7}" destId="{695F9D51-0800-434F-940D-E8910D6C6FB4}" srcOrd="0" destOrd="0" presId="urn:microsoft.com/office/officeart/2005/8/layout/vList3"/>
    <dgm:cxn modelId="{7BA88F6E-3606-4451-AE39-91E2A1FB94D8}" type="presParOf" srcId="{45A7EAAC-6949-4ED2-B455-6A18213E54B7}" destId="{BED9AFC4-39AF-4D68-A807-4111E34E3673}" srcOrd="1" destOrd="0" presId="urn:microsoft.com/office/officeart/2005/8/layout/vList3"/>
    <dgm:cxn modelId="{A2C715DE-B1C1-4999-85B2-059962B8B505}" type="presParOf" srcId="{338AB2E7-8B29-4E0A-885A-FEF4C06513C3}" destId="{7DF9D2CC-BED8-441F-8624-1831A04BA03F}" srcOrd="5" destOrd="0" presId="urn:microsoft.com/office/officeart/2005/8/layout/vList3"/>
    <dgm:cxn modelId="{F29C3D46-B554-4743-A249-F31B9CC7F20D}" type="presParOf" srcId="{338AB2E7-8B29-4E0A-885A-FEF4C06513C3}" destId="{502F1925-65B2-4670-AD94-4C1726BA4B94}" srcOrd="6" destOrd="0" presId="urn:microsoft.com/office/officeart/2005/8/layout/vList3"/>
    <dgm:cxn modelId="{F6DCAA17-09EA-4DB6-98F1-1F73F79BA3AD}" type="presParOf" srcId="{502F1925-65B2-4670-AD94-4C1726BA4B94}" destId="{6A9A72DA-2F4A-40F9-9C8A-F7B136290CC5}" srcOrd="0" destOrd="0" presId="urn:microsoft.com/office/officeart/2005/8/layout/vList3"/>
    <dgm:cxn modelId="{9397900B-6B8F-4F54-A0D1-A505B35E9443}" type="presParOf" srcId="{502F1925-65B2-4670-AD94-4C1726BA4B94}" destId="{FDEC4955-6661-4D99-A886-92477A7161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9A0A1-F509-46B3-A9B9-CC71C0F8C6AF}">
      <dsp:nvSpPr>
        <dsp:cNvPr id="0" name=""/>
        <dsp:cNvSpPr/>
      </dsp:nvSpPr>
      <dsp:spPr>
        <a:xfrm rot="10800000">
          <a:off x="1260863" y="843"/>
          <a:ext cx="4220206" cy="726324"/>
        </a:xfrm>
        <a:prstGeom prst="homePlate">
          <a:avLst/>
        </a:prstGeom>
        <a:solidFill>
          <a:srgbClr val="FFC000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8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kern="1200" dirty="0"/>
            <a:t>Constitución de Grupo Técnico de Trabajo (GTT) intersecretarial (SE-CAC y SE-CCAD)</a:t>
          </a:r>
          <a:endParaRPr lang="es-419" sz="1400" kern="1200" dirty="0"/>
        </a:p>
      </dsp:txBody>
      <dsp:txXfrm rot="10800000">
        <a:off x="1442444" y="843"/>
        <a:ext cx="4038625" cy="726324"/>
      </dsp:txXfrm>
    </dsp:sp>
    <dsp:sp modelId="{CCDA588A-A604-4EE7-BA47-67B2D5B51DE9}">
      <dsp:nvSpPr>
        <dsp:cNvPr id="0" name=""/>
        <dsp:cNvSpPr/>
      </dsp:nvSpPr>
      <dsp:spPr>
        <a:xfrm>
          <a:off x="582238" y="20672"/>
          <a:ext cx="726324" cy="726324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C7706-C508-4EA7-BBA4-CFD33101F16F}">
      <dsp:nvSpPr>
        <dsp:cNvPr id="0" name=""/>
        <dsp:cNvSpPr/>
      </dsp:nvSpPr>
      <dsp:spPr>
        <a:xfrm rot="10800000">
          <a:off x="1305188" y="943981"/>
          <a:ext cx="4161107" cy="726324"/>
        </a:xfrm>
        <a:prstGeom prst="homePlate">
          <a:avLst/>
        </a:prstGeom>
        <a:solidFill>
          <a:srgbClr val="00B0F0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8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b="1" kern="1200" dirty="0"/>
            <a:t>Conformar Grupo </a:t>
          </a:r>
          <a:r>
            <a:rPr lang="es-419" sz="1400" b="1" kern="1200" dirty="0" err="1"/>
            <a:t>Interagencial</a:t>
          </a:r>
          <a:r>
            <a:rPr lang="es-419" sz="1400" b="1" kern="1200" dirty="0"/>
            <a:t> de Apoyo a la Iniciativa (GIA-AFOLU2040</a:t>
          </a:r>
          <a:r>
            <a:rPr lang="es-419" sz="1400" kern="1200" dirty="0"/>
            <a:t>).</a:t>
          </a:r>
        </a:p>
      </dsp:txBody>
      <dsp:txXfrm rot="10800000">
        <a:off x="1486769" y="943981"/>
        <a:ext cx="3979526" cy="726324"/>
      </dsp:txXfrm>
    </dsp:sp>
    <dsp:sp modelId="{41857D84-A42C-4FBE-A10A-AD65553D2F4E}">
      <dsp:nvSpPr>
        <dsp:cNvPr id="0" name=""/>
        <dsp:cNvSpPr/>
      </dsp:nvSpPr>
      <dsp:spPr>
        <a:xfrm>
          <a:off x="527619" y="1002363"/>
          <a:ext cx="726324" cy="72632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9AFC4-39AF-4D68-A807-4111E34E3673}">
      <dsp:nvSpPr>
        <dsp:cNvPr id="0" name=""/>
        <dsp:cNvSpPr/>
      </dsp:nvSpPr>
      <dsp:spPr>
        <a:xfrm rot="10800000">
          <a:off x="1248662" y="1887118"/>
          <a:ext cx="4236474" cy="726324"/>
        </a:xfrm>
        <a:prstGeom prst="homePlate">
          <a:avLst/>
        </a:prstGeom>
        <a:solidFill>
          <a:srgbClr val="FFC000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8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b="1" kern="1200" dirty="0"/>
            <a:t>Establecer y socializar línea base del estado de gestión del sector AFOLU en los 8 países de la región SICA</a:t>
          </a:r>
        </a:p>
      </dsp:txBody>
      <dsp:txXfrm rot="10800000">
        <a:off x="1430243" y="1887118"/>
        <a:ext cx="4054893" cy="726324"/>
      </dsp:txXfrm>
    </dsp:sp>
    <dsp:sp modelId="{695F9D51-0800-434F-940D-E8910D6C6FB4}">
      <dsp:nvSpPr>
        <dsp:cNvPr id="0" name=""/>
        <dsp:cNvSpPr/>
      </dsp:nvSpPr>
      <dsp:spPr>
        <a:xfrm>
          <a:off x="469120" y="1887118"/>
          <a:ext cx="726324" cy="726324"/>
        </a:xfrm>
        <a:prstGeom prst="ellipse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C4955-6661-4D99-A886-92477A716127}">
      <dsp:nvSpPr>
        <dsp:cNvPr id="0" name=""/>
        <dsp:cNvSpPr/>
      </dsp:nvSpPr>
      <dsp:spPr>
        <a:xfrm rot="10800000">
          <a:off x="1248662" y="2830256"/>
          <a:ext cx="4236474" cy="726324"/>
        </a:xfrm>
        <a:prstGeom prst="homePlate">
          <a:avLst/>
        </a:prstGeom>
        <a:solidFill>
          <a:srgbClr val="00B0F0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8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b="1" kern="1200" dirty="0"/>
            <a:t>Activar y mantener sesiones de información y coordinación Comités Técnicos de Cambio Climático del CAC y de la CCAD</a:t>
          </a:r>
        </a:p>
      </dsp:txBody>
      <dsp:txXfrm rot="10800000">
        <a:off x="1430243" y="2830256"/>
        <a:ext cx="4054893" cy="726324"/>
      </dsp:txXfrm>
    </dsp:sp>
    <dsp:sp modelId="{6A9A72DA-2F4A-40F9-9C8A-F7B136290CC5}">
      <dsp:nvSpPr>
        <dsp:cNvPr id="0" name=""/>
        <dsp:cNvSpPr/>
      </dsp:nvSpPr>
      <dsp:spPr>
        <a:xfrm>
          <a:off x="508778" y="2830256"/>
          <a:ext cx="726324" cy="72632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4CFE5-EBB4-413D-B4B4-4D70B51CCF8F}">
      <dsp:nvSpPr>
        <dsp:cNvPr id="0" name=""/>
        <dsp:cNvSpPr/>
      </dsp:nvSpPr>
      <dsp:spPr>
        <a:xfrm rot="10800000">
          <a:off x="1248662" y="3773393"/>
          <a:ext cx="4236474" cy="726324"/>
        </a:xfrm>
        <a:prstGeom prst="homePlate">
          <a:avLst/>
        </a:prstGeom>
        <a:solidFill>
          <a:srgbClr val="FFC000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28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b="1" kern="1200" dirty="0"/>
            <a:t>Promover y facilitar Dialogo nacional entre los sectores Ambiente y Agricultura en materia de AFOLU y establecimiento de Mesas AFOLU 2040</a:t>
          </a:r>
        </a:p>
      </dsp:txBody>
      <dsp:txXfrm rot="10800000">
        <a:off x="1430243" y="3773393"/>
        <a:ext cx="4054893" cy="726324"/>
      </dsp:txXfrm>
    </dsp:sp>
    <dsp:sp modelId="{B40655DB-70CE-4DA5-B670-B83D1B0FCAA3}">
      <dsp:nvSpPr>
        <dsp:cNvPr id="0" name=""/>
        <dsp:cNvSpPr/>
      </dsp:nvSpPr>
      <dsp:spPr>
        <a:xfrm>
          <a:off x="508778" y="3774237"/>
          <a:ext cx="726324" cy="726324"/>
        </a:xfrm>
        <a:prstGeom prst="ellipse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9A0A1-F509-46B3-A9B9-CC71C0F8C6AF}">
      <dsp:nvSpPr>
        <dsp:cNvPr id="0" name=""/>
        <dsp:cNvSpPr/>
      </dsp:nvSpPr>
      <dsp:spPr>
        <a:xfrm rot="10800000">
          <a:off x="1532750" y="156010"/>
          <a:ext cx="5020919" cy="1071176"/>
        </a:xfrm>
        <a:prstGeom prst="homePlate">
          <a:avLst/>
        </a:prstGeom>
        <a:solidFill>
          <a:srgbClr val="FFC000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359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b="1" kern="1200" dirty="0"/>
            <a:t>Formulación e implementación inicial de Programa Regional para el desarrollo y fortalecimiento de Capacidades en gestión del sector AFOLU</a:t>
          </a:r>
        </a:p>
      </dsp:txBody>
      <dsp:txXfrm rot="10800000">
        <a:off x="1800544" y="156010"/>
        <a:ext cx="4753125" cy="1071176"/>
      </dsp:txXfrm>
    </dsp:sp>
    <dsp:sp modelId="{CCDA588A-A604-4EE7-BA47-67B2D5B51DE9}">
      <dsp:nvSpPr>
        <dsp:cNvPr id="0" name=""/>
        <dsp:cNvSpPr/>
      </dsp:nvSpPr>
      <dsp:spPr>
        <a:xfrm>
          <a:off x="401051" y="133654"/>
          <a:ext cx="1071176" cy="10711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C7706-C508-4EA7-BBA4-CFD33101F16F}">
      <dsp:nvSpPr>
        <dsp:cNvPr id="0" name=""/>
        <dsp:cNvSpPr/>
      </dsp:nvSpPr>
      <dsp:spPr>
        <a:xfrm rot="10800000">
          <a:off x="1604586" y="1315716"/>
          <a:ext cx="4950607" cy="1071176"/>
        </a:xfrm>
        <a:prstGeom prst="homePlate">
          <a:avLst/>
        </a:prstGeom>
        <a:solidFill>
          <a:srgbClr val="00B0F0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359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b="1" kern="1200" dirty="0"/>
            <a:t>Armonización conceptual del sector AFOLU y acuerdo regional de tipología y criterios a cumplir por proyectos presentes y futuros que sumarán a la Iniciativa Regional</a:t>
          </a:r>
        </a:p>
      </dsp:txBody>
      <dsp:txXfrm rot="10800000">
        <a:off x="1872380" y="1315716"/>
        <a:ext cx="4682813" cy="1071176"/>
      </dsp:txXfrm>
    </dsp:sp>
    <dsp:sp modelId="{41857D84-A42C-4FBE-A10A-AD65553D2F4E}">
      <dsp:nvSpPr>
        <dsp:cNvPr id="0" name=""/>
        <dsp:cNvSpPr/>
      </dsp:nvSpPr>
      <dsp:spPr>
        <a:xfrm>
          <a:off x="401950" y="1278889"/>
          <a:ext cx="1071176" cy="10711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9AFC4-39AF-4D68-A807-4111E34E3673}">
      <dsp:nvSpPr>
        <dsp:cNvPr id="0" name=""/>
        <dsp:cNvSpPr/>
      </dsp:nvSpPr>
      <dsp:spPr>
        <a:xfrm rot="10800000">
          <a:off x="1585370" y="2581057"/>
          <a:ext cx="5040274" cy="903548"/>
        </a:xfrm>
        <a:prstGeom prst="homePlate">
          <a:avLst/>
        </a:prstGeom>
        <a:solidFill>
          <a:srgbClr val="FFC000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359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b="1" kern="1200" dirty="0"/>
            <a:t>Formulación y constitución de Sistema Regional de Monitoreo, Reporte y Verificación (MRV)  para el Sector AFOLU</a:t>
          </a:r>
        </a:p>
      </dsp:txBody>
      <dsp:txXfrm rot="10800000">
        <a:off x="1811257" y="2581057"/>
        <a:ext cx="4814387" cy="903548"/>
      </dsp:txXfrm>
    </dsp:sp>
    <dsp:sp modelId="{695F9D51-0800-434F-940D-E8910D6C6FB4}">
      <dsp:nvSpPr>
        <dsp:cNvPr id="0" name=""/>
        <dsp:cNvSpPr/>
      </dsp:nvSpPr>
      <dsp:spPr>
        <a:xfrm>
          <a:off x="435256" y="2468685"/>
          <a:ext cx="1071176" cy="107117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C4955-6661-4D99-A886-92477A716127}">
      <dsp:nvSpPr>
        <dsp:cNvPr id="0" name=""/>
        <dsp:cNvSpPr/>
      </dsp:nvSpPr>
      <dsp:spPr>
        <a:xfrm rot="10800000">
          <a:off x="1626386" y="3751470"/>
          <a:ext cx="5036796" cy="671392"/>
        </a:xfrm>
        <a:prstGeom prst="homePlate">
          <a:avLst/>
        </a:prstGeom>
        <a:solidFill>
          <a:srgbClr val="00B0F0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359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300" b="1" kern="1200" noProof="0" dirty="0"/>
            <a:t>Gestión de Asistencia Técnica y </a:t>
          </a:r>
          <a:r>
            <a:rPr lang="es-AR" sz="1300" b="1" kern="1200" noProof="0" dirty="0" err="1"/>
            <a:t>Finaciera</a:t>
          </a:r>
          <a:r>
            <a:rPr lang="es-AR" sz="1300" b="1" kern="1200" noProof="0" dirty="0"/>
            <a:t> para implementación</a:t>
          </a:r>
          <a:r>
            <a:rPr lang="en-US" sz="1300" b="1" kern="1200" noProof="0" dirty="0"/>
            <a:t> de </a:t>
          </a:r>
          <a:r>
            <a:rPr lang="en-US" sz="1300" b="1" kern="1200" noProof="0" dirty="0" err="1"/>
            <a:t>Proyectos</a:t>
          </a:r>
          <a:r>
            <a:rPr lang="en-US" sz="1300" b="1" kern="1200" noProof="0" dirty="0"/>
            <a:t> e </a:t>
          </a:r>
          <a:r>
            <a:rPr lang="en-US" sz="1300" b="1" kern="1200" noProof="0" dirty="0" err="1"/>
            <a:t>Iniciativas</a:t>
          </a:r>
          <a:r>
            <a:rPr lang="en-US" sz="1300" b="1" kern="1200" noProof="0" dirty="0"/>
            <a:t> de </a:t>
          </a:r>
          <a:r>
            <a:rPr lang="en-US" sz="1300" b="1" kern="1200" noProof="0" dirty="0" err="1"/>
            <a:t>apoyo</a:t>
          </a:r>
          <a:r>
            <a:rPr lang="en-US" sz="1300" b="1" kern="1200" noProof="0" dirty="0"/>
            <a:t> a la </a:t>
          </a:r>
          <a:r>
            <a:rPr lang="en-US" sz="1300" b="1" kern="1200" noProof="0" dirty="0" err="1"/>
            <a:t>consecución</a:t>
          </a:r>
          <a:r>
            <a:rPr lang="en-US" sz="1300" b="1" kern="1200" noProof="0" dirty="0"/>
            <a:t> de las </a:t>
          </a:r>
          <a:r>
            <a:rPr lang="en-US" sz="1300" b="1" kern="1200" noProof="0" dirty="0" err="1"/>
            <a:t>Metas</a:t>
          </a:r>
          <a:r>
            <a:rPr lang="en-US" sz="1300" b="1" kern="1200" noProof="0" dirty="0"/>
            <a:t> AFOLU</a:t>
          </a:r>
          <a:endParaRPr lang="es-419" sz="1300" b="1" kern="1200" noProof="0" dirty="0"/>
        </a:p>
      </dsp:txBody>
      <dsp:txXfrm rot="10800000">
        <a:off x="1794234" y="3751470"/>
        <a:ext cx="4868948" cy="671392"/>
      </dsp:txXfrm>
    </dsp:sp>
    <dsp:sp modelId="{6A9A72DA-2F4A-40F9-9C8A-F7B136290CC5}">
      <dsp:nvSpPr>
        <dsp:cNvPr id="0" name=""/>
        <dsp:cNvSpPr/>
      </dsp:nvSpPr>
      <dsp:spPr>
        <a:xfrm>
          <a:off x="513658" y="3593375"/>
          <a:ext cx="1071176" cy="107117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CBE1-709D-45E0-A9A5-9F7108301004}" type="datetimeFigureOut">
              <a:rPr lang="es-SV" smtClean="0"/>
              <a:t>8/9/2021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68AD-B6A0-4E5B-A71C-8499E2A6DB36}" type="slidenum">
              <a:rPr lang="es-SV" smtClean="0"/>
              <a:t>‹Nº›</a:t>
            </a:fld>
            <a:endParaRPr lang="es-S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07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CBE1-709D-45E0-A9A5-9F7108301004}" type="datetimeFigureOut">
              <a:rPr lang="es-SV" smtClean="0"/>
              <a:t>8/9/2021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68AD-B6A0-4E5B-A71C-8499E2A6DB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8820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CBE1-709D-45E0-A9A5-9F7108301004}" type="datetimeFigureOut">
              <a:rPr lang="es-SV" smtClean="0"/>
              <a:t>8/9/2021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68AD-B6A0-4E5B-A71C-8499E2A6DB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084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CBE1-709D-45E0-A9A5-9F7108301004}" type="datetimeFigureOut">
              <a:rPr lang="es-SV" smtClean="0"/>
              <a:t>8/9/2021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68AD-B6A0-4E5B-A71C-8499E2A6DB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745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CBE1-709D-45E0-A9A5-9F7108301004}" type="datetimeFigureOut">
              <a:rPr lang="es-SV" smtClean="0"/>
              <a:t>8/9/2021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68AD-B6A0-4E5B-A71C-8499E2A6DB36}" type="slidenum">
              <a:rPr lang="es-SV" smtClean="0"/>
              <a:t>‹Nº›</a:t>
            </a:fld>
            <a:endParaRPr lang="es-S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90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CBE1-709D-45E0-A9A5-9F7108301004}" type="datetimeFigureOut">
              <a:rPr lang="es-SV" smtClean="0"/>
              <a:t>8/9/2021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68AD-B6A0-4E5B-A71C-8499E2A6DB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2579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CBE1-709D-45E0-A9A5-9F7108301004}" type="datetimeFigureOut">
              <a:rPr lang="es-SV" smtClean="0"/>
              <a:t>8/9/2021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68AD-B6A0-4E5B-A71C-8499E2A6DB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85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CBE1-709D-45E0-A9A5-9F7108301004}" type="datetimeFigureOut">
              <a:rPr lang="es-SV" smtClean="0"/>
              <a:t>8/9/2021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68AD-B6A0-4E5B-A71C-8499E2A6DB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7964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CBE1-709D-45E0-A9A5-9F7108301004}" type="datetimeFigureOut">
              <a:rPr lang="es-SV" smtClean="0"/>
              <a:t>8/9/2021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68AD-B6A0-4E5B-A71C-8499E2A6DB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1538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DDBCBE1-709D-45E0-A9A5-9F7108301004}" type="datetimeFigureOut">
              <a:rPr lang="es-SV" smtClean="0"/>
              <a:t>8/9/2021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3F68AD-B6A0-4E5B-A71C-8499E2A6DB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8088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CBE1-709D-45E0-A9A5-9F7108301004}" type="datetimeFigureOut">
              <a:rPr lang="es-SV" smtClean="0"/>
              <a:t>8/9/2021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68AD-B6A0-4E5B-A71C-8499E2A6DB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929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DBCBE1-709D-45E0-A9A5-9F7108301004}" type="datetimeFigureOut">
              <a:rPr lang="es-SV" smtClean="0"/>
              <a:t>8/9/2021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3F68AD-B6A0-4E5B-A71C-8499E2A6DB36}" type="slidenum">
              <a:rPr lang="es-SV" smtClean="0"/>
              <a:t>‹Nº›</a:t>
            </a:fld>
            <a:endParaRPr lang="es-SV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ZQpHMTGyeqjBoymSQKLi5u1Tp8SJHi1D?usp=shari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drive.google.com/drive/folders/1w6wCg7nU5BQh7oLocxV3WVTUlnW3WhIp?usp=sharing" TargetMode="External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xy1tFgkNfIvjUyTWrPt2lM3yBblBbEVj?usp=sharin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2vkYnufy6kWam3dKgwJD8yiAJ4wLkaR7?usp=sharin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nflores@ambiente.gob.do" TargetMode="External"/><Relationship Id="rId3" Type="http://schemas.openxmlformats.org/officeDocument/2006/relationships/hyperlink" Target="mailto:claudia.vallejo@cac.int" TargetMode="External"/><Relationship Id="rId7" Type="http://schemas.openxmlformats.org/officeDocument/2006/relationships/hyperlink" Target="mailto:rebecca.rivera@giz.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artiga@sica.int" TargetMode="External"/><Relationship Id="rId5" Type="http://schemas.openxmlformats.org/officeDocument/2006/relationships/hyperlink" Target="mailto:carmen.maria.arguello@gmail.com" TargetMode="External"/><Relationship Id="rId4" Type="http://schemas.openxmlformats.org/officeDocument/2006/relationships/hyperlink" Target="mailto:harce@fonafifo.go.c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drive/folders/1wdHRBqISbPQvyaHjr9Ge86MCM3vQB-8j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2BB32A3-7FBE-4590-B6BC-1E05D3C6AC67}"/>
              </a:ext>
            </a:extLst>
          </p:cNvPr>
          <p:cNvSpPr txBox="1"/>
          <p:nvPr/>
        </p:nvSpPr>
        <p:spPr>
          <a:xfrm>
            <a:off x="999977" y="1414585"/>
            <a:ext cx="10332720" cy="4785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3600" b="1" dirty="0">
                <a:solidFill>
                  <a:srgbClr val="385623"/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Arabic Typesetting" panose="020B0604020202020204" pitchFamily="66" charset="-78"/>
              </a:rPr>
              <a:t>Iniciativa: “Construcción de Resiliencia en la región SICA bajo un enfoque sinérgico entre Mitigación y Adaptación enfocándose en el Sector Agricultura, Silvicultura y otros usos de la tierra (AFOLU)”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MX" sz="3600" b="1" dirty="0">
              <a:solidFill>
                <a:srgbClr val="385623"/>
              </a:solidFill>
              <a:latin typeface="Abadi Extra Light" panose="020B0204020104020204" pitchFamily="34" charset="0"/>
              <a:ea typeface="Calibri" panose="020F0502020204030204" pitchFamily="34" charset="0"/>
              <a:cs typeface="Arabic Typesetting" panose="020B0604020202020204" pitchFamily="66" charset="-78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kumimoji="0" lang="es-MX" sz="32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Hacia Carbono Neutralidad en Región SICA 2040 – Sector AFOLU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MX" sz="3200" b="1" spc="-5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  <a:ea typeface="+mj-ea"/>
              <a:cs typeface="+mj-cs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kumimoji="0" lang="es-MX" sz="2400" b="1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es-CR" b="1" dirty="0">
              <a:latin typeface="Abadi Extra Light" panose="020B0204020104020204" pitchFamily="34" charset="0"/>
              <a:ea typeface="Calibri" panose="020F0502020204030204" pitchFamily="34" charset="0"/>
              <a:cs typeface="Arabic Typesetting" panose="020B0604020202020204" pitchFamily="66" charset="-78"/>
            </a:endParaRPr>
          </a:p>
        </p:txBody>
      </p:sp>
      <p:pic>
        <p:nvPicPr>
          <p:cNvPr id="10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BEE2C-98C4-478D-9C22-407F825524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35" y="202717"/>
            <a:ext cx="6584135" cy="1211868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9ADFCBF-C21A-4BFA-98F9-B00AAF680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025" y="202717"/>
            <a:ext cx="1262657" cy="11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6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1AD4E35D-A118-48D3-A2D3-3CEE5A0C7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321407-4F90-4B32-A39E-19678643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602" y="1070709"/>
            <a:ext cx="6405063" cy="1740858"/>
          </a:xfrm>
        </p:spPr>
        <p:txBody>
          <a:bodyPr>
            <a:normAutofit fontScale="90000"/>
          </a:bodyPr>
          <a:lstStyle/>
          <a:p>
            <a:r>
              <a:rPr lang="es-MX" dirty="0"/>
              <a:t>Acciones Iniciales :</a:t>
            </a:r>
            <a:br>
              <a:rPr lang="es-MX" dirty="0"/>
            </a:br>
            <a:r>
              <a:rPr lang="es-MX" dirty="0"/>
              <a:t>Reuniones </a:t>
            </a:r>
            <a:r>
              <a:rPr lang="es-MX" dirty="0" err="1"/>
              <a:t>Interagenciales</a:t>
            </a:r>
            <a:r>
              <a:rPr lang="es-MX" dirty="0"/>
              <a:t> y Estudios Técnicos Regionales</a:t>
            </a:r>
            <a:endParaRPr lang="es-SV" b="1" dirty="0"/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90BD12B-12DA-4F1F-826E-ECB513E3E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" r="23269" b="12187"/>
          <a:stretch/>
        </p:blipFill>
        <p:spPr>
          <a:xfrm>
            <a:off x="633999" y="660887"/>
            <a:ext cx="4020297" cy="2316558"/>
          </a:xfrm>
          <a:prstGeom prst="rect">
            <a:avLst/>
          </a:prstGeom>
        </p:spPr>
      </p:pic>
      <p:cxnSp>
        <p:nvCxnSpPr>
          <p:cNvPr id="31" name="Straight Connector 23">
            <a:extLst>
              <a:ext uri="{FF2B5EF4-FFF2-40B4-BE49-F238E27FC236}">
                <a16:creationId xmlns:a16="http://schemas.microsoft.com/office/drawing/2014/main" id="{8A1FC8F0-6475-4788-9B10-7CF183FC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E3519BDA-46FE-406F-9A74-59B99F05C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1" t="10671" r="24308" b="13394"/>
          <a:stretch/>
        </p:blipFill>
        <p:spPr>
          <a:xfrm>
            <a:off x="633999" y="3325461"/>
            <a:ext cx="4020296" cy="226141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73C66B-5ADE-4000-94FF-86FD26F7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439" y="3095697"/>
            <a:ext cx="6405063" cy="2491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Para la </a:t>
            </a:r>
            <a:r>
              <a:rPr lang="es-MX" b="1" dirty="0"/>
              <a:t>implementación y desarrollo </a:t>
            </a:r>
            <a:r>
              <a:rPr lang="es-MX" dirty="0"/>
              <a:t>de los 5 componentes, la Estrategia de Implementación cuenta con el </a:t>
            </a:r>
            <a:r>
              <a:rPr lang="es-MX" b="1" dirty="0"/>
              <a:t>apoyo de socios estratégicos, </a:t>
            </a:r>
            <a:r>
              <a:rPr lang="es-MX" dirty="0"/>
              <a:t>que conforman el </a:t>
            </a:r>
            <a:r>
              <a:rPr lang="es-MX" b="1" dirty="0"/>
              <a:t>Grupo Interagencial de Apoyo a la Iniciativa </a:t>
            </a:r>
            <a:r>
              <a:rPr lang="es-MX" dirty="0"/>
              <a:t>(GIA-AFOLU2040), ha venido ofreciendo </a:t>
            </a:r>
            <a:r>
              <a:rPr lang="es-MX" b="1" dirty="0"/>
              <a:t>acompañamiento y asistencia técnica </a:t>
            </a:r>
            <a:r>
              <a:rPr lang="es-MX" dirty="0"/>
              <a:t>al Grupo Técnico de Trabajo Intersecretarial conformado por la SE-CCAD y SE-CAC, </a:t>
            </a:r>
            <a:r>
              <a:rPr lang="es-MX" b="1" dirty="0"/>
              <a:t>favoreciendo la implementación de las acciones propuestas.</a:t>
            </a:r>
          </a:p>
          <a:p>
            <a:pPr marL="0" indent="0">
              <a:buNone/>
            </a:pPr>
            <a:endParaRPr lang="es-SV" dirty="0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30F84B10-5D81-46AE-920D-E07497CDB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F68DC746-DF72-4A62-B759-311531016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412AD94-7AF5-49A6-8A2C-5512502C5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929" y="0"/>
            <a:ext cx="4262071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D3A0FC-5D74-4BAC-9DDB-68A942650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321407-4F90-4B32-A39E-19678643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98" y="922215"/>
            <a:ext cx="6574972" cy="1721991"/>
          </a:xfrm>
        </p:spPr>
        <p:txBody>
          <a:bodyPr>
            <a:normAutofit fontScale="90000"/>
          </a:bodyPr>
          <a:lstStyle/>
          <a:p>
            <a:r>
              <a:rPr lang="es-MX" dirty="0"/>
              <a:t>Línea Base del Estado de Gestión del Sector AFOLU en la Región SICA.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A9812B-2E66-4532-BCEF-3CF9366B6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690564"/>
            <a:ext cx="4001315" cy="52134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B36A11-4FA0-4989-A465-037DF5246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73C66B-5ADE-4000-94FF-86FD26F7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724" y="2697378"/>
            <a:ext cx="6574973" cy="36701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Durante el </a:t>
            </a:r>
            <a:r>
              <a:rPr lang="es-MX" b="1" dirty="0"/>
              <a:t>II Semestre del 2020</a:t>
            </a:r>
            <a:r>
              <a:rPr lang="es-MX" dirty="0"/>
              <a:t>,  se  realizó un proceso exhaustivo de </a:t>
            </a:r>
            <a:r>
              <a:rPr lang="es-MX" b="1" dirty="0"/>
              <a:t>revisión documental regional y nacional,  y el desarrollo de consultas bilaterales con actores clave en cada uno de los 8  países</a:t>
            </a:r>
            <a:r>
              <a:rPr lang="es-MX" dirty="0"/>
              <a:t> sobre las políticas, las NDC, el desarrollo de iniciativas relacionadas con  el sector AFOLU que realizan las autoridades nacionales, así como la  atención brindada a este enfoque, como conceptualización, herramientas de gestión, monitoreo y abordaje relacionados con los 5 componentes de la iniciativa AFOLU 2040.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Acceso al documento: </a:t>
            </a:r>
            <a:r>
              <a:rPr lang="es-MX" dirty="0">
                <a:hlinkClick r:id="rId3"/>
              </a:rPr>
              <a:t>https://drive.google.com/drive/folders/1ZQpHMTGyeqjBoymSQKLi5u1Tp8SJHi1D?usp=sharing</a:t>
            </a:r>
            <a:r>
              <a:rPr lang="es-MX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s-SV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DB8C60-3B7D-46C5-B1A9-A295D8A48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7006A8-EB46-45ED-977F-BC489E2B7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7358554-6E64-4D1D-A8C2-3044BDFE8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929" y="-13252"/>
            <a:ext cx="4262071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4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D4E35D-A118-48D3-A2D3-3CEE5A0C7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321407-4F90-4B32-A39E-19678643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s-MX" sz="4100" dirty="0"/>
              <a:t>Apoyo para el Establecimiento de Mesas Nacionales AFOLU </a:t>
            </a:r>
            <a:endParaRPr lang="es-SV" sz="41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1FC8F0-6475-4788-9B10-7CF183FC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BCD53B6C-4718-4950-9882-50506D6AB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7" y="700190"/>
            <a:ext cx="1234781" cy="163219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73C66B-5ADE-4000-94FF-86FD26F7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Plataformas Nacionales para el Sector AFOLU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Durante el </a:t>
            </a:r>
            <a:r>
              <a:rPr lang="es-MX" b="1" dirty="0"/>
              <a:t>I trimestre del año 2021 </a:t>
            </a:r>
            <a:r>
              <a:rPr lang="es-MX" dirty="0"/>
              <a:t>se llevo a cabo a nivel de cada uno de los 8 países, el desarrollo de un mecanismo que tuvo como objetivo facilitar el  </a:t>
            </a:r>
            <a:r>
              <a:rPr lang="es-MX" b="1" dirty="0"/>
              <a:t>proceso permanente  de diálogo intersectorial (Ambiente- Agricultura),</a:t>
            </a:r>
            <a:r>
              <a:rPr lang="es-MX" dirty="0"/>
              <a:t> que permita </a:t>
            </a:r>
            <a:r>
              <a:rPr lang="es-MX" b="1" dirty="0"/>
              <a:t>establecer una mesa AFOLU </a:t>
            </a:r>
            <a:r>
              <a:rPr lang="es-MX" dirty="0"/>
              <a:t>o bien identificar y potenciar mecanismos de coordinación ya existentes en cada país.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Acceso a la documentación: </a:t>
            </a:r>
            <a:r>
              <a:rPr lang="es-SV" dirty="0">
                <a:hlinkClick r:id="rId3"/>
              </a:rPr>
              <a:t>https://drive.google.com/drive/folders/1w6wCg7nU5BQh7oLocxV3WVTUlnW3WhIp?usp=sharing</a:t>
            </a:r>
            <a:r>
              <a:rPr lang="es-SV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F84B10-5D81-46AE-920D-E07497CDB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DC746-DF72-4A62-B759-311531016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5B3C87-C67D-456D-AD2C-7A1BBFA1A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854" y="732806"/>
            <a:ext cx="1364419" cy="16260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F1BF7CF-2CAA-44DD-8036-074F1DA51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550" y="719997"/>
            <a:ext cx="1225338" cy="161238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590A343-820C-47A1-917B-230320829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975" y="2596876"/>
            <a:ext cx="1373352" cy="169682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1445C9D-1B92-4CF5-B03B-0B8DC37F8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50" y="2624551"/>
            <a:ext cx="1248500" cy="168240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3DB242D-1EAA-403C-ACAD-A6E88CD3C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8999" y="2615026"/>
            <a:ext cx="1304789" cy="170518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D7112D7F-3BD7-4279-9D9F-EB58B99B38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595" y="4408004"/>
            <a:ext cx="1258009" cy="158197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1C18B0C-DEA0-4E78-9C93-AC6BFA003D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0434" y="4371148"/>
            <a:ext cx="1226820" cy="1618835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26EAB40-34FD-4DE4-A660-7156651B5E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9929" y="-13252"/>
            <a:ext cx="4262071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1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138816-AF06-47EE-964C-EC93C016D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D3A73B-2245-497A-9797-30A34905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s-MX" sz="3200" dirty="0"/>
              <a:t>Programa Regional para el Desarrollo y Fortalecimiento de Capacidades en Gestión del sector AFOLU</a:t>
            </a:r>
            <a:endParaRPr lang="es-SV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DC87CA-D866-4C05-82C8-0208B54C4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2" r="386" b="2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ED8B4E-BB7E-447F-A35F-4D3AF6C0A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4CE56-02A5-487B-9DFD-12F930E5A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Proceso para el </a:t>
            </a:r>
            <a:r>
              <a:rPr lang="es-MX" b="1" dirty="0"/>
              <a:t>desarrollo y fortalecimiento de las capacidades </a:t>
            </a:r>
            <a:r>
              <a:rPr lang="es-MX" dirty="0"/>
              <a:t>para el Sector AFOLU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Durante el </a:t>
            </a:r>
            <a:r>
              <a:rPr lang="es-MX" b="1" dirty="0"/>
              <a:t>I Semestre del año 2021 </a:t>
            </a:r>
            <a:r>
              <a:rPr lang="es-MX" dirty="0"/>
              <a:t>se realizó un proceso de identificación de brechas de conocimiento en el sector AFOLU, con el objetivo de formular un </a:t>
            </a:r>
            <a:r>
              <a:rPr lang="es-MX" b="1" dirty="0"/>
              <a:t>Programa Regional para el Desarrollo y Fortalecimiento de Capacidades </a:t>
            </a:r>
            <a:r>
              <a:rPr lang="es-MX" dirty="0"/>
              <a:t> de miembros de los grupos técnicos ministeriales de los sectores agrícolas y ambientales a nivel regional, así como  representantes  de sectores clave referentes a la iniciativa AFOLU.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Acceso a documentación: </a:t>
            </a:r>
            <a:r>
              <a:rPr lang="es-MX" dirty="0">
                <a:hlinkClick r:id="rId3"/>
              </a:rPr>
              <a:t>https://drive.google.com/drive/folders/1xy1tFgkNfIvjUyTWrPt2lM3yBblBbEVj?usp=sharing</a:t>
            </a:r>
            <a:r>
              <a:rPr lang="es-MX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DC0642-5384-4897-BC9B-E85F63D7B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015513-D3C4-4477-AA12-D8FF240AA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1CF6943-623B-4966-BF9D-E59D01664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929" y="-13252"/>
            <a:ext cx="4262071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0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5">
            <a:extLst>
              <a:ext uri="{FF2B5EF4-FFF2-40B4-BE49-F238E27FC236}">
                <a16:creationId xmlns:a16="http://schemas.microsoft.com/office/drawing/2014/main" id="{B9D3A0FC-5D74-4BAC-9DDB-68A942650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0A153E-49B8-41B1-BA0F-C950399A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s-MX" sz="3300" dirty="0"/>
              <a:t>Sistema de Monitoreo Reporte y Verificación (MRV) Regional para el Sector AFOLU.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287DFF9-AF2D-4C8E-90AA-EC8ED61D0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" r="4278" b="4"/>
          <a:stretch/>
        </p:blipFill>
        <p:spPr>
          <a:xfrm>
            <a:off x="590842" y="640090"/>
            <a:ext cx="4234375" cy="5314387"/>
          </a:xfrm>
          <a:prstGeom prst="rect">
            <a:avLst/>
          </a:prstGeom>
        </p:spPr>
      </p:pic>
      <p:cxnSp>
        <p:nvCxnSpPr>
          <p:cNvPr id="75" name="Straight Connector 67">
            <a:extLst>
              <a:ext uri="{FF2B5EF4-FFF2-40B4-BE49-F238E27FC236}">
                <a16:creationId xmlns:a16="http://schemas.microsoft.com/office/drawing/2014/main" id="{69B36A11-4FA0-4989-A465-037DF5246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FC7EFC-28D2-45CF-B11F-4CDF14D9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Durante el </a:t>
            </a:r>
            <a:r>
              <a:rPr lang="es-SV" b="1" dirty="0"/>
              <a:t>I Semestre del año 2021, </a:t>
            </a:r>
            <a:r>
              <a:rPr lang="es-MX" dirty="0"/>
              <a:t>se realizó un proceso para fortalecer los sistemas nacionales de MRV, por medio </a:t>
            </a:r>
            <a:r>
              <a:rPr lang="es-MX" b="1" dirty="0"/>
              <a:t>del diseño de un sistema regional de reporte del cumplimiento de las metas nacionales y de la meta regional</a:t>
            </a:r>
            <a:r>
              <a:rPr lang="es-MX" dirty="0"/>
              <a:t>. Esta será una </a:t>
            </a:r>
            <a:r>
              <a:rPr lang="es-MX" b="1" dirty="0"/>
              <a:t>herramienta central </a:t>
            </a:r>
            <a:r>
              <a:rPr lang="es-MX" dirty="0"/>
              <a:t>para dar certidumbre y validación internacional a la evidencia, y </a:t>
            </a:r>
            <a:r>
              <a:rPr lang="es-MX" b="1" dirty="0"/>
              <a:t>contabilizar los avances en la Reducción de Emisiones Netas, </a:t>
            </a:r>
            <a:r>
              <a:rPr lang="es-MX" dirty="0"/>
              <a:t>Meta 2030, y la construcción de resiliencia, así como en el avance hacia Carbono Neutralidad en el Sector AFOLU.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dirty="0"/>
          </a:p>
          <a:p>
            <a:pPr lvl="1">
              <a:buFont typeface="Arial" panose="020B0604020202020204" pitchFamily="34" charset="0"/>
              <a:buChar char="•"/>
            </a:pPr>
            <a:endParaRPr lang="es-MX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Acceso al documento: </a:t>
            </a:r>
            <a:r>
              <a:rPr lang="es-MX" dirty="0">
                <a:hlinkClick r:id="rId3"/>
              </a:rPr>
              <a:t>https://drive.google.com/drive/folders/12vkYnufy6kWam3dKgwJD8yiAJ4wLkaR7?usp=sharing</a:t>
            </a:r>
            <a:r>
              <a:rPr lang="es-MX" dirty="0"/>
              <a:t>  </a:t>
            </a:r>
            <a:endParaRPr lang="es-SV" dirty="0"/>
          </a:p>
          <a:p>
            <a:endParaRPr lang="en-US" dirty="0"/>
          </a:p>
        </p:txBody>
      </p:sp>
      <p:sp>
        <p:nvSpPr>
          <p:cNvPr id="76" name="Rectangle 69">
            <a:extLst>
              <a:ext uri="{FF2B5EF4-FFF2-40B4-BE49-F238E27FC236}">
                <a16:creationId xmlns:a16="http://schemas.microsoft.com/office/drawing/2014/main" id="{B8DB8C60-3B7D-46C5-B1A9-A295D8A48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1">
            <a:extLst>
              <a:ext uri="{FF2B5EF4-FFF2-40B4-BE49-F238E27FC236}">
                <a16:creationId xmlns:a16="http://schemas.microsoft.com/office/drawing/2014/main" id="{7B7006A8-EB46-45ED-977F-BC489E2B7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1E861821-FDCA-481B-A59B-DDD69B8DC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929" y="-13252"/>
            <a:ext cx="4262071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06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18C6D-80AB-4ACF-9904-314F8E90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692184"/>
            <a:ext cx="10733649" cy="1730585"/>
          </a:xfrm>
        </p:spPr>
        <p:txBody>
          <a:bodyPr>
            <a:normAutofit fontScale="90000"/>
          </a:bodyPr>
          <a:lstStyle/>
          <a:p>
            <a:br>
              <a:rPr lang="es-CR" b="1" dirty="0"/>
            </a:br>
            <a:br>
              <a:rPr lang="es-CR" b="1" dirty="0"/>
            </a:br>
            <a:r>
              <a:rPr lang="es-CR" b="1" dirty="0"/>
              <a:t>Grupo Técnico de Trabajo (GTT) intersecretarial (SE-CAC y SE-CCAD)</a:t>
            </a:r>
            <a:br>
              <a:rPr lang="es-ES" dirty="0"/>
            </a:b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B11DA1-E946-4617-A336-4761E4E02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92" y="2087881"/>
            <a:ext cx="3415323" cy="2992119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 El </a:t>
            </a:r>
            <a:r>
              <a:rPr lang="es-MX" b="1" dirty="0"/>
              <a:t>GTT</a:t>
            </a:r>
            <a:r>
              <a:rPr lang="es-MX" dirty="0"/>
              <a:t> conduce la iniciativa que se espera que contribuya a la reducción de emisiones y mejora de la resiliencia del sector, permita potenciar un mejor acceso fondos/recursos climáticos,  incentivos para el desarrollo de economías  bajas  en carbono, incluyentes y potenciadoras del desarrollo sostenible de la región. 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701FA5-B3DE-4064-81A6-294D3FCAE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929" y="0"/>
            <a:ext cx="4262071" cy="809414"/>
          </a:xfrm>
          <a:prstGeom prst="rect">
            <a:avLst/>
          </a:prstGeom>
        </p:spPr>
      </p:pic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4D3DC597-5183-42C7-B1E3-C158C3D89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260325"/>
              </p:ext>
            </p:extLst>
          </p:nvPr>
        </p:nvGraphicFramePr>
        <p:xfrm>
          <a:off x="4595447" y="1893668"/>
          <a:ext cx="7385538" cy="359917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198431">
                  <a:extLst>
                    <a:ext uri="{9D8B030D-6E8A-4147-A177-3AD203B41FA5}">
                      <a16:colId xmlns:a16="http://schemas.microsoft.com/office/drawing/2014/main" val="1256771139"/>
                    </a:ext>
                  </a:extLst>
                </a:gridCol>
                <a:gridCol w="1843108">
                  <a:extLst>
                    <a:ext uri="{9D8B030D-6E8A-4147-A177-3AD203B41FA5}">
                      <a16:colId xmlns:a16="http://schemas.microsoft.com/office/drawing/2014/main" val="3399599518"/>
                    </a:ext>
                  </a:extLst>
                </a:gridCol>
                <a:gridCol w="1658797">
                  <a:extLst>
                    <a:ext uri="{9D8B030D-6E8A-4147-A177-3AD203B41FA5}">
                      <a16:colId xmlns:a16="http://schemas.microsoft.com/office/drawing/2014/main" val="2813819750"/>
                    </a:ext>
                  </a:extLst>
                </a:gridCol>
                <a:gridCol w="2685202">
                  <a:extLst>
                    <a:ext uri="{9D8B030D-6E8A-4147-A177-3AD203B41FA5}">
                      <a16:colId xmlns:a16="http://schemas.microsoft.com/office/drawing/2014/main" val="1286639774"/>
                    </a:ext>
                  </a:extLst>
                </a:gridCol>
              </a:tblGrid>
              <a:tr h="908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</a:rPr>
                        <a:t>PAÍS 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</a:rPr>
                        <a:t>INSTITUCIÓN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</a:rPr>
                        <a:t>ENLACE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solidFill>
                            <a:schemeClr val="bg1"/>
                          </a:solidFill>
                          <a:effectLst/>
                        </a:rPr>
                        <a:t>EMAIL</a:t>
                      </a:r>
                      <a:endParaRPr lang="es-SV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extLst>
                  <a:ext uri="{0D108BD9-81ED-4DB2-BD59-A6C34878D82A}">
                    <a16:rowId xmlns:a16="http://schemas.microsoft.com/office/drawing/2014/main" val="553798327"/>
                  </a:ext>
                </a:extLst>
              </a:tr>
              <a:tr h="486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CAC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Claudia Vallejo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claudia.vallejo@cac.int</a:t>
                      </a:r>
                      <a:r>
                        <a:rPr lang="es-MX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SV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extLst>
                  <a:ext uri="{0D108BD9-81ED-4DB2-BD59-A6C34878D82A}">
                    <a16:rowId xmlns:a16="http://schemas.microsoft.com/office/drawing/2014/main" val="2475044113"/>
                  </a:ext>
                </a:extLst>
              </a:tr>
              <a:tr h="486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</a:rPr>
                        <a:t>Costa Rica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Ricardo Montero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ricardo.montero.lopez@cac.int</a:t>
                      </a:r>
                      <a:r>
                        <a:rPr lang="es-HN" sz="14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SV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extLst>
                  <a:ext uri="{0D108BD9-81ED-4DB2-BD59-A6C34878D82A}">
                    <a16:rowId xmlns:a16="http://schemas.microsoft.com/office/drawing/2014/main" val="1948069918"/>
                  </a:ext>
                </a:extLst>
              </a:tr>
              <a:tr h="486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</a:t>
                      </a: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Carmen Arguello</a:t>
                      </a: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carmen.maria.arguello@gmail.com</a:t>
                      </a:r>
                      <a:r>
                        <a:rPr lang="es-SV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6579" marR="36579" marT="0" marB="0"/>
                </a:tc>
                <a:extLst>
                  <a:ext uri="{0D108BD9-81ED-4DB2-BD59-A6C34878D82A}">
                    <a16:rowId xmlns:a16="http://schemas.microsoft.com/office/drawing/2014/main" val="3748954566"/>
                  </a:ext>
                </a:extLst>
              </a:tr>
              <a:tr h="4862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CCAD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Raúl Artiga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rartiga@sica.int</a:t>
                      </a:r>
                      <a:r>
                        <a:rPr lang="es-MX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SV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extLst>
                  <a:ext uri="{0D108BD9-81ED-4DB2-BD59-A6C34878D82A}">
                    <a16:rowId xmlns:a16="http://schemas.microsoft.com/office/drawing/2014/main" val="3488848494"/>
                  </a:ext>
                </a:extLst>
              </a:tr>
              <a:tr h="4189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CCAD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</a:rPr>
                        <a:t>Mario Escobedo 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mescobedo@sica.int</a:t>
                      </a:r>
                      <a:r>
                        <a:rPr lang="es-SV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6579" marR="36579" marT="0" marB="0"/>
                </a:tc>
                <a:extLst>
                  <a:ext uri="{0D108BD9-81ED-4DB2-BD59-A6C34878D82A}">
                    <a16:rowId xmlns:a16="http://schemas.microsoft.com/office/drawing/2014/main" val="1648406830"/>
                  </a:ext>
                </a:extLst>
              </a:tr>
              <a:tr h="4688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CCAD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Carlos Gonzáles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cagonzalez@sica.int</a:t>
                      </a:r>
                      <a:r>
                        <a:rPr lang="es-HN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es-SV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extLst>
                  <a:ext uri="{0D108BD9-81ED-4DB2-BD59-A6C34878D82A}">
                    <a16:rowId xmlns:a16="http://schemas.microsoft.com/office/drawing/2014/main" val="2875424580"/>
                  </a:ext>
                </a:extLst>
              </a:tr>
              <a:tr h="3364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</a:rPr>
                        <a:t>El Salvador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CCAD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Andrea Salazar</a:t>
                      </a:r>
                      <a:endParaRPr lang="es-SV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</a:rPr>
                        <a:t> 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andreabsb97@gmail.com</a:t>
                      </a:r>
                      <a:endParaRPr lang="es-SV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9" marR="36579" marT="0" marB="0"/>
                </a:tc>
                <a:extLst>
                  <a:ext uri="{0D108BD9-81ED-4DB2-BD59-A6C34878D82A}">
                    <a16:rowId xmlns:a16="http://schemas.microsoft.com/office/drawing/2014/main" val="118846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39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59938" y="1877216"/>
            <a:ext cx="6197600" cy="4328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b="1" dirty="0"/>
              <a:t>NIVEL POLITICO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Informe ante el Consejo de Ministros de CCAD  - Octubre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Organizar reunión interministerial Ambiente-Agricultura  - Septiembre 2021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Posicionamiento Interministerial para la COP26 de la CMNUCC – Octubre 2021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Participación en COP 26 en Escocia  – Noviembre Organización evento presentación Iniciativa AFOLU 2040.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Dialogo sobre Financiamiento Climático apoyo a la Iniciativa AFOLU 2040 con Fondo Verde y GEF.</a:t>
            </a:r>
            <a:endParaRPr lang="es-SV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D8F93DA-A7CE-45E1-869B-380D1216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830262"/>
          </a:xfrm>
        </p:spPr>
        <p:txBody>
          <a:bodyPr>
            <a:normAutofit/>
          </a:bodyPr>
          <a:lstStyle/>
          <a:p>
            <a:r>
              <a:rPr lang="es-MX" dirty="0"/>
              <a:t>Próximos pasos </a:t>
            </a:r>
            <a:endParaRPr lang="es-SV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AC19F4C-0DE5-4353-B49C-4A290504BC74}"/>
              </a:ext>
            </a:extLst>
          </p:cNvPr>
          <p:cNvSpPr txBox="1">
            <a:spLocks/>
          </p:cNvSpPr>
          <p:nvPr/>
        </p:nvSpPr>
        <p:spPr>
          <a:xfrm>
            <a:off x="234460" y="1799062"/>
            <a:ext cx="5072185" cy="43281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NIVEL TECNICO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AT de FAO para diseñar una estrategia de Comunicación y visibilidad de la Iniciativa AFOLU 2040.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 Gestionar y acordar cooperación técnica y financiera para los dos productos regionales: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Identificación de posibles iniciativas de apoyo como resultado de las Asistencias Técnicas.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Diseñar y establecer plataforma regional para ingreso de datos de un sistema MRV Regional de la iniciativa AFOLU.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Implementar Programa regional para el desarrollo de capacidades </a:t>
            </a:r>
          </a:p>
          <a:p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487ACA-97A7-4B7E-8514-EAC42DE57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929" y="-13252"/>
            <a:ext cx="4262071" cy="8094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204" y="62523"/>
            <a:ext cx="2466975" cy="165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0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58A275-182A-4A7E-A02F-FC67066C86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56" y="546271"/>
            <a:ext cx="7416524" cy="1750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E48E9B-E09B-4D64-B746-D377D6C81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573158"/>
            <a:ext cx="1582696" cy="169710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BB32A3-7FBE-4590-B6BC-1E05D3C6AC67}"/>
              </a:ext>
            </a:extLst>
          </p:cNvPr>
          <p:cNvSpPr txBox="1"/>
          <p:nvPr/>
        </p:nvSpPr>
        <p:spPr>
          <a:xfrm>
            <a:off x="914009" y="2670908"/>
            <a:ext cx="10332720" cy="83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R" sz="4800" b="1" dirty="0">
                <a:solidFill>
                  <a:srgbClr val="385623"/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Arabic Typesetting" panose="020B0604020202020204" pitchFamily="66" charset="-78"/>
              </a:rPr>
              <a:t>¡MUCHAS GRACIAS POR SU ATENCIÓN!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A185DD-7C82-42C9-895C-B75CB0505E8C}"/>
              </a:ext>
            </a:extLst>
          </p:cNvPr>
          <p:cNvSpPr txBox="1"/>
          <p:nvPr/>
        </p:nvSpPr>
        <p:spPr>
          <a:xfrm>
            <a:off x="1246112" y="4576077"/>
            <a:ext cx="853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>
                <a:latin typeface="Abadi Extra Light" panose="020B0204020104020204" pitchFamily="34" charset="0"/>
              </a:rPr>
              <a:t>Acceso a toda la documentación AFOLU 2040: </a:t>
            </a:r>
            <a:r>
              <a:rPr lang="es-SV" dirty="0">
                <a:latin typeface="Abadi Extra Light" panose="020B0204020104020204" pitchFamily="34" charset="0"/>
                <a:hlinkClick r:id="rId4"/>
              </a:rPr>
              <a:t>https://drive.google.com/drive/folders/1wdHRBqISbPQvyaHjr9Ge86MCM3vQB-8j?usp=sharing</a:t>
            </a:r>
            <a:r>
              <a:rPr lang="es-SV" dirty="0">
                <a:latin typeface="Abadi Extra Light" panose="020B0204020104020204" pitchFamily="34" charset="0"/>
              </a:rPr>
              <a:t> </a:t>
            </a:r>
            <a:endParaRPr lang="en-US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9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D3A0FC-5D74-4BAC-9DDB-68A942650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0E12EC-A195-4171-90D2-A42FE9C6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s-MX" dirty="0"/>
              <a:t>Antecedentes</a:t>
            </a:r>
            <a:endParaRPr lang="es-SV" dirty="0"/>
          </a:p>
        </p:txBody>
      </p:sp>
      <p:pic>
        <p:nvPicPr>
          <p:cNvPr id="4098" name="Picture 2" descr="GCAP UNFCCC">
            <a:extLst>
              <a:ext uri="{FF2B5EF4-FFF2-40B4-BE49-F238E27FC236}">
                <a16:creationId xmlns:a16="http://schemas.microsoft.com/office/drawing/2014/main" id="{A262B86F-55EB-4AED-BC4E-920C8DC73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617" y="640081"/>
            <a:ext cx="3534079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9B36A11-4FA0-4989-A465-037DF5246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4EFDB-A6AE-4238-A19E-785676C8B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21464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 En el </a:t>
            </a:r>
            <a:r>
              <a:rPr lang="es-MX" b="1" dirty="0"/>
              <a:t>Marco de la Cumbre de la Acción Global para el Clima </a:t>
            </a:r>
            <a:r>
              <a:rPr lang="es-MX" dirty="0"/>
              <a:t>de la ONU celebrada en New York en septiembre de 2019, la Presidencia pro tempore de la CCAD bajo El Salvador, presentó la iniciativa </a:t>
            </a:r>
            <a:r>
              <a:rPr lang="es-MX" b="1" dirty="0"/>
              <a:t>“Construcción de Resiliencia en la Región SICA bajo un Enfoque Sinérgico entre la Mitigación y Adaptación –Enfocándose en sector Agricultura, Forestería y otros usos de la tierra”</a:t>
            </a:r>
            <a:endParaRPr lang="es-SV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DB8C60-3B7D-46C5-B1A9-A295D8A48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B7006A8-EB46-45ED-977F-BC489E2B7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9CE075B-1253-42E6-90B0-F5252FAE9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929" y="0"/>
            <a:ext cx="4262071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5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5138816-AF06-47EE-964C-EC93C016D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0E12EC-A195-4171-90D2-A42FE9C6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s-MX" dirty="0"/>
              <a:t>Antecedentes</a:t>
            </a:r>
            <a:endParaRPr lang="es-SV" dirty="0"/>
          </a:p>
        </p:txBody>
      </p:sp>
      <p:pic>
        <p:nvPicPr>
          <p:cNvPr id="3074" name="Picture 2" descr="Las chinampas son modelo de agricultura sostenible para el futuro, según la  FAO">
            <a:extLst>
              <a:ext uri="{FF2B5EF4-FFF2-40B4-BE49-F238E27FC236}">
                <a16:creationId xmlns:a16="http://schemas.microsoft.com/office/drawing/2014/main" id="{A1EC24DF-70AE-4EE3-8EF4-4DC38BBB7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3" t="-794" r="2016" b="796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7ED8B4E-BB7E-447F-A35F-4D3AF6C0A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4EFDB-A6AE-4238-A19E-785676C8B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 A nivel de la región SICA, tanto la Secretaría Ejecutiva de CCAD como la Secretaría Ejecutiva del Consejo Agropecuario Centroamericano (SE-CAC), </a:t>
            </a:r>
            <a:r>
              <a:rPr lang="es-MX" b="1" dirty="0"/>
              <a:t>identifican al sector AFOLU como una oportunidad en la cual convergen claramente los intereses de ambiente y agricultura</a:t>
            </a:r>
            <a:r>
              <a:rPr lang="es-MX" dirty="0"/>
              <a:t>, </a:t>
            </a:r>
            <a:r>
              <a:rPr lang="es-ES" dirty="0"/>
              <a:t>para la </a:t>
            </a:r>
            <a:r>
              <a:rPr lang="es-ES" b="1" dirty="0"/>
              <a:t>construcción de Resiliencia en la región SICA </a:t>
            </a:r>
            <a:r>
              <a:rPr lang="es-ES" dirty="0"/>
              <a:t>bajo un enfoque sinérgico entre Mitigación y Adaptación. </a:t>
            </a:r>
          </a:p>
          <a:p>
            <a:pPr marL="0" indent="0">
              <a:buNone/>
            </a:pPr>
            <a:endParaRPr lang="es-SV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DC0642-5384-4897-BC9B-E85F63D7B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015513-D3C4-4477-AA12-D8FF240AA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12F4115-863C-4439-AB6A-7A899693E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929" y="0"/>
            <a:ext cx="4262071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0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3EC9C19-5E31-4CE5-92E8-F7977239E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0E12EC-A195-4171-90D2-A42FE9C6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s-MX" dirty="0"/>
              <a:t>Antecedentes</a:t>
            </a:r>
            <a:endParaRPr lang="es-SV" dirty="0"/>
          </a:p>
        </p:txBody>
      </p:sp>
      <p:pic>
        <p:nvPicPr>
          <p:cNvPr id="5" name="Imagen 4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A93BCCF2-C5C5-4A00-A295-B7798A6D8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"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7B6C0F2-CA33-41E9-BC2E-7FB80DB06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2CCC1835-0A5F-4656-91DA-149C78AA4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881"/>
          <a:stretch/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4EFDB-A6AE-4238-A19E-785676C8B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/>
              <a:t>Durante el mes de </a:t>
            </a:r>
            <a:r>
              <a:rPr lang="es-MX" b="1"/>
              <a:t>febrero 2020 </a:t>
            </a:r>
            <a:r>
              <a:rPr lang="es-MX"/>
              <a:t>en la ciudad de Tela, Honduras en el </a:t>
            </a:r>
            <a:r>
              <a:rPr lang="es-MX" b="1"/>
              <a:t>marco de la reunión de Consejo de Ministros de Ambiente de la CCAD</a:t>
            </a:r>
            <a:r>
              <a:rPr lang="es-MX"/>
              <a:t>, </a:t>
            </a:r>
            <a:r>
              <a:rPr lang="es-MX" b="1"/>
              <a:t>se firmó el Convenio de Cooperación y Coordinación entre el Consejo Agropecuario Centroamericano (CAC) y la Comisión Centroamericana de Ambiente y Desarrollo (CCAD)</a:t>
            </a:r>
            <a:r>
              <a:rPr lang="es-MX"/>
              <a:t>, para la promoción de la Agricultura Sostenible, la Restauración de Tierras y Ecosistemas y la Acción Conjunta frente al Cambio Climático.</a:t>
            </a:r>
          </a:p>
          <a:p>
            <a:pPr marL="0" indent="0">
              <a:buNone/>
            </a:pPr>
            <a:endParaRPr lang="es-SV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53B32E-41DA-4F4C-A1DD-85C5804CC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7D94C7-7E89-4D0A-B2C5-2622C8651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F58703E7-3EF9-478B-BA44-EFD672D30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929" y="-13252"/>
            <a:ext cx="4262071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BCCF5787-72B4-4CCA-B368-D7DEB462E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59BF85-A763-470A-9AA7-CA07404E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256" y="634946"/>
            <a:ext cx="4821283" cy="13485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 err="1"/>
              <a:t>Objetivos</a:t>
            </a:r>
            <a:r>
              <a:rPr lang="en-US" sz="2600" dirty="0"/>
              <a:t> y </a:t>
            </a:r>
            <a:r>
              <a:rPr lang="en-US" sz="2600" dirty="0" err="1"/>
              <a:t>Alcances</a:t>
            </a:r>
            <a:r>
              <a:rPr lang="en-US" sz="2600" dirty="0"/>
              <a:t> de la </a:t>
            </a:r>
            <a:r>
              <a:rPr lang="en-US" sz="2600" dirty="0" err="1"/>
              <a:t>Iniciativa</a:t>
            </a:r>
            <a:endParaRPr lang="en-US" sz="26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19BD1AF-BE8C-4560-9CAF-CCBB7F5A5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2806700" cy="276499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áfico 25" descr="Mano abierta con planta con relleno sólido">
            <a:extLst>
              <a:ext uri="{FF2B5EF4-FFF2-40B4-BE49-F238E27FC236}">
                <a16:creationId xmlns:a16="http://schemas.microsoft.com/office/drawing/2014/main" id="{C278F432-B708-4CEA-8AFA-3B843D63B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913" y="521094"/>
            <a:ext cx="2378534" cy="2378534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E57CDAE5-F9C7-43EB-B949-4F56262B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9300" y="321733"/>
            <a:ext cx="2806699" cy="276499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áfico 29" descr="Semillas germinando contorno">
            <a:extLst>
              <a:ext uri="{FF2B5EF4-FFF2-40B4-BE49-F238E27FC236}">
                <a16:creationId xmlns:a16="http://schemas.microsoft.com/office/drawing/2014/main" id="{667FDCC0-E337-4B15-8C62-EA4BE6E76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1766" y="521093"/>
            <a:ext cx="2375962" cy="2375962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1E6B051-347F-45B5-9BEA-FA0CB3A87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63893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7138E0B-38E4-4D04-ADAD-36978F681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47592"/>
            <a:ext cx="2806700" cy="273618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áfico 41" descr="Agricultura con relleno sólido">
            <a:extLst>
              <a:ext uri="{FF2B5EF4-FFF2-40B4-BE49-F238E27FC236}">
                <a16:creationId xmlns:a16="http://schemas.microsoft.com/office/drawing/2014/main" id="{045217B6-4246-48C1-9FEB-904F0E494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227" y="3464830"/>
            <a:ext cx="2335905" cy="2335905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91FAD89E-1E30-4308-8BBA-3F847B5E6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3494" y="3247592"/>
            <a:ext cx="2792505" cy="273618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áfico 37" descr="Selva tropical contorno">
            <a:extLst>
              <a:ext uri="{FF2B5EF4-FFF2-40B4-BE49-F238E27FC236}">
                <a16:creationId xmlns:a16="http://schemas.microsoft.com/office/drawing/2014/main" id="{D5B78A82-FA4E-4410-ACAA-860FD7D4F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8010" y="3437262"/>
            <a:ext cx="2363474" cy="2363474"/>
          </a:xfrm>
          <a:prstGeom prst="rect">
            <a:avLst/>
          </a:prstGeom>
        </p:spPr>
      </p:pic>
      <p:sp>
        <p:nvSpPr>
          <p:cNvPr id="91" name="Título 1">
            <a:extLst>
              <a:ext uri="{FF2B5EF4-FFF2-40B4-BE49-F238E27FC236}">
                <a16:creationId xmlns:a16="http://schemas.microsoft.com/office/drawing/2014/main" id="{E0200F87-E7ED-40F4-8473-645DD7B98F7F}"/>
              </a:ext>
            </a:extLst>
          </p:cNvPr>
          <p:cNvSpPr txBox="1">
            <a:spLocks/>
          </p:cNvSpPr>
          <p:nvPr/>
        </p:nvSpPr>
        <p:spPr>
          <a:xfrm>
            <a:off x="6652256" y="2198914"/>
            <a:ext cx="4821283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300" dirty="0">
                <a:latin typeface="+mn-lt"/>
                <a:ea typeface="+mn-ea"/>
                <a:cs typeface="+mn-cs"/>
              </a:rPr>
              <a:t>Para 2030, la </a:t>
            </a:r>
            <a:r>
              <a:rPr lang="en-US" sz="2300" dirty="0" err="1">
                <a:latin typeface="+mn-lt"/>
                <a:ea typeface="+mn-ea"/>
                <a:cs typeface="+mn-cs"/>
              </a:rPr>
              <a:t>región</a:t>
            </a:r>
            <a:r>
              <a:rPr lang="en-US" sz="2300" dirty="0">
                <a:latin typeface="+mn-lt"/>
                <a:ea typeface="+mn-ea"/>
                <a:cs typeface="+mn-cs"/>
              </a:rPr>
              <a:t> SICA </a:t>
            </a:r>
            <a:r>
              <a:rPr lang="en-US" sz="2300" dirty="0" err="1">
                <a:latin typeface="+mn-lt"/>
                <a:ea typeface="+mn-ea"/>
                <a:cs typeface="+mn-cs"/>
              </a:rPr>
              <a:t>restaurará</a:t>
            </a:r>
            <a:r>
              <a:rPr lang="en-US" sz="2300" dirty="0">
                <a:latin typeface="+mn-lt"/>
                <a:ea typeface="+mn-ea"/>
                <a:cs typeface="+mn-cs"/>
              </a:rPr>
              <a:t> y </a:t>
            </a:r>
            <a:r>
              <a:rPr lang="en-US" sz="2300" dirty="0" err="1">
                <a:latin typeface="+mn-lt"/>
                <a:ea typeface="+mn-ea"/>
                <a:cs typeface="+mn-cs"/>
              </a:rPr>
              <a:t>conservará</a:t>
            </a:r>
            <a:r>
              <a:rPr lang="en-US" sz="2300" dirty="0">
                <a:latin typeface="+mn-lt"/>
                <a:ea typeface="+mn-ea"/>
                <a:cs typeface="+mn-cs"/>
              </a:rPr>
              <a:t> </a:t>
            </a:r>
            <a:r>
              <a:rPr lang="en-US" sz="2300" dirty="0" err="1">
                <a:latin typeface="+mn-lt"/>
                <a:ea typeface="+mn-ea"/>
                <a:cs typeface="+mn-cs"/>
              </a:rPr>
              <a:t>diez</a:t>
            </a:r>
            <a:r>
              <a:rPr lang="en-US" sz="2300" dirty="0">
                <a:latin typeface="+mn-lt"/>
                <a:ea typeface="+mn-ea"/>
                <a:cs typeface="+mn-cs"/>
              </a:rPr>
              <a:t> </a:t>
            </a:r>
            <a:r>
              <a:rPr lang="en-US" sz="2300" dirty="0" err="1">
                <a:latin typeface="+mn-lt"/>
                <a:ea typeface="+mn-ea"/>
                <a:cs typeface="+mn-cs"/>
              </a:rPr>
              <a:t>millones</a:t>
            </a:r>
            <a:r>
              <a:rPr lang="en-US" sz="2300" dirty="0">
                <a:latin typeface="+mn-lt"/>
                <a:ea typeface="+mn-ea"/>
                <a:cs typeface="+mn-cs"/>
              </a:rPr>
              <a:t> de </a:t>
            </a:r>
            <a:r>
              <a:rPr lang="en-US" sz="2300" dirty="0" err="1">
                <a:latin typeface="+mn-lt"/>
                <a:ea typeface="+mn-ea"/>
                <a:cs typeface="+mn-cs"/>
              </a:rPr>
              <a:t>hectáreas</a:t>
            </a:r>
            <a:r>
              <a:rPr lang="en-US" sz="2300" dirty="0">
                <a:latin typeface="+mn-lt"/>
                <a:ea typeface="+mn-ea"/>
                <a:cs typeface="+mn-cs"/>
              </a:rPr>
              <a:t> de tierras y </a:t>
            </a:r>
            <a:r>
              <a:rPr lang="en-US" sz="2300" dirty="0" err="1">
                <a:latin typeface="+mn-lt"/>
                <a:ea typeface="+mn-ea"/>
                <a:cs typeface="+mn-cs"/>
              </a:rPr>
              <a:t>ecosistemas</a:t>
            </a:r>
            <a:r>
              <a:rPr lang="en-US" sz="2300" dirty="0">
                <a:latin typeface="+mn-lt"/>
                <a:ea typeface="+mn-ea"/>
                <a:cs typeface="+mn-cs"/>
              </a:rPr>
              <a:t> </a:t>
            </a:r>
            <a:r>
              <a:rPr lang="en-US" sz="2300" dirty="0" err="1">
                <a:latin typeface="+mn-lt"/>
                <a:ea typeface="+mn-ea"/>
                <a:cs typeface="+mn-cs"/>
              </a:rPr>
              <a:t>degradados</a:t>
            </a:r>
            <a:r>
              <a:rPr lang="en-US" sz="2300" dirty="0">
                <a:latin typeface="+mn-lt"/>
                <a:ea typeface="+mn-ea"/>
                <a:cs typeface="+mn-cs"/>
              </a:rPr>
              <a:t>, con la idea de </a:t>
            </a:r>
            <a:r>
              <a:rPr lang="en-US" sz="2300" dirty="0" err="1">
                <a:latin typeface="+mn-lt"/>
                <a:ea typeface="+mn-ea"/>
                <a:cs typeface="+mn-cs"/>
              </a:rPr>
              <a:t>aumentar</a:t>
            </a:r>
            <a:r>
              <a:rPr lang="en-US" sz="2300" dirty="0">
                <a:latin typeface="+mn-lt"/>
                <a:ea typeface="+mn-ea"/>
                <a:cs typeface="+mn-cs"/>
              </a:rPr>
              <a:t> la </a:t>
            </a:r>
            <a:r>
              <a:rPr lang="en-US" sz="2300" dirty="0" err="1">
                <a:latin typeface="+mn-lt"/>
                <a:ea typeface="+mn-ea"/>
                <a:cs typeface="+mn-cs"/>
              </a:rPr>
              <a:t>ambición</a:t>
            </a:r>
            <a:r>
              <a:rPr lang="en-US" sz="2300" dirty="0">
                <a:latin typeface="+mn-lt"/>
                <a:ea typeface="+mn-ea"/>
                <a:cs typeface="+mn-cs"/>
              </a:rPr>
              <a:t>, con una meta de </a:t>
            </a:r>
            <a:r>
              <a:rPr lang="en-US" sz="2300" dirty="0" err="1">
                <a:latin typeface="+mn-lt"/>
                <a:ea typeface="+mn-ea"/>
                <a:cs typeface="+mn-cs"/>
              </a:rPr>
              <a:t>alcanzar</a:t>
            </a:r>
            <a:r>
              <a:rPr lang="en-US" sz="2300" dirty="0">
                <a:latin typeface="+mn-lt"/>
                <a:ea typeface="+mn-ea"/>
                <a:cs typeface="+mn-cs"/>
              </a:rPr>
              <a:t> </a:t>
            </a:r>
            <a:r>
              <a:rPr lang="en-US" sz="2300" dirty="0" err="1">
                <a:latin typeface="+mn-lt"/>
                <a:ea typeface="+mn-ea"/>
                <a:cs typeface="+mn-cs"/>
              </a:rPr>
              <a:t>carbono</a:t>
            </a:r>
            <a:r>
              <a:rPr lang="en-US" sz="2300" dirty="0">
                <a:latin typeface="+mn-lt"/>
                <a:ea typeface="+mn-ea"/>
                <a:cs typeface="+mn-cs"/>
              </a:rPr>
              <a:t> </a:t>
            </a:r>
            <a:r>
              <a:rPr lang="en-US" sz="2300" dirty="0" err="1">
                <a:latin typeface="+mn-lt"/>
                <a:ea typeface="+mn-ea"/>
                <a:cs typeface="+mn-cs"/>
              </a:rPr>
              <a:t>neutralidad</a:t>
            </a:r>
            <a:r>
              <a:rPr lang="en-US" sz="2300" dirty="0">
                <a:latin typeface="+mn-lt"/>
                <a:ea typeface="+mn-ea"/>
                <a:cs typeface="+mn-cs"/>
              </a:rPr>
              <a:t> </a:t>
            </a:r>
            <a:r>
              <a:rPr lang="en-US" sz="2300" dirty="0" err="1">
                <a:latin typeface="+mn-lt"/>
                <a:ea typeface="+mn-ea"/>
                <a:cs typeface="+mn-cs"/>
              </a:rPr>
              <a:t>en</a:t>
            </a:r>
            <a:r>
              <a:rPr lang="en-US" sz="2300" dirty="0">
                <a:latin typeface="+mn-lt"/>
                <a:ea typeface="+mn-ea"/>
                <a:cs typeface="+mn-cs"/>
              </a:rPr>
              <a:t> el sector AFOLU para 2040.</a:t>
            </a:r>
            <a:br>
              <a:rPr lang="en-US" sz="2300" dirty="0">
                <a:latin typeface="+mn-lt"/>
                <a:ea typeface="+mn-ea"/>
                <a:cs typeface="+mn-cs"/>
              </a:rPr>
            </a:br>
            <a:endParaRPr lang="en-US" sz="2300" dirty="0">
              <a:latin typeface="+mn-lt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66933E0-D5D8-4983-AC5D-11596BFE9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DD8A011-73D0-495E-BEA0-8EEE37F3D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" name="Imagen 92">
            <a:extLst>
              <a:ext uri="{FF2B5EF4-FFF2-40B4-BE49-F238E27FC236}">
                <a16:creationId xmlns:a16="http://schemas.microsoft.com/office/drawing/2014/main" id="{12D8FE60-3385-45A8-AAB0-7104B7CBF5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9929" y="-13253"/>
            <a:ext cx="4262071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0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81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0E12EC-A195-4171-90D2-A42FE9C6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7"/>
            <a:ext cx="5127171" cy="1098746"/>
          </a:xfrm>
        </p:spPr>
        <p:txBody>
          <a:bodyPr>
            <a:normAutofit/>
          </a:bodyPr>
          <a:lstStyle/>
          <a:p>
            <a:r>
              <a:rPr lang="es-MX" sz="2800" dirty="0"/>
              <a:t>Estrategia de Trabajo AFOLU</a:t>
            </a:r>
            <a:endParaRPr lang="es-MX" sz="2600" dirty="0"/>
          </a:p>
        </p:txBody>
      </p:sp>
      <p:pic>
        <p:nvPicPr>
          <p:cNvPr id="1026" name="Picture 2" descr="✓ Conoce la economía verde y su importancia - que es economía">
            <a:extLst>
              <a:ext uri="{FF2B5EF4-FFF2-40B4-BE49-F238E27FC236}">
                <a16:creationId xmlns:a16="http://schemas.microsoft.com/office/drawing/2014/main" id="{65DD04A8-0D04-4FA2-B1D1-F85E0DDA8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r="23974" b="2"/>
          <a:stretch/>
        </p:blipFill>
        <p:spPr bwMode="auto">
          <a:xfrm>
            <a:off x="643192" y="1172529"/>
            <a:ext cx="5451627" cy="41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83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4EFDB-A6AE-4238-A19E-785676C8B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099442"/>
            <a:ext cx="5127172" cy="376965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000" dirty="0"/>
              <a:t>Con la implementación de la Estrategia de Trabajo AFOLU, se busca: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P</a:t>
            </a:r>
            <a:r>
              <a:rPr lang="es-MX" sz="2000" dirty="0"/>
              <a:t>romover un </a:t>
            </a:r>
            <a:r>
              <a:rPr lang="es-MX" sz="2000" b="1" dirty="0"/>
              <a:t>abordaje integral de restauración de paisajes</a:t>
            </a:r>
            <a:r>
              <a:rPr lang="es-MX" dirty="0"/>
              <a:t>;</a:t>
            </a:r>
            <a:r>
              <a:rPr lang="es-MX" sz="2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S</a:t>
            </a:r>
            <a:r>
              <a:rPr lang="es-MX" sz="2000" dirty="0"/>
              <a:t>e </a:t>
            </a:r>
            <a:r>
              <a:rPr lang="es-MX" sz="2000" b="1" dirty="0"/>
              <a:t>rehabilitarán y conservarán </a:t>
            </a:r>
            <a:r>
              <a:rPr lang="es-MX" sz="2000" dirty="0"/>
              <a:t>las zonas boscosas</a:t>
            </a:r>
            <a:r>
              <a:rPr lang="es-MX" dirty="0"/>
              <a:t>;</a:t>
            </a:r>
            <a:endParaRPr lang="es-MX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S</a:t>
            </a:r>
            <a:r>
              <a:rPr lang="es-MX" sz="2000" dirty="0"/>
              <a:t>e </a:t>
            </a:r>
            <a:r>
              <a:rPr lang="es-MX" sz="2000" b="1" dirty="0"/>
              <a:t>establecerán corredores biológicos </a:t>
            </a:r>
            <a:r>
              <a:rPr lang="es-MX" sz="2000" dirty="0"/>
              <a:t>mediante la adopción de sistemas agroforestales y </a:t>
            </a:r>
            <a:r>
              <a:rPr lang="es-MX" sz="2000" dirty="0" err="1"/>
              <a:t>silvopastoriles</a:t>
            </a:r>
            <a:r>
              <a:rPr lang="es-MX" sz="2000" dirty="0"/>
              <a:t> </a:t>
            </a:r>
            <a:r>
              <a:rPr lang="es-MX" sz="2000" dirty="0" err="1"/>
              <a:t>resilientes</a:t>
            </a:r>
            <a:r>
              <a:rPr lang="es-MX" sz="2000" dirty="0"/>
              <a:t>; 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S</a:t>
            </a:r>
            <a:r>
              <a:rPr lang="es-MX" sz="2000" dirty="0"/>
              <a:t>e </a:t>
            </a:r>
            <a:r>
              <a:rPr lang="es-MX" sz="2000" b="1" dirty="0"/>
              <a:t>transformarán las zonas agrícolas adoptando prácticas sostenibles bajas en carbono, </a:t>
            </a:r>
            <a:r>
              <a:rPr lang="es-MX" sz="2000" dirty="0"/>
              <a:t>buscando aumentar la productividad y alcanzar la neutralidad en la degradación de las tierras.</a:t>
            </a:r>
            <a:endParaRPr lang="es-419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SV" dirty="0"/>
          </a:p>
        </p:txBody>
      </p:sp>
      <p:sp>
        <p:nvSpPr>
          <p:cNvPr id="1040" name="Rectangle 85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" name="Rectangle 87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5602C06C-7795-4876-A54F-D69AC67D4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929" y="-13253"/>
            <a:ext cx="4262071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2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1407-4F90-4B32-A39E-19678643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Componentes de la iniciativa AFOLU</a:t>
            </a:r>
            <a:endParaRPr lang="es-SV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73C66B-5ADE-4000-94FF-86FD26F7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0240"/>
            <a:ext cx="10058400" cy="422910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dirty="0"/>
              <a:t> </a:t>
            </a:r>
            <a:r>
              <a:rPr lang="es-MX" sz="2800" dirty="0"/>
              <a:t>La iniciativa AFOLU 2040 visualiza el abordaje de </a:t>
            </a:r>
            <a:r>
              <a:rPr lang="es-MX" sz="2800" b="1" dirty="0"/>
              <a:t>5 componentes </a:t>
            </a:r>
            <a:r>
              <a:rPr lang="es-MX" sz="2800" dirty="0"/>
              <a:t>claves para implementar: </a:t>
            </a:r>
          </a:p>
          <a:p>
            <a:pPr marL="457200" indent="-457200" algn="just">
              <a:buAutoNum type="arabicPeriod"/>
            </a:pPr>
            <a:r>
              <a:rPr lang="es-MX" sz="2800" dirty="0"/>
              <a:t>Conservación de Bosques y Ecosistemas Forestales</a:t>
            </a:r>
          </a:p>
          <a:p>
            <a:pPr marL="457200" indent="-457200" algn="just">
              <a:buAutoNum type="arabicPeriod"/>
            </a:pPr>
            <a:r>
              <a:rPr lang="es-MX" sz="2800" dirty="0"/>
              <a:t>Conservación de Principales masas boscosas de la región y su conectividad ecológica</a:t>
            </a:r>
          </a:p>
          <a:p>
            <a:pPr marL="457200" indent="-457200" algn="just">
              <a:buAutoNum type="arabicPeriod"/>
            </a:pPr>
            <a:r>
              <a:rPr lang="es-MX" sz="2800" dirty="0"/>
              <a:t>Transformación de los Sistemas de Producción Agrícola, con tránsito hacia una Agricultura y Ganadería sostenibles y adaptadas al clima. </a:t>
            </a:r>
          </a:p>
          <a:p>
            <a:pPr marL="457200" indent="-457200" algn="just">
              <a:buAutoNum type="arabicPeriod"/>
            </a:pPr>
            <a:r>
              <a:rPr lang="es-MX" sz="2800" dirty="0"/>
              <a:t>Integración y Promoción de técnicas, prácticas y servicios agrícolas sostenibles adaptadas al clima en el cultivo de granos básicos para garantizar la seguridad alimentaria; y en cultivos de exportación como la Caña de Azúcar; la Piña; la Palma Aceitera, musáceas, Cacao y Café</a:t>
            </a:r>
          </a:p>
          <a:p>
            <a:pPr marL="457200" indent="-457200" algn="just">
              <a:buAutoNum type="arabicPeriod"/>
            </a:pPr>
            <a:r>
              <a:rPr lang="es-MX" sz="2800" dirty="0"/>
              <a:t>Desarrollar/Establecer un Sistema de Monitoreo Reporte y Verificación (MRV) ampliado, que incluya Agricultura bajo el enfoque de Mitigación basada en Adaptación.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SV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BD30CF-4376-4F47-BE3C-BEED70B8E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929" y="0"/>
            <a:ext cx="4262071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6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4312-B9E0-4DBC-8719-8B76F29C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497016"/>
            <a:ext cx="6568930" cy="1115164"/>
          </a:xfrm>
        </p:spPr>
        <p:txBody>
          <a:bodyPr>
            <a:normAutofit/>
          </a:bodyPr>
          <a:lstStyle/>
          <a:p>
            <a:r>
              <a:rPr lang="es-419" sz="3600" dirty="0">
                <a:solidFill>
                  <a:schemeClr val="accent2">
                    <a:lumMod val="50000"/>
                  </a:schemeClr>
                </a:solidFill>
              </a:rPr>
              <a:t>Marco de trabajo </a:t>
            </a:r>
            <a:br>
              <a:rPr lang="es-419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419" sz="3600" dirty="0">
                <a:solidFill>
                  <a:schemeClr val="accent2">
                    <a:lumMod val="50000"/>
                  </a:schemeClr>
                </a:solidFill>
              </a:rPr>
              <a:t>Iniciativa AFOLU Año 2020-2021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2C8BE37-24A5-41E2-B59F-25410F6855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49283383"/>
              </p:ext>
            </p:extLst>
          </p:nvPr>
        </p:nvGraphicFramePr>
        <p:xfrm>
          <a:off x="0" y="1741488"/>
          <a:ext cx="6370638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31FCE631-DA5A-42D0-9E9B-6206A062D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760551"/>
              </p:ext>
            </p:extLst>
          </p:nvPr>
        </p:nvGraphicFramePr>
        <p:xfrm>
          <a:off x="5169232" y="1612180"/>
          <a:ext cx="7579360" cy="524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9DB93D09-A2AD-4765-A2DB-C40E497AF9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9929" y="-13252"/>
            <a:ext cx="4262071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0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AD4E35D-A118-48D3-A2D3-3CEE5A0C7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321407-4F90-4B32-A39E-19678643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 fontScale="90000"/>
          </a:bodyPr>
          <a:lstStyle/>
          <a:p>
            <a:r>
              <a:rPr lang="es-MX" dirty="0"/>
              <a:t>Acciones Iniciales:</a:t>
            </a:r>
            <a:br>
              <a:rPr lang="es-MX" dirty="0"/>
            </a:br>
            <a:r>
              <a:rPr lang="es-MX" dirty="0"/>
              <a:t>Reuniones Intersectoriales</a:t>
            </a:r>
            <a:endParaRPr lang="es-SV" b="1" dirty="0"/>
          </a:p>
        </p:txBody>
      </p:sp>
      <p:pic>
        <p:nvPicPr>
          <p:cNvPr id="5" name="Imagen 4" descr="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722CC0FA-8E0F-4459-80A5-B25041A15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0442" r="24654" b="13007"/>
          <a:stretch/>
        </p:blipFill>
        <p:spPr>
          <a:xfrm>
            <a:off x="633999" y="657922"/>
            <a:ext cx="4020297" cy="232248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1FC8F0-6475-4788-9B10-7CF183FC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F15C99E1-25E3-4589-9D37-3A482EACE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12" r="23615" b="12391"/>
          <a:stretch/>
        </p:blipFill>
        <p:spPr>
          <a:xfrm>
            <a:off x="633999" y="3325461"/>
            <a:ext cx="4020296" cy="226141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73C66B-5ADE-4000-94FF-86FD26F7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A partir de estos avances estratégicos intersectoriales, se inicio un proceso de </a:t>
            </a:r>
            <a:r>
              <a:rPr lang="es-MX" b="1" dirty="0"/>
              <a:t>construcción de una agenda coordinada y articulada para la acción climática entre los sectores de ambiente y agricultura </a:t>
            </a:r>
            <a:r>
              <a:rPr lang="es-MX" dirty="0"/>
              <a:t>de los países de la región enfocada para el sector AFOLU.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Los resultados obtenidos hasta el momento en la Iniciativa han sido presentados a los puntos focales del Comité Técnico Regional de Cambio Climático de CCAD y de CAC, encargados de dar seguimiento a la temática AFOLU.</a:t>
            </a:r>
            <a:endParaRPr lang="es-SV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F84B10-5D81-46AE-920D-E07497CDB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DC746-DF72-4A62-B759-311531016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E386D3E-D350-4E44-A3CC-787D8B856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929" y="0"/>
            <a:ext cx="4262071" cy="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790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3673</TotalTime>
  <Words>1637</Words>
  <Application>Microsoft Office PowerPoint</Application>
  <PresentationFormat>Panorámica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Abadi Extra Light</vt:lpstr>
      <vt:lpstr>Arial</vt:lpstr>
      <vt:lpstr>Calibri</vt:lpstr>
      <vt:lpstr>Calibri Light</vt:lpstr>
      <vt:lpstr>Wingdings</vt:lpstr>
      <vt:lpstr>Retrospección</vt:lpstr>
      <vt:lpstr>Presentación de PowerPoint</vt:lpstr>
      <vt:lpstr>Antecedentes</vt:lpstr>
      <vt:lpstr>Antecedentes</vt:lpstr>
      <vt:lpstr>Antecedentes</vt:lpstr>
      <vt:lpstr>Objetivos y Alcances de la Iniciativa</vt:lpstr>
      <vt:lpstr>Estrategia de Trabajo AFOLU</vt:lpstr>
      <vt:lpstr>Componentes de la iniciativa AFOLU</vt:lpstr>
      <vt:lpstr>Marco de trabajo  Iniciativa AFOLU Año 2020-2021</vt:lpstr>
      <vt:lpstr>Acciones Iniciales: Reuniones Intersectoriales</vt:lpstr>
      <vt:lpstr>Acciones Iniciales : Reuniones Interagenciales y Estudios Técnicos Regionales</vt:lpstr>
      <vt:lpstr>Línea Base del Estado de Gestión del Sector AFOLU en la Región SICA.</vt:lpstr>
      <vt:lpstr>Apoyo para el Establecimiento de Mesas Nacionales AFOLU </vt:lpstr>
      <vt:lpstr>Programa Regional para el Desarrollo y Fortalecimiento de Capacidades en Gestión del sector AFOLU</vt:lpstr>
      <vt:lpstr>Sistema de Monitoreo Reporte y Verificación (MRV) Regional para el Sector AFOLU.</vt:lpstr>
      <vt:lpstr>  Grupo Técnico de Trabajo (GTT) intersecretarial (SE-CAC y SE-CCAD) </vt:lpstr>
      <vt:lpstr>Próximos pasos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salazar bonilla</dc:creator>
  <cp:lastModifiedBy>andrea salazar bonilla</cp:lastModifiedBy>
  <cp:revision>105</cp:revision>
  <dcterms:created xsi:type="dcterms:W3CDTF">2021-01-11T12:18:32Z</dcterms:created>
  <dcterms:modified xsi:type="dcterms:W3CDTF">2021-09-08T19:58:10Z</dcterms:modified>
</cp:coreProperties>
</file>