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0" r:id="rId2"/>
    <p:sldId id="265" r:id="rId3"/>
    <p:sldId id="311" r:id="rId4"/>
    <p:sldId id="312" r:id="rId5"/>
    <p:sldId id="309" r:id="rId6"/>
    <p:sldId id="308" r:id="rId7"/>
    <p:sldId id="295" r:id="rId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E81"/>
    <a:srgbClr val="073D3F"/>
    <a:srgbClr val="5AD31B"/>
    <a:srgbClr val="AFF500"/>
    <a:srgbClr val="436C71"/>
    <a:srgbClr val="99B89C"/>
    <a:srgbClr val="4B8723"/>
    <a:srgbClr val="44546A"/>
    <a:srgbClr val="1F4DA1"/>
    <a:srgbClr val="AC7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3957" autoAdjust="0"/>
  </p:normalViewPr>
  <p:slideViewPr>
    <p:cSldViewPr snapToGrid="0">
      <p:cViewPr>
        <p:scale>
          <a:sx n="60" d="100"/>
          <a:sy n="60" d="100"/>
        </p:scale>
        <p:origin x="9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14A0-E40A-49B9-B119-50DA88F61F8A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0704-5841-4698-A70B-F4981F24A6D0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215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60704-5841-4698-A70B-F4981F24A6D0}" type="slidenum">
              <a:rPr lang="es-SV" smtClean="0"/>
              <a:t>3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759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5A213-7556-491D-9273-08347914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C06112-7104-49CB-92FD-36259D2DF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85001-2BAA-4913-8BD4-770BD8BB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CDDCF5-8CAD-4E21-8F63-27B92C41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F85AEB-9EDE-406C-9471-DD7E8A3C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855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6285-BB9E-4391-9777-7974A94D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9F23C-149C-49FC-A2FD-8EBE24734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B07005-7A01-4F13-8C58-DE390DCF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4272A-CE1E-4A9C-9C30-B45834CB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4C6AB5-AFBF-446B-A91F-117C6242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2958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B4BA35-4F1D-4847-A434-B8B0CF18B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A5969A-7B38-4A10-88F1-F20E7B2F8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5A68A-77C6-4223-8C38-95AAC7FD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4DA6F-DE87-4861-A1EE-7AF0E3E5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71309-758E-4984-AC8E-7EA1B1B6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7747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55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EB122-A37A-46DD-8FC2-D5E561C3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1F91F6-95B3-47C7-A6E6-B3315079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8C3E1-4DB2-4556-862E-4060E2F5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0FBFE-2D97-4F6F-8745-2BFE5BA9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9D45C-5042-45C6-8A24-B452AC8C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3095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ED943-04FE-4726-A6AC-C940356D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1C8745-ADFC-4B04-AE8F-2F0A8CA3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0ED5ED-3BBE-4E26-A75E-0C4D4A5A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818305-037B-4995-B588-3EA9E8AF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0AA046-9289-4C74-94A7-973169A6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2305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1D129-7E94-4E0D-9C2C-A3F58899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A30EA-E7A8-43C1-9F8F-4B175638A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11249B-C5DE-40C3-A952-73094A87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5B3BB8-EA02-428A-888A-95E7A593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92571C-C8A6-4B10-90ED-74B24D7D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64D31F-0CE4-4856-A469-D3210A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8538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85F3A-4939-4559-BE34-AFDC0E09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99C1E5-0C06-43F7-9816-3F0B309CB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E3A389-A750-4328-AE65-027BFBD2C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AA1303-9B71-4092-9BB1-C4F556049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F73E08-E54F-47C9-8D62-66EF36291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8550EF-C37B-4047-91AE-4FFCF41A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4A0CBE-B58D-4488-9D67-A8965CAA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71E42B-86DF-4B4F-A99D-271B5BF2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29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C33BF-2666-42FC-AF38-5BBF1053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A4775B-902C-4718-A6C9-9638B74E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9D362E-EB44-485A-9D6E-666B6188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B4B5B-F884-4989-97C8-EB259519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0708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60C035-6528-4B7F-91AF-D8549BB1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B25A38-7CA9-439B-B0A9-12F21A08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A9D890-611F-4163-A43E-AC59B1C4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1137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BA48D-CEB9-4049-97B7-B8E3F343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5A6125-DC29-4AB8-BFBE-12FE9F185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72E878-4D61-443C-B88F-6798BA650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B1F3D9-68BD-40C1-9B94-4658AD99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9E264F-EAC7-4CC3-9212-09A45182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9740FC-4D4F-4DE8-8F52-E76773E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49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AAF97-DE52-49E1-8006-0A93E063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64DF99-79ED-48C0-B9B9-F7EDA5D95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6863B2-0F84-44C3-9D99-15AA318D9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783D27-E8BA-421A-BB2D-98246201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503D74-47BF-4B4C-A1DE-35266F8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0DE58D-FC30-4CAE-8B2F-39A1B15B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0017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6F0CFB-C4FB-467B-98D0-EDF27D53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61623D-6C71-4E2C-B1CC-55AABBC6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06F62C-6823-4884-BD42-C97709C0A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9420-AC26-4041-B408-B3D5E3E2CDE1}" type="datetimeFigureOut">
              <a:rPr lang="es-SV" smtClean="0"/>
              <a:t>6/9/2021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77587D-FD32-484C-BB23-378FF77DA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C59353-FCCC-40DE-9AA2-B7B878FF3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C380-8485-4B5C-BC5C-480504DCE11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4117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0.png"/><Relationship Id="rId18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11.png"/><Relationship Id="rId15" Type="http://schemas.openxmlformats.org/officeDocument/2006/relationships/image" Target="../media/image49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46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3074" name="Picture 2" descr="ojocritico on Twitter: &amp;quot;Sigan botando basura en la calle . Esto es lo qué  pasa cuando tú araganeria es más grande que tu conciencia ambiental  Carretera de Santa Ana… https://t.co/j1zVF0X8q4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-19050" y="-76200"/>
            <a:ext cx="12192000" cy="6934200"/>
            <a:chOff x="0" y="-76200"/>
            <a:chExt cx="12192000" cy="6934200"/>
          </a:xfrm>
        </p:grpSpPr>
        <p:sp>
          <p:nvSpPr>
            <p:cNvPr id="15" name="Rectángulo 14"/>
            <p:cNvSpPr/>
            <p:nvPr/>
          </p:nvSpPr>
          <p:spPr>
            <a:xfrm>
              <a:off x="0" y="-76200"/>
              <a:ext cx="12192000" cy="6934200"/>
            </a:xfrm>
            <a:prstGeom prst="rect">
              <a:avLst/>
            </a:prstGeom>
            <a:solidFill>
              <a:srgbClr val="EFE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2212143" y="546414"/>
              <a:ext cx="9972533" cy="6016180"/>
              <a:chOff x="2218469" y="572148"/>
              <a:chExt cx="9972533" cy="6016180"/>
            </a:xfrm>
          </p:grpSpPr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60"/>
              <a:stretch/>
            </p:blipFill>
            <p:spPr>
              <a:xfrm>
                <a:off x="2958073" y="572148"/>
                <a:ext cx="9232929" cy="6016180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29" r="87546" b="72488"/>
              <a:stretch/>
            </p:blipFill>
            <p:spPr>
              <a:xfrm flipH="1">
                <a:off x="2218469" y="1787876"/>
                <a:ext cx="1126726" cy="481416"/>
              </a:xfrm>
              <a:prstGeom prst="rect">
                <a:avLst/>
              </a:prstGeom>
            </p:spPr>
          </p:pic>
        </p:grp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A92183BA-1B00-429E-80B6-FBB1702281EB}"/>
              </a:ext>
            </a:extLst>
          </p:cNvPr>
          <p:cNvSpPr/>
          <p:nvPr/>
        </p:nvSpPr>
        <p:spPr>
          <a:xfrm>
            <a:off x="480929" y="130939"/>
            <a:ext cx="11714328" cy="365125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7" name="Grupo 6"/>
          <p:cNvGrpSpPr/>
          <p:nvPr/>
        </p:nvGrpSpPr>
        <p:grpSpPr>
          <a:xfrm>
            <a:off x="901002" y="54009"/>
            <a:ext cx="2137435" cy="600607"/>
            <a:chOff x="329502" y="-65117"/>
            <a:chExt cx="2137435" cy="60060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02" y="-65117"/>
              <a:ext cx="568536" cy="600607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DBB8660-5F82-4F13-85E5-9CB1638C9C84}"/>
                </a:ext>
              </a:extLst>
            </p:cNvPr>
            <p:cNvSpPr/>
            <p:nvPr/>
          </p:nvSpPr>
          <p:spPr>
            <a:xfrm>
              <a:off x="929913" y="56394"/>
              <a:ext cx="15370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SV" b="1" dirty="0">
                  <a:solidFill>
                    <a:schemeClr val="bg1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Dubai" panose="020B0503030403030204" pitchFamily="34" charset="-78"/>
                </a:rPr>
                <a:t>wambasv.com</a:t>
              </a:r>
              <a:endParaRPr lang="es-SV" sz="1200" b="1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4212F54-DDE7-4A47-B3C3-D080CB8612E7}"/>
              </a:ext>
            </a:extLst>
          </p:cNvPr>
          <p:cNvSpPr/>
          <p:nvPr/>
        </p:nvSpPr>
        <p:spPr>
          <a:xfrm>
            <a:off x="321136" y="2122258"/>
            <a:ext cx="3681156" cy="11157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8600" b="1" kern="1200" dirty="0">
                <a:solidFill>
                  <a:srgbClr val="141D2E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w</a:t>
            </a:r>
            <a:r>
              <a:rPr lang="es-SV" sz="8600" b="1" kern="1200" dirty="0">
                <a:solidFill>
                  <a:srgbClr val="5AD31B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a</a:t>
            </a:r>
            <a:r>
              <a:rPr lang="es-SV" sz="8600" b="1" kern="1200" dirty="0">
                <a:solidFill>
                  <a:srgbClr val="141D2E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mba</a:t>
            </a:r>
            <a:endParaRPr lang="es-SV" sz="8600" b="1" dirty="0">
              <a:solidFill>
                <a:srgbClr val="141D2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29839" y="2126768"/>
            <a:ext cx="125386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2800" dirty="0">
                <a:solidFill>
                  <a:srgbClr val="AC7978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La APP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43853" y="3420911"/>
            <a:ext cx="3474028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3500" dirty="0">
                <a:solidFill>
                  <a:srgbClr val="AC7978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Economía Circular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42802" y="3273831"/>
            <a:ext cx="3273653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1400" dirty="0">
                <a:solidFill>
                  <a:srgbClr val="499E8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LA 1ª PLATAFORMA TECNOLÓGICA DE</a:t>
            </a:r>
            <a:endParaRPr lang="es-SV" sz="1400" dirty="0">
              <a:solidFill>
                <a:srgbClr val="499E8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AF3F7E1-2B2E-B648-852D-42A616FF9BB7}"/>
              </a:ext>
            </a:extLst>
          </p:cNvPr>
          <p:cNvSpPr/>
          <p:nvPr/>
        </p:nvSpPr>
        <p:spPr>
          <a:xfrm>
            <a:off x="3576104" y="2483273"/>
            <a:ext cx="28070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V" sz="1700" b="1" dirty="0">
                <a:solidFill>
                  <a:srgbClr val="141D2E"/>
                </a:solidFill>
                <a:latin typeface="Dubai" panose="020B0503030403030204" pitchFamily="34" charset="-78"/>
                <a:cs typeface="Dubai" panose="020B0503030403030204" pitchFamily="34" charset="-78"/>
                <a:sym typeface="Symbol" pitchFamily="2" charset="2"/>
              </a:rPr>
              <a:t></a:t>
            </a:r>
            <a:r>
              <a:rPr lang="en-SV" sz="17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lang="es-ES_tradnl" sz="17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DBB8660-5F82-4F13-85E5-9CB1638C9C84}"/>
              </a:ext>
            </a:extLst>
          </p:cNvPr>
          <p:cNvSpPr/>
          <p:nvPr/>
        </p:nvSpPr>
        <p:spPr>
          <a:xfrm>
            <a:off x="4958037" y="157510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rgbClr val="002060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¿Qué es Wamba?</a:t>
            </a:r>
            <a:endParaRPr lang="es-SV" sz="1100" dirty="0">
              <a:solidFill>
                <a:srgbClr val="002060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82B61FB-BBB6-4F79-8738-D1E465B82D10}"/>
              </a:ext>
            </a:extLst>
          </p:cNvPr>
          <p:cNvSpPr/>
          <p:nvPr/>
        </p:nvSpPr>
        <p:spPr>
          <a:xfrm>
            <a:off x="8038819" y="171158"/>
            <a:ext cx="1659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¿Cómo </a:t>
            </a:r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Funciona</a:t>
            </a:r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5DCE0E9-7175-427C-8ED7-AF42BA1350E8}"/>
              </a:ext>
            </a:extLst>
          </p:cNvPr>
          <p:cNvSpPr/>
          <p:nvPr/>
        </p:nvSpPr>
        <p:spPr>
          <a:xfrm>
            <a:off x="6694216" y="144224"/>
            <a:ext cx="1037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Beneficios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43790" y="4396527"/>
            <a:ext cx="3071675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1200" dirty="0">
                <a:solidFill>
                  <a:srgbClr val="254983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CODEP S.A. DE C.V</a:t>
            </a:r>
            <a:r>
              <a:rPr lang="es-SV" sz="1200" dirty="0">
                <a:solidFill>
                  <a:srgbClr val="99B89C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.  </a:t>
            </a:r>
            <a:r>
              <a:rPr lang="es-SV" sz="1200" dirty="0">
                <a:solidFill>
                  <a:srgbClr val="5AD31B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&amp; FUNDACIÓN WAMBA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80929" y="3928133"/>
            <a:ext cx="3260829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1400" dirty="0" smtClean="0">
                <a:solidFill>
                  <a:srgbClr val="499E8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DE TRIPLE IMPACTO EN EL SALVADOR</a:t>
            </a:r>
            <a:endParaRPr lang="es-SV" sz="1400" dirty="0">
              <a:solidFill>
                <a:srgbClr val="499E8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82B61FB-BBB6-4F79-8738-D1E465B82D10}"/>
              </a:ext>
            </a:extLst>
          </p:cNvPr>
          <p:cNvSpPr/>
          <p:nvPr/>
        </p:nvSpPr>
        <p:spPr>
          <a:xfrm>
            <a:off x="9812934" y="185035"/>
            <a:ext cx="2241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¿Cómo </a:t>
            </a:r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Implementamos?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7605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/>
        </p:nvGrpSpPr>
        <p:grpSpPr>
          <a:xfrm>
            <a:off x="3749122" y="1773531"/>
            <a:ext cx="4581187" cy="3855400"/>
            <a:chOff x="3572078" y="1880465"/>
            <a:chExt cx="4581187" cy="3855400"/>
          </a:xfrm>
        </p:grpSpPr>
        <p:grpSp>
          <p:nvGrpSpPr>
            <p:cNvPr id="36" name="Grupo 35"/>
            <p:cNvGrpSpPr/>
            <p:nvPr/>
          </p:nvGrpSpPr>
          <p:grpSpPr>
            <a:xfrm>
              <a:off x="6389265" y="1880465"/>
              <a:ext cx="1764000" cy="3470400"/>
              <a:chOff x="769661" y="290637"/>
              <a:chExt cx="3084394" cy="5977720"/>
            </a:xfrm>
          </p:grpSpPr>
          <p:pic>
            <p:nvPicPr>
              <p:cNvPr id="44" name="Imagen 43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0" t="6965" r="11675" b="5870"/>
              <a:stretch/>
            </p:blipFill>
            <p:spPr>
              <a:xfrm>
                <a:off x="769661" y="290637"/>
                <a:ext cx="3084394" cy="5977720"/>
              </a:xfrm>
              <a:prstGeom prst="rect">
                <a:avLst/>
              </a:prstGeom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0033" y="956538"/>
                <a:ext cx="2563650" cy="4557600"/>
              </a:xfrm>
              <a:prstGeom prst="rect">
                <a:avLst/>
              </a:prstGeom>
            </p:spPr>
          </p:pic>
        </p:grpSp>
        <p:grpSp>
          <p:nvGrpSpPr>
            <p:cNvPr id="37" name="Grupo 36"/>
            <p:cNvGrpSpPr/>
            <p:nvPr/>
          </p:nvGrpSpPr>
          <p:grpSpPr>
            <a:xfrm>
              <a:off x="3572078" y="1884479"/>
              <a:ext cx="1764000" cy="3470400"/>
              <a:chOff x="861903" y="329628"/>
              <a:chExt cx="3084394" cy="5977720"/>
            </a:xfrm>
          </p:grpSpPr>
          <p:pic>
            <p:nvPicPr>
              <p:cNvPr id="42" name="Imagen 41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0" t="6965" r="11675" b="5870"/>
              <a:stretch/>
            </p:blipFill>
            <p:spPr>
              <a:xfrm>
                <a:off x="861903" y="329628"/>
                <a:ext cx="3084394" cy="5977720"/>
              </a:xfrm>
              <a:prstGeom prst="rect">
                <a:avLst/>
              </a:prstGeom>
            </p:spPr>
          </p:pic>
          <p:pic>
            <p:nvPicPr>
              <p:cNvPr id="43" name="Imagen 42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3542" y="943036"/>
                <a:ext cx="2563650" cy="4557600"/>
              </a:xfrm>
              <a:prstGeom prst="rect">
                <a:avLst/>
              </a:prstGeom>
            </p:spPr>
          </p:pic>
        </p:grpSp>
        <p:grpSp>
          <p:nvGrpSpPr>
            <p:cNvPr id="38" name="Grupo 37"/>
            <p:cNvGrpSpPr/>
            <p:nvPr/>
          </p:nvGrpSpPr>
          <p:grpSpPr>
            <a:xfrm>
              <a:off x="4945638" y="2266940"/>
              <a:ext cx="1764000" cy="3468925"/>
              <a:chOff x="581342" y="370883"/>
              <a:chExt cx="3084394" cy="5977720"/>
            </a:xfrm>
          </p:grpSpPr>
          <p:pic>
            <p:nvPicPr>
              <p:cNvPr id="39" name="Imagen 38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0" t="6965" r="11675" b="5870"/>
              <a:stretch/>
            </p:blipFill>
            <p:spPr>
              <a:xfrm>
                <a:off x="581342" y="370883"/>
                <a:ext cx="3084394" cy="5977720"/>
              </a:xfrm>
              <a:prstGeom prst="rect">
                <a:avLst/>
              </a:prstGeom>
            </p:spPr>
          </p:pic>
          <p:pic>
            <p:nvPicPr>
              <p:cNvPr id="40" name="Imagen 39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25" y="1012330"/>
                <a:ext cx="2574808" cy="4577436"/>
              </a:xfrm>
              <a:prstGeom prst="rect">
                <a:avLst/>
              </a:prstGeom>
            </p:spPr>
          </p:pic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25" y="1056495"/>
                <a:ext cx="2575800" cy="4579200"/>
              </a:xfrm>
              <a:prstGeom prst="rect">
                <a:avLst/>
              </a:prstGeom>
            </p:spPr>
          </p:pic>
        </p:grpSp>
      </p:grpSp>
      <p:grpSp>
        <p:nvGrpSpPr>
          <p:cNvPr id="46" name="Grupo 45"/>
          <p:cNvGrpSpPr/>
          <p:nvPr/>
        </p:nvGrpSpPr>
        <p:grpSpPr>
          <a:xfrm>
            <a:off x="3427248" y="691594"/>
            <a:ext cx="5355060" cy="1038691"/>
            <a:chOff x="3038621" y="693309"/>
            <a:chExt cx="5355060" cy="1038691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51258160-C6F6-40DA-9EBD-6411B1C3D00A}"/>
                </a:ext>
              </a:extLst>
            </p:cNvPr>
            <p:cNvSpPr/>
            <p:nvPr/>
          </p:nvSpPr>
          <p:spPr>
            <a:xfrm>
              <a:off x="3240997" y="1116443"/>
              <a:ext cx="4938690" cy="61555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s-SV" sz="1500" kern="1200" dirty="0" smtClean="0">
                  <a:solidFill>
                    <a:srgbClr val="141D2E"/>
                  </a:solidFill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Para la construcción Comunidades y Municipios </a:t>
              </a:r>
            </a:p>
            <a:p>
              <a:pPr algn="ctr"/>
              <a:r>
                <a:rPr lang="es-SV" sz="1500" kern="1200" dirty="0" smtClean="0">
                  <a:solidFill>
                    <a:srgbClr val="141D2E"/>
                  </a:solidFill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Resiliente y Sostenibles en El Salvador</a:t>
              </a:r>
              <a:endParaRPr lang="es-SV" sz="1500" dirty="0">
                <a:solidFill>
                  <a:srgbClr val="141D2E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kern="1200" dirty="0" smtClean="0">
                  <a:solidFill>
                    <a:srgbClr val="141D2E"/>
                  </a:solidFill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 </a:t>
              </a:r>
              <a:endParaRPr lang="es-SV" sz="1500" dirty="0">
                <a:solidFill>
                  <a:srgbClr val="141D2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upo 47"/>
            <p:cNvGrpSpPr/>
            <p:nvPr/>
          </p:nvGrpSpPr>
          <p:grpSpPr>
            <a:xfrm>
              <a:off x="3038621" y="693309"/>
              <a:ext cx="5355060" cy="496870"/>
              <a:chOff x="1904357" y="921618"/>
              <a:chExt cx="4271496" cy="496870"/>
            </a:xfrm>
          </p:grpSpPr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EE01FCE4-98CD-4069-A4D6-32DE72E3AC66}"/>
                  </a:ext>
                </a:extLst>
              </p:cNvPr>
              <p:cNvSpPr/>
              <p:nvPr/>
            </p:nvSpPr>
            <p:spPr>
              <a:xfrm>
                <a:off x="1904357" y="954983"/>
                <a:ext cx="1556710" cy="463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SV" sz="2400" dirty="0" smtClean="0">
                    <a:solidFill>
                      <a:srgbClr val="A6A6A6"/>
                    </a:solidFill>
                    <a:latin typeface="Bahnschrift Light SemiCondensed" panose="020B0502040204020203" pitchFamily="34" charset="0"/>
                    <a:ea typeface="Microsoft YaHei Light" panose="020B0502040204020203" pitchFamily="34" charset="-122"/>
                    <a:cs typeface="Times New Roman" panose="02020603050405020304" pitchFamily="18" charset="0"/>
                  </a:rPr>
                  <a:t>Beneficios de</a:t>
                </a:r>
                <a:endParaRPr lang="es-SV" sz="2400" dirty="0">
                  <a:solidFill>
                    <a:srgbClr val="A6A6A6"/>
                  </a:solidFill>
                  <a:latin typeface="Bahnschrift Light SemiCondensed" panose="020B0502040204020203" pitchFamily="34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id="{EE01FCE4-98CD-4069-A4D6-32DE72E3AC66}"/>
                  </a:ext>
                </a:extLst>
              </p:cNvPr>
              <p:cNvSpPr/>
              <p:nvPr/>
            </p:nvSpPr>
            <p:spPr>
              <a:xfrm>
                <a:off x="3217034" y="921618"/>
                <a:ext cx="2958819" cy="463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SV" sz="3200" b="1" dirty="0">
                    <a:solidFill>
                      <a:srgbClr val="5AD31B"/>
                    </a:solidFill>
                    <a:latin typeface="Dubai" panose="020B0503030403030204" pitchFamily="34" charset="-78"/>
                    <a:ea typeface="Microsoft YaHei Light" panose="020B0502040204020203" pitchFamily="34" charset="-122"/>
                    <a:cs typeface="Dubai" panose="020B0503030403030204" pitchFamily="34" charset="-78"/>
                  </a:rPr>
                  <a:t>u</a:t>
                </a:r>
                <a:r>
                  <a:rPr lang="es-SV" sz="3200" b="1" dirty="0" smtClean="0">
                    <a:solidFill>
                      <a:srgbClr val="5AD31B"/>
                    </a:solidFill>
                    <a:latin typeface="Dubai" panose="020B0503030403030204" pitchFamily="34" charset="-78"/>
                    <a:ea typeface="Microsoft YaHei Light" panose="020B0502040204020203" pitchFamily="34" charset="-122"/>
                    <a:cs typeface="Dubai" panose="020B0503030403030204" pitchFamily="34" charset="-78"/>
                  </a:rPr>
                  <a:t>sar la APP wamba</a:t>
                </a:r>
                <a:endParaRPr lang="es-SV" sz="3200" b="1" dirty="0">
                  <a:solidFill>
                    <a:srgbClr val="5AD31B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Dubai" panose="020B0503030403030204" pitchFamily="34" charset="-78"/>
                </a:endParaRPr>
              </a:p>
            </p:txBody>
          </p:sp>
        </p:grpSp>
      </p:grpSp>
      <p:grpSp>
        <p:nvGrpSpPr>
          <p:cNvPr id="51" name="Grupo 50"/>
          <p:cNvGrpSpPr/>
          <p:nvPr/>
        </p:nvGrpSpPr>
        <p:grpSpPr>
          <a:xfrm>
            <a:off x="900083" y="4232158"/>
            <a:ext cx="2693356" cy="800839"/>
            <a:chOff x="97617" y="2700218"/>
            <a:chExt cx="2693356" cy="800839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EE01FCE4-98CD-4069-A4D6-32DE72E3AC66}"/>
                </a:ext>
              </a:extLst>
            </p:cNvPr>
            <p:cNvSpPr/>
            <p:nvPr/>
          </p:nvSpPr>
          <p:spPr>
            <a:xfrm>
              <a:off x="737978" y="2700218"/>
              <a:ext cx="2052995" cy="80083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s-SV" sz="13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Valorizando tus Materiales reciclables  </a:t>
              </a:r>
              <a:r>
                <a:rPr lang="es-SV" sz="13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Recuperamos con Puntos Electrónicos</a:t>
              </a:r>
              <a:endParaRPr lang="es-SV" sz="1300" dirty="0">
                <a:solidFill>
                  <a:srgbClr val="073D3F"/>
                </a:solidFill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</p:txBody>
        </p:sp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17" y="2700218"/>
              <a:ext cx="597270" cy="597270"/>
            </a:xfrm>
            <a:prstGeom prst="rect">
              <a:avLst/>
            </a:prstGeom>
          </p:spPr>
        </p:pic>
      </p:grpSp>
      <p:grpSp>
        <p:nvGrpSpPr>
          <p:cNvPr id="54" name="Grupo 53"/>
          <p:cNvGrpSpPr/>
          <p:nvPr/>
        </p:nvGrpSpPr>
        <p:grpSpPr>
          <a:xfrm>
            <a:off x="862611" y="3255484"/>
            <a:ext cx="2730828" cy="688797"/>
            <a:chOff x="1869558" y="2317028"/>
            <a:chExt cx="2730828" cy="688797"/>
          </a:xfrm>
        </p:grpSpPr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EE01FCE4-98CD-4069-A4D6-32DE72E3AC66}"/>
                </a:ext>
              </a:extLst>
            </p:cNvPr>
            <p:cNvSpPr/>
            <p:nvPr/>
          </p:nvSpPr>
          <p:spPr>
            <a:xfrm>
              <a:off x="2540854" y="2317028"/>
              <a:ext cx="2059532" cy="6887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s-SV" sz="13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Incentivando </a:t>
              </a:r>
              <a:r>
                <a:rPr lang="es-SV" sz="1300" dirty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la Separación de materiales </a:t>
              </a:r>
              <a:r>
                <a:rPr lang="es-SV" sz="13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reciclables Post-consumo </a:t>
              </a:r>
              <a:r>
                <a:rPr lang="es-SV" sz="13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en origen</a:t>
              </a:r>
              <a:endParaRPr lang="es-SV" sz="1300" dirty="0">
                <a:solidFill>
                  <a:srgbClr val="073D3F"/>
                </a:solidFill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</p:txBody>
        </p:sp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558" y="2341753"/>
              <a:ext cx="584697" cy="584697"/>
            </a:xfrm>
            <a:prstGeom prst="rect">
              <a:avLst/>
            </a:prstGeom>
          </p:spPr>
        </p:pic>
      </p:grpSp>
      <p:grpSp>
        <p:nvGrpSpPr>
          <p:cNvPr id="57" name="Grupo 56"/>
          <p:cNvGrpSpPr/>
          <p:nvPr/>
        </p:nvGrpSpPr>
        <p:grpSpPr>
          <a:xfrm>
            <a:off x="947609" y="2234485"/>
            <a:ext cx="2792091" cy="733123"/>
            <a:chOff x="129491" y="3609654"/>
            <a:chExt cx="2792091" cy="733123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1" y="3609654"/>
              <a:ext cx="517298" cy="517298"/>
            </a:xfrm>
            <a:prstGeom prst="rect">
              <a:avLst/>
            </a:prstGeom>
          </p:spPr>
        </p:pic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EE01FCE4-98CD-4069-A4D6-32DE72E3AC66}"/>
                </a:ext>
              </a:extLst>
            </p:cNvPr>
            <p:cNvSpPr/>
            <p:nvPr/>
          </p:nvSpPr>
          <p:spPr>
            <a:xfrm>
              <a:off x="734623" y="3609654"/>
              <a:ext cx="2186959" cy="73312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s-SV" sz="13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La Mejora de la </a:t>
              </a:r>
              <a:r>
                <a:rPr lang="es-SV" sz="1300" dirty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Economía </a:t>
              </a:r>
              <a:r>
                <a:rPr lang="es-SV" sz="13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Familiar </a:t>
              </a:r>
              <a:r>
                <a:rPr lang="es-SV" sz="13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y </a:t>
              </a:r>
              <a:r>
                <a:rPr lang="es-SV" sz="13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su poder adquisitivo.</a:t>
              </a:r>
              <a:endParaRPr lang="es-SV" sz="1300" dirty="0">
                <a:solidFill>
                  <a:srgbClr val="073D3F"/>
                </a:solidFill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8554665" y="2178197"/>
            <a:ext cx="2616986" cy="892550"/>
            <a:chOff x="8260488" y="4396167"/>
            <a:chExt cx="2616986" cy="892550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EE01FCE4-98CD-4069-A4D6-32DE72E3AC66}"/>
                </a:ext>
              </a:extLst>
            </p:cNvPr>
            <p:cNvSpPr/>
            <p:nvPr/>
          </p:nvSpPr>
          <p:spPr>
            <a:xfrm>
              <a:off x="8260488" y="4396167"/>
              <a:ext cx="1984511" cy="89255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s-SV" sz="12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Para adquirir bienes o servicios en comercios locales Dinamizamos </a:t>
              </a:r>
              <a:r>
                <a:rPr lang="es-SV" sz="12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la Economía </a:t>
              </a:r>
              <a:r>
                <a:rPr lang="es-SV" sz="12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de </a:t>
              </a:r>
              <a:r>
                <a:rPr lang="es-SV" sz="12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Cercanía  </a:t>
              </a:r>
              <a:endParaRPr lang="es-SV" sz="1200" dirty="0">
                <a:solidFill>
                  <a:srgbClr val="073D3F"/>
                </a:solidFill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</p:txBody>
        </p:sp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12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6851" y="4522554"/>
              <a:ext cx="550623" cy="550623"/>
            </a:xfrm>
            <a:prstGeom prst="rect">
              <a:avLst/>
            </a:prstGeom>
          </p:spPr>
        </p:pic>
      </p:grpSp>
      <p:grpSp>
        <p:nvGrpSpPr>
          <p:cNvPr id="63" name="Grupo 62"/>
          <p:cNvGrpSpPr/>
          <p:nvPr/>
        </p:nvGrpSpPr>
        <p:grpSpPr>
          <a:xfrm>
            <a:off x="8568314" y="4041495"/>
            <a:ext cx="2640972" cy="903387"/>
            <a:chOff x="8283158" y="3551663"/>
            <a:chExt cx="2640972" cy="903387"/>
          </a:xfrm>
        </p:grpSpPr>
        <p:pic>
          <p:nvPicPr>
            <p:cNvPr id="64" name="Imagen 63"/>
            <p:cNvPicPr>
              <a:picLocks noChangeAspect="1"/>
            </p:cNvPicPr>
            <p:nvPr/>
          </p:nvPicPr>
          <p:blipFill>
            <a:blip r:embed="rId1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587" y="3688784"/>
              <a:ext cx="539543" cy="539543"/>
            </a:xfrm>
            <a:prstGeom prst="rect">
              <a:avLst/>
            </a:prstGeom>
          </p:spPr>
        </p:pic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EE01FCE4-98CD-4069-A4D6-32DE72E3AC66}"/>
                </a:ext>
              </a:extLst>
            </p:cNvPr>
            <p:cNvSpPr/>
            <p:nvPr/>
          </p:nvSpPr>
          <p:spPr>
            <a:xfrm>
              <a:off x="8283158" y="3551663"/>
              <a:ext cx="1917771" cy="90338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s-SV" sz="12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Cofinanciamos proyecto de Desarrollo Social o Medio </a:t>
              </a:r>
              <a:r>
                <a:rPr lang="es-SV" sz="12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Ambiental en la comunidade</a:t>
              </a:r>
              <a:r>
                <a:rPr lang="es-SV" sz="1200" dirty="0" smtClean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s o Municipios</a:t>
              </a:r>
              <a:endParaRPr lang="es-SV" sz="1200" dirty="0" smtClean="0">
                <a:solidFill>
                  <a:srgbClr val="073D3F"/>
                </a:solidFill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  <a:p>
              <a:pPr algn="just">
                <a:spcAft>
                  <a:spcPts val="800"/>
                </a:spcAft>
              </a:pPr>
              <a:endParaRPr lang="es-SV" sz="1400" dirty="0">
                <a:solidFill>
                  <a:srgbClr val="073D3F"/>
                </a:solidFill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4644344" y="5703314"/>
            <a:ext cx="2785675" cy="908729"/>
            <a:chOff x="9106429" y="4959593"/>
            <a:chExt cx="2785675" cy="908729"/>
          </a:xfrm>
        </p:grpSpPr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EE01FCE4-98CD-4069-A4D6-32DE72E3AC66}"/>
                </a:ext>
              </a:extLst>
            </p:cNvPr>
            <p:cNvSpPr/>
            <p:nvPr/>
          </p:nvSpPr>
          <p:spPr>
            <a:xfrm>
              <a:off x="9800842" y="4984002"/>
              <a:ext cx="2091262" cy="8843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s-SV" sz="1200" dirty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Concientizar sobre los beneficios del reciclaje y su aporte al Medio Ambiente </a:t>
              </a:r>
            </a:p>
          </p:txBody>
        </p:sp>
        <p:pic>
          <p:nvPicPr>
            <p:cNvPr id="68" name="Imagen 67"/>
            <p:cNvPicPr>
              <a:picLocks noChangeAspect="1"/>
            </p:cNvPicPr>
            <p:nvPr/>
          </p:nvPicPr>
          <p:blipFill>
            <a:blip r:embed="rId14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429" y="4959593"/>
              <a:ext cx="642667" cy="642667"/>
            </a:xfrm>
            <a:prstGeom prst="rect">
              <a:avLst/>
            </a:prstGeom>
          </p:spPr>
        </p:pic>
      </p:grpSp>
      <p:grpSp>
        <p:nvGrpSpPr>
          <p:cNvPr id="69" name="Grupo 68"/>
          <p:cNvGrpSpPr/>
          <p:nvPr/>
        </p:nvGrpSpPr>
        <p:grpSpPr>
          <a:xfrm>
            <a:off x="8554665" y="3257790"/>
            <a:ext cx="2695663" cy="629533"/>
            <a:chOff x="6915884" y="2750772"/>
            <a:chExt cx="2695663" cy="629533"/>
          </a:xfrm>
        </p:grpSpPr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EE01FCE4-98CD-4069-A4D6-32DE72E3AC66}"/>
                </a:ext>
              </a:extLst>
            </p:cNvPr>
            <p:cNvSpPr/>
            <p:nvPr/>
          </p:nvSpPr>
          <p:spPr>
            <a:xfrm>
              <a:off x="6915884" y="2750772"/>
              <a:ext cx="1970862" cy="62953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s-SV" sz="1200" dirty="0">
                  <a:solidFill>
                    <a:srgbClr val="073D3F"/>
                  </a:solidFill>
                  <a:ea typeface="Microsoft YaHei Light" panose="020B0502040204020203" pitchFamily="34" charset="-122"/>
                  <a:cs typeface="Dubai" panose="020B0503030403030204" pitchFamily="34" charset="-78"/>
                </a:rPr>
                <a:t>Contribuir en la Inclusión Financiera de Grupos vulnerables </a:t>
              </a:r>
            </a:p>
          </p:txBody>
        </p:sp>
        <p:pic>
          <p:nvPicPr>
            <p:cNvPr id="71" name="Picture 2" descr="Iconos De Equipo, Dinero, Moneda imagen png - imagen transparente descarga  gratuita"/>
            <p:cNvPicPr>
              <a:picLocks noChangeAspect="1" noChangeArrowheads="1"/>
            </p:cNvPicPr>
            <p:nvPr/>
          </p:nvPicPr>
          <p:blipFill>
            <a:blip r:embed="rId15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99222">
                          <a14:foregroundMark x1="42444" y1="39778" x2="42444" y2="39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3003" y="2772833"/>
              <a:ext cx="488544" cy="488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Rectángulo 71">
            <a:extLst>
              <a:ext uri="{FF2B5EF4-FFF2-40B4-BE49-F238E27FC236}">
                <a16:creationId xmlns:a16="http://schemas.microsoft.com/office/drawing/2014/main" id="{A92183BA-1B00-429E-80B6-FBB1702281EB}"/>
              </a:ext>
            </a:extLst>
          </p:cNvPr>
          <p:cNvSpPr/>
          <p:nvPr/>
        </p:nvSpPr>
        <p:spPr>
          <a:xfrm>
            <a:off x="-5363" y="138614"/>
            <a:ext cx="12192000" cy="365125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3DBB8660-5F82-4F13-85E5-9CB1638C9C84}"/>
              </a:ext>
            </a:extLst>
          </p:cNvPr>
          <p:cNvSpPr/>
          <p:nvPr/>
        </p:nvSpPr>
        <p:spPr>
          <a:xfrm>
            <a:off x="5032152" y="157510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¿Qué es Wamba?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B82B61FB-BBB6-4F79-8738-D1E465B82D10}"/>
              </a:ext>
            </a:extLst>
          </p:cNvPr>
          <p:cNvSpPr/>
          <p:nvPr/>
        </p:nvSpPr>
        <p:spPr>
          <a:xfrm>
            <a:off x="8095969" y="171158"/>
            <a:ext cx="1659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¿Cómo </a:t>
            </a:r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Funciona</a:t>
            </a:r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75DCE0E9-7175-427C-8ED7-AF42BA1350E8}"/>
              </a:ext>
            </a:extLst>
          </p:cNvPr>
          <p:cNvSpPr/>
          <p:nvPr/>
        </p:nvSpPr>
        <p:spPr>
          <a:xfrm>
            <a:off x="6766273" y="157510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 smtClean="0">
                <a:solidFill>
                  <a:srgbClr val="002060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 </a:t>
            </a:r>
            <a:r>
              <a:rPr lang="es-SV" sz="1600" dirty="0" smtClean="0">
                <a:solidFill>
                  <a:srgbClr val="002060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Beneficios</a:t>
            </a:r>
            <a:endParaRPr lang="es-SV" sz="1100" dirty="0">
              <a:solidFill>
                <a:srgbClr val="002060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B82B61FB-BBB6-4F79-8738-D1E465B82D10}"/>
              </a:ext>
            </a:extLst>
          </p:cNvPr>
          <p:cNvSpPr/>
          <p:nvPr/>
        </p:nvSpPr>
        <p:spPr>
          <a:xfrm>
            <a:off x="9812934" y="185035"/>
            <a:ext cx="2241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¿Cómo </a:t>
            </a:r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Implementamos?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901002" y="54009"/>
            <a:ext cx="1568370" cy="600607"/>
            <a:chOff x="901002" y="54009"/>
            <a:chExt cx="1568370" cy="600607"/>
          </a:xfrm>
        </p:grpSpPr>
        <p:grpSp>
          <p:nvGrpSpPr>
            <p:cNvPr id="78" name="Grupo 77"/>
            <p:cNvGrpSpPr/>
            <p:nvPr/>
          </p:nvGrpSpPr>
          <p:grpSpPr>
            <a:xfrm>
              <a:off x="901002" y="54009"/>
              <a:ext cx="1480780" cy="600607"/>
              <a:chOff x="329502" y="-65117"/>
              <a:chExt cx="1480780" cy="600607"/>
            </a:xfrm>
          </p:grpSpPr>
          <p:pic>
            <p:nvPicPr>
              <p:cNvPr id="80" name="Imagen 7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502" y="-65117"/>
                <a:ext cx="568536" cy="600607"/>
              </a:xfrm>
              <a:prstGeom prst="rect">
                <a:avLst/>
              </a:prstGeom>
            </p:spPr>
          </p:pic>
          <p:sp>
            <p:nvSpPr>
              <p:cNvPr id="81" name="Rectángulo 80">
                <a:extLst>
                  <a:ext uri="{FF2B5EF4-FFF2-40B4-BE49-F238E27FC236}">
                    <a16:creationId xmlns:a16="http://schemas.microsoft.com/office/drawing/2014/main" id="{3DBB8660-5F82-4F13-85E5-9CB1638C9C84}"/>
                  </a:ext>
                </a:extLst>
              </p:cNvPr>
              <p:cNvSpPr/>
              <p:nvPr/>
            </p:nvSpPr>
            <p:spPr>
              <a:xfrm>
                <a:off x="929913" y="29098"/>
                <a:ext cx="8803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SV" b="1" dirty="0">
                    <a:solidFill>
                      <a:schemeClr val="bg1"/>
                    </a:solidFill>
                    <a:latin typeface="Dubai" panose="020B0503030403030204" pitchFamily="34" charset="-78"/>
                    <a:ea typeface="Microsoft YaHei Light" panose="020B0502040204020203" pitchFamily="34" charset="-122"/>
                    <a:cs typeface="Dubai" panose="020B0503030403030204" pitchFamily="34" charset="-78"/>
                  </a:rPr>
                  <a:t>wamba</a:t>
                </a:r>
                <a:endParaRPr lang="es-SV" sz="1200" b="1" dirty="0">
                  <a:solidFill>
                    <a:schemeClr val="bg1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Dubai" panose="020B0503030403030204" pitchFamily="34" charset="-78"/>
                </a:endParaRPr>
              </a:p>
            </p:txBody>
          </p:sp>
        </p:grp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D6E46847-4541-754D-AA83-11F451338FA7}"/>
                </a:ext>
              </a:extLst>
            </p:cNvPr>
            <p:cNvSpPr/>
            <p:nvPr/>
          </p:nvSpPr>
          <p:spPr>
            <a:xfrm>
              <a:off x="2281506" y="189567"/>
              <a:ext cx="1878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V" sz="1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  <a:sym typeface="Symbol" pitchFamily="2" charset="2"/>
                </a:rPr>
                <a:t></a:t>
              </a:r>
              <a:r>
                <a:rPr lang="en-SV" sz="1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</a:t>
              </a:r>
              <a:endParaRPr lang="es-ES_tradnl" sz="14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3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188407" y="2408252"/>
            <a:ext cx="8117173" cy="3904357"/>
            <a:chOff x="3863401" y="1400006"/>
            <a:chExt cx="8117173" cy="3904357"/>
          </a:xfrm>
        </p:grpSpPr>
        <p:grpSp>
          <p:nvGrpSpPr>
            <p:cNvPr id="3" name="Grupo 2"/>
            <p:cNvGrpSpPr/>
            <p:nvPr/>
          </p:nvGrpSpPr>
          <p:grpSpPr>
            <a:xfrm>
              <a:off x="5785132" y="2075456"/>
              <a:ext cx="5007244" cy="2815200"/>
              <a:chOff x="5345772" y="1806001"/>
              <a:chExt cx="5007244" cy="2815200"/>
            </a:xfrm>
            <a:effectLst>
              <a:outerShdw blurRad="50800" dist="38100" dir="18000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45772" y="1806001"/>
                <a:ext cx="5007244" cy="2815200"/>
              </a:xfrm>
              <a:prstGeom prst="rect">
                <a:avLst/>
              </a:prstGeom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3"/>
              <a:srcRect l="840" t="17352" r="79545" b="27612"/>
              <a:stretch/>
            </p:blipFill>
            <p:spPr>
              <a:xfrm>
                <a:off x="9044247" y="2326390"/>
                <a:ext cx="1308769" cy="2064635"/>
              </a:xfrm>
              <a:prstGeom prst="rect">
                <a:avLst/>
              </a:prstGeom>
            </p:spPr>
          </p:pic>
        </p:grpSp>
        <p:grpSp>
          <p:nvGrpSpPr>
            <p:cNvPr id="4" name="Grupo 3"/>
            <p:cNvGrpSpPr/>
            <p:nvPr/>
          </p:nvGrpSpPr>
          <p:grpSpPr>
            <a:xfrm>
              <a:off x="3863401" y="1591078"/>
              <a:ext cx="1764000" cy="3470400"/>
              <a:chOff x="6972230" y="341194"/>
              <a:chExt cx="3084394" cy="5977720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6972230" y="341194"/>
                <a:ext cx="3084394" cy="5977720"/>
                <a:chOff x="6972230" y="341194"/>
                <a:chExt cx="3084394" cy="5977720"/>
              </a:xfrm>
            </p:grpSpPr>
            <p:grpSp>
              <p:nvGrpSpPr>
                <p:cNvPr id="12" name="Grupo 11"/>
                <p:cNvGrpSpPr/>
                <p:nvPr/>
              </p:nvGrpSpPr>
              <p:grpSpPr>
                <a:xfrm>
                  <a:off x="6972230" y="341194"/>
                  <a:ext cx="3084394" cy="5977720"/>
                  <a:chOff x="6972230" y="341194"/>
                  <a:chExt cx="3084394" cy="5977720"/>
                </a:xfrm>
              </p:grpSpPr>
              <p:pic>
                <p:nvPicPr>
                  <p:cNvPr id="14" name="Imagen 13"/>
                  <p:cNvPicPr>
                    <a:picLocks noChangeAspect="1"/>
                  </p:cNvPicPr>
                  <p:nvPr/>
                </p:nvPicPr>
                <p:blipFill rotWithShape="1">
                  <a:blip r:embed="rId4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220" t="6965" r="11675" b="5870"/>
                  <a:stretch/>
                </p:blipFill>
                <p:spPr>
                  <a:xfrm>
                    <a:off x="6972230" y="341194"/>
                    <a:ext cx="3084394" cy="5977720"/>
                  </a:xfrm>
                  <a:prstGeom prst="rect">
                    <a:avLst/>
                  </a:prstGeom>
                </p:spPr>
              </p:pic>
              <p:pic>
                <p:nvPicPr>
                  <p:cNvPr id="15" name="Imagen 14"/>
                  <p:cNvPicPr>
                    <a:picLocks noChangeAspect="1"/>
                  </p:cNvPicPr>
                  <p:nvPr/>
                </p:nvPicPr>
                <p:blipFill>
                  <a:blip r:embed="rId5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34378" y="982639"/>
                    <a:ext cx="2563650" cy="45576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Imagen 12"/>
                <p:cNvPicPr>
                  <a:picLocks noChangeAspect="1"/>
                </p:cNvPicPr>
                <p:nvPr/>
              </p:nvPicPr>
              <p:blipFill rotWithShape="1">
                <a:blip r:embed="rId6" cstate="hq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6563" b="54141" l="6667" r="3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48" t="47363" r="71463" b="45672"/>
                <a:stretch/>
              </p:blipFill>
              <p:spPr>
                <a:xfrm>
                  <a:off x="8677844" y="3228785"/>
                  <a:ext cx="698167" cy="387872"/>
                </a:xfrm>
                <a:prstGeom prst="rect">
                  <a:avLst/>
                </a:prstGeom>
              </p:spPr>
            </p:pic>
          </p:grpSp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8026" y="971839"/>
                <a:ext cx="2575800" cy="4579200"/>
              </a:xfrm>
              <a:prstGeom prst="rect">
                <a:avLst/>
              </a:prstGeom>
            </p:spPr>
          </p:pic>
        </p:grpSp>
        <p:grpSp>
          <p:nvGrpSpPr>
            <p:cNvPr id="5" name="Grupo 4"/>
            <p:cNvGrpSpPr/>
            <p:nvPr/>
          </p:nvGrpSpPr>
          <p:grpSpPr>
            <a:xfrm>
              <a:off x="4704241" y="1835438"/>
              <a:ext cx="1764000" cy="3468925"/>
              <a:chOff x="581342" y="370883"/>
              <a:chExt cx="3084394" cy="5977720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0" t="6965" r="11675" b="5870"/>
              <a:stretch/>
            </p:blipFill>
            <p:spPr>
              <a:xfrm>
                <a:off x="581342" y="370883"/>
                <a:ext cx="3084394" cy="5977720"/>
              </a:xfrm>
              <a:prstGeom prst="rect">
                <a:avLst/>
              </a:prstGeom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25" y="1012330"/>
                <a:ext cx="2574808" cy="4577436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725" y="1056495"/>
                <a:ext cx="2575800" cy="4579200"/>
              </a:xfrm>
              <a:prstGeom prst="rect">
                <a:avLst/>
              </a:prstGeom>
            </p:spPr>
          </p:pic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A46EB90-9B3E-48EB-8EBA-50C03345B18F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987" y="1400006"/>
              <a:ext cx="2611587" cy="3879242"/>
            </a:xfrm>
            <a:prstGeom prst="rect">
              <a:avLst/>
            </a:prstGeom>
          </p:spPr>
        </p:pic>
      </p:grpSp>
      <p:grpSp>
        <p:nvGrpSpPr>
          <p:cNvPr id="32" name="Grupo 31"/>
          <p:cNvGrpSpPr/>
          <p:nvPr/>
        </p:nvGrpSpPr>
        <p:grpSpPr>
          <a:xfrm>
            <a:off x="3111669" y="646409"/>
            <a:ext cx="5737123" cy="790142"/>
            <a:chOff x="2732730" y="660903"/>
            <a:chExt cx="5737123" cy="790142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51258160-C6F6-40DA-9EBD-6411B1C3D00A}"/>
                </a:ext>
              </a:extLst>
            </p:cNvPr>
            <p:cNvSpPr/>
            <p:nvPr/>
          </p:nvSpPr>
          <p:spPr>
            <a:xfrm>
              <a:off x="2732730" y="1085820"/>
              <a:ext cx="5737123" cy="36522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kern="1200" dirty="0" smtClean="0">
                  <a:solidFill>
                    <a:srgbClr val="141D2E"/>
                  </a:solidFill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La solución inteligente para una Economía Circular y Residuo Cero</a:t>
              </a:r>
              <a:endParaRPr lang="es-SV" sz="1500" dirty="0">
                <a:solidFill>
                  <a:srgbClr val="141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3142062" y="660903"/>
              <a:ext cx="4941971" cy="471791"/>
              <a:chOff x="1986871" y="889212"/>
              <a:chExt cx="3941996" cy="471791"/>
            </a:xfrm>
          </p:grpSpPr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EE01FCE4-98CD-4069-A4D6-32DE72E3AC66}"/>
                  </a:ext>
                </a:extLst>
              </p:cNvPr>
              <p:cNvSpPr/>
              <p:nvPr/>
            </p:nvSpPr>
            <p:spPr>
              <a:xfrm>
                <a:off x="1986871" y="897498"/>
                <a:ext cx="1744487" cy="463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SV" sz="2400" dirty="0">
                    <a:solidFill>
                      <a:srgbClr val="A6A6A6"/>
                    </a:solidFill>
                    <a:latin typeface="Bahnschrift Light SemiCondensed" panose="020B0502040204020203" pitchFamily="34" charset="0"/>
                    <a:ea typeface="Microsoft YaHei Light" panose="020B0502040204020203" pitchFamily="34" charset="-122"/>
                    <a:cs typeface="Times New Roman" panose="02020603050405020304" pitchFamily="18" charset="0"/>
                  </a:rPr>
                  <a:t>¿</a:t>
                </a:r>
                <a:r>
                  <a:rPr lang="es-SV" sz="2400" dirty="0" smtClean="0">
                    <a:solidFill>
                      <a:srgbClr val="A6A6A6"/>
                    </a:solidFill>
                    <a:latin typeface="Bahnschrift Light SemiCondensed" panose="020B0502040204020203" pitchFamily="34" charset="0"/>
                    <a:ea typeface="Microsoft YaHei Light" panose="020B0502040204020203" pitchFamily="34" charset="-122"/>
                    <a:cs typeface="Times New Roman" panose="02020603050405020304" pitchFamily="18" charset="0"/>
                  </a:rPr>
                  <a:t>Como funciona</a:t>
                </a:r>
                <a:endParaRPr lang="es-SV" sz="2400" dirty="0">
                  <a:solidFill>
                    <a:srgbClr val="A6A6A6"/>
                  </a:solidFill>
                  <a:latin typeface="Bahnschrift Light SemiCondensed" panose="020B0502040204020203" pitchFamily="34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EE01FCE4-98CD-4069-A4D6-32DE72E3AC66}"/>
                  </a:ext>
                </a:extLst>
              </p:cNvPr>
              <p:cNvSpPr/>
              <p:nvPr/>
            </p:nvSpPr>
            <p:spPr>
              <a:xfrm>
                <a:off x="3565393" y="889212"/>
                <a:ext cx="2363474" cy="463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SV" sz="3200" b="1" dirty="0" smtClean="0">
                    <a:solidFill>
                      <a:srgbClr val="5AD31B"/>
                    </a:solidFill>
                    <a:latin typeface="Dubai" panose="020B0503030403030204" pitchFamily="34" charset="-78"/>
                    <a:ea typeface="Microsoft YaHei Light" panose="020B0502040204020203" pitchFamily="34" charset="-122"/>
                    <a:cs typeface="Dubai" panose="020B0503030403030204" pitchFamily="34" charset="-78"/>
                  </a:rPr>
                  <a:t>la APP Wamba?</a:t>
                </a:r>
                <a:endParaRPr lang="es-SV" sz="3200" b="1" dirty="0">
                  <a:solidFill>
                    <a:srgbClr val="5AD31B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Dubai" panose="020B0503030403030204" pitchFamily="34" charset="-78"/>
                </a:endParaRPr>
              </a:p>
            </p:txBody>
          </p:sp>
        </p:grp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09BBE59-1086-6249-B471-EABBA8F6CCB5}"/>
              </a:ext>
            </a:extLst>
          </p:cNvPr>
          <p:cNvGrpSpPr/>
          <p:nvPr/>
        </p:nvGrpSpPr>
        <p:grpSpPr>
          <a:xfrm>
            <a:off x="4354907" y="1726336"/>
            <a:ext cx="1217552" cy="828186"/>
            <a:chOff x="1198518" y="3212552"/>
            <a:chExt cx="948690" cy="623117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EF0831C9-146F-144D-B425-D8D16526B5C8}"/>
                </a:ext>
              </a:extLst>
            </p:cNvPr>
            <p:cNvPicPr/>
            <p:nvPr/>
          </p:nvPicPr>
          <p:blipFill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413" y="3212552"/>
              <a:ext cx="342900" cy="342900"/>
            </a:xfrm>
            <a:prstGeom prst="rect">
              <a:avLst/>
            </a:prstGeom>
          </p:spPr>
        </p:pic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529BB641-5B62-3440-8FF3-18D8A1166F3F}"/>
                </a:ext>
              </a:extLst>
            </p:cNvPr>
            <p:cNvSpPr/>
            <p:nvPr/>
          </p:nvSpPr>
          <p:spPr>
            <a:xfrm>
              <a:off x="1198518" y="3521344"/>
              <a:ext cx="948690" cy="31432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200" kern="1200" dirty="0">
                  <a:solidFill>
                    <a:srgbClr val="073D43"/>
                  </a:solidFill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FORMA</a:t>
              </a:r>
              <a:endParaRPr lang="es-S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200" dirty="0"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3E7D8610-23C9-0245-BE55-D94435BD248C}"/>
              </a:ext>
            </a:extLst>
          </p:cNvPr>
          <p:cNvGrpSpPr/>
          <p:nvPr/>
        </p:nvGrpSpPr>
        <p:grpSpPr>
          <a:xfrm>
            <a:off x="5572458" y="1771108"/>
            <a:ext cx="1482414" cy="749810"/>
            <a:chOff x="4072123" y="3219719"/>
            <a:chExt cx="1155065" cy="564148"/>
          </a:xfrm>
        </p:grpSpPr>
        <p:pic>
          <p:nvPicPr>
            <p:cNvPr id="41" name="Imagen 40" descr="Imagen relacionada">
              <a:extLst>
                <a:ext uri="{FF2B5EF4-FFF2-40B4-BE49-F238E27FC236}">
                  <a16:creationId xmlns:a16="http://schemas.microsoft.com/office/drawing/2014/main" id="{55CF77AD-200F-AA49-A5F9-D28CCE2853C0}"/>
                </a:ext>
              </a:extLst>
            </p:cNvPr>
            <p:cNvPicPr/>
            <p:nvPr/>
          </p:nvPicPr>
          <p:blipFill>
            <a:blip r:embed="rId14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845" y="3219719"/>
              <a:ext cx="301625" cy="301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DF67AAA-46A8-224E-80E2-42864B5BD140}"/>
                </a:ext>
              </a:extLst>
            </p:cNvPr>
            <p:cNvSpPr/>
            <p:nvPr/>
          </p:nvSpPr>
          <p:spPr>
            <a:xfrm>
              <a:off x="4072123" y="3491768"/>
              <a:ext cx="1155065" cy="2920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200" kern="1200" dirty="0">
                  <a:solidFill>
                    <a:srgbClr val="073D43"/>
                  </a:solidFill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FOMENTA</a:t>
              </a:r>
              <a:endParaRPr lang="es-S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200" dirty="0"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60143B31-C03E-9F4C-AAD9-3C1E7DC94659}"/>
              </a:ext>
            </a:extLst>
          </p:cNvPr>
          <p:cNvGrpSpPr/>
          <p:nvPr/>
        </p:nvGrpSpPr>
        <p:grpSpPr>
          <a:xfrm>
            <a:off x="6847400" y="1726336"/>
            <a:ext cx="1431071" cy="726049"/>
            <a:chOff x="2130356" y="3746895"/>
            <a:chExt cx="1115060" cy="546271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2E01FA1-32AC-9C4D-B875-4831513EAC00}"/>
                </a:ext>
              </a:extLst>
            </p:cNvPr>
            <p:cNvSpPr/>
            <p:nvPr/>
          </p:nvSpPr>
          <p:spPr>
            <a:xfrm>
              <a:off x="2130356" y="4069011"/>
              <a:ext cx="1115060" cy="2241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200" kern="1200" dirty="0">
                  <a:solidFill>
                    <a:srgbClr val="073D43"/>
                  </a:solidFill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FACILITA</a:t>
              </a:r>
              <a:endParaRPr lang="es-S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200" dirty="0"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3601DDC8-8EE9-7E49-86D9-819AFABC814E}"/>
                </a:ext>
              </a:extLst>
            </p:cNvPr>
            <p:cNvPicPr/>
            <p:nvPr/>
          </p:nvPicPr>
          <p:blipFill>
            <a:blip r:embed="rId1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056" y="3746895"/>
              <a:ext cx="327660" cy="327660"/>
            </a:xfrm>
            <a:prstGeom prst="rect">
              <a:avLst/>
            </a:prstGeom>
          </p:spPr>
        </p:pic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83C94A1-507C-8043-8555-9C8A146EE1C0}"/>
              </a:ext>
            </a:extLst>
          </p:cNvPr>
          <p:cNvGrpSpPr/>
          <p:nvPr/>
        </p:nvGrpSpPr>
        <p:grpSpPr>
          <a:xfrm>
            <a:off x="7991264" y="1668480"/>
            <a:ext cx="1611867" cy="802252"/>
            <a:chOff x="4186152" y="3432666"/>
            <a:chExt cx="1255932" cy="603605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A68E728F-AA9C-E843-AFBA-1C3DA378777C}"/>
                </a:ext>
              </a:extLst>
            </p:cNvPr>
            <p:cNvSpPr/>
            <p:nvPr/>
          </p:nvSpPr>
          <p:spPr>
            <a:xfrm>
              <a:off x="4186152" y="3779698"/>
              <a:ext cx="1255932" cy="25657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200" kern="1200" dirty="0">
                  <a:solidFill>
                    <a:srgbClr val="073D43"/>
                  </a:solidFill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FAVORECE</a:t>
              </a:r>
              <a:endParaRPr lang="es-S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200" dirty="0"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B98479E3-B68E-8448-B4FA-475256EBA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11959">
              <a:off x="4626363" y="3432666"/>
              <a:ext cx="450908" cy="450908"/>
            </a:xfrm>
            <a:prstGeom prst="rect">
              <a:avLst/>
            </a:prstGeom>
          </p:spPr>
        </p:pic>
      </p:grpSp>
      <p:grpSp>
        <p:nvGrpSpPr>
          <p:cNvPr id="49" name="Grupo 48"/>
          <p:cNvGrpSpPr/>
          <p:nvPr/>
        </p:nvGrpSpPr>
        <p:grpSpPr>
          <a:xfrm>
            <a:off x="573863" y="1778677"/>
            <a:ext cx="1977073" cy="894746"/>
            <a:chOff x="3869095" y="5193221"/>
            <a:chExt cx="1977073" cy="894746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FECC9AF1-67AF-4763-AF07-5AC80A2B4F4F}"/>
                </a:ext>
              </a:extLst>
            </p:cNvPr>
            <p:cNvPicPr/>
            <p:nvPr/>
          </p:nvPicPr>
          <p:blipFill>
            <a:blip r:embed="rId1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170" y="5193221"/>
              <a:ext cx="327660" cy="327660"/>
            </a:xfrm>
            <a:prstGeom prst="rect">
              <a:avLst/>
            </a:prstGeom>
          </p:spPr>
        </p:pic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3FA8284B-40BD-4E31-ADA6-3DD3B550C97D}"/>
                </a:ext>
              </a:extLst>
            </p:cNvPr>
            <p:cNvSpPr/>
            <p:nvPr/>
          </p:nvSpPr>
          <p:spPr>
            <a:xfrm>
              <a:off x="3869095" y="5499038"/>
              <a:ext cx="1977073" cy="58892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300" kern="1200" dirty="0" smtClean="0">
                  <a:solidFill>
                    <a:srgbClr val="073D43"/>
                  </a:solidFill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Optimiza el proceso de recolección y recuperación</a:t>
              </a:r>
              <a:endParaRPr lang="es-SV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300" dirty="0"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538319" y="4095545"/>
            <a:ext cx="2056695" cy="945901"/>
            <a:chOff x="5743847" y="5238983"/>
            <a:chExt cx="2056695" cy="945901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3CD8289D-7B58-4439-BF6F-A55819CE44F2}"/>
                </a:ext>
              </a:extLst>
            </p:cNvPr>
            <p:cNvPicPr/>
            <p:nvPr/>
          </p:nvPicPr>
          <p:blipFill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23" y="5238983"/>
              <a:ext cx="342900" cy="342900"/>
            </a:xfrm>
            <a:prstGeom prst="rect">
              <a:avLst/>
            </a:prstGeom>
          </p:spPr>
        </p:pic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6E7D1A67-5C9F-42AA-8DF3-223E0B6A49E1}"/>
                </a:ext>
              </a:extLst>
            </p:cNvPr>
            <p:cNvSpPr/>
            <p:nvPr/>
          </p:nvSpPr>
          <p:spPr>
            <a:xfrm>
              <a:off x="5743847" y="5521925"/>
              <a:ext cx="2056695" cy="66295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300" dirty="0" smtClean="0">
                  <a:solidFill>
                    <a:srgbClr val="073D43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Disminución de la contaminación de plásticos en las comunidades</a:t>
              </a:r>
              <a:endParaRPr lang="es-SV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300" dirty="0"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559175" y="2915050"/>
            <a:ext cx="2006447" cy="1049969"/>
            <a:chOff x="7782609" y="5211304"/>
            <a:chExt cx="2006447" cy="1049969"/>
          </a:xfrm>
        </p:grpSpPr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3FA8284B-40BD-4E31-ADA6-3DD3B550C97D}"/>
                </a:ext>
              </a:extLst>
            </p:cNvPr>
            <p:cNvSpPr/>
            <p:nvPr/>
          </p:nvSpPr>
          <p:spPr>
            <a:xfrm>
              <a:off x="7782609" y="5554205"/>
              <a:ext cx="2006447" cy="70706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s-SV" sz="1300" kern="1200" dirty="0" smtClean="0">
                  <a:solidFill>
                    <a:srgbClr val="073D43"/>
                  </a:solidFill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Generación de Estadísticas en tiempo real, del proceso de recolección</a:t>
              </a:r>
              <a:endParaRPr lang="es-SV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300" dirty="0"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1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062" y="5211304"/>
              <a:ext cx="342900" cy="342900"/>
            </a:xfrm>
            <a:prstGeom prst="rect">
              <a:avLst/>
            </a:prstGeom>
          </p:spPr>
        </p:pic>
      </p:grpSp>
      <p:grpSp>
        <p:nvGrpSpPr>
          <p:cNvPr id="58" name="Grupo 57"/>
          <p:cNvGrpSpPr/>
          <p:nvPr/>
        </p:nvGrpSpPr>
        <p:grpSpPr>
          <a:xfrm>
            <a:off x="483591" y="5232640"/>
            <a:ext cx="2136068" cy="1042401"/>
            <a:chOff x="9332357" y="5128126"/>
            <a:chExt cx="2136068" cy="1042401"/>
          </a:xfrm>
        </p:grpSpPr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1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6885" y="5128126"/>
              <a:ext cx="342900" cy="342900"/>
            </a:xfrm>
            <a:prstGeom prst="rect">
              <a:avLst/>
            </a:prstGeom>
          </p:spPr>
        </p:pic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6E7D1A67-5C9F-42AA-8DF3-223E0B6A49E1}"/>
                </a:ext>
              </a:extLst>
            </p:cNvPr>
            <p:cNvSpPr/>
            <p:nvPr/>
          </p:nvSpPr>
          <p:spPr>
            <a:xfrm>
              <a:off x="9332357" y="5439946"/>
              <a:ext cx="2136068" cy="73058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s-SV" sz="1300" kern="1200" dirty="0" smtClean="0">
                  <a:solidFill>
                    <a:srgbClr val="073D43"/>
                  </a:solidFill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Fomenta </a:t>
              </a:r>
              <a:r>
                <a:rPr lang="es-SV" sz="1300" dirty="0" smtClean="0">
                  <a:solidFill>
                    <a:srgbClr val="073D43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la </a:t>
              </a:r>
              <a:r>
                <a:rPr lang="es-SV" sz="1300" kern="1200" dirty="0" smtClean="0">
                  <a:solidFill>
                    <a:srgbClr val="073D43"/>
                  </a:solidFill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participación </a:t>
              </a:r>
              <a:r>
                <a:rPr lang="es-SV" sz="1300" kern="1200" dirty="0" smtClean="0">
                  <a:solidFill>
                    <a:srgbClr val="073D43"/>
                  </a:solidFill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de las ciudadanía y el sector privado</a:t>
              </a:r>
              <a:endParaRPr lang="es-SV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300" dirty="0">
                  <a:effectLst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Rectángulo 60">
            <a:extLst>
              <a:ext uri="{FF2B5EF4-FFF2-40B4-BE49-F238E27FC236}">
                <a16:creationId xmlns:a16="http://schemas.microsoft.com/office/drawing/2014/main" id="{A92183BA-1B00-429E-80B6-FBB1702281EB}"/>
              </a:ext>
            </a:extLst>
          </p:cNvPr>
          <p:cNvSpPr/>
          <p:nvPr/>
        </p:nvSpPr>
        <p:spPr>
          <a:xfrm>
            <a:off x="-5363" y="138614"/>
            <a:ext cx="12192000" cy="365125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DBB8660-5F82-4F13-85E5-9CB1638C9C84}"/>
              </a:ext>
            </a:extLst>
          </p:cNvPr>
          <p:cNvSpPr/>
          <p:nvPr/>
        </p:nvSpPr>
        <p:spPr>
          <a:xfrm>
            <a:off x="5032152" y="157510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¿Qué es Wamba?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82B61FB-BBB6-4F79-8738-D1E465B82D10}"/>
              </a:ext>
            </a:extLst>
          </p:cNvPr>
          <p:cNvSpPr/>
          <p:nvPr/>
        </p:nvSpPr>
        <p:spPr>
          <a:xfrm>
            <a:off x="8095969" y="171158"/>
            <a:ext cx="1659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rgbClr val="002060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¿Cómo </a:t>
            </a:r>
            <a:r>
              <a:rPr lang="es-SV" sz="1600" dirty="0" smtClean="0">
                <a:solidFill>
                  <a:srgbClr val="002060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Funciona</a:t>
            </a:r>
            <a:r>
              <a:rPr lang="es-SV" sz="1600" dirty="0">
                <a:solidFill>
                  <a:srgbClr val="002060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?</a:t>
            </a:r>
            <a:endParaRPr lang="es-SV" sz="1100" dirty="0">
              <a:solidFill>
                <a:srgbClr val="002060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75DCE0E9-7175-427C-8ED7-AF42BA1350E8}"/>
              </a:ext>
            </a:extLst>
          </p:cNvPr>
          <p:cNvSpPr/>
          <p:nvPr/>
        </p:nvSpPr>
        <p:spPr>
          <a:xfrm>
            <a:off x="6766273" y="157510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 </a:t>
            </a:r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Beneficios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82B61FB-BBB6-4F79-8738-D1E465B82D10}"/>
              </a:ext>
            </a:extLst>
          </p:cNvPr>
          <p:cNvSpPr/>
          <p:nvPr/>
        </p:nvSpPr>
        <p:spPr>
          <a:xfrm>
            <a:off x="9812934" y="185035"/>
            <a:ext cx="2241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¿Cómo </a:t>
            </a:r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Implementamos?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grpSp>
        <p:nvGrpSpPr>
          <p:cNvPr id="66" name="Grupo 65"/>
          <p:cNvGrpSpPr/>
          <p:nvPr/>
        </p:nvGrpSpPr>
        <p:grpSpPr>
          <a:xfrm>
            <a:off x="901002" y="54009"/>
            <a:ext cx="1568370" cy="600607"/>
            <a:chOff x="901002" y="54009"/>
            <a:chExt cx="1568370" cy="600607"/>
          </a:xfrm>
        </p:grpSpPr>
        <p:grpSp>
          <p:nvGrpSpPr>
            <p:cNvPr id="67" name="Grupo 66"/>
            <p:cNvGrpSpPr/>
            <p:nvPr/>
          </p:nvGrpSpPr>
          <p:grpSpPr>
            <a:xfrm>
              <a:off x="901002" y="54009"/>
              <a:ext cx="1480780" cy="600607"/>
              <a:chOff x="329502" y="-65117"/>
              <a:chExt cx="1480780" cy="600607"/>
            </a:xfrm>
          </p:grpSpPr>
          <p:pic>
            <p:nvPicPr>
              <p:cNvPr id="69" name="Imagen 6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502" y="-65117"/>
                <a:ext cx="568536" cy="600607"/>
              </a:xfrm>
              <a:prstGeom prst="rect">
                <a:avLst/>
              </a:prstGeom>
            </p:spPr>
          </p:pic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3DBB8660-5F82-4F13-85E5-9CB1638C9C84}"/>
                  </a:ext>
                </a:extLst>
              </p:cNvPr>
              <p:cNvSpPr/>
              <p:nvPr/>
            </p:nvSpPr>
            <p:spPr>
              <a:xfrm>
                <a:off x="929913" y="29098"/>
                <a:ext cx="8803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SV" b="1" dirty="0">
                    <a:solidFill>
                      <a:schemeClr val="bg1"/>
                    </a:solidFill>
                    <a:latin typeface="Dubai" panose="020B0503030403030204" pitchFamily="34" charset="-78"/>
                    <a:ea typeface="Microsoft YaHei Light" panose="020B0502040204020203" pitchFamily="34" charset="-122"/>
                    <a:cs typeface="Dubai" panose="020B0503030403030204" pitchFamily="34" charset="-78"/>
                  </a:rPr>
                  <a:t>wamba</a:t>
                </a:r>
                <a:endParaRPr lang="es-SV" sz="1200" b="1" dirty="0">
                  <a:solidFill>
                    <a:schemeClr val="bg1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Dubai" panose="020B0503030403030204" pitchFamily="34" charset="-78"/>
                </a:endParaRPr>
              </a:p>
            </p:txBody>
          </p:sp>
        </p:grp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D6E46847-4541-754D-AA83-11F451338FA7}"/>
                </a:ext>
              </a:extLst>
            </p:cNvPr>
            <p:cNvSpPr/>
            <p:nvPr/>
          </p:nvSpPr>
          <p:spPr>
            <a:xfrm>
              <a:off x="2281506" y="189567"/>
              <a:ext cx="1878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V" sz="1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  <a:sym typeface="Symbol" pitchFamily="2" charset="2"/>
                </a:rPr>
                <a:t></a:t>
              </a:r>
              <a:r>
                <a:rPr lang="en-SV" sz="1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</a:t>
              </a:r>
              <a:endParaRPr lang="es-ES_tradnl" sz="14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2183BA-1B00-429E-80B6-FBB1702281EB}"/>
              </a:ext>
            </a:extLst>
          </p:cNvPr>
          <p:cNvSpPr/>
          <p:nvPr/>
        </p:nvSpPr>
        <p:spPr>
          <a:xfrm>
            <a:off x="-5363" y="138614"/>
            <a:ext cx="12192000" cy="365125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3" name="Grupo 2"/>
          <p:cNvGrpSpPr/>
          <p:nvPr/>
        </p:nvGrpSpPr>
        <p:grpSpPr>
          <a:xfrm>
            <a:off x="901002" y="54009"/>
            <a:ext cx="1480780" cy="600607"/>
            <a:chOff x="329502" y="-65117"/>
            <a:chExt cx="1480780" cy="60060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02" y="-65117"/>
              <a:ext cx="568536" cy="600607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DBB8660-5F82-4F13-85E5-9CB1638C9C84}"/>
                </a:ext>
              </a:extLst>
            </p:cNvPr>
            <p:cNvSpPr/>
            <p:nvPr/>
          </p:nvSpPr>
          <p:spPr>
            <a:xfrm>
              <a:off x="929913" y="15450"/>
              <a:ext cx="880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SV" b="1" dirty="0">
                  <a:solidFill>
                    <a:schemeClr val="bg1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Dubai" panose="020B0503030403030204" pitchFamily="34" charset="-78"/>
                </a:rPr>
                <a:t>wamba</a:t>
              </a:r>
              <a:endParaRPr lang="es-SV" sz="1200" b="1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3DBB8660-5F82-4F13-85E5-9CB1638C9C84}"/>
              </a:ext>
            </a:extLst>
          </p:cNvPr>
          <p:cNvSpPr/>
          <p:nvPr/>
        </p:nvSpPr>
        <p:spPr>
          <a:xfrm>
            <a:off x="5032152" y="157510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¿Qué es Wamba?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82B61FB-BBB6-4F79-8738-D1E465B82D10}"/>
              </a:ext>
            </a:extLst>
          </p:cNvPr>
          <p:cNvSpPr/>
          <p:nvPr/>
        </p:nvSpPr>
        <p:spPr>
          <a:xfrm>
            <a:off x="8095969" y="171158"/>
            <a:ext cx="1659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¿Cómo </a:t>
            </a:r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Funciona</a:t>
            </a:r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5DCE0E9-7175-427C-8ED7-AF42BA1350E8}"/>
              </a:ext>
            </a:extLst>
          </p:cNvPr>
          <p:cNvSpPr/>
          <p:nvPr/>
        </p:nvSpPr>
        <p:spPr>
          <a:xfrm>
            <a:off x="6766273" y="157510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 </a:t>
            </a:r>
            <a:r>
              <a:rPr lang="es-SV" sz="1600" dirty="0" smtClean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Beneficios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2B61FB-BBB6-4F79-8738-D1E465B82D10}"/>
              </a:ext>
            </a:extLst>
          </p:cNvPr>
          <p:cNvSpPr/>
          <p:nvPr/>
        </p:nvSpPr>
        <p:spPr>
          <a:xfrm>
            <a:off x="9812934" y="185035"/>
            <a:ext cx="2241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accent5">
                    <a:lumMod val="50000"/>
                  </a:schemeClr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¿Cómo </a:t>
            </a:r>
            <a:r>
              <a:rPr lang="es-SV" sz="1600" dirty="0" smtClean="0">
                <a:solidFill>
                  <a:schemeClr val="accent5">
                    <a:lumMod val="50000"/>
                  </a:schemeClr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Implementamos?</a:t>
            </a:r>
            <a:endParaRPr lang="es-SV" sz="1100" dirty="0">
              <a:solidFill>
                <a:schemeClr val="accent5">
                  <a:lumMod val="50000"/>
                </a:schemeClr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883505" y="871516"/>
            <a:ext cx="6592529" cy="771288"/>
            <a:chOff x="2665923" y="660903"/>
            <a:chExt cx="6592529" cy="77128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1258160-C6F6-40DA-9EBD-6411B1C3D00A}"/>
                </a:ext>
              </a:extLst>
            </p:cNvPr>
            <p:cNvSpPr/>
            <p:nvPr/>
          </p:nvSpPr>
          <p:spPr>
            <a:xfrm>
              <a:off x="3123124" y="1094913"/>
              <a:ext cx="5215454" cy="3372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kern="1200" dirty="0" smtClean="0">
                  <a:solidFill>
                    <a:srgbClr val="141D2E"/>
                  </a:solidFill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La solución inteligente para Impulsar el Turismo Sostenible</a:t>
              </a:r>
              <a:endParaRPr lang="es-SV" sz="1500" dirty="0">
                <a:solidFill>
                  <a:srgbClr val="141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2665923" y="660903"/>
              <a:ext cx="6592529" cy="471791"/>
              <a:chOff x="1607076" y="889212"/>
              <a:chExt cx="5258575" cy="471791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EE01FCE4-98CD-4069-A4D6-32DE72E3AC66}"/>
                  </a:ext>
                </a:extLst>
              </p:cNvPr>
              <p:cNvSpPr/>
              <p:nvPr/>
            </p:nvSpPr>
            <p:spPr>
              <a:xfrm>
                <a:off x="1607076" y="897498"/>
                <a:ext cx="2124282" cy="463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SV" sz="2400" dirty="0">
                    <a:solidFill>
                      <a:srgbClr val="A6A6A6"/>
                    </a:solidFill>
                    <a:latin typeface="Bahnschrift Light SemiCondensed" panose="020B0502040204020203" pitchFamily="34" charset="0"/>
                    <a:ea typeface="Microsoft YaHei Light" panose="020B0502040204020203" pitchFamily="34" charset="-122"/>
                    <a:cs typeface="Times New Roman" panose="02020603050405020304" pitchFamily="18" charset="0"/>
                  </a:rPr>
                  <a:t>¿</a:t>
                </a:r>
                <a:r>
                  <a:rPr lang="es-SV" sz="2400" dirty="0" smtClean="0">
                    <a:solidFill>
                      <a:srgbClr val="A6A6A6"/>
                    </a:solidFill>
                    <a:latin typeface="Bahnschrift Light SemiCondensed" panose="020B0502040204020203" pitchFamily="34" charset="0"/>
                    <a:ea typeface="Microsoft YaHei Light" panose="020B0502040204020203" pitchFamily="34" charset="-122"/>
                    <a:cs typeface="Times New Roman" panose="02020603050405020304" pitchFamily="18" charset="0"/>
                  </a:rPr>
                  <a:t>Como Implementar </a:t>
                </a:r>
                <a:endParaRPr lang="es-SV" sz="2400" dirty="0">
                  <a:solidFill>
                    <a:srgbClr val="A6A6A6"/>
                  </a:solidFill>
                  <a:latin typeface="Bahnschrift Light SemiCondensed" panose="020B0502040204020203" pitchFamily="34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EE01FCE4-98CD-4069-A4D6-32DE72E3AC66}"/>
                  </a:ext>
                </a:extLst>
              </p:cNvPr>
              <p:cNvSpPr/>
              <p:nvPr/>
            </p:nvSpPr>
            <p:spPr>
              <a:xfrm>
                <a:off x="3565393" y="889212"/>
                <a:ext cx="3300258" cy="463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SV" sz="3200" b="1" dirty="0" smtClean="0">
                    <a:solidFill>
                      <a:srgbClr val="5AD31B"/>
                    </a:solidFill>
                    <a:latin typeface="Dubai" panose="020B0503030403030204" pitchFamily="34" charset="-78"/>
                    <a:ea typeface="Microsoft YaHei Light" panose="020B0502040204020203" pitchFamily="34" charset="-122"/>
                    <a:cs typeface="Dubai" panose="020B0503030403030204" pitchFamily="34" charset="-78"/>
                  </a:rPr>
                  <a:t>la Plataforma Wamba?</a:t>
                </a:r>
                <a:endParaRPr lang="es-SV" sz="3200" b="1" dirty="0">
                  <a:solidFill>
                    <a:srgbClr val="5AD31B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Dubai" panose="020B0503030403030204" pitchFamily="34" charset="-78"/>
                </a:endParaRPr>
              </a:p>
            </p:txBody>
          </p:sp>
        </p:grpSp>
      </p:grpSp>
      <p:grpSp>
        <p:nvGrpSpPr>
          <p:cNvPr id="18" name="Grupo 17"/>
          <p:cNvGrpSpPr/>
          <p:nvPr/>
        </p:nvGrpSpPr>
        <p:grpSpPr>
          <a:xfrm>
            <a:off x="8429199" y="2086259"/>
            <a:ext cx="3167363" cy="1354005"/>
            <a:chOff x="4768127" y="4506225"/>
            <a:chExt cx="3167363" cy="1354005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644" y="4506225"/>
              <a:ext cx="612000" cy="612000"/>
            </a:xfrm>
            <a:prstGeom prst="rect">
              <a:avLst/>
            </a:prstGeom>
          </p:spPr>
        </p:pic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CD579FA-E93E-4C8C-B518-2B87A58B4567}"/>
                </a:ext>
              </a:extLst>
            </p:cNvPr>
            <p:cNvSpPr/>
            <p:nvPr/>
          </p:nvSpPr>
          <p:spPr>
            <a:xfrm>
              <a:off x="5494337" y="4564551"/>
              <a:ext cx="2441153" cy="55367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SV" sz="1600" dirty="0" smtClean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Articulación </a:t>
              </a:r>
              <a:r>
                <a:rPr lang="es-SV" sz="1600" dirty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con Comercios </a:t>
              </a:r>
              <a:r>
                <a:rPr lang="es-SV" sz="1600" dirty="0" smtClean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Locales y Emprendedores</a:t>
              </a:r>
              <a:endParaRPr lang="es-SV" sz="1600" dirty="0">
                <a:solidFill>
                  <a:srgbClr val="5AD31B"/>
                </a:solidFill>
                <a:ea typeface="Microsoft YaHei Light" panose="020B0502040204020203" pitchFamily="34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dirty="0"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FC30CDC9-19B1-479A-8FA1-5723126D2E45}"/>
                </a:ext>
              </a:extLst>
            </p:cNvPr>
            <p:cNvSpPr/>
            <p:nvPr/>
          </p:nvSpPr>
          <p:spPr>
            <a:xfrm>
              <a:off x="4768127" y="5208687"/>
              <a:ext cx="3100079" cy="65154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dirty="0" smtClean="0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Para la implementación del programa de fidelización y turismo sostenible.  </a:t>
              </a:r>
              <a:endParaRPr lang="es-SV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821821" y="2209737"/>
            <a:ext cx="3160595" cy="1966192"/>
            <a:chOff x="4821821" y="2209737"/>
            <a:chExt cx="3160595" cy="1966192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6CD579FA-E93E-4C8C-B518-2B87A58B4567}"/>
                </a:ext>
              </a:extLst>
            </p:cNvPr>
            <p:cNvSpPr/>
            <p:nvPr/>
          </p:nvSpPr>
          <p:spPr>
            <a:xfrm>
              <a:off x="5602785" y="2220132"/>
              <a:ext cx="1728331" cy="72369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SV" sz="1600" dirty="0" smtClean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Articulación </a:t>
              </a:r>
              <a:r>
                <a:rPr lang="es-SV" sz="1600" dirty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con </a:t>
              </a:r>
            </a:p>
            <a:p>
              <a:pPr>
                <a:lnSpc>
                  <a:spcPct val="107000"/>
                </a:lnSpc>
              </a:pPr>
              <a:r>
                <a:rPr lang="es-SV" sz="1600" dirty="0" smtClean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la Municipalidad </a:t>
              </a:r>
              <a:endParaRPr lang="es-SV" sz="1600" dirty="0">
                <a:solidFill>
                  <a:srgbClr val="5AD31B"/>
                </a:solidFill>
                <a:ea typeface="Microsoft YaHei Light" panose="020B0502040204020203" pitchFamily="34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dirty="0"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337" y="2209737"/>
              <a:ext cx="612000" cy="612000"/>
            </a:xfrm>
            <a:prstGeom prst="rect">
              <a:avLst/>
            </a:prstGeom>
          </p:spPr>
        </p:pic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C30CDC9-19B1-479A-8FA1-5723126D2E45}"/>
                </a:ext>
              </a:extLst>
            </p:cNvPr>
            <p:cNvSpPr/>
            <p:nvPr/>
          </p:nvSpPr>
          <p:spPr>
            <a:xfrm>
              <a:off x="4821821" y="2821736"/>
              <a:ext cx="3160595" cy="135419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dirty="0" smtClean="0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Para la implementació</a:t>
              </a:r>
              <a:r>
                <a:rPr lang="es-SV" sz="1500" dirty="0" smtClean="0">
                  <a:solidFill>
                    <a:srgbClr val="404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 del sistema de recuperación, gestión de materiales, el programa de municipio sostenible y programa de proyectos de impacto social y medioambiental.  </a:t>
              </a:r>
              <a:endParaRPr lang="es-SV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945637" y="4652120"/>
            <a:ext cx="3160595" cy="1534419"/>
            <a:chOff x="8428085" y="2126254"/>
            <a:chExt cx="3160595" cy="1534419"/>
          </a:xfrm>
        </p:grpSpPr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573" y="2126254"/>
              <a:ext cx="612000" cy="612000"/>
            </a:xfrm>
            <a:prstGeom prst="rect">
              <a:avLst/>
            </a:prstGeom>
          </p:spPr>
        </p:pic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6CD579FA-E93E-4C8C-B518-2B87A58B4567}"/>
                </a:ext>
              </a:extLst>
            </p:cNvPr>
            <p:cNvSpPr/>
            <p:nvPr/>
          </p:nvSpPr>
          <p:spPr>
            <a:xfrm>
              <a:off x="9225812" y="2126887"/>
              <a:ext cx="1728331" cy="72369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SV" sz="1600" dirty="0" smtClean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Articulación </a:t>
              </a:r>
              <a:r>
                <a:rPr lang="es-SV" sz="1600" dirty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con </a:t>
              </a:r>
            </a:p>
            <a:p>
              <a:pPr>
                <a:lnSpc>
                  <a:spcPct val="107000"/>
                </a:lnSpc>
              </a:pPr>
              <a:r>
                <a:rPr lang="es-SV" sz="1600" dirty="0" smtClean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la Comunidad </a:t>
              </a:r>
              <a:endParaRPr lang="es-SV" sz="1600" dirty="0">
                <a:solidFill>
                  <a:srgbClr val="5AD31B"/>
                </a:solidFill>
                <a:ea typeface="Microsoft YaHei Light" panose="020B0502040204020203" pitchFamily="34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dirty="0"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C30CDC9-19B1-479A-8FA1-5723126D2E45}"/>
                </a:ext>
              </a:extLst>
            </p:cNvPr>
            <p:cNvSpPr/>
            <p:nvPr/>
          </p:nvSpPr>
          <p:spPr>
            <a:xfrm>
              <a:off x="8428085" y="2821737"/>
              <a:ext cx="3160595" cy="838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dirty="0" smtClean="0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Para la implementació</a:t>
              </a:r>
              <a:r>
                <a:rPr lang="es-SV" sz="1500" dirty="0" smtClean="0">
                  <a:solidFill>
                    <a:srgbClr val="404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 de los proyectos de impacto social y medio ambiental en las comunidades.</a:t>
              </a:r>
              <a:endParaRPr lang="es-SV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8416749" y="4549803"/>
            <a:ext cx="3059285" cy="1490744"/>
            <a:chOff x="8416749" y="4549803"/>
            <a:chExt cx="3059285" cy="1490744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6CD579FA-E93E-4C8C-B518-2B87A58B4567}"/>
                </a:ext>
              </a:extLst>
            </p:cNvPr>
            <p:cNvSpPr/>
            <p:nvPr/>
          </p:nvSpPr>
          <p:spPr>
            <a:xfrm>
              <a:off x="9131946" y="4591169"/>
              <a:ext cx="1728331" cy="72369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SV" sz="1600" dirty="0" smtClean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Articulación </a:t>
              </a:r>
              <a:r>
                <a:rPr lang="es-SV" sz="1600" dirty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con </a:t>
              </a:r>
            </a:p>
            <a:p>
              <a:pPr>
                <a:lnSpc>
                  <a:spcPct val="107000"/>
                </a:lnSpc>
              </a:pPr>
              <a:r>
                <a:rPr lang="es-SV" sz="1600" dirty="0" smtClean="0">
                  <a:solidFill>
                    <a:srgbClr val="5AD31B"/>
                  </a:solidFill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Actores locales</a:t>
              </a:r>
              <a:endParaRPr lang="es-SV" sz="1600" dirty="0">
                <a:solidFill>
                  <a:srgbClr val="5AD31B"/>
                </a:solidFill>
                <a:ea typeface="Microsoft YaHei Light" panose="020B0502040204020203" pitchFamily="34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dirty="0"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 </a:t>
              </a:r>
              <a:endParaRPr lang="es-SV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FC30CDC9-19B1-479A-8FA1-5723126D2E45}"/>
                </a:ext>
              </a:extLst>
            </p:cNvPr>
            <p:cNvSpPr/>
            <p:nvPr/>
          </p:nvSpPr>
          <p:spPr>
            <a:xfrm>
              <a:off x="8416749" y="5201611"/>
              <a:ext cx="3059285" cy="838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SV" sz="1500" dirty="0" smtClean="0"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Para la implementació</a:t>
              </a:r>
              <a:r>
                <a:rPr lang="es-SV" sz="1500" dirty="0" smtClean="0">
                  <a:solidFill>
                    <a:srgbClr val="404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 del programa de educación ambiental y gestión de materiales reciclables en el municipio.</a:t>
              </a:r>
              <a:endParaRPr lang="es-SV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825" y="4549803"/>
              <a:ext cx="612000" cy="612000"/>
            </a:xfrm>
            <a:prstGeom prst="rect">
              <a:avLst/>
            </a:prstGeom>
          </p:spPr>
        </p:pic>
      </p:grpSp>
      <p:grpSp>
        <p:nvGrpSpPr>
          <p:cNvPr id="67" name="Grupo 66"/>
          <p:cNvGrpSpPr/>
          <p:nvPr/>
        </p:nvGrpSpPr>
        <p:grpSpPr>
          <a:xfrm>
            <a:off x="129919" y="1822286"/>
            <a:ext cx="4590277" cy="4288185"/>
            <a:chOff x="80670" y="1411655"/>
            <a:chExt cx="4590277" cy="4288185"/>
          </a:xfrm>
        </p:grpSpPr>
        <p:grpSp>
          <p:nvGrpSpPr>
            <p:cNvPr id="56" name="Grupo 55"/>
            <p:cNvGrpSpPr/>
            <p:nvPr/>
          </p:nvGrpSpPr>
          <p:grpSpPr>
            <a:xfrm>
              <a:off x="1377061" y="1411655"/>
              <a:ext cx="1656000" cy="3240000"/>
              <a:chOff x="861903" y="329628"/>
              <a:chExt cx="3084394" cy="5977720"/>
            </a:xfrm>
          </p:grpSpPr>
          <p:pic>
            <p:nvPicPr>
              <p:cNvPr id="61" name="Imagen 60"/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0" t="6965" r="11675" b="5870"/>
              <a:stretch/>
            </p:blipFill>
            <p:spPr>
              <a:xfrm>
                <a:off x="861903" y="329628"/>
                <a:ext cx="3084394" cy="5977720"/>
              </a:xfrm>
              <a:prstGeom prst="rect">
                <a:avLst/>
              </a:prstGeom>
            </p:spPr>
          </p:pic>
          <p:pic>
            <p:nvPicPr>
              <p:cNvPr id="62" name="Imagen 61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3542" y="943036"/>
                <a:ext cx="2563650" cy="4557600"/>
              </a:xfrm>
              <a:prstGeom prst="rect">
                <a:avLst/>
              </a:prstGeom>
            </p:spPr>
          </p:pic>
        </p:grpSp>
        <p:grpSp>
          <p:nvGrpSpPr>
            <p:cNvPr id="55" name="Grupo 54"/>
            <p:cNvGrpSpPr/>
            <p:nvPr/>
          </p:nvGrpSpPr>
          <p:grpSpPr>
            <a:xfrm>
              <a:off x="2706168" y="1715923"/>
              <a:ext cx="1764000" cy="3470400"/>
              <a:chOff x="769661" y="290637"/>
              <a:chExt cx="3084394" cy="5977720"/>
            </a:xfrm>
          </p:grpSpPr>
          <p:pic>
            <p:nvPicPr>
              <p:cNvPr id="63" name="Imagen 62"/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20" t="6965" r="11675" b="5870"/>
              <a:stretch/>
            </p:blipFill>
            <p:spPr>
              <a:xfrm>
                <a:off x="769661" y="290637"/>
                <a:ext cx="3084394" cy="5977720"/>
              </a:xfrm>
              <a:prstGeom prst="rect">
                <a:avLst/>
              </a:prstGeom>
            </p:spPr>
          </p:pic>
          <p:pic>
            <p:nvPicPr>
              <p:cNvPr id="64" name="Imagen 63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0033" y="956538"/>
                <a:ext cx="2563650" cy="4557600"/>
              </a:xfrm>
              <a:prstGeom prst="rect">
                <a:avLst/>
              </a:prstGeom>
            </p:spPr>
          </p:pic>
        </p:grpSp>
        <p:pic>
          <p:nvPicPr>
            <p:cNvPr id="65" name="Imagen 64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670" y="2787480"/>
              <a:ext cx="4590277" cy="2912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2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55" y="1013923"/>
            <a:ext cx="1908000" cy="3384817"/>
          </a:xfrm>
          <a:prstGeom prst="rect">
            <a:avLst/>
          </a:prstGeom>
        </p:spPr>
      </p:pic>
      <p:pic>
        <p:nvPicPr>
          <p:cNvPr id="2" name="Imagen 1" descr="Imagen relacionada">
            <a:extLst>
              <a:ext uri="{FF2B5EF4-FFF2-40B4-BE49-F238E27FC236}">
                <a16:creationId xmlns:a16="http://schemas.microsoft.com/office/drawing/2014/main" id="{6C73C177-8013-4EEA-AFAF-B979D15B0A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325" y="488418"/>
            <a:ext cx="4679149" cy="48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CD579FA-E93E-4C8C-B518-2B87A58B4567}"/>
              </a:ext>
            </a:extLst>
          </p:cNvPr>
          <p:cNvSpPr/>
          <p:nvPr/>
        </p:nvSpPr>
        <p:spPr>
          <a:xfrm>
            <a:off x="6369155" y="1597476"/>
            <a:ext cx="1891107" cy="254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1500" kern="1200" dirty="0">
                <a:solidFill>
                  <a:srgbClr val="073D43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Comunidad w</a:t>
            </a:r>
            <a:r>
              <a:rPr lang="es-SV" sz="1500" kern="1200" dirty="0">
                <a:solidFill>
                  <a:srgbClr val="92D050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a</a:t>
            </a:r>
            <a:r>
              <a:rPr lang="es-SV" sz="1500" kern="1200" dirty="0">
                <a:solidFill>
                  <a:srgbClr val="073D43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mba 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1500" dirty="0"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 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C30CDC9-19B1-479A-8FA1-5723126D2E45}"/>
              </a:ext>
            </a:extLst>
          </p:cNvPr>
          <p:cNvSpPr/>
          <p:nvPr/>
        </p:nvSpPr>
        <p:spPr>
          <a:xfrm>
            <a:off x="6096961" y="1932766"/>
            <a:ext cx="2697398" cy="11800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15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Formar parte de la comunidad que está transformando las ciudades por medio del reciclaje inclusivo y colaborativo. 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178A5F-57FC-4CBB-BB4B-4259232E77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00" y="1681278"/>
            <a:ext cx="224155" cy="2241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7D9CC3-E542-46DB-9FDA-AD0E17090EB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56" y="3653566"/>
            <a:ext cx="284480" cy="2844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B1B855-CF82-4D51-9242-DDCC50F23EDF}"/>
              </a:ext>
            </a:extLst>
          </p:cNvPr>
          <p:cNvSpPr/>
          <p:nvPr/>
        </p:nvSpPr>
        <p:spPr>
          <a:xfrm>
            <a:off x="6386775" y="3633448"/>
            <a:ext cx="2074579" cy="3261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1500" kern="1200" dirty="0" smtClean="0">
                <a:solidFill>
                  <a:srgbClr val="073D43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Reciclar de forma fácil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1500" dirty="0"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 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645F8C-03A5-41CD-B7C2-7B383BD89FD9}"/>
              </a:ext>
            </a:extLst>
          </p:cNvPr>
          <p:cNvSpPr/>
          <p:nvPr/>
        </p:nvSpPr>
        <p:spPr>
          <a:xfrm>
            <a:off x="6102127" y="4016083"/>
            <a:ext cx="2359227" cy="9008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1600" dirty="0" smtClean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Reciclar sin salir de casa o encontrar </a:t>
            </a:r>
            <a:r>
              <a:rPr lang="es-SV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forma ágil tu Ecoestación más cercana. 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AE5981F-94CE-4FA3-9887-EFA90EAEA86F}"/>
              </a:ext>
            </a:extLst>
          </p:cNvPr>
          <p:cNvSpPr/>
          <p:nvPr/>
        </p:nvSpPr>
        <p:spPr>
          <a:xfrm>
            <a:off x="9223716" y="1594703"/>
            <a:ext cx="1924050" cy="2540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1500" kern="1200" dirty="0">
                <a:solidFill>
                  <a:srgbClr val="073D43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Puntos electrónicos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1500" dirty="0"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 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5FAF14A-12C8-4C6C-B115-074D357D101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74" y="1632197"/>
            <a:ext cx="222885" cy="22288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4317532-956C-498F-88EC-64F7BC547440}"/>
              </a:ext>
            </a:extLst>
          </p:cNvPr>
          <p:cNvSpPr/>
          <p:nvPr/>
        </p:nvSpPr>
        <p:spPr>
          <a:xfrm>
            <a:off x="8925264" y="1913410"/>
            <a:ext cx="2947820" cy="16754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15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Acumular puntos electrónicos por cada </a:t>
            </a:r>
            <a:r>
              <a:rPr lang="es-SV" sz="1500" dirty="0" smtClean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envase de plástico tipo PET, HDPE, LDPE, Vidrio y Lata de aluminio </a:t>
            </a:r>
            <a:r>
              <a:rPr lang="es-SV" sz="15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canjearlos en la red de comercios aliados o donarlos para apoyar un proyecto en tu ciudad.  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7348D48-8330-45CF-B478-48352224286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030" y="3692264"/>
            <a:ext cx="267335" cy="26733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2378999-021C-452E-BE0E-E386CC3CDBD7}"/>
              </a:ext>
            </a:extLst>
          </p:cNvPr>
          <p:cNvSpPr/>
          <p:nvPr/>
        </p:nvSpPr>
        <p:spPr>
          <a:xfrm>
            <a:off x="9220859" y="3672312"/>
            <a:ext cx="2593038" cy="389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1500" kern="1200" dirty="0">
                <a:solidFill>
                  <a:srgbClr val="073D43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Tu Aporte al medio ambiente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1500" dirty="0"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 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AB5B7AC-7C00-459C-8F8B-2FDC538E9AD2}"/>
              </a:ext>
            </a:extLst>
          </p:cNvPr>
          <p:cNvSpPr/>
          <p:nvPr/>
        </p:nvSpPr>
        <p:spPr>
          <a:xfrm>
            <a:off x="8889222" y="3973254"/>
            <a:ext cx="3014788" cy="8664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15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Conocer como tu acción contribuye a reducir la huella de </a:t>
            </a:r>
            <a:r>
              <a:rPr lang="es-SV" sz="1500" dirty="0" smtClean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carbono en tu ciudad o municipio</a:t>
            </a:r>
            <a:endParaRPr lang="es-SV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DC6BBB-1BDA-47FE-A4C5-A68C53142672}"/>
              </a:ext>
            </a:extLst>
          </p:cNvPr>
          <p:cNvSpPr/>
          <p:nvPr/>
        </p:nvSpPr>
        <p:spPr>
          <a:xfrm>
            <a:off x="0" y="5334942"/>
            <a:ext cx="12175958" cy="1248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SV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1F0FBBD-EC7C-4887-A4E5-624FE9091021}"/>
              </a:ext>
            </a:extLst>
          </p:cNvPr>
          <p:cNvSpPr/>
          <p:nvPr/>
        </p:nvSpPr>
        <p:spPr>
          <a:xfrm>
            <a:off x="2096299" y="5589954"/>
            <a:ext cx="8545712" cy="4095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2600" kern="1200" dirty="0">
                <a:solidFill>
                  <a:srgbClr val="073D43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La Manera Inteligente de Reciclar y Cuidar el Medio Ambiente  </a:t>
            </a:r>
            <a:endParaRPr lang="es-SV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8468740-D79B-47B5-B640-2453576F77B5}"/>
              </a:ext>
            </a:extLst>
          </p:cNvPr>
          <p:cNvSpPr/>
          <p:nvPr/>
        </p:nvSpPr>
        <p:spPr>
          <a:xfrm>
            <a:off x="3465095" y="5999564"/>
            <a:ext cx="5350351" cy="4179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2000" dirty="0" smtClean="0">
                <a:solidFill>
                  <a:srgbClr val="073D43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Ahora</a:t>
            </a:r>
            <a:r>
              <a:rPr lang="es-SV" sz="2000" kern="1200" dirty="0" smtClean="0">
                <a:solidFill>
                  <a:srgbClr val="073D43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s-SV" sz="2000" kern="1200" dirty="0">
                <a:solidFill>
                  <a:srgbClr val="073D43"/>
                </a:solidFill>
                <a:effectLst/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está en tus manos, solo depende de ti </a:t>
            </a:r>
            <a:endParaRPr lang="es-SV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78934DA-A358-4092-A65D-1551BA0999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0" b="17317"/>
          <a:stretch/>
        </p:blipFill>
        <p:spPr>
          <a:xfrm>
            <a:off x="4387242" y="4759003"/>
            <a:ext cx="1369113" cy="448433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6441132" y="495729"/>
            <a:ext cx="4748627" cy="499754"/>
            <a:chOff x="6305645" y="491654"/>
            <a:chExt cx="4748627" cy="499754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EE01FCE4-98CD-4069-A4D6-32DE72E3AC66}"/>
                </a:ext>
              </a:extLst>
            </p:cNvPr>
            <p:cNvSpPr/>
            <p:nvPr/>
          </p:nvSpPr>
          <p:spPr>
            <a:xfrm>
              <a:off x="6305645" y="527903"/>
              <a:ext cx="1619155" cy="46350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s-SV" sz="2400" dirty="0" smtClean="0">
                  <a:solidFill>
                    <a:srgbClr val="A6A6A6"/>
                  </a:solidFill>
                  <a:latin typeface="Bahnschrift Light SemiCondensed" panose="020B0502040204020203" pitchFamily="34" charset="0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Con la APP</a:t>
              </a:r>
              <a:endParaRPr lang="es-SV" sz="2400" dirty="0">
                <a:solidFill>
                  <a:srgbClr val="A6A6A6"/>
                </a:solidFill>
                <a:latin typeface="Bahnschrift Light SemiCondensed" panose="020B0502040204020203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E01FCE4-98CD-4069-A4D6-32DE72E3AC66}"/>
                </a:ext>
              </a:extLst>
            </p:cNvPr>
            <p:cNvSpPr/>
            <p:nvPr/>
          </p:nvSpPr>
          <p:spPr>
            <a:xfrm>
              <a:off x="7709754" y="491654"/>
              <a:ext cx="3344518" cy="46350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s-SV" sz="3200" b="1" dirty="0" smtClean="0">
                  <a:solidFill>
                    <a:srgbClr val="5AD31B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Dubai" panose="020B0503030403030204" pitchFamily="34" charset="-78"/>
                </a:rPr>
                <a:t>Wamba podrás?</a:t>
              </a:r>
              <a:endParaRPr lang="es-SV" sz="3200" b="1" dirty="0">
                <a:solidFill>
                  <a:srgbClr val="5AD31B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1258160-C6F6-40DA-9EBD-6411B1C3D00A}"/>
              </a:ext>
            </a:extLst>
          </p:cNvPr>
          <p:cNvSpPr/>
          <p:nvPr/>
        </p:nvSpPr>
        <p:spPr>
          <a:xfrm>
            <a:off x="6388205" y="905039"/>
            <a:ext cx="4648029" cy="4257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2000" kern="1200" dirty="0" smtClean="0">
                <a:solidFill>
                  <a:srgbClr val="141D2E"/>
                </a:solidFill>
                <a:effectLst/>
                <a:ea typeface="Microsoft YaHei Light" panose="020B0502040204020203" pitchFamily="34" charset="-122"/>
                <a:cs typeface="Times New Roman" panose="02020603050405020304" pitchFamily="18" charset="0"/>
              </a:rPr>
              <a:t>Transformar Vidas y Ciudades</a:t>
            </a:r>
            <a:endParaRPr lang="es-SV" sz="2000" dirty="0">
              <a:solidFill>
                <a:srgbClr val="141D2E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23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 64">
            <a:extLst>
              <a:ext uri="{FF2B5EF4-FFF2-40B4-BE49-F238E27FC236}">
                <a16:creationId xmlns:a16="http://schemas.microsoft.com/office/drawing/2014/main" id="{A92183BA-1B00-429E-80B6-FBB1702281EB}"/>
              </a:ext>
            </a:extLst>
          </p:cNvPr>
          <p:cNvSpPr/>
          <p:nvPr/>
        </p:nvSpPr>
        <p:spPr>
          <a:xfrm>
            <a:off x="-5363" y="138614"/>
            <a:ext cx="12192000" cy="365125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69" name="Grupo 68"/>
          <p:cNvGrpSpPr/>
          <p:nvPr/>
        </p:nvGrpSpPr>
        <p:grpSpPr>
          <a:xfrm>
            <a:off x="901002" y="54009"/>
            <a:ext cx="1480780" cy="600607"/>
            <a:chOff x="329502" y="-65117"/>
            <a:chExt cx="1480780" cy="600607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02" y="-65117"/>
              <a:ext cx="568536" cy="600607"/>
            </a:xfrm>
            <a:prstGeom prst="rect">
              <a:avLst/>
            </a:prstGeom>
          </p:spPr>
        </p:pic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3DBB8660-5F82-4F13-85E5-9CB1638C9C84}"/>
                </a:ext>
              </a:extLst>
            </p:cNvPr>
            <p:cNvSpPr/>
            <p:nvPr/>
          </p:nvSpPr>
          <p:spPr>
            <a:xfrm>
              <a:off x="929913" y="15450"/>
              <a:ext cx="880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SV" b="1" dirty="0">
                  <a:solidFill>
                    <a:schemeClr val="bg1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Dubai" panose="020B0503030403030204" pitchFamily="34" charset="-78"/>
                </a:rPr>
                <a:t>wamba</a:t>
              </a:r>
              <a:endParaRPr lang="es-SV" sz="1200" b="1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75DCE0E9-7175-427C-8ED7-AF42BA1350E8}"/>
              </a:ext>
            </a:extLst>
          </p:cNvPr>
          <p:cNvSpPr/>
          <p:nvPr/>
        </p:nvSpPr>
        <p:spPr>
          <a:xfrm>
            <a:off x="10448325" y="176321"/>
            <a:ext cx="1037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Beneficios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482102" y="825146"/>
            <a:ext cx="5823475" cy="5768691"/>
            <a:chOff x="631916" y="843647"/>
            <a:chExt cx="5823475" cy="5768691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16" y="843647"/>
              <a:ext cx="5823475" cy="57686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C501C103-61A7-DC4A-A37D-0C2D7C7CD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949" y="2969255"/>
              <a:ext cx="504000" cy="430773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0E1344F-2268-4C41-A275-42AE57891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045" y="2884645"/>
              <a:ext cx="648000" cy="55385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14314DC-171E-2E44-8E5C-58342AF79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35" y="2009587"/>
              <a:ext cx="532591" cy="455209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1BA6426D-FCC1-864E-859E-E8A72A05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532" y="3738951"/>
              <a:ext cx="547396" cy="467865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7DFF1BB-0E2F-1D4E-B027-D8AE0E357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480" y="1150698"/>
              <a:ext cx="648000" cy="553852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B36A0490-153A-AD4E-BAA4-90A82020FC15}"/>
                </a:ext>
              </a:extLst>
            </p:cNvPr>
            <p:cNvGrpSpPr/>
            <p:nvPr/>
          </p:nvGrpSpPr>
          <p:grpSpPr>
            <a:xfrm rot="20577231">
              <a:off x="3371838" y="4125371"/>
              <a:ext cx="398221" cy="612000"/>
              <a:chOff x="5370947" y="5328195"/>
              <a:chExt cx="502703" cy="898807"/>
            </a:xfr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grpSpPr>
          <p:pic>
            <p:nvPicPr>
              <p:cNvPr id="53" name="Picture 2" descr="Vector De Teléfono Celular, Iconos De Teléfono, Iconos De Celdas,  Inteligente PNG y Vector para Descargar Gratis | Pngtree | Iconos para  celular, Telefonos celulares, Iconos">
                <a:extLst>
                  <a:ext uri="{FF2B5EF4-FFF2-40B4-BE49-F238E27FC236}">
                    <a16:creationId xmlns:a16="http://schemas.microsoft.com/office/drawing/2014/main" id="{36A48222-22D5-F441-B836-B9A8921EB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438" b="968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10" r="21260"/>
              <a:stretch/>
            </p:blipFill>
            <p:spPr bwMode="auto">
              <a:xfrm>
                <a:off x="5370947" y="5328195"/>
                <a:ext cx="502703" cy="898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8B9DFFA0-FAD0-EC45-8BBF-967429F11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288" y="5697995"/>
                <a:ext cx="318872" cy="199964"/>
              </a:xfrm>
              <a:prstGeom prst="rect">
                <a:avLst/>
              </a:prstGeom>
              <a:effectLst/>
            </p:spPr>
          </p:pic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0E7600E7-67CC-194D-9966-3200C268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02" y="2295236"/>
              <a:ext cx="648000" cy="553852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930255AC-3FB0-804E-8ACD-34B914E3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648" y="1136316"/>
              <a:ext cx="648000" cy="553852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85E88E23-ED21-D940-94DA-9D0236439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70" y="3803520"/>
              <a:ext cx="648000" cy="553852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DF50C145-925F-8041-B95E-C2FAE9A7D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448" y="4931003"/>
              <a:ext cx="648000" cy="553852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B555C09B-8CD8-5745-B2E7-D25977E5F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904" y="5665902"/>
              <a:ext cx="892687" cy="762987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</p:pic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5D392003-1EB7-1240-9BD1-83D131F11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172" y="4868706"/>
              <a:ext cx="937855" cy="801594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</p:pic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5924BD7B-C184-E048-9932-7739F32E4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979" y="5665902"/>
              <a:ext cx="648000" cy="553852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</p:pic>
      </p:grpSp>
      <p:grpSp>
        <p:nvGrpSpPr>
          <p:cNvPr id="104" name="Grupo 103"/>
          <p:cNvGrpSpPr/>
          <p:nvPr/>
        </p:nvGrpSpPr>
        <p:grpSpPr>
          <a:xfrm>
            <a:off x="422894" y="2529798"/>
            <a:ext cx="4087784" cy="2544256"/>
            <a:chOff x="382966" y="2391266"/>
            <a:chExt cx="4087784" cy="2544256"/>
          </a:xfrm>
        </p:grpSpPr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74212F54-DDE7-4A47-B3C3-D080CB8612E7}"/>
                </a:ext>
              </a:extLst>
            </p:cNvPr>
            <p:cNvSpPr/>
            <p:nvPr/>
          </p:nvSpPr>
          <p:spPr>
            <a:xfrm>
              <a:off x="382966" y="2414629"/>
              <a:ext cx="3967759" cy="111573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SV" sz="9500" b="1" kern="1200" dirty="0">
                  <a:solidFill>
                    <a:srgbClr val="141D2E"/>
                  </a:solidFill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w</a:t>
              </a:r>
              <a:r>
                <a:rPr lang="es-SV" sz="9500" b="1" kern="1200" dirty="0">
                  <a:solidFill>
                    <a:srgbClr val="5AD31B"/>
                  </a:solidFill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a</a:t>
              </a:r>
              <a:r>
                <a:rPr lang="es-SV" sz="9500" b="1" kern="1200" dirty="0">
                  <a:solidFill>
                    <a:srgbClr val="141D2E"/>
                  </a:solidFill>
                  <a:effectLst/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mba</a:t>
              </a:r>
              <a:endParaRPr lang="es-SV" sz="9500" b="1" dirty="0">
                <a:solidFill>
                  <a:srgbClr val="141D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ángulo 105"/>
            <p:cNvSpPr/>
            <p:nvPr/>
          </p:nvSpPr>
          <p:spPr>
            <a:xfrm>
              <a:off x="382966" y="2391266"/>
              <a:ext cx="1923357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SV" sz="4000" dirty="0">
                  <a:solidFill>
                    <a:srgbClr val="499E81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La APP</a:t>
              </a:r>
            </a:p>
          </p:txBody>
        </p:sp>
        <p:sp>
          <p:nvSpPr>
            <p:cNvPr id="107" name="Rectángulo 106"/>
            <p:cNvSpPr/>
            <p:nvPr/>
          </p:nvSpPr>
          <p:spPr>
            <a:xfrm>
              <a:off x="523836" y="3887061"/>
              <a:ext cx="3946914" cy="75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SV" sz="4000" dirty="0">
                  <a:solidFill>
                    <a:srgbClr val="AFF500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Economía Circular</a:t>
              </a:r>
            </a:p>
          </p:txBody>
        </p:sp>
        <p:sp>
          <p:nvSpPr>
            <p:cNvPr id="108" name="Rectángulo 107"/>
            <p:cNvSpPr/>
            <p:nvPr/>
          </p:nvSpPr>
          <p:spPr>
            <a:xfrm>
              <a:off x="539814" y="3685629"/>
              <a:ext cx="3720890" cy="421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SV" sz="2000" b="1" dirty="0">
                  <a:solidFill>
                    <a:srgbClr val="499E81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LA MEJOR SOLUCION PARA LA</a:t>
              </a:r>
            </a:p>
          </p:txBody>
        </p:sp>
        <p:sp>
          <p:nvSpPr>
            <p:cNvPr id="109" name="Rectángulo 108"/>
            <p:cNvSpPr/>
            <p:nvPr/>
          </p:nvSpPr>
          <p:spPr>
            <a:xfrm>
              <a:off x="908613" y="4349208"/>
              <a:ext cx="3480249" cy="586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SV" sz="3000" dirty="0">
                  <a:solidFill>
                    <a:srgbClr val="499E81"/>
                  </a:solidFill>
                  <a:latin typeface="Dubai" panose="020B0503030403030204" pitchFamily="34" charset="-78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En El Salvador</a:t>
              </a:r>
            </a:p>
          </p:txBody>
        </p:sp>
        <p:sp>
          <p:nvSpPr>
            <p:cNvPr id="110" name="Rectangle 23">
              <a:extLst>
                <a:ext uri="{FF2B5EF4-FFF2-40B4-BE49-F238E27FC236}">
                  <a16:creationId xmlns:a16="http://schemas.microsoft.com/office/drawing/2014/main" id="{0AF3F7E1-2B2E-B648-852D-42A616FF9BB7}"/>
                </a:ext>
              </a:extLst>
            </p:cNvPr>
            <p:cNvSpPr/>
            <p:nvPr/>
          </p:nvSpPr>
          <p:spPr>
            <a:xfrm>
              <a:off x="4020063" y="2851364"/>
              <a:ext cx="187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V" b="1" dirty="0">
                  <a:solidFill>
                    <a:srgbClr val="141D2E"/>
                  </a:solidFill>
                  <a:latin typeface="Dubai" panose="020B0503030403030204" pitchFamily="34" charset="-78"/>
                  <a:cs typeface="Dubai" panose="020B0503030403030204" pitchFamily="34" charset="-78"/>
                  <a:sym typeface="Symbol" pitchFamily="2" charset="2"/>
                </a:rPr>
                <a:t></a:t>
              </a:r>
              <a:r>
                <a:rPr lang="en-SV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</a:t>
              </a:r>
              <a:endParaRPr lang="es-ES_tradnl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DBB8660-5F82-4F13-85E5-9CB1638C9C84}"/>
              </a:ext>
            </a:extLst>
          </p:cNvPr>
          <p:cNvSpPr/>
          <p:nvPr/>
        </p:nvSpPr>
        <p:spPr>
          <a:xfrm>
            <a:off x="5823866" y="185861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¿Qué es Wamba?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82B61FB-BBB6-4F79-8738-D1E465B82D10}"/>
              </a:ext>
            </a:extLst>
          </p:cNvPr>
          <p:cNvSpPr/>
          <p:nvPr/>
        </p:nvSpPr>
        <p:spPr>
          <a:xfrm>
            <a:off x="8792669" y="181836"/>
            <a:ext cx="1619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¿Cómo funciona?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5DCE0E9-7175-427C-8ED7-AF42BA1350E8}"/>
              </a:ext>
            </a:extLst>
          </p:cNvPr>
          <p:cNvSpPr/>
          <p:nvPr/>
        </p:nvSpPr>
        <p:spPr>
          <a:xfrm>
            <a:off x="7731675" y="174559"/>
            <a:ext cx="912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600" dirty="0">
                <a:solidFill>
                  <a:schemeClr val="bg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Dubai" panose="020B0503030403030204" pitchFamily="34" charset="-78"/>
              </a:rPr>
              <a:t>Ventajas</a:t>
            </a:r>
            <a:endParaRPr lang="es-SV" sz="1100" dirty="0">
              <a:solidFill>
                <a:schemeClr val="bg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Dubai" panose="020B0503030403030204" pitchFamily="34" charset="-78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10519" y="6329509"/>
            <a:ext cx="4221027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1600" dirty="0" smtClean="0">
                <a:solidFill>
                  <a:srgbClr val="499E8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Para más información visita </a:t>
            </a:r>
            <a:r>
              <a:rPr lang="es-SV" sz="1600" b="1" dirty="0" smtClean="0">
                <a:solidFill>
                  <a:srgbClr val="499E81"/>
                </a:solidFill>
                <a:latin typeface="Dubai" panose="020B0503030403030204" pitchFamily="34" charset="-78"/>
                <a:ea typeface="Microsoft YaHei Light" panose="020B0502040204020203" pitchFamily="34" charset="-122"/>
                <a:cs typeface="Times New Roman" panose="02020603050405020304" pitchFamily="18" charset="0"/>
              </a:rPr>
              <a:t>www.wambasv.com</a:t>
            </a:r>
            <a:endParaRPr lang="es-SV" sz="1600" b="1" dirty="0">
              <a:solidFill>
                <a:srgbClr val="499E81"/>
              </a:solidFill>
              <a:latin typeface="Dubai" panose="020B0503030403030204" pitchFamily="34" charset="-78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39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</TotalTime>
  <Words>524</Words>
  <Application>Microsoft Office PowerPoint</Application>
  <PresentationFormat>Panorámica</PresentationFormat>
  <Paragraphs>108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Microsoft YaHei Light</vt:lpstr>
      <vt:lpstr>Arial</vt:lpstr>
      <vt:lpstr>Bahnschrift Light SemiCondensed</vt:lpstr>
      <vt:lpstr>Calibri</vt:lpstr>
      <vt:lpstr>Calibri Light</vt:lpstr>
      <vt:lpstr>Dubai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Richard Olmedo</dc:creator>
  <cp:lastModifiedBy>Richard Olmedo</cp:lastModifiedBy>
  <cp:revision>386</cp:revision>
  <dcterms:created xsi:type="dcterms:W3CDTF">2020-04-07T17:17:13Z</dcterms:created>
  <dcterms:modified xsi:type="dcterms:W3CDTF">2021-09-06T22:01:20Z</dcterms:modified>
</cp:coreProperties>
</file>