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3"/>
  </p:notesMasterIdLst>
  <p:handoutMasterIdLst>
    <p:handoutMasterId r:id="rId14"/>
  </p:handoutMasterIdLst>
  <p:sldIdLst>
    <p:sldId id="424" r:id="rId2"/>
    <p:sldId id="405" r:id="rId3"/>
    <p:sldId id="409" r:id="rId4"/>
    <p:sldId id="400" r:id="rId5"/>
    <p:sldId id="411" r:id="rId6"/>
    <p:sldId id="412" r:id="rId7"/>
    <p:sldId id="413" r:id="rId8"/>
    <p:sldId id="425" r:id="rId9"/>
    <p:sldId id="426" r:id="rId10"/>
    <p:sldId id="428" r:id="rId11"/>
    <p:sldId id="429" r:id="rId12"/>
  </p:sldIdLst>
  <p:sldSz cx="12192000" cy="6858000"/>
  <p:notesSz cx="7019925" cy="93059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8"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6D"/>
    <a:srgbClr val="8B5F3C"/>
    <a:srgbClr val="CD834C"/>
    <a:srgbClr val="CC6600"/>
    <a:srgbClr val="5B9BD5"/>
    <a:srgbClr val="9AC13B"/>
    <a:srgbClr val="FEDE11"/>
    <a:srgbClr val="CCCC00"/>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1" autoAdjust="0"/>
    <p:restoredTop sz="96287" autoAdjust="0"/>
  </p:normalViewPr>
  <p:slideViewPr>
    <p:cSldViewPr>
      <p:cViewPr varScale="1">
        <p:scale>
          <a:sx n="69" d="100"/>
          <a:sy n="69" d="100"/>
        </p:scale>
        <p:origin x="1032" y="72"/>
      </p:cViewPr>
      <p:guideLst>
        <p:guide orient="horz" pos="2160"/>
        <p:guide pos="3868"/>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howGuides="1">
      <p:cViewPr varScale="1">
        <p:scale>
          <a:sx n="66" d="100"/>
          <a:sy n="66" d="100"/>
        </p:scale>
        <p:origin x="3062" y="48"/>
      </p:cViewPr>
      <p:guideLst>
        <p:guide orient="horz" pos="2931"/>
        <p:guide pos="221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s-SV"/>
          </a:p>
        </p:txBody>
      </p:sp>
      <p:sp>
        <p:nvSpPr>
          <p:cNvPr id="3" name="Marcador de fecha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5D4B391D-E8BE-4417-8083-5AAAC87ED510}" type="datetimeFigureOut">
              <a:rPr lang="es-SV" smtClean="0"/>
              <a:t>09/09/2021</a:t>
            </a:fld>
            <a:endParaRPr lang="es-SV"/>
          </a:p>
        </p:txBody>
      </p:sp>
      <p:sp>
        <p:nvSpPr>
          <p:cNvPr id="4" name="Marcador de pie de página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7DAD37A9-C067-41A9-8AF4-D978EFB15988}" type="slidenum">
              <a:rPr lang="es-SV" smtClean="0"/>
              <a:t>‹Nº›</a:t>
            </a:fld>
            <a:endParaRPr lang="es-SV"/>
          </a:p>
        </p:txBody>
      </p:sp>
    </p:spTree>
    <p:extLst>
      <p:ext uri="{BB962C8B-B14F-4D97-AF65-F5344CB8AC3E}">
        <p14:creationId xmlns:p14="http://schemas.microsoft.com/office/powerpoint/2010/main" val="2829488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s-SV"/>
          </a:p>
        </p:txBody>
      </p:sp>
      <p:sp>
        <p:nvSpPr>
          <p:cNvPr id="3" name="Marcador de fecha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748C904F-504E-4D39-9D61-F3669A15B16D}" type="datetimeFigureOut">
              <a:rPr lang="es-SV" smtClean="0"/>
              <a:t>09/09/2021</a:t>
            </a:fld>
            <a:endParaRPr lang="es-SV"/>
          </a:p>
        </p:txBody>
      </p:sp>
      <p:sp>
        <p:nvSpPr>
          <p:cNvPr id="4" name="Marcador de imagen de diapositiva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s-SV"/>
          </a:p>
        </p:txBody>
      </p:sp>
      <p:sp>
        <p:nvSpPr>
          <p:cNvPr id="5" name="Marcador de notas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0AF3DEC1-2713-438A-BA7D-E2308BF54209}" type="slidenum">
              <a:rPr lang="es-SV" smtClean="0"/>
              <a:t>‹Nº›</a:t>
            </a:fld>
            <a:endParaRPr lang="es-SV"/>
          </a:p>
        </p:txBody>
      </p:sp>
    </p:spTree>
    <p:extLst>
      <p:ext uri="{BB962C8B-B14F-4D97-AF65-F5344CB8AC3E}">
        <p14:creationId xmlns:p14="http://schemas.microsoft.com/office/powerpoint/2010/main" val="10067197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0AF3DEC1-2713-438A-BA7D-E2308BF54209}" type="slidenum">
              <a:rPr lang="es-SV" smtClean="0"/>
              <a:t>1</a:t>
            </a:fld>
            <a:endParaRPr lang="es-SV"/>
          </a:p>
        </p:txBody>
      </p:sp>
    </p:spTree>
    <p:extLst>
      <p:ext uri="{BB962C8B-B14F-4D97-AF65-F5344CB8AC3E}">
        <p14:creationId xmlns:p14="http://schemas.microsoft.com/office/powerpoint/2010/main" val="217712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AF3DEC1-2713-438A-BA7D-E2308BF54209}" type="slidenum">
              <a:rPr lang="es-SV" smtClean="0"/>
              <a:t>5</a:t>
            </a:fld>
            <a:endParaRPr lang="es-SV"/>
          </a:p>
        </p:txBody>
      </p:sp>
    </p:spTree>
    <p:extLst>
      <p:ext uri="{BB962C8B-B14F-4D97-AF65-F5344CB8AC3E}">
        <p14:creationId xmlns:p14="http://schemas.microsoft.com/office/powerpoint/2010/main" val="264900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0AF3DEC1-2713-438A-BA7D-E2308BF54209}" type="slidenum">
              <a:rPr lang="es-SV" smtClean="0"/>
              <a:t>11</a:t>
            </a:fld>
            <a:endParaRPr lang="es-SV"/>
          </a:p>
        </p:txBody>
      </p:sp>
    </p:spTree>
    <p:extLst>
      <p:ext uri="{BB962C8B-B14F-4D97-AF65-F5344CB8AC3E}">
        <p14:creationId xmlns:p14="http://schemas.microsoft.com/office/powerpoint/2010/main" val="327533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EF0BBCF-ABB5-4618-AAFC-CC020EA4502C}" type="datetimeFigureOut">
              <a:rPr lang="es-ES" smtClean="0"/>
              <a:t>09/09/2021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12789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F0BBCF-ABB5-4618-AAFC-CC020EA4502C}" type="datetimeFigureOut">
              <a:rPr lang="es-ES" smtClean="0"/>
              <a:t>09/09/2021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152469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F0BBCF-ABB5-4618-AAFC-CC020EA4502C}" type="datetimeFigureOut">
              <a:rPr lang="es-ES" smtClean="0"/>
              <a:t>09/09/2021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163496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44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a:extLst>
              <a:ext uri="{28A0092B-C50C-407E-A947-70E740481C1C}">
                <a14:useLocalDpi xmlns:a14="http://schemas.microsoft.com/office/drawing/2010/main" val="0"/>
              </a:ext>
            </a:extLst>
          </a:blip>
          <a:srcRect t="95276"/>
          <a:stretch/>
        </p:blipFill>
        <p:spPr>
          <a:xfrm>
            <a:off x="2462" y="6534000"/>
            <a:ext cx="12187076" cy="324000"/>
          </a:xfrm>
          <a:prstGeom prst="rect">
            <a:avLst/>
          </a:prstGeom>
        </p:spPr>
      </p:pic>
      <p:pic>
        <p:nvPicPr>
          <p:cNvPr id="6" name="Imagen 5"/>
          <p:cNvPicPr>
            <a:picLocks noChangeAspect="1"/>
          </p:cNvPicPr>
          <p:nvPr userDrawn="1"/>
        </p:nvPicPr>
        <p:blipFill rotWithShape="1">
          <a:blip r:embed="rId3">
            <a:extLst>
              <a:ext uri="{28A0092B-C50C-407E-A947-70E740481C1C}">
                <a14:useLocalDpi xmlns:a14="http://schemas.microsoft.com/office/drawing/2010/main" val="0"/>
              </a:ext>
            </a:extLst>
          </a:blip>
          <a:srcRect b="50438"/>
          <a:stretch/>
        </p:blipFill>
        <p:spPr>
          <a:xfrm>
            <a:off x="0" y="0"/>
            <a:ext cx="12192000" cy="469900"/>
          </a:xfrm>
          <a:prstGeom prst="rect">
            <a:avLst/>
          </a:prstGeom>
        </p:spPr>
      </p:pic>
      <p:sp>
        <p:nvSpPr>
          <p:cNvPr id="4" name="Título 1"/>
          <p:cNvSpPr>
            <a:spLocks noGrp="1"/>
          </p:cNvSpPr>
          <p:nvPr>
            <p:ph type="title" idx="4294967295"/>
          </p:nvPr>
        </p:nvSpPr>
        <p:spPr>
          <a:xfrm>
            <a:off x="0" y="11114"/>
            <a:ext cx="12192000" cy="458787"/>
          </a:xfrm>
        </p:spPr>
        <p:txBody>
          <a:bodyPr>
            <a:normAutofit fontScale="90000"/>
          </a:bodyPr>
          <a:lstStyle/>
          <a:p>
            <a:pPr algn="ctr"/>
            <a:r>
              <a:rPr lang="es-ES" sz="2800" dirty="0">
                <a:solidFill>
                  <a:schemeClr val="bg1"/>
                </a:solidFill>
                <a:latin typeface="Montserrat" panose="00000500000000000000" pitchFamily="50" charset="0"/>
              </a:rPr>
              <a:t>Potencial de actividades industriales y logísticas</a:t>
            </a:r>
            <a:endParaRPr lang="es-ES" dirty="0"/>
          </a:p>
        </p:txBody>
      </p:sp>
    </p:spTree>
    <p:extLst>
      <p:ext uri="{BB962C8B-B14F-4D97-AF65-F5344CB8AC3E}">
        <p14:creationId xmlns:p14="http://schemas.microsoft.com/office/powerpoint/2010/main" val="422063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38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y contenido">
    <p:bg>
      <p:bgPr>
        <a:solidFill>
          <a:schemeClr val="bg1"/>
        </a:solidFill>
        <a:effectLst/>
      </p:bgPr>
    </p:bg>
    <p:spTree>
      <p:nvGrpSpPr>
        <p:cNvPr id="1" name=""/>
        <p:cNvGrpSpPr/>
        <p:nvPr/>
      </p:nvGrpSpPr>
      <p:grpSpPr>
        <a:xfrm>
          <a:off x="0" y="0"/>
          <a:ext cx="0" cy="0"/>
          <a:chOff x="0" y="0"/>
          <a:chExt cx="0" cy="0"/>
        </a:xfrm>
      </p:grpSpPr>
      <p:pic>
        <p:nvPicPr>
          <p:cNvPr id="15" name="6 Imagen" descr="Master-Esp.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7" name="9 Rectángulo"/>
          <p:cNvSpPr/>
          <p:nvPr userDrawn="1"/>
        </p:nvSpPr>
        <p:spPr>
          <a:xfrm>
            <a:off x="0" y="0"/>
            <a:ext cx="12192000" cy="1066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122708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F0BBCF-ABB5-4618-AAFC-CC020EA4502C}" type="datetimeFigureOut">
              <a:rPr lang="es-ES" smtClean="0"/>
              <a:t>09/09/2021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38630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EF0BBCF-ABB5-4618-AAFC-CC020EA4502C}" type="datetimeFigureOut">
              <a:rPr lang="es-ES" smtClean="0"/>
              <a:t>09/09/2021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78869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EF0BBCF-ABB5-4618-AAFC-CC020EA4502C}" type="datetimeFigureOut">
              <a:rPr lang="es-ES" smtClean="0"/>
              <a:t>09/09/2021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350781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EF0BBCF-ABB5-4618-AAFC-CC020EA4502C}" type="datetimeFigureOut">
              <a:rPr lang="es-ES" smtClean="0"/>
              <a:t>09/09/2021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86878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EF0BBCF-ABB5-4618-AAFC-CC020EA4502C}" type="datetimeFigureOut">
              <a:rPr lang="es-ES" smtClean="0"/>
              <a:t>09/09/2021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109993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2" y="0"/>
            <a:ext cx="12187076" cy="6858000"/>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1435331"/>
          </a:xfrm>
          <a:prstGeom prst="rect">
            <a:avLst/>
          </a:prstGeom>
        </p:spPr>
      </p:pic>
    </p:spTree>
    <p:extLst>
      <p:ext uri="{BB962C8B-B14F-4D97-AF65-F5344CB8AC3E}">
        <p14:creationId xmlns:p14="http://schemas.microsoft.com/office/powerpoint/2010/main" val="373975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F0BBCF-ABB5-4618-AAFC-CC020EA4502C}" type="datetimeFigureOut">
              <a:rPr lang="es-ES" smtClean="0"/>
              <a:t>09/09/2021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90474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F0BBCF-ABB5-4618-AAFC-CC020EA4502C}" type="datetimeFigureOut">
              <a:rPr lang="es-ES" smtClean="0"/>
              <a:t>09/09/2021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8421-5BD8-4CDE-AF13-9B81FFCDAA53}" type="slidenum">
              <a:rPr lang="es-ES" smtClean="0"/>
              <a:t>‹Nº›</a:t>
            </a:fld>
            <a:endParaRPr lang="es-ES"/>
          </a:p>
        </p:txBody>
      </p:sp>
    </p:spTree>
    <p:extLst>
      <p:ext uri="{BB962C8B-B14F-4D97-AF65-F5344CB8AC3E}">
        <p14:creationId xmlns:p14="http://schemas.microsoft.com/office/powerpoint/2010/main" val="174024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0BBCF-ABB5-4618-AAFC-CC020EA4502C}" type="datetimeFigureOut">
              <a:rPr lang="es-ES" smtClean="0"/>
              <a:t>09/09/2021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8421-5BD8-4CDE-AF13-9B81FFCDAA53}" type="slidenum">
              <a:rPr lang="es-ES" smtClean="0"/>
              <a:t>‹Nº›</a:t>
            </a:fld>
            <a:endParaRPr lang="es-ES"/>
          </a:p>
        </p:txBody>
      </p:sp>
    </p:spTree>
    <p:extLst>
      <p:ext uri="{BB962C8B-B14F-4D97-AF65-F5344CB8AC3E}">
        <p14:creationId xmlns:p14="http://schemas.microsoft.com/office/powerpoint/2010/main" val="1889969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62" r:id="rId14"/>
    <p:sldLayoutId id="214748369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arcgis.com/apps/instant/media/index.html?appid=78c121a1683f40e19607e085fef0eecd"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a:picLocks noChangeAspect="1"/>
          </p:cNvPicPr>
          <p:nvPr/>
        </p:nvPicPr>
        <p:blipFill rotWithShape="1">
          <a:blip r:embed="rId3" cstate="print">
            <a:extLst>
              <a:ext uri="{28A0092B-C50C-407E-A947-70E740481C1C}">
                <a14:useLocalDpi xmlns:a14="http://schemas.microsoft.com/office/drawing/2010/main" val="0"/>
              </a:ext>
            </a:extLst>
          </a:blip>
          <a:srcRect l="29248" t="14426" r="2898" b="12726"/>
          <a:stretch/>
        </p:blipFill>
        <p:spPr>
          <a:xfrm>
            <a:off x="7879126" y="189000"/>
            <a:ext cx="3761311" cy="1395002"/>
          </a:xfrm>
          <a:prstGeom prst="rect">
            <a:avLst/>
          </a:prstGeom>
        </p:spPr>
      </p:pic>
      <p:pic>
        <p:nvPicPr>
          <p:cNvPr id="6" name="Imagen 5"/>
          <p:cNvPicPr preferRelativeResize="0">
            <a:picLocks/>
          </p:cNvPicPr>
          <p:nvPr/>
        </p:nvPicPr>
        <p:blipFill rotWithShape="1">
          <a:blip r:embed="rId4">
            <a:extLst>
              <a:ext uri="{28A0092B-C50C-407E-A947-70E740481C1C}">
                <a14:useLocalDpi xmlns:a14="http://schemas.microsoft.com/office/drawing/2010/main" val="0"/>
              </a:ext>
            </a:extLst>
          </a:blip>
          <a:srcRect l="6183" t="92867" r="6183" b="2594"/>
          <a:stretch/>
        </p:blipFill>
        <p:spPr>
          <a:xfrm>
            <a:off x="733426" y="6219000"/>
            <a:ext cx="10722454" cy="369516"/>
          </a:xfrm>
          <a:prstGeom prst="rect">
            <a:avLst/>
          </a:prstGeom>
        </p:spPr>
      </p:pic>
      <p:sp>
        <p:nvSpPr>
          <p:cNvPr id="5" name="Título 5"/>
          <p:cNvSpPr txBox="1">
            <a:spLocks/>
          </p:cNvSpPr>
          <p:nvPr/>
        </p:nvSpPr>
        <p:spPr>
          <a:xfrm>
            <a:off x="733244" y="2484001"/>
            <a:ext cx="10722635" cy="2835000"/>
          </a:xfrm>
          <a:prstGeom prst="rect">
            <a:avLst/>
          </a:prstGeom>
          <a:solidFill>
            <a:srgbClr val="58A946"/>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Aft>
                <a:spcPts val="1200"/>
              </a:spcAft>
            </a:pPr>
            <a:endParaRPr lang="es-SV" sz="4000" b="1" dirty="0">
              <a:solidFill>
                <a:schemeClr val="bg1"/>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1416000" y="2570378"/>
            <a:ext cx="9864437" cy="284049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s-ES"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Hacia la resiliencia climática: </a:t>
            </a:r>
            <a:br>
              <a:rPr lang="es-ES"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s-ES"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mapeo de acciones que se llevan a cabo en El Salvador</a:t>
            </a:r>
            <a:endParaRPr lang="es-ES" sz="4000"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6169" t="17918" r="3937" b="14900"/>
          <a:stretch/>
        </p:blipFill>
        <p:spPr>
          <a:xfrm>
            <a:off x="291000" y="234002"/>
            <a:ext cx="4590000" cy="1350000"/>
          </a:xfrm>
          <a:prstGeom prst="rect">
            <a:avLst/>
          </a:prstGeom>
        </p:spPr>
      </p:pic>
    </p:spTree>
    <p:extLst>
      <p:ext uri="{BB962C8B-B14F-4D97-AF65-F5344CB8AC3E}">
        <p14:creationId xmlns:p14="http://schemas.microsoft.com/office/powerpoint/2010/main" val="80368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idx="4294967295"/>
          </p:nvPr>
        </p:nvSpPr>
        <p:spPr>
          <a:xfrm>
            <a:off x="-113999" y="11113"/>
            <a:ext cx="12306000" cy="458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chemeClr val="bg1"/>
                </a:solidFill>
                <a:latin typeface="Arial" panose="020B0604020202020204" pitchFamily="34" charset="0"/>
                <a:cs typeface="Arial" panose="020B0604020202020204" pitchFamily="34" charset="0"/>
              </a:rPr>
              <a:t>conclusiones: proyectos </a:t>
            </a:r>
            <a:r>
              <a:rPr lang="es-ES" sz="2800" b="1" dirty="0" smtClean="0">
                <a:solidFill>
                  <a:schemeClr val="bg1"/>
                </a:solidFill>
                <a:latin typeface="Arial" panose="020B0604020202020204" pitchFamily="34" charset="0"/>
                <a:cs typeface="Arial" panose="020B0604020202020204" pitchFamily="34" charset="0"/>
              </a:rPr>
              <a:t>y procesos </a:t>
            </a:r>
            <a:endParaRPr kumimoji="0" lang="es-ES"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Marcador de contenido 2"/>
          <p:cNvSpPr txBox="1">
            <a:spLocks/>
          </p:cNvSpPr>
          <p:nvPr/>
        </p:nvSpPr>
        <p:spPr>
          <a:xfrm>
            <a:off x="838200" y="909000"/>
            <a:ext cx="10515600" cy="995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600" b="1" dirty="0" smtClean="0">
                <a:solidFill>
                  <a:srgbClr val="004A6D"/>
                </a:solidFill>
                <a:latin typeface="Arial" panose="020B0604020202020204" pitchFamily="34" charset="0"/>
                <a:cs typeface="Arial" panose="020B0604020202020204" pitchFamily="34" charset="0"/>
              </a:rPr>
              <a:t>Algunos de los proyectos identificados están inmersos en procesos ya existentes de gobernanza local</a:t>
            </a:r>
            <a:endParaRPr lang="es-ES" sz="2600" b="1" dirty="0">
              <a:solidFill>
                <a:srgbClr val="004A6D"/>
              </a:solidFill>
              <a:latin typeface="Arial" panose="020B0604020202020204" pitchFamily="34" charset="0"/>
              <a:cs typeface="Arial" panose="020B0604020202020204" pitchFamily="34" charset="0"/>
            </a:endParaRPr>
          </a:p>
        </p:txBody>
      </p:sp>
      <p:sp>
        <p:nvSpPr>
          <p:cNvPr id="12" name="Marcador de contenido 2"/>
          <p:cNvSpPr txBox="1">
            <a:spLocks/>
          </p:cNvSpPr>
          <p:nvPr/>
        </p:nvSpPr>
        <p:spPr>
          <a:xfrm>
            <a:off x="876000" y="1809000"/>
            <a:ext cx="10181288" cy="26502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B5F3C"/>
              </a:buClr>
            </a:pPr>
            <a:r>
              <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Adaptación al Cambio Climático basado en la </a:t>
            </a:r>
            <a:r>
              <a:rPr lang="es-ES" sz="2600"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agroforestería</a:t>
            </a:r>
            <a:r>
              <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 sistemas </a:t>
            </a:r>
            <a:r>
              <a:rPr lang="es-ES" sz="2600"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agrosilvopastoriles</a:t>
            </a: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 </a:t>
            </a:r>
            <a:r>
              <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y la protección del bosque en La </a:t>
            </a:r>
            <a:r>
              <a:rPr lang="es-ES" sz="2600"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Montañona</a:t>
            </a:r>
            <a:endPar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endParaRPr>
          </a:p>
          <a:p>
            <a:pPr>
              <a:buClr>
                <a:srgbClr val="8B5F3C"/>
              </a:buClr>
            </a:pPr>
            <a:r>
              <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Comunidades, bosques y biodiversidad: promoviendo el diálogo, intercambio y cadenas de valor forestal para adaptarse y mitigar el Cambio Climático</a:t>
            </a:r>
          </a:p>
          <a:p>
            <a:pPr>
              <a:buClr>
                <a:srgbClr val="8B5F3C"/>
              </a:buClr>
            </a:pPr>
            <a:r>
              <a:rPr lang="es-ES" sz="26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Fomento de la Agroecología en la Reserva de Biosfera </a:t>
            </a:r>
            <a:r>
              <a:rPr lang="es-ES" sz="2600"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Apaneca-Ilamatepec</a:t>
            </a:r>
            <a:endParaRPr lang="es-ES" sz="2600" dirty="0">
              <a:solidFill>
                <a:srgbClr val="004A6D"/>
              </a:solidFill>
              <a:latin typeface="Arial" panose="020B0604020202020204" pitchFamily="34" charset="0"/>
              <a:cs typeface="Arial" panose="020B0604020202020204" pitchFamily="34" charset="0"/>
            </a:endParaRPr>
          </a:p>
        </p:txBody>
      </p:sp>
      <p:sp>
        <p:nvSpPr>
          <p:cNvPr id="13" name="Marcador de contenido 2"/>
          <p:cNvSpPr txBox="1">
            <a:spLocks/>
          </p:cNvSpPr>
          <p:nvPr/>
        </p:nvSpPr>
        <p:spPr>
          <a:xfrm>
            <a:off x="838200" y="4554277"/>
            <a:ext cx="11020588" cy="1842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smtClean="0">
                <a:solidFill>
                  <a:srgbClr val="004A6D"/>
                </a:solidFill>
                <a:latin typeface="Arial" panose="020B0604020202020204" pitchFamily="34" charset="0"/>
                <a:cs typeface="Arial" panose="020B0604020202020204" pitchFamily="34" charset="0"/>
              </a:rPr>
              <a:t>El denominador común es que </a:t>
            </a:r>
            <a:r>
              <a:rPr lang="es-ES" sz="2600" b="1" dirty="0">
                <a:solidFill>
                  <a:srgbClr val="004A6D"/>
                </a:solidFill>
                <a:latin typeface="Arial" panose="020B0604020202020204" pitchFamily="34" charset="0"/>
                <a:cs typeface="Arial" panose="020B0604020202020204" pitchFamily="34" charset="0"/>
              </a:rPr>
              <a:t>además de estar arraigadas al territorio se montan en una institucionalidad permanente, con capacidad de actuación en el mediano y largo plazo, aunque se alimenten de proyectos que buscan la </a:t>
            </a:r>
            <a:r>
              <a:rPr lang="es-ES" sz="2600" b="1" dirty="0" smtClean="0">
                <a:solidFill>
                  <a:srgbClr val="004A6D"/>
                </a:solidFill>
                <a:latin typeface="Arial" panose="020B0604020202020204" pitchFamily="34" charset="0"/>
                <a:cs typeface="Arial" panose="020B0604020202020204" pitchFamily="34" charset="0"/>
              </a:rPr>
              <a:t>sostenibilidad</a:t>
            </a:r>
            <a:endParaRPr lang="es-ES" sz="2600" b="1" dirty="0">
              <a:solidFill>
                <a:srgbClr val="004A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06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a:picLocks noChangeAspect="1"/>
          </p:cNvPicPr>
          <p:nvPr/>
        </p:nvPicPr>
        <p:blipFill rotWithShape="1">
          <a:blip r:embed="rId3" cstate="print">
            <a:extLst>
              <a:ext uri="{28A0092B-C50C-407E-A947-70E740481C1C}">
                <a14:useLocalDpi xmlns:a14="http://schemas.microsoft.com/office/drawing/2010/main" val="0"/>
              </a:ext>
            </a:extLst>
          </a:blip>
          <a:srcRect l="29248" t="14426" r="2898" b="12726"/>
          <a:stretch/>
        </p:blipFill>
        <p:spPr>
          <a:xfrm>
            <a:off x="7879126" y="189000"/>
            <a:ext cx="3761311" cy="1395002"/>
          </a:xfrm>
          <a:prstGeom prst="rect">
            <a:avLst/>
          </a:prstGeom>
        </p:spPr>
      </p:pic>
      <p:pic>
        <p:nvPicPr>
          <p:cNvPr id="6" name="Imagen 5"/>
          <p:cNvPicPr preferRelativeResize="0">
            <a:picLocks/>
          </p:cNvPicPr>
          <p:nvPr/>
        </p:nvPicPr>
        <p:blipFill rotWithShape="1">
          <a:blip r:embed="rId4">
            <a:extLst>
              <a:ext uri="{28A0092B-C50C-407E-A947-70E740481C1C}">
                <a14:useLocalDpi xmlns:a14="http://schemas.microsoft.com/office/drawing/2010/main" val="0"/>
              </a:ext>
            </a:extLst>
          </a:blip>
          <a:srcRect l="6183" t="92867" r="6183" b="2594"/>
          <a:stretch/>
        </p:blipFill>
        <p:spPr>
          <a:xfrm>
            <a:off x="733426" y="6219000"/>
            <a:ext cx="10722454" cy="369516"/>
          </a:xfrm>
          <a:prstGeom prst="rect">
            <a:avLst/>
          </a:prstGeom>
        </p:spPr>
      </p:pic>
      <p:sp>
        <p:nvSpPr>
          <p:cNvPr id="5" name="Título 5"/>
          <p:cNvSpPr txBox="1">
            <a:spLocks/>
          </p:cNvSpPr>
          <p:nvPr/>
        </p:nvSpPr>
        <p:spPr>
          <a:xfrm>
            <a:off x="733244" y="2484001"/>
            <a:ext cx="10722635" cy="2835000"/>
          </a:xfrm>
          <a:prstGeom prst="rect">
            <a:avLst/>
          </a:prstGeom>
          <a:solidFill>
            <a:srgbClr val="58A946"/>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Aft>
                <a:spcPts val="1200"/>
              </a:spcAft>
            </a:pPr>
            <a:endParaRPr lang="es-SV" sz="4000" b="1" dirty="0">
              <a:solidFill>
                <a:schemeClr val="bg1"/>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1416000" y="2570378"/>
            <a:ext cx="9864437" cy="284049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endParaRPr lang="es-ES" sz="4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¡Gracias por su atención!</a:t>
            </a:r>
            <a:endParaRPr lang="es-ES" sz="4000"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6169" t="17918" r="3937" b="14900"/>
          <a:stretch/>
        </p:blipFill>
        <p:spPr>
          <a:xfrm>
            <a:off x="291000" y="234002"/>
            <a:ext cx="4590000" cy="1350000"/>
          </a:xfrm>
          <a:prstGeom prst="rect">
            <a:avLst/>
          </a:prstGeom>
        </p:spPr>
      </p:pic>
    </p:spTree>
    <p:extLst>
      <p:ext uri="{BB962C8B-B14F-4D97-AF65-F5344CB8AC3E}">
        <p14:creationId xmlns:p14="http://schemas.microsoft.com/office/powerpoint/2010/main" val="164025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201000" y="11113"/>
            <a:ext cx="11922125" cy="458787"/>
          </a:xfrm>
        </p:spPr>
        <p:txBody>
          <a:bodyPr>
            <a:noAutofit/>
          </a:bodyPr>
          <a:lstStyle/>
          <a:p>
            <a:pPr algn="ctr"/>
            <a:r>
              <a:rPr lang="es-ES" sz="2600" b="1" dirty="0">
                <a:solidFill>
                  <a:schemeClr val="bg1"/>
                </a:solidFill>
                <a:latin typeface="Arial" panose="020B0604020202020204" pitchFamily="34" charset="0"/>
                <a:cs typeface="Arial" panose="020B0604020202020204" pitchFamily="34" charset="0"/>
              </a:rPr>
              <a:t>M</a:t>
            </a:r>
            <a:r>
              <a:rPr lang="es-ES" sz="2600" b="1" dirty="0" smtClean="0">
                <a:solidFill>
                  <a:schemeClr val="bg1"/>
                </a:solidFill>
                <a:latin typeface="Arial" panose="020B0604020202020204" pitchFamily="34" charset="0"/>
                <a:cs typeface="Arial" panose="020B0604020202020204" pitchFamily="34" charset="0"/>
              </a:rPr>
              <a:t>apeo de iniciativas vinculadas a la resiliencia climática </a:t>
            </a:r>
            <a:endParaRPr lang="es-ES" sz="2600" b="1" dirty="0">
              <a:solidFill>
                <a:schemeClr val="bg1"/>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838200" y="864000"/>
            <a:ext cx="10515600" cy="107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smtClean="0">
                <a:solidFill>
                  <a:srgbClr val="004A6D"/>
                </a:solidFill>
                <a:latin typeface="Arial" panose="020B0604020202020204" pitchFamily="34" charset="0"/>
                <a:cs typeface="Arial" panose="020B0604020202020204" pitchFamily="34" charset="0"/>
              </a:rPr>
              <a:t>Realizado por la Fundación PRISMA a solicitud del proyecto RAÍCES-AHUACHAPÁN</a:t>
            </a:r>
            <a:endParaRPr lang="es-ES" sz="2400" b="1" dirty="0">
              <a:solidFill>
                <a:srgbClr val="004A6D"/>
              </a:solidFill>
              <a:latin typeface="Arial" panose="020B0604020202020204" pitchFamily="34" charset="0"/>
              <a:cs typeface="Arial" panose="020B0604020202020204" pitchFamily="34" charset="0"/>
            </a:endParaRPr>
          </a:p>
        </p:txBody>
      </p:sp>
      <p:sp>
        <p:nvSpPr>
          <p:cNvPr id="7" name="Rectángulo 6"/>
          <p:cNvSpPr/>
          <p:nvPr/>
        </p:nvSpPr>
        <p:spPr>
          <a:xfrm>
            <a:off x="833039" y="1828534"/>
            <a:ext cx="10515601" cy="1938992"/>
          </a:xfrm>
          <a:prstGeom prst="rect">
            <a:avLst/>
          </a:prstGeom>
        </p:spPr>
        <p:txBody>
          <a:bodyPr wrap="square">
            <a:spAutoFit/>
          </a:bodyPr>
          <a:lstStyle/>
          <a:p>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Objetivo:</a:t>
            </a:r>
          </a:p>
          <a:p>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identificar </a:t>
            </a:r>
            <a:r>
              <a:rPr lang="es-ES" sz="2400" b="1" dirty="0">
                <a:solidFill>
                  <a:srgbClr val="004A6D"/>
                </a:solidFill>
                <a:latin typeface="Arial" panose="020B0604020202020204" pitchFamily="34" charset="0"/>
                <a:ea typeface="Calibri" panose="020F0502020204030204" pitchFamily="34" charset="0"/>
                <a:cs typeface="Arial" panose="020B0604020202020204" pitchFamily="34" charset="0"/>
              </a:rPr>
              <a:t>y analizar iniciativas </a:t>
            </a:r>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orientadas hacia la resiliencia climática en espacios </a:t>
            </a:r>
            <a:r>
              <a:rPr lang="es-ES" sz="2400" b="1" dirty="0">
                <a:solidFill>
                  <a:srgbClr val="004A6D"/>
                </a:solidFill>
                <a:latin typeface="Arial" panose="020B0604020202020204" pitchFamily="34" charset="0"/>
                <a:ea typeface="Calibri" panose="020F0502020204030204" pitchFamily="34" charset="0"/>
                <a:cs typeface="Arial" panose="020B0604020202020204" pitchFamily="34" charset="0"/>
              </a:rPr>
              <a:t>agrícolas y ecosistemas en El Salvador que contribuya a convocar y coordinar actores que están involucrados en el tema de </a:t>
            </a:r>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resiliencia climática </a:t>
            </a:r>
            <a:r>
              <a:rPr lang="es-ES" sz="2400" b="1" dirty="0">
                <a:solidFill>
                  <a:srgbClr val="004A6D"/>
                </a:solidFill>
                <a:latin typeface="Arial" panose="020B0604020202020204" pitchFamily="34" charset="0"/>
                <a:ea typeface="Calibri" panose="020F0502020204030204" pitchFamily="34" charset="0"/>
                <a:cs typeface="Arial" panose="020B0604020202020204" pitchFamily="34" charset="0"/>
              </a:rPr>
              <a:t>en El Salvador</a:t>
            </a:r>
            <a:endParaRPr lang="es-ES" sz="2400" b="1" dirty="0">
              <a:solidFill>
                <a:srgbClr val="004A6D"/>
              </a:solidFill>
              <a:latin typeface="Arial" panose="020B0604020202020204" pitchFamily="34" charset="0"/>
              <a:cs typeface="Arial" panose="020B0604020202020204" pitchFamily="34" charset="0"/>
            </a:endParaRPr>
          </a:p>
        </p:txBody>
      </p:sp>
      <p:sp>
        <p:nvSpPr>
          <p:cNvPr id="8" name="Marcador de contenido 2"/>
          <p:cNvSpPr txBox="1">
            <a:spLocks/>
          </p:cNvSpPr>
          <p:nvPr/>
        </p:nvSpPr>
        <p:spPr>
          <a:xfrm>
            <a:off x="833040" y="4274688"/>
            <a:ext cx="10515600" cy="1550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7000"/>
              </a:lnSpc>
              <a:spcAft>
                <a:spcPts val="800"/>
              </a:spcAft>
              <a:buNone/>
            </a:pPr>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El mapeo es un insumo para contribuir </a:t>
            </a:r>
            <a:r>
              <a:rPr lang="es-ES" sz="2400" b="1" dirty="0">
                <a:solidFill>
                  <a:srgbClr val="004A6D"/>
                </a:solidFill>
                <a:latin typeface="Arial" panose="020B0604020202020204" pitchFamily="34" charset="0"/>
                <a:ea typeface="Calibri" panose="020F0502020204030204" pitchFamily="34" charset="0"/>
                <a:cs typeface="Arial" panose="020B0604020202020204" pitchFamily="34" charset="0"/>
              </a:rPr>
              <a:t>a promover un espacio de encuentro y discusión </a:t>
            </a:r>
            <a:r>
              <a:rPr lang="es-ES" sz="24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cada vez más urgente entre los actores involucrados en la temática</a:t>
            </a:r>
            <a:endParaRPr lang="es-ES" sz="2400" b="1" dirty="0">
              <a:solidFill>
                <a:srgbClr val="004A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54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838200" y="672121"/>
            <a:ext cx="10515600" cy="1165516"/>
          </a:xfrm>
          <a:prstGeom prst="rect">
            <a:avLst/>
          </a:prstGeom>
        </p:spPr>
        <p:txBody>
          <a:bodyPr>
            <a:noAutofit/>
          </a:bodyPr>
          <a:lstStyle/>
          <a:p>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El mapeo incluye unas treinta iniciativas que se llevan a cabo en el país desde los territorios rurales. </a:t>
            </a:r>
            <a:endParaRPr lang="es-ES" sz="2600" b="1" dirty="0">
              <a:solidFill>
                <a:srgbClr val="004A6D"/>
              </a:solidFill>
              <a:latin typeface="Arial" panose="020B0604020202020204" pitchFamily="34" charset="0"/>
              <a:cs typeface="Arial" panose="020B0604020202020204" pitchFamily="34" charset="0"/>
            </a:endParaRPr>
          </a:p>
        </p:txBody>
      </p:sp>
      <p:sp>
        <p:nvSpPr>
          <p:cNvPr id="5" name="Rectángulo 4"/>
          <p:cNvSpPr/>
          <p:nvPr/>
        </p:nvSpPr>
        <p:spPr>
          <a:xfrm>
            <a:off x="838200" y="3080133"/>
            <a:ext cx="10515600" cy="2893100"/>
          </a:xfrm>
          <a:prstGeom prst="rect">
            <a:avLst/>
          </a:prstGeom>
        </p:spPr>
        <p:txBody>
          <a:bodyPr wrap="square">
            <a:spAutoFit/>
          </a:bodyPr>
          <a:lstStyle/>
          <a:p>
            <a:pPr marL="514350" indent="-514350">
              <a:buClr>
                <a:srgbClr val="8B5F3C"/>
              </a:buClr>
              <a:buFont typeface="+mj-lt"/>
              <a:buAutoNum type="arabicPeriod"/>
            </a:pPr>
            <a:r>
              <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rPr>
              <a:t>F</a:t>
            </a: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ortalecimiento de medios de vida de poblaciones rurales</a:t>
            </a:r>
          </a:p>
          <a:p>
            <a:pPr marL="514350" indent="-514350">
              <a:buClr>
                <a:srgbClr val="8B5F3C"/>
              </a:buClr>
              <a:buFont typeface="+mj-lt"/>
              <a:buAutoNum type="arabicPeriod"/>
            </a:pPr>
            <a:r>
              <a:rPr lang="es-ES" sz="26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P</a:t>
            </a: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rotección de ecosistemas y provisión de servicios </a:t>
            </a:r>
            <a:r>
              <a:rPr lang="es-ES" sz="2600" b="1"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ecosistémicos</a:t>
            </a:r>
            <a:endPar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endParaRPr>
          </a:p>
          <a:p>
            <a:pPr marL="514350" indent="-514350">
              <a:buClr>
                <a:srgbClr val="8B5F3C"/>
              </a:buClr>
              <a:buFont typeface="+mj-lt"/>
              <a:buAutoNum type="arabicPeriod"/>
            </a:pP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Fortalecimiento de políticas orientadas a la adaptación y mitigación de Cambio Climático </a:t>
            </a:r>
            <a:endPar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endParaRPr>
          </a:p>
          <a:p>
            <a:pPr marL="514350" indent="-514350">
              <a:buClr>
                <a:srgbClr val="8B5F3C"/>
              </a:buClr>
              <a:buFont typeface="+mj-lt"/>
              <a:buAutoNum type="arabicPeriod"/>
            </a:pPr>
            <a:r>
              <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rPr>
              <a:t>M</a:t>
            </a: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onitoreo, reporte y verificación  </a:t>
            </a:r>
            <a:endPar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endParaRPr>
          </a:p>
          <a:p>
            <a:pPr marL="514350" indent="-514350">
              <a:buClr>
                <a:srgbClr val="8B5F3C"/>
              </a:buClr>
              <a:buFont typeface="+mj-lt"/>
              <a:buAutoNum type="arabicPeriod"/>
            </a:pPr>
            <a:r>
              <a:rPr lang="es-ES" sz="2600" b="1" dirty="0">
                <a:solidFill>
                  <a:srgbClr val="004A6D"/>
                </a:solidFill>
                <a:latin typeface="Arial" panose="020B0604020202020204" pitchFamily="34" charset="0"/>
                <a:ea typeface="Calibri" panose="020F0502020204030204" pitchFamily="34" charset="0"/>
                <a:cs typeface="Arial" panose="020B0604020202020204" pitchFamily="34" charset="0"/>
              </a:rPr>
              <a:t>R</a:t>
            </a:r>
            <a:r>
              <a:rPr lang="es-ES" sz="26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educción de vulnerabilidad por factores climáticos. </a:t>
            </a:r>
            <a:endParaRPr lang="es-ES" sz="2600" b="1" dirty="0">
              <a:solidFill>
                <a:srgbClr val="004A6D"/>
              </a:solidFill>
              <a:effectLst/>
              <a:latin typeface="Arial" panose="020B0604020202020204" pitchFamily="34" charset="0"/>
              <a:cs typeface="Arial" panose="020B0604020202020204" pitchFamily="34" charset="0"/>
            </a:endParaRPr>
          </a:p>
        </p:txBody>
      </p:sp>
      <p:sp>
        <p:nvSpPr>
          <p:cNvPr id="8" name="Título 1"/>
          <p:cNvSpPr txBox="1">
            <a:spLocks/>
          </p:cNvSpPr>
          <p:nvPr/>
        </p:nvSpPr>
        <p:spPr>
          <a:xfrm>
            <a:off x="857308" y="1837637"/>
            <a:ext cx="10515600" cy="1165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Las iniciativas se agruparon de acuerdo al énfasis de sus objetivos en 5 bloques temáticos:</a:t>
            </a:r>
            <a:endParaRPr lang="es-ES" sz="2600" b="1" dirty="0">
              <a:solidFill>
                <a:srgbClr val="004A6D"/>
              </a:solidFill>
              <a:latin typeface="Arial" panose="020B0604020202020204" pitchFamily="34" charset="0"/>
              <a:cs typeface="Arial" panose="020B0604020202020204" pitchFamily="34" charset="0"/>
            </a:endParaRPr>
          </a:p>
        </p:txBody>
      </p:sp>
      <p:sp>
        <p:nvSpPr>
          <p:cNvPr id="2" name="Rectángulo 1">
            <a:hlinkClick r:id="rId2"/>
          </p:cNvPr>
          <p:cNvSpPr/>
          <p:nvPr/>
        </p:nvSpPr>
        <p:spPr>
          <a:xfrm>
            <a:off x="2271000" y="6050213"/>
            <a:ext cx="6522407" cy="253916"/>
          </a:xfrm>
          <a:prstGeom prst="rect">
            <a:avLst/>
          </a:prstGeom>
        </p:spPr>
        <p:txBody>
          <a:bodyPr wrap="square">
            <a:spAutoFit/>
          </a:bodyPr>
          <a:lstStyle/>
          <a:p>
            <a:pPr lvl="0"/>
            <a:r>
              <a:rPr lang="es-ES" sz="1050" dirty="0">
                <a:solidFill>
                  <a:schemeClr val="bg1"/>
                </a:solidFill>
                <a:latin typeface="Arial" panose="020B0604020202020204" pitchFamily="34" charset="0"/>
                <a:ea typeface="Calibri" panose="020F0502020204030204" pitchFamily="34" charset="0"/>
                <a:cs typeface="Arial" panose="020B0604020202020204" pitchFamily="34" charset="0"/>
                <a:hlinkClick r:id="rId2"/>
              </a:rPr>
              <a:t>https://www.arcgis.com/apps/instant/media/index.html?appid=78c121a1683f40e19607e085fef0eecd</a:t>
            </a:r>
            <a:endParaRPr lang="es-ES" sz="105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959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0001" y="42335"/>
            <a:ext cx="11720999" cy="461665"/>
          </a:xfrm>
          <a:prstGeom prst="rect">
            <a:avLst/>
          </a:prstGeom>
          <a:noFill/>
        </p:spPr>
        <p:txBody>
          <a:bodyPr wrap="square" rtlCol="0">
            <a:spAutoFit/>
          </a:bodyPr>
          <a:lstStyle/>
          <a:p>
            <a:r>
              <a:rPr lang="es-ES" sz="2400" b="1" dirty="0" smtClean="0">
                <a:solidFill>
                  <a:schemeClr val="bg1"/>
                </a:solidFill>
                <a:latin typeface="Arial" panose="020B0604020202020204" pitchFamily="34" charset="0"/>
                <a:cs typeface="Arial" panose="020B0604020202020204" pitchFamily="34" charset="0"/>
              </a:rPr>
              <a:t>Hallazgos del mapeo: zonas con mayor concentración de acciones</a:t>
            </a:r>
            <a:endParaRPr lang="es-ES" sz="2400" b="1" dirty="0">
              <a:solidFill>
                <a:schemeClr val="bg1"/>
              </a:solidFill>
              <a:latin typeface="Arial" panose="020B0604020202020204" pitchFamily="34" charset="0"/>
              <a:cs typeface="Arial" panose="020B0604020202020204" pitchFamily="34" charset="0"/>
            </a:endParaRPr>
          </a:p>
        </p:txBody>
      </p:sp>
      <p:grpSp>
        <p:nvGrpSpPr>
          <p:cNvPr id="5" name="Grupo 4"/>
          <p:cNvGrpSpPr/>
          <p:nvPr/>
        </p:nvGrpSpPr>
        <p:grpSpPr>
          <a:xfrm>
            <a:off x="-1" y="786724"/>
            <a:ext cx="12192000" cy="6352920"/>
            <a:chOff x="-1" y="786724"/>
            <a:chExt cx="12192000" cy="6352920"/>
          </a:xfrm>
        </p:grpSpPr>
        <p:pic>
          <p:nvPicPr>
            <p:cNvPr id="6" name="Imagen 5"/>
            <p:cNvPicPr>
              <a:picLocks noChangeAspect="1"/>
            </p:cNvPicPr>
            <p:nvPr/>
          </p:nvPicPr>
          <p:blipFill rotWithShape="1">
            <a:blip r:embed="rId2"/>
            <a:srcRect t="12047" r="6786" b="9961"/>
            <a:stretch/>
          </p:blipFill>
          <p:spPr>
            <a:xfrm>
              <a:off x="-1" y="786724"/>
              <a:ext cx="12192000" cy="6352920"/>
            </a:xfrm>
            <a:prstGeom prst="rect">
              <a:avLst/>
            </a:prstGeom>
          </p:spPr>
        </p:pic>
        <p:grpSp>
          <p:nvGrpSpPr>
            <p:cNvPr id="8" name="Grupo 7"/>
            <p:cNvGrpSpPr/>
            <p:nvPr/>
          </p:nvGrpSpPr>
          <p:grpSpPr>
            <a:xfrm>
              <a:off x="2141996" y="5386530"/>
              <a:ext cx="2045777" cy="968902"/>
              <a:chOff x="2141996" y="5386530"/>
              <a:chExt cx="2045777" cy="968902"/>
            </a:xfrm>
          </p:grpSpPr>
          <p:sp>
            <p:nvSpPr>
              <p:cNvPr id="19" name="CuadroTexto 18"/>
              <p:cNvSpPr txBox="1"/>
              <p:nvPr/>
            </p:nvSpPr>
            <p:spPr>
              <a:xfrm rot="604640">
                <a:off x="2141996" y="5548050"/>
                <a:ext cx="2045777" cy="646331"/>
              </a:xfrm>
              <a:prstGeom prst="rect">
                <a:avLst/>
              </a:prstGeom>
              <a:noFill/>
              <a:ln w="19050">
                <a:noFill/>
              </a:ln>
            </p:spPr>
            <p:txBody>
              <a:bodyPr wrap="square" rtlCol="0">
                <a:spAutoFit/>
              </a:bodyPr>
              <a:lstStyle/>
              <a:p>
                <a:pPr algn="ctr"/>
                <a:r>
                  <a:rPr lang="es-ES" dirty="0" smtClean="0">
                    <a:solidFill>
                      <a:schemeClr val="bg1"/>
                    </a:solidFill>
                  </a:rPr>
                  <a:t>Dos proyectos en el AMSS</a:t>
                </a:r>
                <a:endParaRPr lang="es-ES" dirty="0">
                  <a:solidFill>
                    <a:schemeClr val="bg1"/>
                  </a:solidFill>
                </a:endParaRPr>
              </a:p>
            </p:txBody>
          </p:sp>
          <p:sp>
            <p:nvSpPr>
              <p:cNvPr id="20" name="Llamada rectangular 19"/>
              <p:cNvSpPr/>
              <p:nvPr/>
            </p:nvSpPr>
            <p:spPr>
              <a:xfrm rot="11350215">
                <a:off x="2212704" y="5386530"/>
                <a:ext cx="1951097" cy="968902"/>
              </a:xfrm>
              <a:prstGeom prst="wedgeRectCallout">
                <a:avLst>
                  <a:gd name="adj1" fmla="val -30790"/>
                  <a:gd name="adj2" fmla="val 102389"/>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p:cNvGrpSpPr/>
            <p:nvPr/>
          </p:nvGrpSpPr>
          <p:grpSpPr>
            <a:xfrm>
              <a:off x="5063130" y="1394847"/>
              <a:ext cx="2827657" cy="4459208"/>
              <a:chOff x="5063130" y="1394847"/>
              <a:chExt cx="2827657" cy="4459208"/>
            </a:xfrm>
          </p:grpSpPr>
          <p:sp>
            <p:nvSpPr>
              <p:cNvPr id="16" name="Llamada rectangular 15"/>
              <p:cNvSpPr/>
              <p:nvPr/>
            </p:nvSpPr>
            <p:spPr>
              <a:xfrm rot="1131766">
                <a:off x="5063130" y="1394847"/>
                <a:ext cx="2624029" cy="924863"/>
              </a:xfrm>
              <a:prstGeom prst="wedgeRectCallout">
                <a:avLst>
                  <a:gd name="adj1" fmla="val -117781"/>
                  <a:gd name="adj2" fmla="val 200746"/>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derecha 16"/>
              <p:cNvSpPr/>
              <p:nvPr/>
            </p:nvSpPr>
            <p:spPr>
              <a:xfrm rot="4997623">
                <a:off x="6077187" y="4040454"/>
                <a:ext cx="3152616" cy="474585"/>
              </a:xfrm>
              <a:prstGeom prst="rightArrow">
                <a:avLst>
                  <a:gd name="adj1" fmla="val 24432"/>
                  <a:gd name="adj2" fmla="val 197946"/>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rot="1176499">
                <a:off x="5437496" y="1647431"/>
                <a:ext cx="1875295" cy="369332"/>
              </a:xfrm>
              <a:prstGeom prst="rect">
                <a:avLst/>
              </a:prstGeom>
              <a:noFill/>
            </p:spPr>
            <p:txBody>
              <a:bodyPr wrap="square" rtlCol="0">
                <a:spAutoFit/>
              </a:bodyPr>
              <a:lstStyle/>
              <a:p>
                <a:r>
                  <a:rPr lang="es-ES" dirty="0" smtClean="0">
                    <a:solidFill>
                      <a:schemeClr val="bg1"/>
                    </a:solidFill>
                  </a:rPr>
                  <a:t>Corredor Seco</a:t>
                </a:r>
                <a:endParaRPr lang="es-ES" dirty="0">
                  <a:solidFill>
                    <a:schemeClr val="bg1"/>
                  </a:solidFill>
                </a:endParaRPr>
              </a:p>
            </p:txBody>
          </p:sp>
        </p:grpSp>
        <p:grpSp>
          <p:nvGrpSpPr>
            <p:cNvPr id="10" name="Grupo 9"/>
            <p:cNvGrpSpPr/>
            <p:nvPr/>
          </p:nvGrpSpPr>
          <p:grpSpPr>
            <a:xfrm>
              <a:off x="650369" y="3233473"/>
              <a:ext cx="1704530" cy="2204162"/>
              <a:chOff x="650369" y="3233473"/>
              <a:chExt cx="1704530" cy="2204162"/>
            </a:xfrm>
          </p:grpSpPr>
          <p:sp>
            <p:nvSpPr>
              <p:cNvPr id="14" name="Elipse 13"/>
              <p:cNvSpPr/>
              <p:nvPr/>
            </p:nvSpPr>
            <p:spPr>
              <a:xfrm rot="19802747">
                <a:off x="650369" y="3233473"/>
                <a:ext cx="1704530" cy="2204162"/>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774915" y="3859078"/>
                <a:ext cx="1373051" cy="369332"/>
              </a:xfrm>
              <a:prstGeom prst="rect">
                <a:avLst/>
              </a:prstGeom>
              <a:noFill/>
            </p:spPr>
            <p:txBody>
              <a:bodyPr wrap="square" rtlCol="0">
                <a:spAutoFit/>
              </a:bodyPr>
              <a:lstStyle/>
              <a:p>
                <a:r>
                  <a:rPr lang="es-ES" dirty="0" smtClean="0">
                    <a:solidFill>
                      <a:schemeClr val="bg1"/>
                    </a:solidFill>
                  </a:rPr>
                  <a:t>Ahuachapán</a:t>
                </a:r>
                <a:endParaRPr lang="es-ES" dirty="0">
                  <a:solidFill>
                    <a:schemeClr val="bg1"/>
                  </a:solidFill>
                </a:endParaRPr>
              </a:p>
            </p:txBody>
          </p:sp>
        </p:grpSp>
        <p:grpSp>
          <p:nvGrpSpPr>
            <p:cNvPr id="11" name="Grupo 10"/>
            <p:cNvGrpSpPr/>
            <p:nvPr/>
          </p:nvGrpSpPr>
          <p:grpSpPr>
            <a:xfrm>
              <a:off x="8073245" y="2529497"/>
              <a:ext cx="1084881" cy="539167"/>
              <a:chOff x="8073245" y="2529497"/>
              <a:chExt cx="1084881" cy="539167"/>
            </a:xfrm>
          </p:grpSpPr>
          <p:sp>
            <p:nvSpPr>
              <p:cNvPr id="12" name="Llamada rectangular 11"/>
              <p:cNvSpPr/>
              <p:nvPr/>
            </p:nvSpPr>
            <p:spPr>
              <a:xfrm>
                <a:off x="8073245" y="2529497"/>
                <a:ext cx="1084881" cy="539167"/>
              </a:xfrm>
              <a:prstGeom prst="wedgeRectCallout">
                <a:avLst>
                  <a:gd name="adj1" fmla="val -20833"/>
                  <a:gd name="adj2" fmla="val 314934"/>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8074619" y="2610568"/>
                <a:ext cx="1069383" cy="369332"/>
              </a:xfrm>
              <a:prstGeom prst="rect">
                <a:avLst/>
              </a:prstGeom>
              <a:noFill/>
            </p:spPr>
            <p:txBody>
              <a:bodyPr wrap="square" rtlCol="0">
                <a:spAutoFit/>
              </a:bodyPr>
              <a:lstStyle/>
              <a:p>
                <a:r>
                  <a:rPr lang="es-ES" dirty="0" smtClean="0">
                    <a:solidFill>
                      <a:schemeClr val="bg1"/>
                    </a:solidFill>
                  </a:rPr>
                  <a:t>Morazán</a:t>
                </a:r>
                <a:endParaRPr lang="es-ES" dirty="0">
                  <a:solidFill>
                    <a:schemeClr val="bg1"/>
                  </a:solidFill>
                </a:endParaRPr>
              </a:p>
            </p:txBody>
          </p:sp>
        </p:grpSp>
      </p:grpSp>
    </p:spTree>
    <p:extLst>
      <p:ext uri="{BB962C8B-B14F-4D97-AF65-F5344CB8AC3E}">
        <p14:creationId xmlns:p14="http://schemas.microsoft.com/office/powerpoint/2010/main" val="150941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204000" y="0"/>
            <a:ext cx="12396000" cy="503999"/>
          </a:xfrm>
          <a:prstGeom prst="rect">
            <a:avLst/>
          </a:prstGeom>
        </p:spPr>
        <p:txBody>
          <a:bodyPr>
            <a:noAutofit/>
          </a:bodyPr>
          <a:lstStyle/>
          <a:p>
            <a:pPr algn="ctr"/>
            <a:r>
              <a:rPr lang="es-ES" sz="2800" b="1" dirty="0" smtClean="0">
                <a:solidFill>
                  <a:schemeClr val="bg1"/>
                </a:solidFill>
                <a:latin typeface="Arial" panose="020B0604020202020204" pitchFamily="34" charset="0"/>
                <a:cs typeface="Arial" panose="020B0604020202020204" pitchFamily="34" charset="0"/>
              </a:rPr>
              <a:t>Hallazgos del mapeo: Inversión en resiliencia climática</a:t>
            </a:r>
            <a:endParaRPr lang="es-ES" sz="2800" b="1" dirty="0">
              <a:solidFill>
                <a:schemeClr val="bg1"/>
              </a:solidFill>
              <a:latin typeface="Arial" panose="020B0604020202020204" pitchFamily="34" charset="0"/>
              <a:cs typeface="Arial" panose="020B0604020202020204" pitchFamily="34" charset="0"/>
            </a:endParaRPr>
          </a:p>
        </p:txBody>
      </p:sp>
      <p:pic>
        <p:nvPicPr>
          <p:cNvPr id="5" name="Marcador de contenido 3"/>
          <p:cNvPicPr>
            <a:picLocks noChangeAspect="1"/>
          </p:cNvPicPr>
          <p:nvPr/>
        </p:nvPicPr>
        <p:blipFill>
          <a:blip r:embed="rId3"/>
          <a:stretch>
            <a:fillRect/>
          </a:stretch>
        </p:blipFill>
        <p:spPr>
          <a:xfrm>
            <a:off x="274788" y="1089000"/>
            <a:ext cx="8238660" cy="4740941"/>
          </a:xfrm>
          <a:prstGeom prst="rect">
            <a:avLst/>
          </a:prstGeom>
        </p:spPr>
      </p:pic>
      <p:sp>
        <p:nvSpPr>
          <p:cNvPr id="6" name="CuadroTexto 5"/>
          <p:cNvSpPr txBox="1"/>
          <p:nvPr/>
        </p:nvSpPr>
        <p:spPr>
          <a:xfrm>
            <a:off x="8841000" y="920621"/>
            <a:ext cx="2960178" cy="5016758"/>
          </a:xfrm>
          <a:prstGeom prst="rect">
            <a:avLst/>
          </a:prstGeom>
          <a:noFill/>
        </p:spPr>
        <p:txBody>
          <a:bodyPr wrap="square" rtlCol="0">
            <a:spAutoFit/>
          </a:bodyPr>
          <a:lstStyle/>
          <a:p>
            <a:pPr>
              <a:spcAft>
                <a:spcPts val="0"/>
              </a:spcAft>
            </a:pPr>
            <a:r>
              <a:rPr lang="es-ES" sz="20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Fo</a:t>
            </a:r>
            <a:r>
              <a:rPr lang="es-ES" sz="20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ndos domésticos (MAG, MARN y FIAES) aportan un 32% del financiamiento.</a:t>
            </a:r>
            <a:br>
              <a:rPr lang="es-ES" sz="20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br>
            <a:r>
              <a:rPr lang="es-ES" sz="20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El 26% a través de préstamos </a:t>
            </a:r>
            <a:r>
              <a:rPr lang="es-ES" sz="2000" b="1" dirty="0">
                <a:solidFill>
                  <a:srgbClr val="004A6D"/>
                </a:solidFill>
                <a:latin typeface="Arial" panose="020B0604020202020204" pitchFamily="34" charset="0"/>
                <a:ea typeface="Calibri" panose="020F0502020204030204" pitchFamily="34" charset="0"/>
                <a:cs typeface="Arial" panose="020B0604020202020204" pitchFamily="34" charset="0"/>
              </a:rPr>
              <a:t>(</a:t>
            </a:r>
            <a:r>
              <a:rPr lang="es-ES" sz="20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BID, Banco Mundial y FIDA) .</a:t>
            </a:r>
          </a:p>
          <a:p>
            <a:pPr>
              <a:spcAft>
                <a:spcPts val="0"/>
              </a:spcAft>
            </a:pPr>
            <a:r>
              <a:rPr lang="es-ES" sz="2000" b="1" dirty="0" smtClean="0">
                <a:solidFill>
                  <a:srgbClr val="004A6D"/>
                </a:solidFill>
                <a:latin typeface="Arial" panose="020B0604020202020204" pitchFamily="34" charset="0"/>
                <a:cs typeface="Arial" panose="020B0604020202020204" pitchFamily="34" charset="0"/>
              </a:rPr>
              <a:t>Un 42</a:t>
            </a:r>
            <a:r>
              <a:rPr lang="es-ES" sz="2000" b="1" dirty="0">
                <a:solidFill>
                  <a:srgbClr val="004A6D"/>
                </a:solidFill>
                <a:latin typeface="Arial" panose="020B0604020202020204" pitchFamily="34" charset="0"/>
                <a:cs typeface="Arial" panose="020B0604020202020204" pitchFamily="34" charset="0"/>
              </a:rPr>
              <a:t>% de los fondos provienen de la cooperación </a:t>
            </a:r>
            <a:r>
              <a:rPr lang="es-ES" sz="2000" b="1" dirty="0" smtClean="0">
                <a:solidFill>
                  <a:srgbClr val="004A6D"/>
                </a:solidFill>
                <a:latin typeface="Arial" panose="020B0604020202020204" pitchFamily="34" charset="0"/>
                <a:cs typeface="Arial" panose="020B0604020202020204" pitchFamily="34" charset="0"/>
              </a:rPr>
              <a:t>internacional y un 66% de estos fondos están enfocados directamente al tema de cambio climático.</a:t>
            </a:r>
            <a:endParaRPr lang="es-ES" sz="20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009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0" y="0"/>
            <a:ext cx="12192000" cy="459000"/>
          </a:xfrm>
          <a:prstGeom prst="rect">
            <a:avLst/>
          </a:prstGeom>
        </p:spPr>
        <p:txBody>
          <a:bodyPr>
            <a:noAutofit/>
          </a:bodyPr>
          <a:lstStyle/>
          <a:p>
            <a:pPr algn="ctr"/>
            <a:r>
              <a:rPr lang="es-ES" sz="2000" b="1" dirty="0" smtClean="0">
                <a:solidFill>
                  <a:schemeClr val="bg1"/>
                </a:solidFill>
                <a:latin typeface="Arial" panose="020B0604020202020204" pitchFamily="34" charset="0"/>
                <a:cs typeface="Arial" panose="020B0604020202020204" pitchFamily="34" charset="0"/>
              </a:rPr>
              <a:t>Hallazgos del mapeo: áreas restauradas a través del PREP de cara al Desafío de Bonn</a:t>
            </a:r>
            <a:endParaRPr lang="es-ES" sz="2000" b="1" dirty="0">
              <a:solidFill>
                <a:schemeClr val="bg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t="7131" b="5382"/>
          <a:stretch/>
        </p:blipFill>
        <p:spPr>
          <a:xfrm>
            <a:off x="2914860" y="504000"/>
            <a:ext cx="9121140" cy="5985000"/>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343304454"/>
              </p:ext>
            </p:extLst>
          </p:nvPr>
        </p:nvGraphicFramePr>
        <p:xfrm>
          <a:off x="156001" y="1134000"/>
          <a:ext cx="11924999" cy="5200871"/>
        </p:xfrm>
        <a:graphic>
          <a:graphicData uri="http://schemas.openxmlformats.org/drawingml/2006/table">
            <a:tbl>
              <a:tblPr firstRow="1" firstCol="1" bandRow="1"/>
              <a:tblGrid>
                <a:gridCol w="2569334">
                  <a:extLst>
                    <a:ext uri="{9D8B030D-6E8A-4147-A177-3AD203B41FA5}">
                      <a16:colId xmlns:a16="http://schemas.microsoft.com/office/drawing/2014/main" val="20000"/>
                    </a:ext>
                  </a:extLst>
                </a:gridCol>
                <a:gridCol w="2229989">
                  <a:extLst>
                    <a:ext uri="{9D8B030D-6E8A-4147-A177-3AD203B41FA5}">
                      <a16:colId xmlns:a16="http://schemas.microsoft.com/office/drawing/2014/main" val="20001"/>
                    </a:ext>
                  </a:extLst>
                </a:gridCol>
                <a:gridCol w="4010842">
                  <a:extLst>
                    <a:ext uri="{9D8B030D-6E8A-4147-A177-3AD203B41FA5}">
                      <a16:colId xmlns:a16="http://schemas.microsoft.com/office/drawing/2014/main" val="20002"/>
                    </a:ext>
                  </a:extLst>
                </a:gridCol>
                <a:gridCol w="3114834">
                  <a:extLst>
                    <a:ext uri="{9D8B030D-6E8A-4147-A177-3AD203B41FA5}">
                      <a16:colId xmlns:a16="http://schemas.microsoft.com/office/drawing/2014/main" val="20003"/>
                    </a:ext>
                  </a:extLst>
                </a:gridCol>
              </a:tblGrid>
              <a:tr h="1017491">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Año</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 restauradas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avance con respecto al total acumulado anual anterior</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avance con respecto a la meta al año 2030</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extLst>
                  <a:ext uri="{0D108BD9-81ED-4DB2-BD59-A6C34878D82A}">
                    <a16:rowId xmlns:a16="http://schemas.microsoft.com/office/drawing/2014/main" val="10000"/>
                  </a:ext>
                </a:extLst>
              </a:tr>
              <a:tr h="527251">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8.963,20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1"/>
                  </a:ext>
                </a:extLst>
              </a:tr>
              <a:tr h="527251">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2.904,20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527251">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44.007,30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370,83</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4,40</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527251">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66.286,20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118,63</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6,63</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4"/>
                  </a:ext>
                </a:extLst>
              </a:tr>
              <a:tr h="527251">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49.513,30</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40,53</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5"/>
                  </a:ext>
                </a:extLst>
              </a:tr>
              <a:tr h="557125">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67.283,26</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39,19</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6,73</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06"/>
                  </a:ext>
                </a:extLst>
              </a:tr>
              <a:tr h="990000">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Período 2014-2019</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gn="ctr">
                        <a:lnSpc>
                          <a:spcPct val="107000"/>
                        </a:lnSpc>
                        <a:spcAft>
                          <a:spcPts val="0"/>
                        </a:spcAft>
                      </a:pPr>
                      <a:r>
                        <a:rPr lang="es-E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238.957,46</a:t>
                      </a:r>
                      <a:endParaRPr lang="es-ES"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nSpc>
                          <a:spcPct val="107000"/>
                        </a:lnSpc>
                      </a:pPr>
                      <a:endParaRPr lang="es-ES" sz="22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tc>
                  <a:txBody>
                    <a:bodyPr/>
                    <a:lstStyle/>
                    <a:p>
                      <a:pPr algn="ctr">
                        <a:lnSpc>
                          <a:spcPct val="107000"/>
                        </a:lnSpc>
                        <a:spcAft>
                          <a:spcPts val="0"/>
                        </a:spcAft>
                      </a:pPr>
                      <a:r>
                        <a:rPr lang="es-E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23,90</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A8D08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1187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idx="4294967295"/>
          </p:nvPr>
        </p:nvSpPr>
        <p:spPr>
          <a:xfrm>
            <a:off x="-113999" y="11113"/>
            <a:ext cx="12306000" cy="458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Conclusiones: necesidad</a:t>
            </a:r>
            <a:r>
              <a:rPr kumimoji="0" lang="es-ES" sz="2600" b="1" i="0" u="none" strike="noStrike" kern="1200" cap="none" spc="0" normalizeH="0" noProof="0" dirty="0" smtClean="0">
                <a:ln>
                  <a:noFill/>
                </a:ln>
                <a:solidFill>
                  <a:schemeClr val="bg1"/>
                </a:solidFill>
                <a:effectLst/>
                <a:uLnTx/>
                <a:uFillTx/>
                <a:latin typeface="Arial" panose="020B0604020202020204" pitchFamily="34" charset="0"/>
                <a:cs typeface="Arial" panose="020B0604020202020204" pitchFamily="34" charset="0"/>
              </a:rPr>
              <a:t> de una </a:t>
            </a:r>
            <a:r>
              <a:rPr kumimoji="0" lang="es-ES" sz="2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visión territorial estratégica</a:t>
            </a:r>
            <a:endParaRPr kumimoji="0" lang="es-ES" sz="2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574734" y="1000351"/>
            <a:ext cx="10515600" cy="1348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2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Implica partir de un conocimiento previo del territorio que permite identificar tanto los flujos de los servicios </a:t>
            </a:r>
            <a:r>
              <a:rPr lang="es-ES" sz="2200" b="1" dirty="0" err="1" smtClean="0">
                <a:solidFill>
                  <a:srgbClr val="004A6D"/>
                </a:solidFill>
                <a:latin typeface="Arial" panose="020B0604020202020204" pitchFamily="34" charset="0"/>
                <a:ea typeface="Calibri" panose="020F0502020204030204" pitchFamily="34" charset="0"/>
                <a:cs typeface="Arial" panose="020B0604020202020204" pitchFamily="34" charset="0"/>
              </a:rPr>
              <a:t>ecosistémicos</a:t>
            </a:r>
            <a:r>
              <a:rPr lang="es-ES" sz="2200" b="1" dirty="0" smtClean="0">
                <a:solidFill>
                  <a:srgbClr val="004A6D"/>
                </a:solidFill>
                <a:latin typeface="Arial" panose="020B0604020202020204" pitchFamily="34" charset="0"/>
                <a:ea typeface="Calibri" panose="020F0502020204030204" pitchFamily="34" charset="0"/>
                <a:cs typeface="Arial" panose="020B0604020202020204" pitchFamily="34" charset="0"/>
              </a:rPr>
              <a:t>, como los conflictos de uso del suelo existentes que afectan la provisión de los mismos y a los actores involucrados en el territorio.</a:t>
            </a:r>
            <a:endParaRPr lang="es-ES" sz="2200" b="1" dirty="0" smtClean="0">
              <a:solidFill>
                <a:srgbClr val="004A6D"/>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2200" b="1" dirty="0">
              <a:solidFill>
                <a:srgbClr val="004A6D"/>
              </a:solidFill>
              <a:latin typeface="Arial" panose="020B0604020202020204" pitchFamily="34" charset="0"/>
              <a:cs typeface="Arial" panose="020B0604020202020204" pitchFamily="34" charset="0"/>
            </a:endParaRPr>
          </a:p>
        </p:txBody>
      </p:sp>
      <p:sp>
        <p:nvSpPr>
          <p:cNvPr id="8" name="Marcador de contenido 2"/>
          <p:cNvSpPr txBox="1">
            <a:spLocks/>
          </p:cNvSpPr>
          <p:nvPr/>
        </p:nvSpPr>
        <p:spPr>
          <a:xfrm>
            <a:off x="574734" y="2529000"/>
            <a:ext cx="10515600" cy="1674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B5F3C"/>
              </a:buClr>
            </a:pPr>
            <a:r>
              <a:rPr lang="es-ES" sz="2200" b="1" dirty="0" err="1" smtClean="0">
                <a:solidFill>
                  <a:srgbClr val="8B5F3C"/>
                </a:solidFill>
                <a:latin typeface="Arial" panose="020B0604020202020204" pitchFamily="34" charset="0"/>
                <a:ea typeface="Calibri" panose="020F0502020204030204" pitchFamily="34" charset="0"/>
                <a:cs typeface="Arial" panose="020B0604020202020204" pitchFamily="34" charset="0"/>
              </a:rPr>
              <a:t>CityAdapt</a:t>
            </a:r>
            <a:r>
              <a:rPr lang="es-ES" sz="2200" b="1" dirty="0" smtClean="0">
                <a:solidFill>
                  <a:srgbClr val="8B5F3C"/>
                </a:solidFill>
                <a:latin typeface="Arial" panose="020B0604020202020204" pitchFamily="34" charset="0"/>
                <a:ea typeface="Calibri" panose="020F0502020204030204" pitchFamily="34" charset="0"/>
                <a:cs typeface="Arial" panose="020B0604020202020204" pitchFamily="34" charset="0"/>
              </a:rPr>
              <a:t>: </a:t>
            </a:r>
            <a:r>
              <a:rPr lang="es-ES" sz="2200" b="1" dirty="0" smtClean="0">
                <a:solidFill>
                  <a:srgbClr val="004A6D"/>
                </a:solidFill>
                <a:latin typeface="Arial" panose="020B0604020202020204" pitchFamily="34" charset="0"/>
                <a:cs typeface="Arial" panose="020B0604020202020204" pitchFamily="34" charset="0"/>
              </a:rPr>
              <a:t>enfoca gran parte de sus acciones en </a:t>
            </a:r>
            <a:r>
              <a:rPr lang="es-ES" sz="2200" b="1" dirty="0">
                <a:solidFill>
                  <a:srgbClr val="004A6D"/>
                </a:solidFill>
                <a:latin typeface="Arial" panose="020B0604020202020204" pitchFamily="34" charset="0"/>
                <a:cs typeface="Arial" panose="020B0604020202020204" pitchFamily="34" charset="0"/>
              </a:rPr>
              <a:t>la parte alta de la </a:t>
            </a:r>
            <a:r>
              <a:rPr lang="es-ES" sz="2200" b="1" dirty="0" smtClean="0">
                <a:solidFill>
                  <a:srgbClr val="004A6D"/>
                </a:solidFill>
                <a:latin typeface="Arial" panose="020B0604020202020204" pitchFamily="34" charset="0"/>
                <a:cs typeface="Arial" panose="020B0604020202020204" pitchFamily="34" charset="0"/>
              </a:rPr>
              <a:t>cuenca del Arenal, </a:t>
            </a:r>
            <a:r>
              <a:rPr lang="es-ES" sz="2200" b="1" dirty="0">
                <a:solidFill>
                  <a:srgbClr val="004A6D"/>
                </a:solidFill>
                <a:latin typeface="Arial" panose="020B0604020202020204" pitchFamily="34" charset="0"/>
                <a:cs typeface="Arial" panose="020B0604020202020204" pitchFamily="34" charset="0"/>
              </a:rPr>
              <a:t>involucrando los cafetaleros en esta zona, bajo el criterio de que la protección de esta parte de la </a:t>
            </a:r>
            <a:r>
              <a:rPr lang="es-ES" sz="2200" b="1" dirty="0" err="1">
                <a:solidFill>
                  <a:srgbClr val="004A6D"/>
                </a:solidFill>
                <a:latin typeface="Arial" panose="020B0604020202020204" pitchFamily="34" charset="0"/>
                <a:cs typeface="Arial" panose="020B0604020202020204" pitchFamily="34" charset="0"/>
              </a:rPr>
              <a:t>microcuenca</a:t>
            </a:r>
            <a:r>
              <a:rPr lang="es-ES" sz="2200" b="1" dirty="0">
                <a:solidFill>
                  <a:srgbClr val="004A6D"/>
                </a:solidFill>
                <a:latin typeface="Arial" panose="020B0604020202020204" pitchFamily="34" charset="0"/>
                <a:cs typeface="Arial" panose="020B0604020202020204" pitchFamily="34" charset="0"/>
              </a:rPr>
              <a:t> reducirá el impacto de las inundaciones en puntos identificados de la ciudad de San Salvador.</a:t>
            </a:r>
          </a:p>
          <a:p>
            <a:pPr>
              <a:buClr>
                <a:srgbClr val="8B5F3C"/>
              </a:buClr>
            </a:pPr>
            <a:endParaRPr lang="es-ES" sz="2200" b="1" dirty="0" smtClean="0">
              <a:solidFill>
                <a:srgbClr val="004A6D"/>
              </a:solidFill>
              <a:latin typeface="Arial" panose="020B0604020202020204" pitchFamily="34" charset="0"/>
              <a:ea typeface="Calibri" panose="020F0502020204030204" pitchFamily="34" charset="0"/>
              <a:cs typeface="Arial" panose="020B0604020202020204" pitchFamily="34" charset="0"/>
            </a:endParaRPr>
          </a:p>
          <a:p>
            <a:pPr>
              <a:buClr>
                <a:srgbClr val="8B5F3C"/>
              </a:buClr>
            </a:pPr>
            <a:endParaRPr lang="es-ES" sz="2200" b="1" dirty="0" smtClean="0">
              <a:solidFill>
                <a:srgbClr val="004A6D"/>
              </a:solidFill>
              <a:latin typeface="Arial" panose="020B0604020202020204" pitchFamily="34" charset="0"/>
              <a:cs typeface="Arial" panose="020B0604020202020204" pitchFamily="34" charset="0"/>
            </a:endParaRPr>
          </a:p>
          <a:p>
            <a:pPr>
              <a:buClr>
                <a:srgbClr val="8B5F3C"/>
              </a:buClr>
            </a:pPr>
            <a:endParaRPr lang="es-ES" sz="2200" b="1" dirty="0">
              <a:solidFill>
                <a:srgbClr val="004A6D"/>
              </a:solidFill>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587652" y="4091749"/>
            <a:ext cx="10515600" cy="1674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B5F3C"/>
              </a:buClr>
            </a:pPr>
            <a:r>
              <a:rPr lang="es-ES" sz="2200" b="1" dirty="0">
                <a:solidFill>
                  <a:srgbClr val="8B5F3C"/>
                </a:solidFill>
                <a:latin typeface="Arial" panose="020B0604020202020204" pitchFamily="34" charset="0"/>
                <a:cs typeface="Arial" panose="020B0604020202020204" pitchFamily="34" charset="0"/>
              </a:rPr>
              <a:t>Restauración y manejo integrado de paisajes en El </a:t>
            </a:r>
            <a:r>
              <a:rPr lang="es-ES" sz="2200" b="1" dirty="0" smtClean="0">
                <a:solidFill>
                  <a:srgbClr val="8B5F3C"/>
                </a:solidFill>
                <a:latin typeface="Arial" panose="020B0604020202020204" pitchFamily="34" charset="0"/>
                <a:cs typeface="Arial" panose="020B0604020202020204" pitchFamily="34" charset="0"/>
              </a:rPr>
              <a:t>Salvador: </a:t>
            </a:r>
            <a:r>
              <a:rPr lang="es-ES" sz="2200" b="1" dirty="0" smtClean="0">
                <a:solidFill>
                  <a:srgbClr val="004A6D"/>
                </a:solidFill>
                <a:latin typeface="Arial" panose="020B0604020202020204" pitchFamily="34" charset="0"/>
                <a:cs typeface="Arial" panose="020B0604020202020204" pitchFamily="34" charset="0"/>
              </a:rPr>
              <a:t>se ubica en el área de conservación del Imposible-Barra de Santiago, </a:t>
            </a:r>
            <a:r>
              <a:rPr lang="es-ES" sz="22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identifica las interacciones entre la producción agrícola en la zona alta y la provisión de servicios </a:t>
            </a:r>
            <a:r>
              <a:rPr lang="es-ES" sz="2200" b="1"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ecosistémicos</a:t>
            </a:r>
            <a:r>
              <a:rPr lang="es-ES" sz="22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 en el manglar</a:t>
            </a:r>
            <a:endParaRPr lang="es-ES" sz="2200" b="1" dirty="0">
              <a:solidFill>
                <a:srgbClr val="004A6D"/>
              </a:solidFill>
              <a:latin typeface="Arial" panose="020B0604020202020204" pitchFamily="34" charset="0"/>
              <a:cs typeface="Arial" panose="020B0604020202020204" pitchFamily="34" charset="0"/>
            </a:endParaRPr>
          </a:p>
          <a:p>
            <a:pPr>
              <a:buClr>
                <a:srgbClr val="8B5F3C"/>
              </a:buClr>
            </a:pPr>
            <a:endParaRPr lang="es-ES" sz="2200" b="1" dirty="0" smtClean="0">
              <a:solidFill>
                <a:srgbClr val="004A6D"/>
              </a:solidFill>
              <a:latin typeface="Arial" panose="020B0604020202020204" pitchFamily="34" charset="0"/>
              <a:ea typeface="Calibri" panose="020F0502020204030204" pitchFamily="34" charset="0"/>
              <a:cs typeface="Arial" panose="020B0604020202020204" pitchFamily="34" charset="0"/>
            </a:endParaRPr>
          </a:p>
          <a:p>
            <a:pPr>
              <a:buClr>
                <a:srgbClr val="8B5F3C"/>
              </a:buClr>
            </a:pPr>
            <a:endParaRPr lang="es-ES" sz="2200" b="1" dirty="0" smtClean="0">
              <a:solidFill>
                <a:srgbClr val="004A6D"/>
              </a:solidFill>
              <a:latin typeface="Arial" panose="020B0604020202020204" pitchFamily="34" charset="0"/>
              <a:cs typeface="Arial" panose="020B0604020202020204" pitchFamily="34" charset="0"/>
            </a:endParaRPr>
          </a:p>
          <a:p>
            <a:pPr>
              <a:buClr>
                <a:srgbClr val="8B5F3C"/>
              </a:buClr>
            </a:pPr>
            <a:endParaRPr lang="es-ES" sz="2200" b="1" dirty="0">
              <a:solidFill>
                <a:srgbClr val="004A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36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p:cNvSpPr txBox="1">
            <a:spLocks/>
          </p:cNvSpPr>
          <p:nvPr/>
        </p:nvSpPr>
        <p:spPr>
          <a:xfrm>
            <a:off x="860168" y="999000"/>
            <a:ext cx="10515600" cy="933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smtClean="0">
                <a:solidFill>
                  <a:srgbClr val="004A6D"/>
                </a:solidFill>
                <a:latin typeface="Arial" panose="020B0604020202020204" pitchFamily="34" charset="0"/>
                <a:ea typeface="Calibri" panose="020F0502020204030204" pitchFamily="34" charset="0"/>
                <a:cs typeface="Arial" panose="020B0604020202020204" pitchFamily="34" charset="0"/>
              </a:rPr>
              <a:t>Interesantes aportes en investigación están produciendo información relevante para una adecuada aplicación de acciones en campo</a:t>
            </a:r>
            <a:endParaRPr lang="es-ES" sz="2400" b="1" dirty="0">
              <a:solidFill>
                <a:srgbClr val="004A6D"/>
              </a:solidFill>
              <a:latin typeface="Arial" panose="020B0604020202020204" pitchFamily="34" charset="0"/>
              <a:cs typeface="Arial" panose="020B0604020202020204" pitchFamily="34" charset="0"/>
            </a:endParaRPr>
          </a:p>
        </p:txBody>
      </p:sp>
      <p:sp>
        <p:nvSpPr>
          <p:cNvPr id="11" name="Marcador de contenido 2"/>
          <p:cNvSpPr txBox="1">
            <a:spLocks/>
          </p:cNvSpPr>
          <p:nvPr/>
        </p:nvSpPr>
        <p:spPr>
          <a:xfrm>
            <a:off x="1207583" y="1918406"/>
            <a:ext cx="9098790" cy="1555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B5F3C"/>
              </a:buClr>
            </a:pPr>
            <a:r>
              <a:rPr lang="es-ES" sz="2400" b="1" dirty="0" smtClean="0">
                <a:solidFill>
                  <a:srgbClr val="004A6D"/>
                </a:solidFill>
                <a:latin typeface="Arial" panose="020B0604020202020204" pitchFamily="34" charset="0"/>
                <a:cs typeface="Arial" panose="020B0604020202020204" pitchFamily="34" charset="0"/>
              </a:rPr>
              <a:t>Mapeo digital de suelos (Proyecto Raíces-Ahuachapán)</a:t>
            </a:r>
          </a:p>
          <a:p>
            <a:pPr>
              <a:buClr>
                <a:srgbClr val="8B5F3C"/>
              </a:buClr>
            </a:pPr>
            <a:r>
              <a:rPr lang="es-ES" sz="2400" b="1" dirty="0" smtClean="0">
                <a:solidFill>
                  <a:srgbClr val="004A6D"/>
                </a:solidFill>
                <a:latin typeface="Arial" panose="020B0604020202020204" pitchFamily="34" charset="0"/>
                <a:cs typeface="Arial" panose="020B0604020202020204" pitchFamily="34" charset="0"/>
              </a:rPr>
              <a:t>Banco de Semillas</a:t>
            </a:r>
          </a:p>
          <a:p>
            <a:pPr>
              <a:buClr>
                <a:srgbClr val="8B5F3C"/>
              </a:buClr>
            </a:pPr>
            <a:r>
              <a:rPr lang="es-ES" sz="2400" b="1" dirty="0" smtClean="0">
                <a:solidFill>
                  <a:srgbClr val="004A6D"/>
                </a:solidFill>
                <a:latin typeface="Arial" panose="020B0604020202020204" pitchFamily="34" charset="0"/>
                <a:cs typeface="Arial" panose="020B0604020202020204" pitchFamily="34" charset="0"/>
              </a:rPr>
              <a:t>Nuevo mapa de Corredor Biológico</a:t>
            </a:r>
            <a:endParaRPr lang="es-ES" sz="2400" b="1" dirty="0">
              <a:solidFill>
                <a:srgbClr val="004A6D"/>
              </a:solidFill>
              <a:latin typeface="Arial" panose="020B0604020202020204" pitchFamily="34" charset="0"/>
              <a:cs typeface="Arial" panose="020B0604020202020204" pitchFamily="34" charset="0"/>
            </a:endParaRPr>
          </a:p>
        </p:txBody>
      </p:sp>
      <p:sp>
        <p:nvSpPr>
          <p:cNvPr id="12" name="Rectángulo 11"/>
          <p:cNvSpPr/>
          <p:nvPr/>
        </p:nvSpPr>
        <p:spPr>
          <a:xfrm>
            <a:off x="860168" y="3875008"/>
            <a:ext cx="10515600" cy="1938992"/>
          </a:xfrm>
          <a:prstGeom prst="rect">
            <a:avLst/>
          </a:prstGeom>
        </p:spPr>
        <p:txBody>
          <a:bodyPr wrap="square">
            <a:spAutoFit/>
          </a:bodyPr>
          <a:lstStyle/>
          <a:p>
            <a:r>
              <a:rPr lang="es-ES" sz="24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Necesaria coordinación de diversos actores en el territorio de cara a la efectividad de las acciones, no únicamente para evitar la duplicidad de esfuerzos, sino especialmente para orientar las acciones con miras a contribuir, desde diferentes aristas, a la resiliencia climática del territorio en el que se está trabajando</a:t>
            </a:r>
            <a:endParaRPr lang="es-ES" sz="2400" b="1" dirty="0">
              <a:solidFill>
                <a:srgbClr val="004A6D"/>
              </a:solidFill>
              <a:latin typeface="Arial" panose="020B0604020202020204" pitchFamily="34" charset="0"/>
              <a:cs typeface="Arial" panose="020B0604020202020204" pitchFamily="34" charset="0"/>
            </a:endParaRPr>
          </a:p>
        </p:txBody>
      </p:sp>
      <p:sp>
        <p:nvSpPr>
          <p:cNvPr id="14" name="Título 1"/>
          <p:cNvSpPr>
            <a:spLocks noGrp="1"/>
          </p:cNvSpPr>
          <p:nvPr>
            <p:ph type="title" idx="4294967295"/>
          </p:nvPr>
        </p:nvSpPr>
        <p:spPr>
          <a:xfrm>
            <a:off x="-90000" y="11113"/>
            <a:ext cx="12351000" cy="458787"/>
          </a:xfrm>
        </p:spPr>
        <p:txBody>
          <a:bodyPr>
            <a:noAutofit/>
          </a:bodyPr>
          <a:lstStyle/>
          <a:p>
            <a:pPr algn="ctr"/>
            <a:r>
              <a:rPr lang="es-ES" sz="2600" b="1" dirty="0" smtClean="0">
                <a:solidFill>
                  <a:schemeClr val="bg1"/>
                </a:solidFill>
                <a:latin typeface="Arial" panose="020B0604020202020204" pitchFamily="34" charset="0"/>
                <a:cs typeface="Arial" panose="020B0604020202020204" pitchFamily="34" charset="0"/>
              </a:rPr>
              <a:t>Conclusiones: investigación y coordinación de los actores </a:t>
            </a:r>
            <a:endParaRPr lang="es-E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19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idx="4294967295"/>
          </p:nvPr>
        </p:nvSpPr>
        <p:spPr>
          <a:xfrm>
            <a:off x="-114300" y="11113"/>
            <a:ext cx="12306300" cy="458787"/>
          </a:xfrm>
        </p:spPr>
        <p:txBody>
          <a:bodyPr>
            <a:noAutofit/>
          </a:bodyPr>
          <a:lstStyle/>
          <a:p>
            <a:pPr algn="ctr"/>
            <a:r>
              <a:rPr lang="es-ES" sz="2200" b="1" dirty="0" smtClean="0">
                <a:solidFill>
                  <a:schemeClr val="bg1"/>
                </a:solidFill>
                <a:latin typeface="Arial" panose="020B0604020202020204" pitchFamily="34" charset="0"/>
                <a:cs typeface="Arial" panose="020B0604020202020204" pitchFamily="34" charset="0"/>
              </a:rPr>
              <a:t>Conclusiones: enfoques innovadores que apuestan por la gobernanza local</a:t>
            </a:r>
            <a:endParaRPr lang="es-ES" sz="2200" b="1" dirty="0">
              <a:solidFill>
                <a:schemeClr val="bg1"/>
              </a:solidFill>
              <a:latin typeface="Arial" panose="020B0604020202020204" pitchFamily="34" charset="0"/>
              <a:cs typeface="Arial" panose="020B0604020202020204" pitchFamily="34" charset="0"/>
            </a:endParaRPr>
          </a:p>
        </p:txBody>
      </p:sp>
      <p:sp>
        <p:nvSpPr>
          <p:cNvPr id="11" name="Marcador de contenido 2"/>
          <p:cNvSpPr txBox="1">
            <a:spLocks/>
          </p:cNvSpPr>
          <p:nvPr/>
        </p:nvSpPr>
        <p:spPr>
          <a:xfrm>
            <a:off x="838200" y="729000"/>
            <a:ext cx="10515600" cy="1674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smtClean="0">
                <a:solidFill>
                  <a:srgbClr val="004A6D"/>
                </a:solidFill>
                <a:latin typeface="Arial" panose="020B0604020202020204" pitchFamily="34" charset="0"/>
                <a:cs typeface="Arial" panose="020B0604020202020204" pitchFamily="34" charset="0"/>
              </a:rPr>
              <a:t>La innovación requerida de cara al cambio climático es </a:t>
            </a:r>
            <a:r>
              <a:rPr lang="es-ES" dirty="0" smtClean="0">
                <a:solidFill>
                  <a:srgbClr val="004A6D"/>
                </a:solidFill>
                <a:latin typeface="Arial" panose="020B0604020202020204" pitchFamily="34" charset="0"/>
                <a:ea typeface="Calibri" panose="020F0502020204030204" pitchFamily="34" charset="0"/>
                <a:cs typeface="Arial" panose="020B0604020202020204" pitchFamily="34" charset="0"/>
              </a:rPr>
              <a:t>en cuanto a estrategias y nuevos modelos que apuesten por la gobernanza local para garantizar no solo la aceptación sino la adopción de técnicas sostenibles</a:t>
            </a:r>
            <a:endParaRPr lang="es-ES" dirty="0">
              <a:solidFill>
                <a:srgbClr val="004A6D"/>
              </a:solidFill>
              <a:latin typeface="Arial" panose="020B0604020202020204" pitchFamily="34" charset="0"/>
              <a:cs typeface="Arial" panose="020B0604020202020204" pitchFamily="34" charset="0"/>
            </a:endParaRPr>
          </a:p>
        </p:txBody>
      </p:sp>
      <p:sp>
        <p:nvSpPr>
          <p:cNvPr id="12" name="CuadroTexto 11"/>
          <p:cNvSpPr txBox="1"/>
          <p:nvPr/>
        </p:nvSpPr>
        <p:spPr>
          <a:xfrm>
            <a:off x="853698" y="2654828"/>
            <a:ext cx="10515600" cy="2308324"/>
          </a:xfrm>
          <a:prstGeom prst="rect">
            <a:avLst/>
          </a:prstGeom>
          <a:noFill/>
        </p:spPr>
        <p:txBody>
          <a:bodyPr wrap="square" rtlCol="0">
            <a:spAutoFit/>
          </a:bodyPr>
          <a:lstStyle/>
          <a:p>
            <a:pPr marL="342900" indent="-342900">
              <a:buFont typeface="Arial" panose="020B0604020202020204" pitchFamily="34" charset="0"/>
              <a:buChar char="•"/>
            </a:pPr>
            <a:r>
              <a:rPr lang="es-ES" sz="2400" b="1" dirty="0" smtClean="0">
                <a:solidFill>
                  <a:srgbClr val="8B5F3C"/>
                </a:solidFill>
                <a:effectLst/>
                <a:latin typeface="Arial" panose="020B0604020202020204" pitchFamily="34" charset="0"/>
                <a:ea typeface="Calibri" panose="020F0502020204030204" pitchFamily="34" charset="0"/>
                <a:cs typeface="Arial" panose="020B0604020202020204" pitchFamily="34" charset="0"/>
              </a:rPr>
              <a:t>Fondos de Agua y Agricultura</a:t>
            </a:r>
            <a:r>
              <a:rPr lang="es-ES" sz="2400" dirty="0" smtClean="0">
                <a:solidFill>
                  <a:srgbClr val="8B5F3C"/>
                </a:solidFill>
                <a:effectLst/>
                <a:latin typeface="Arial" panose="020B0604020202020204" pitchFamily="34" charset="0"/>
                <a:ea typeface="Calibri" panose="020F0502020204030204" pitchFamily="34" charset="0"/>
                <a:cs typeface="Arial" panose="020B0604020202020204" pitchFamily="34" charset="0"/>
              </a:rPr>
              <a:t>: </a:t>
            </a:r>
            <a:r>
              <a:rPr lang="es-ES" sz="24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iniciativa enfocada a estimular la formación de plataformas </a:t>
            </a:r>
            <a:r>
              <a:rPr lang="es-ES" sz="2400" dirty="0" err="1" smtClean="0">
                <a:solidFill>
                  <a:srgbClr val="004A6D"/>
                </a:solidFill>
                <a:effectLst/>
                <a:latin typeface="Arial" panose="020B0604020202020204" pitchFamily="34" charset="0"/>
                <a:ea typeface="Calibri" panose="020F0502020204030204" pitchFamily="34" charset="0"/>
                <a:cs typeface="Arial" panose="020B0604020202020204" pitchFamily="34" charset="0"/>
              </a:rPr>
              <a:t>multiactores</a:t>
            </a:r>
            <a:r>
              <a:rPr lang="es-ES" sz="2400"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 y fortalecer la gobernanza local utilizando el tema del agua para lograr la participación entusiasta de los actores locales. Son estos actores los que están decidiendo sobre la gestión de los recursos, conociendo y aprendiendo sobre las particularidades de sus territorios. </a:t>
            </a:r>
            <a:endParaRPr lang="es-ES" sz="2400" dirty="0">
              <a:solidFill>
                <a:srgbClr val="004A6D"/>
              </a:solidFill>
              <a:latin typeface="Arial" panose="020B0604020202020204" pitchFamily="34" charset="0"/>
              <a:cs typeface="Arial" panose="020B0604020202020204" pitchFamily="34" charset="0"/>
            </a:endParaRPr>
          </a:p>
        </p:txBody>
      </p:sp>
      <p:sp>
        <p:nvSpPr>
          <p:cNvPr id="13" name="CuadroTexto 12"/>
          <p:cNvSpPr txBox="1"/>
          <p:nvPr/>
        </p:nvSpPr>
        <p:spPr>
          <a:xfrm>
            <a:off x="855783" y="5214167"/>
            <a:ext cx="9873717" cy="830997"/>
          </a:xfrm>
          <a:prstGeom prst="rect">
            <a:avLst/>
          </a:prstGeom>
          <a:noFill/>
        </p:spPr>
        <p:txBody>
          <a:bodyPr wrap="square" rtlCol="0">
            <a:spAutoFit/>
          </a:bodyPr>
          <a:lstStyle/>
          <a:p>
            <a:r>
              <a:rPr lang="es-ES" sz="2400" b="1" dirty="0" smtClean="0">
                <a:solidFill>
                  <a:srgbClr val="004A6D"/>
                </a:solidFill>
                <a:effectLst/>
                <a:latin typeface="Arial" panose="020B0604020202020204" pitchFamily="34" charset="0"/>
                <a:ea typeface="Calibri" panose="020F0502020204030204" pitchFamily="34" charset="0"/>
                <a:cs typeface="Arial" panose="020B0604020202020204" pitchFamily="34" charset="0"/>
              </a:rPr>
              <a:t>Las prácticas de suelo y agua promovidas no son la novedad, sino más bien el abordaje dirigido a fortalecer la gobernanza local</a:t>
            </a:r>
            <a:endParaRPr lang="es-ES" sz="2400" b="1" dirty="0">
              <a:solidFill>
                <a:srgbClr val="004A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07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27603</TotalTime>
  <Words>759</Words>
  <Application>Microsoft Office PowerPoint</Application>
  <PresentationFormat>Panorámica</PresentationFormat>
  <Paragraphs>81</Paragraphs>
  <Slides>11</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Montserrat</vt:lpstr>
      <vt:lpstr>Times New Roman</vt:lpstr>
      <vt:lpstr>Tema de Office</vt:lpstr>
      <vt:lpstr>Presentación de PowerPoint</vt:lpstr>
      <vt:lpstr>Mapeo de iniciativas vinculadas a la resiliencia climática </vt:lpstr>
      <vt:lpstr>El mapeo incluye unas treinta iniciativas que se llevan a cabo en el país desde los territorios rurales. </vt:lpstr>
      <vt:lpstr>Presentación de PowerPoint</vt:lpstr>
      <vt:lpstr>Hallazgos del mapeo: Inversión en resiliencia climática</vt:lpstr>
      <vt:lpstr>Hallazgos del mapeo: áreas restauradas a través del PREP de cara al Desafío de Bonn</vt:lpstr>
      <vt:lpstr>Conclusiones: necesidad de una visión territorial estratégica</vt:lpstr>
      <vt:lpstr>Conclusiones: investigación y coordinación de los actores </vt:lpstr>
      <vt:lpstr>Conclusiones: enfoques innovadores que apuestan por la gobernanza local</vt:lpstr>
      <vt:lpstr>conclusiones: proyectos y procesos </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DDA2016-Nov-25-Actualizado-Recuperado</dc:title>
  <dc:creator>Nelson Cuéllar</dc:creator>
  <cp:lastModifiedBy>prisma</cp:lastModifiedBy>
  <cp:revision>1700</cp:revision>
  <cp:lastPrinted>2018-04-11T23:04:43Z</cp:lastPrinted>
  <dcterms:created xsi:type="dcterms:W3CDTF">2016-01-15T17:26:43Z</dcterms:created>
  <dcterms:modified xsi:type="dcterms:W3CDTF">2021-09-09T14:09:46Z</dcterms:modified>
</cp:coreProperties>
</file>